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1080000"/>
            <a:ext cx="9070560" cy="1726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5860" spc="-1" strike="noStrike">
                <a:solidFill>
                  <a:srgbClr val="ffffff"/>
                </a:solidFill>
                <a:latin typeface="Arial"/>
                <a:ea typeface="DejaVu Sans"/>
              </a:rPr>
              <a:t>TP 04 - Processus sous Linux -</a:t>
            </a:r>
            <a:endParaRPr b="0" lang="fr-FR" sz="5860" spc="-1" strike="noStrike">
              <a:latin typeface="Arial"/>
            </a:endParaRPr>
          </a:p>
        </p:txBody>
      </p:sp>
      <p:sp>
        <p:nvSpPr>
          <p:cNvPr id="115" name="CustomShape 2"/>
          <p:cNvSpPr/>
          <p:nvPr/>
        </p:nvSpPr>
        <p:spPr>
          <a:xfrm>
            <a:off x="504000" y="3168000"/>
            <a:ext cx="9070560" cy="3670920"/>
          </a:xfrm>
          <a:prstGeom prst="rect">
            <a:avLst/>
          </a:prstGeom>
          <a:noFill/>
          <a:ln>
            <a:noFill/>
          </a:ln>
        </p:spPr>
        <p:style>
          <a:lnRef idx="0"/>
          <a:fillRef idx="0"/>
          <a:effectRef idx="0"/>
          <a:fontRef idx="minor"/>
        </p:style>
        <p:txBody>
          <a:bodyPr lIns="0" rIns="0" tIns="0" bIns="0" anchor="ctr">
            <a:noAutofit/>
          </a:bodyPr>
          <a:p>
            <a:pPr>
              <a:lnSpc>
                <a:spcPct val="100000"/>
              </a:lnSpc>
            </a:pPr>
            <a:r>
              <a:rPr b="0" lang="fr-FR" sz="4800" spc="-1" strike="noStrike">
                <a:solidFill>
                  <a:srgbClr val="ffffff"/>
                </a:solidFill>
                <a:latin typeface="Arial"/>
                <a:ea typeface="DejaVu Sans"/>
              </a:rPr>
              <a:t>1- Définition</a:t>
            </a:r>
            <a:endParaRPr b="0" lang="fr-FR" sz="4800" spc="-1" strike="noStrike">
              <a:latin typeface="Arial"/>
            </a:endParaRPr>
          </a:p>
          <a:p>
            <a:pPr marL="432000" indent="-322920">
              <a:lnSpc>
                <a:spcPct val="100000"/>
              </a:lnSpc>
              <a:spcBef>
                <a:spcPts val="1417"/>
              </a:spcBef>
              <a:buClr>
                <a:srgbClr val="000000"/>
              </a:buClr>
              <a:buSzPct val="45000"/>
              <a:buFont typeface="Wingdings" charset="2"/>
              <a:buChar char=""/>
            </a:pPr>
            <a:r>
              <a:rPr b="0" lang="fr-FR" sz="3200" spc="-1" strike="noStrike">
                <a:solidFill>
                  <a:srgbClr val="ffffff"/>
                </a:solidFill>
                <a:latin typeface="Arial"/>
                <a:ea typeface="DejaVu Sans"/>
              </a:rPr>
              <a:t>Un processus est un programme en cours d’exécution.</a:t>
            </a:r>
            <a:endParaRPr b="0" lang="fr-FR" sz="3200" spc="-1" strike="noStrike">
              <a:latin typeface="Arial"/>
            </a:endParaRPr>
          </a:p>
          <a:p>
            <a:pPr algn="ctr">
              <a:lnSpc>
                <a:spcPct val="100000"/>
              </a:lnSpc>
            </a:pP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0000" y="2232000"/>
            <a:ext cx="8206920" cy="349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4000" spc="-1" strike="noStrike">
                <a:solidFill>
                  <a:srgbClr val="ffffff"/>
                </a:solidFill>
                <a:latin typeface="Arial"/>
                <a:ea typeface="DejaVu Sans"/>
              </a:rPr>
              <a:t>3. Lancer le programme plusieurs fois et obsérver l’ordre d’affichage;</a:t>
            </a:r>
            <a:endParaRPr b="0" lang="fr-FR" sz="4000" spc="-1" strike="noStrike">
              <a:latin typeface="Arial"/>
            </a:endParaRPr>
          </a:p>
          <a:p>
            <a:pPr>
              <a:lnSpc>
                <a:spcPct val="100000"/>
              </a:lnSpc>
            </a:pPr>
            <a:endParaRPr b="0" lang="fr-FR" sz="4000" spc="-1" strike="noStrike">
              <a:latin typeface="Arial"/>
            </a:endParaRPr>
          </a:p>
          <a:p>
            <a:pPr>
              <a:lnSpc>
                <a:spcPct val="100000"/>
              </a:lnSpc>
            </a:pPr>
            <a:r>
              <a:rPr b="0" lang="fr-FR" sz="4000" spc="-1" strike="noStrike">
                <a:solidFill>
                  <a:srgbClr val="ffffff"/>
                </a:solidFill>
                <a:latin typeface="Arial"/>
                <a:ea typeface="DejaVu Sans"/>
              </a:rPr>
              <a:t>4. Modifier ce programme pour que l’affichage soit dans l’ordre.</a:t>
            </a:r>
            <a:endParaRPr b="0" lang="fr-FR" sz="4000" spc="-1" strike="noStrike">
              <a:latin typeface="Arial"/>
            </a:endParaRPr>
          </a:p>
          <a:p>
            <a:pPr>
              <a:lnSpc>
                <a:spcPct val="100000"/>
              </a:lnSpc>
            </a:pP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296000" y="612000"/>
            <a:ext cx="7414920" cy="6046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fr-FR" sz="1800" spc="-1" strike="noStrike">
              <a:latin typeface="Arial"/>
            </a:endParaRPr>
          </a:p>
          <a:p>
            <a:pPr>
              <a:lnSpc>
                <a:spcPct val="100000"/>
              </a:lnSpc>
            </a:pPr>
            <a:r>
              <a:rPr b="0" lang="fr-FR" sz="3600" spc="-1" strike="noStrike">
                <a:solidFill>
                  <a:srgbClr val="ffffff"/>
                </a:solidFill>
                <a:latin typeface="Arial"/>
                <a:ea typeface="DejaVu Sans"/>
              </a:rPr>
              <a:t>Exercice 2 :</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ffffff"/>
                </a:solidFill>
                <a:latin typeface="Arial"/>
                <a:ea typeface="DejaVu Sans"/>
              </a:rPr>
              <a:t>Écrire un programme qui crée n processus fils (n est passé comme paramètre au programme). Chaque processus fils doit afficher le message je suis le fils i, où i est le numéro correspondant à chaque processus fils.</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98000" y="936000"/>
            <a:ext cx="7901280" cy="4745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Arial"/>
                <a:ea typeface="DejaVu Sans"/>
              </a:rPr>
              <a:t>Les fonctions wait() et waitpid() sont toutes deux utilisées pour attendre la fin d'un processus fils. </a:t>
            </a:r>
            <a:endParaRPr b="0" lang="fr-FR" sz="3600" spc="-1" strike="noStrike">
              <a:latin typeface="Arial"/>
            </a:endParaRPr>
          </a:p>
          <a:p>
            <a:pPr>
              <a:lnSpc>
                <a:spcPct val="100000"/>
              </a:lnSpc>
            </a:pPr>
            <a:r>
              <a:rPr b="0" lang="fr-FR" sz="3600" spc="-1" strike="noStrike">
                <a:solidFill>
                  <a:srgbClr val="ffffff"/>
                </a:solidFill>
                <a:latin typeface="Arial"/>
                <a:ea typeface="DejaVu Sans"/>
              </a:rPr>
              <a:t>La principale différence entre ces deux fonctions est que wait() attend n'importe quel processus fils, tandis que waitpid() attend un processus fils spécifique.</a:t>
            </a:r>
            <a:endParaRPr b="0" lang="fr-FR" sz="3600" spc="-1" strike="noStrike">
              <a:latin typeface="Arial"/>
            </a:endParaRPr>
          </a:p>
          <a:p>
            <a:pPr>
              <a:lnSpc>
                <a:spcPct val="100000"/>
              </a:lnSpc>
            </a:pPr>
            <a:r>
              <a:rPr b="0" lang="fr-FR" sz="3600" spc="-1" strike="noStrike">
                <a:solidFill>
                  <a:srgbClr val="ffffff"/>
                </a:solidFill>
                <a:latin typeface="Arial"/>
                <a:ea typeface="DejaVu Sans"/>
              </a:rPr>
              <a:t>La syntaxe de la fonction wait() est la suivante :</a:t>
            </a:r>
            <a:endParaRPr b="0" lang="fr-FR" sz="3600" spc="-1" strike="noStrike">
              <a:latin typeface="Arial"/>
            </a:endParaRPr>
          </a:p>
          <a:p>
            <a:pPr algn="ctr">
              <a:lnSpc>
                <a:spcPct val="100000"/>
              </a:lnSpc>
            </a:pPr>
            <a:r>
              <a:rPr b="0" lang="fr-FR" sz="4000" spc="-1" strike="noStrike">
                <a:solidFill>
                  <a:srgbClr val="ffffff"/>
                </a:solidFill>
                <a:latin typeface="Arial"/>
                <a:ea typeface="DejaVu Sans"/>
              </a:rPr>
              <a:t>pid_t wait(int *status);</a:t>
            </a:r>
            <a:endParaRPr b="0" lang="fr-FR" sz="4000" spc="-1" strike="noStrike">
              <a:latin typeface="Arial"/>
            </a:endParaRPr>
          </a:p>
          <a:p>
            <a:pPr>
              <a:lnSpc>
                <a:spcPct val="100000"/>
              </a:lnSpc>
            </a:pP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45400" y="926640"/>
            <a:ext cx="8670240" cy="584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Arial"/>
                <a:ea typeface="DejaVu Sans"/>
              </a:rPr>
              <a:t>La fonction wait() met le processus appelant en attente jusqu'à ce qu'un de ses fils se termine. </a:t>
            </a:r>
            <a:endParaRPr b="0" lang="fr-FR" sz="3600" spc="-1" strike="noStrike">
              <a:latin typeface="Arial"/>
            </a:endParaRPr>
          </a:p>
          <a:p>
            <a:pPr>
              <a:lnSpc>
                <a:spcPct val="100000"/>
              </a:lnSpc>
            </a:pPr>
            <a:r>
              <a:rPr b="0" lang="fr-FR" sz="3600" spc="-1" strike="noStrike">
                <a:solidFill>
                  <a:srgbClr val="ffffff"/>
                </a:solidFill>
                <a:latin typeface="Arial"/>
                <a:ea typeface="DejaVu Sans"/>
              </a:rPr>
              <a:t>L'identifiant du fils qui s'est terminé est renvoyé, et les informations sur le statut de sortie du fils sont stockées dans la variable pointée par status. </a:t>
            </a:r>
            <a:endParaRPr b="0" lang="fr-FR" sz="3600" spc="-1" strike="noStrike">
              <a:latin typeface="Arial"/>
            </a:endParaRPr>
          </a:p>
          <a:p>
            <a:pPr>
              <a:lnSpc>
                <a:spcPct val="100000"/>
              </a:lnSpc>
            </a:pPr>
            <a:r>
              <a:rPr b="0" lang="fr-FR" sz="3600" spc="-1" strike="noStrike">
                <a:solidFill>
                  <a:srgbClr val="ffffff"/>
                </a:solidFill>
                <a:latin typeface="Arial"/>
                <a:ea typeface="DejaVu Sans"/>
              </a:rPr>
              <a:t>Si status est NULL, ces informations ne sont pas récupérées</a:t>
            </a:r>
            <a:r>
              <a:rPr b="0" lang="fr-FR" sz="2000" spc="-1" strike="noStrike">
                <a:solidFill>
                  <a:srgbClr val="ffffff"/>
                </a:solidFill>
                <a:latin typeface="Arial"/>
                <a:ea typeface="DejaVu Sans"/>
              </a:rPr>
              <a:t>.</a:t>
            </a:r>
            <a:endParaRPr b="0" lang="fr-FR" sz="2000" spc="-1" strike="noStrike">
              <a:latin typeface="Arial"/>
            </a:endParaRPr>
          </a:p>
          <a:p>
            <a:pPr>
              <a:lnSpc>
                <a:spcPct val="100000"/>
              </a:lnSpc>
            </a:pPr>
            <a:endParaRPr b="0" lang="fr-FR" sz="2000" spc="-1" strike="noStrike">
              <a:latin typeface="Arial"/>
            </a:endParaRPr>
          </a:p>
          <a:p>
            <a:pPr>
              <a:lnSpc>
                <a:spcPct val="100000"/>
              </a:lnSpc>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512000" y="1728000"/>
            <a:ext cx="7343280" cy="345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DejaVu Sans"/>
                <a:ea typeface="DejaVu Sans"/>
              </a:rPr>
              <a:t>La syntaxe de la fonction waitpid() est la suivante :</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ffffff"/>
                </a:solidFill>
                <a:latin typeface="DejaVu Sans"/>
                <a:ea typeface="DejaVu Sans"/>
              </a:rPr>
              <a:t>pid_t waitpid(pid_t pid, int *status, int options);</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88000" y="426240"/>
            <a:ext cx="9106560" cy="612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600" spc="-1" strike="noStrike">
                <a:solidFill>
                  <a:srgbClr val="ffffff"/>
                </a:solidFill>
                <a:latin typeface="DejaVu Sans"/>
                <a:ea typeface="DejaVu Sans"/>
              </a:rPr>
              <a:t>La fonction waitpid() attend la fin d'un processus fils spécifique, identifié par pid,ce dernier peut avoir les valeurs suivantes :</a:t>
            </a:r>
            <a:endParaRPr b="0" lang="fr-FR" sz="2600" spc="-1" strike="noStrike">
              <a:latin typeface="Arial"/>
            </a:endParaRPr>
          </a:p>
          <a:p>
            <a:pPr>
              <a:lnSpc>
                <a:spcPct val="100000"/>
              </a:lnSpc>
            </a:pPr>
            <a:r>
              <a:rPr b="0" lang="fr-FR" sz="2600" spc="-1" strike="noStrike">
                <a:solidFill>
                  <a:srgbClr val="ffffff"/>
                </a:solidFill>
                <a:latin typeface="DejaVu Sans"/>
                <a:ea typeface="DejaVu Sans"/>
              </a:rPr>
              <a:t>-pid &gt; 0 : attend le fils avec l'identifiant pid</a:t>
            </a:r>
            <a:endParaRPr b="0" lang="fr-FR" sz="2600" spc="-1" strike="noStrike">
              <a:latin typeface="Arial"/>
            </a:endParaRPr>
          </a:p>
          <a:p>
            <a:pPr>
              <a:lnSpc>
                <a:spcPct val="100000"/>
              </a:lnSpc>
            </a:pPr>
            <a:r>
              <a:rPr b="0" lang="fr-FR" sz="2600" spc="-1" strike="noStrike">
                <a:solidFill>
                  <a:srgbClr val="ffffff"/>
                </a:solidFill>
                <a:latin typeface="DejaVu Sans"/>
                <a:ea typeface="DejaVu Sans"/>
              </a:rPr>
              <a:t>-pid == 0 : attend n'importe quel fils dont l'identifiant de groupe est égal Ã  celui du processus appelant</a:t>
            </a:r>
            <a:endParaRPr b="0" lang="fr-FR" sz="2600" spc="-1" strike="noStrike">
              <a:latin typeface="Arial"/>
            </a:endParaRPr>
          </a:p>
          <a:p>
            <a:pPr>
              <a:lnSpc>
                <a:spcPct val="100000"/>
              </a:lnSpc>
            </a:pPr>
            <a:r>
              <a:rPr b="0" lang="fr-FR" sz="2600" spc="-1" strike="noStrike">
                <a:solidFill>
                  <a:srgbClr val="ffffff"/>
                </a:solidFill>
                <a:latin typeface="DejaVu Sans"/>
                <a:ea typeface="DejaVu Sans"/>
              </a:rPr>
              <a:t>-pid == -1 : attend n'importe quel fils</a:t>
            </a:r>
            <a:endParaRPr b="0" lang="fr-FR" sz="2600" spc="-1" strike="noStrike">
              <a:latin typeface="Arial"/>
            </a:endParaRPr>
          </a:p>
          <a:p>
            <a:pPr>
              <a:lnSpc>
                <a:spcPct val="100000"/>
              </a:lnSpc>
            </a:pPr>
            <a:r>
              <a:rPr b="0" lang="fr-FR" sz="2600" spc="-1" strike="noStrike">
                <a:solidFill>
                  <a:srgbClr val="ffffff"/>
                </a:solidFill>
                <a:latin typeface="DejaVu Sans"/>
                <a:ea typeface="DejaVu Sans"/>
              </a:rPr>
              <a:t>-pid &lt; -1 : attend n'importe quel fils dont l'identifiant de groupe est égal à  la valeur absolue de pid</a:t>
            </a:r>
            <a:endParaRPr b="0" lang="fr-FR" sz="2600" spc="-1" strike="noStrike">
              <a:latin typeface="Arial"/>
            </a:endParaRPr>
          </a:p>
          <a:p>
            <a:pPr>
              <a:lnSpc>
                <a:spcPct val="100000"/>
              </a:lnSpc>
            </a:pPr>
            <a:r>
              <a:rPr b="0" lang="fr-FR" sz="2600" spc="-1" strike="noStrike">
                <a:solidFill>
                  <a:srgbClr val="ffffff"/>
                </a:solidFill>
                <a:latin typeface="DejaVu Sans"/>
                <a:ea typeface="DejaVu Sans"/>
              </a:rPr>
              <a:t>Les informations sur le statut de sortie du fils sont stockées dans la variable pointée par status. Si status est NULL, ces informations ne sont pas récupérées.</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80840" y="2740320"/>
            <a:ext cx="7822800" cy="2875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600" spc="-1" strike="noStrike">
                <a:solidFill>
                  <a:srgbClr val="ffffff"/>
                </a:solidFill>
                <a:latin typeface="DejaVu Sans"/>
              </a:rPr>
              <a:t> </a:t>
            </a:r>
            <a:r>
              <a:rPr b="0" lang="fr-FR" sz="2600" spc="-1" strike="noStrike">
                <a:solidFill>
                  <a:srgbClr val="ffffff"/>
                </a:solidFill>
                <a:latin typeface="DejaVu Sans"/>
              </a:rPr>
              <a:t>Le paramètre options peut être utilisé pour spécifier des options supplémentaires, telles que WNOHANG pour que la fonction ne bloque pas si aucun fils n'est terminé.</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93640" y="2076480"/>
            <a:ext cx="8694000" cy="418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200" spc="-1" strike="noStrike">
                <a:solidFill>
                  <a:srgbClr val="ffffff"/>
                </a:solidFill>
                <a:latin typeface="DejaVu Sans"/>
                <a:ea typeface="DejaVu Sans"/>
              </a:rPr>
              <a:t>En résumé, wait() attend n'importe quel fils et waitpid() attend un fils spécifique. Les deux fonctions renvoient l'identifiant du fils qui s'est terminé et stockent les informations sur le statut de sortie du fils dans la variable pointée par status.</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2 Gestion des processus</a:t>
            </a:r>
            <a:endParaRPr b="0" lang="fr-FR" sz="4400" spc="-1" strike="noStrike">
              <a:latin typeface="Arial"/>
            </a:endParaRPr>
          </a:p>
        </p:txBody>
      </p:sp>
      <p:sp>
        <p:nvSpPr>
          <p:cNvPr id="117" name="CustomShape 2"/>
          <p:cNvSpPr/>
          <p:nvPr/>
        </p:nvSpPr>
        <p:spPr>
          <a:xfrm>
            <a:off x="504360" y="1839960"/>
            <a:ext cx="9070560" cy="4383360"/>
          </a:xfrm>
          <a:prstGeom prst="rect">
            <a:avLst/>
          </a:prstGeom>
          <a:noFill/>
          <a:ln>
            <a:noFill/>
          </a:ln>
        </p:spPr>
        <p:style>
          <a:lnRef idx="0"/>
          <a:fillRef idx="0"/>
          <a:effectRef idx="0"/>
          <a:fontRef idx="minor"/>
        </p:style>
        <p:txBody>
          <a:bodyPr lIns="0" rIns="0" tIns="0" bIns="0">
            <a:normAutofit fontScale="9000"/>
          </a:bodyPr>
          <a:p>
            <a:pPr marL="432000" indent="-322920" algn="ctr">
              <a:lnSpc>
                <a:spcPct val="100000"/>
              </a:lnSpc>
              <a:spcBef>
                <a:spcPts val="1417"/>
              </a:spcBef>
              <a:buClr>
                <a:srgbClr val="000000"/>
              </a:buClr>
              <a:buSzPct val="45000"/>
              <a:buFont typeface="Wingdings" charset="2"/>
              <a:buChar char=""/>
            </a:pPr>
            <a:r>
              <a:rPr b="0" lang="fr-FR" sz="7200" spc="-1" strike="noStrike">
                <a:solidFill>
                  <a:srgbClr val="000000"/>
                </a:solidFill>
                <a:latin typeface="Arial"/>
                <a:ea typeface="DejaVu Sans"/>
              </a:rPr>
              <a:t>Identification d’un processus</a:t>
            </a:r>
            <a:endParaRPr b="0" lang="fr-FR" sz="7200" spc="-1" strike="noStrike">
              <a:latin typeface="Arial"/>
            </a:endParaRPr>
          </a:p>
          <a:p>
            <a:pPr algn="ctr">
              <a:lnSpc>
                <a:spcPct val="100000"/>
              </a:lnSpc>
              <a:spcBef>
                <a:spcPts val="1417"/>
              </a:spcBef>
            </a:pPr>
            <a:endParaRPr b="0" lang="fr-FR" sz="7200" spc="-1" strike="noStrike">
              <a:latin typeface="Arial"/>
            </a:endParaRPr>
          </a:p>
          <a:p>
            <a:pPr marL="252000" indent="900000">
              <a:lnSpc>
                <a:spcPct val="100000"/>
              </a:lnSpc>
              <a:spcBef>
                <a:spcPts val="1417"/>
              </a:spcBef>
              <a:buClr>
                <a:srgbClr val="000000"/>
              </a:buClr>
              <a:buSzPct val="45000"/>
              <a:buFont typeface="Wingdings" charset="2"/>
              <a:buChar char=""/>
            </a:pPr>
            <a:r>
              <a:rPr b="0" lang="fr-FR" sz="7200" spc="-1" strike="noStrike">
                <a:solidFill>
                  <a:srgbClr val="000000"/>
                </a:solidFill>
                <a:latin typeface="Arial"/>
                <a:ea typeface="DejaVu Sans"/>
              </a:rPr>
              <a:t>Un processus est identifié de manière unique par un numéro appelé PID (Process IDentifier ).</a:t>
            </a:r>
            <a:endParaRPr b="0" lang="fr-FR" sz="7200" spc="-1" strike="noStrike">
              <a:latin typeface="Arial"/>
            </a:endParaRPr>
          </a:p>
          <a:p>
            <a:pPr marL="252000" indent="900000">
              <a:lnSpc>
                <a:spcPct val="100000"/>
              </a:lnSpc>
              <a:spcBef>
                <a:spcPts val="1417"/>
              </a:spcBef>
              <a:buClr>
                <a:srgbClr val="000000"/>
              </a:buClr>
              <a:buSzPct val="45000"/>
              <a:buFont typeface="Wingdings" charset="2"/>
              <a:buChar char=""/>
            </a:pPr>
            <a:r>
              <a:rPr b="0" lang="fr-FR" sz="7200" spc="-1" strike="noStrike">
                <a:solidFill>
                  <a:srgbClr val="000000"/>
                </a:solidFill>
                <a:latin typeface="Arial"/>
                <a:ea typeface="DejaVu Sans"/>
              </a:rPr>
              <a:t>La fonction getpid retourne le PID du processus qui l’exécute.</a:t>
            </a:r>
            <a:endParaRPr b="0" lang="fr-FR" sz="7200" spc="-1" strike="noStrike">
              <a:latin typeface="Arial"/>
            </a:endParaRPr>
          </a:p>
          <a:p>
            <a:pPr marL="252000" indent="900000">
              <a:lnSpc>
                <a:spcPct val="100000"/>
              </a:lnSpc>
              <a:spcBef>
                <a:spcPts val="1417"/>
              </a:spcBef>
              <a:buClr>
                <a:srgbClr val="000000"/>
              </a:buClr>
              <a:buSzPct val="45000"/>
              <a:buFont typeface="Wingdings" charset="2"/>
              <a:buChar char=""/>
            </a:pPr>
            <a:r>
              <a:rPr b="0" lang="fr-FR" sz="7200" spc="-1" strike="noStrike">
                <a:solidFill>
                  <a:srgbClr val="000000"/>
                </a:solidFill>
                <a:latin typeface="Arial"/>
                <a:ea typeface="DejaVu Sans"/>
              </a:rPr>
              <a:t>La fonction getppid nous permet de récupérer le PID du </a:t>
            </a:r>
            <a:r>
              <a:rPr b="0" lang="fr-FR" sz="7200" spc="-1" strike="noStrike">
                <a:solidFill>
                  <a:srgbClr val="000000"/>
                </a:solidFill>
                <a:latin typeface="Arial"/>
                <a:ea typeface="DejaVu Sans"/>
              </a:rPr>
              <a:t>	</a:t>
            </a:r>
            <a:r>
              <a:rPr b="0" lang="fr-FR" sz="7200" spc="-1" strike="noStrike">
                <a:solidFill>
                  <a:srgbClr val="000000"/>
                </a:solidFill>
                <a:latin typeface="Arial"/>
                <a:ea typeface="DejaVu Sans"/>
              </a:rPr>
              <a:t>processus père qui a lancé le processus</a:t>
            </a:r>
            <a:endParaRPr b="0" lang="fr-FR" sz="7200" spc="-1" strike="noStrike">
              <a:latin typeface="Arial"/>
            </a:endParaRPr>
          </a:p>
          <a:p>
            <a:pPr marL="252000" indent="900000">
              <a:lnSpc>
                <a:spcPct val="100000"/>
              </a:lnSpc>
              <a:spcBef>
                <a:spcPts val="1417"/>
              </a:spcBef>
              <a:buClr>
                <a:srgbClr val="000000"/>
              </a:buClr>
              <a:buSzPct val="45000"/>
              <a:buFont typeface="Wingdings" charset="2"/>
              <a:buChar char=""/>
            </a:pPr>
            <a:r>
              <a:rPr b="0" lang="fr-FR" sz="7200" spc="-1" strike="noStrike">
                <a:solidFill>
                  <a:srgbClr val="000000"/>
                </a:solidFill>
                <a:latin typeface="Arial"/>
                <a:ea typeface="DejaVu Sans"/>
              </a:rPr>
              <a:t>courant.</a:t>
            </a:r>
            <a:endParaRPr b="0" lang="fr-FR" sz="7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260000" y="361800"/>
            <a:ext cx="7198560" cy="68738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                </a:t>
            </a:r>
            <a:r>
              <a:rPr b="0" lang="en-US" sz="4400" spc="-1" strike="noStrike">
                <a:solidFill>
                  <a:srgbClr val="ffffff"/>
                </a:solidFill>
                <a:latin typeface="Arial"/>
                <a:ea typeface="DejaVu Sans"/>
              </a:rPr>
              <a:t>Syntaxe</a:t>
            </a:r>
            <a:br/>
            <a:br/>
            <a:br/>
            <a:r>
              <a:rPr b="0" lang="en-US" sz="4400" spc="-1" strike="noStrike">
                <a:solidFill>
                  <a:srgbClr val="ffffff"/>
                </a:solidFill>
                <a:latin typeface="Arial"/>
                <a:ea typeface="DejaVu Sans"/>
              </a:rPr>
              <a:t>#include&lt;sys/types.h&gt;</a:t>
            </a:r>
            <a:br/>
            <a:r>
              <a:rPr b="0" lang="en-US" sz="4400" spc="-1" strike="noStrike">
                <a:solidFill>
                  <a:srgbClr val="ffffff"/>
                </a:solidFill>
                <a:latin typeface="Arial"/>
                <a:ea typeface="DejaVu Sans"/>
              </a:rPr>
              <a:t>#include&lt;unistd.h&gt;</a:t>
            </a:r>
            <a:br/>
            <a:r>
              <a:rPr b="0" lang="en-US" sz="4400" spc="-1" strike="noStrike">
                <a:solidFill>
                  <a:srgbClr val="ffffff"/>
                </a:solidFill>
                <a:latin typeface="Arial"/>
                <a:ea typeface="DejaVu Sans"/>
              </a:rPr>
              <a:t>pid_t getpid();</a:t>
            </a:r>
            <a:br/>
            <a:r>
              <a:rPr b="0" lang="en-US" sz="4400" spc="-1" strike="noStrike">
                <a:solidFill>
                  <a:srgbClr val="ffffff"/>
                </a:solidFill>
                <a:latin typeface="Arial"/>
                <a:ea typeface="DejaVu Sans"/>
              </a:rPr>
              <a:t>pid_t getppid();</a:t>
            </a:r>
            <a:br/>
            <a:br/>
            <a:br/>
            <a:br/>
            <a:endParaRPr b="0" lang="fr-FR"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0000" y="1080000"/>
            <a:ext cx="9198720" cy="65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4000" spc="-1" strike="noStrike">
                <a:solidFill>
                  <a:srgbClr val="ffffff"/>
                </a:solidFill>
                <a:latin typeface="Arial"/>
                <a:ea typeface="DejaVu Sans"/>
              </a:rPr>
              <a:t>2.2 Création d’un nouveau processus</a:t>
            </a:r>
            <a:endParaRPr b="0" lang="fr-FR" sz="4000" spc="-1" strike="noStrike">
              <a:latin typeface="Arial"/>
            </a:endParaRPr>
          </a:p>
        </p:txBody>
      </p:sp>
      <p:sp>
        <p:nvSpPr>
          <p:cNvPr id="120" name="CustomShape 2"/>
          <p:cNvSpPr/>
          <p:nvPr/>
        </p:nvSpPr>
        <p:spPr>
          <a:xfrm>
            <a:off x="792000" y="1802880"/>
            <a:ext cx="9070920" cy="520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Arial"/>
                <a:ea typeface="DejaVu Sans"/>
              </a:rPr>
              <a:t>Un processus est créé par l’instruction fork. Le processus créé (fils) est un clone (copie conforme du processus créateur (père). </a:t>
            </a:r>
            <a:endParaRPr b="0" lang="fr-FR" sz="3600" spc="-1" strike="noStrike">
              <a:latin typeface="Arial"/>
            </a:endParaRPr>
          </a:p>
          <a:p>
            <a:pPr>
              <a:lnSpc>
                <a:spcPct val="100000"/>
              </a:lnSpc>
            </a:pPr>
            <a:r>
              <a:rPr b="0" lang="fr-FR" sz="3600" spc="-1" strike="noStrike">
                <a:solidFill>
                  <a:srgbClr val="ffffff"/>
                </a:solidFill>
                <a:latin typeface="Arial"/>
                <a:ea typeface="DejaVu Sans"/>
              </a:rPr>
              <a:t>Le père et le fils ne se distinguent que par le résultat retourné par le fork. </a:t>
            </a:r>
            <a:endParaRPr b="0" lang="fr-FR" sz="3600" spc="-1" strike="noStrike">
              <a:latin typeface="Arial"/>
            </a:endParaRPr>
          </a:p>
          <a:p>
            <a:pPr>
              <a:lnSpc>
                <a:spcPct val="100000"/>
              </a:lnSpc>
            </a:pPr>
            <a:r>
              <a:rPr b="0" lang="fr-FR" sz="3600" spc="-1" strike="noStrike">
                <a:solidFill>
                  <a:srgbClr val="ffffff"/>
                </a:solidFill>
                <a:latin typeface="Arial"/>
                <a:ea typeface="DejaVu Sans"/>
              </a:rPr>
              <a:t>Pour le père, cette fonction renvoie le numéro du fils (-1 en cas d’erreur) et pour le fils elle renvoie 0.</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68160" y="1054440"/>
            <a:ext cx="8474760" cy="477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6600" spc="-1" strike="noStrike">
                <a:solidFill>
                  <a:srgbClr val="ffffff"/>
                </a:solidFill>
                <a:latin typeface="Arial"/>
                <a:ea typeface="DejaVu Sans"/>
              </a:rPr>
              <a:t>Syntaxe</a:t>
            </a:r>
            <a:endParaRPr b="0" lang="fr-FR" sz="6600" spc="-1" strike="noStrike">
              <a:latin typeface="Arial"/>
            </a:endParaRPr>
          </a:p>
          <a:p>
            <a:pPr>
              <a:lnSpc>
                <a:spcPct val="100000"/>
              </a:lnSpc>
            </a:pPr>
            <a:endParaRPr b="0" lang="fr-FR" sz="6600" spc="-1" strike="noStrike">
              <a:latin typeface="Arial"/>
            </a:endParaRPr>
          </a:p>
          <a:p>
            <a:pPr>
              <a:lnSpc>
                <a:spcPct val="100000"/>
              </a:lnSpc>
            </a:pPr>
            <a:r>
              <a:rPr b="0" lang="fr-FR" sz="6600" spc="-1" strike="noStrike">
                <a:solidFill>
                  <a:srgbClr val="ffffff"/>
                </a:solidFill>
                <a:latin typeface="Arial"/>
                <a:ea typeface="DejaVu Sans"/>
              </a:rPr>
              <a:t>#include&lt;sys/types.h&gt;</a:t>
            </a:r>
            <a:endParaRPr b="0" lang="fr-FR" sz="6600" spc="-1" strike="noStrike">
              <a:latin typeface="Arial"/>
            </a:endParaRPr>
          </a:p>
          <a:p>
            <a:pPr>
              <a:lnSpc>
                <a:spcPct val="100000"/>
              </a:lnSpc>
            </a:pPr>
            <a:r>
              <a:rPr b="0" lang="fr-FR" sz="6600" spc="-1" strike="noStrike">
                <a:solidFill>
                  <a:srgbClr val="ffffff"/>
                </a:solidFill>
                <a:latin typeface="Arial"/>
                <a:ea typeface="DejaVu Sans"/>
              </a:rPr>
              <a:t>#include&lt;unistd.h&gt;</a:t>
            </a:r>
            <a:endParaRPr b="0" lang="fr-FR" sz="6600" spc="-1" strike="noStrike">
              <a:latin typeface="Arial"/>
            </a:endParaRPr>
          </a:p>
          <a:p>
            <a:pPr>
              <a:lnSpc>
                <a:spcPct val="100000"/>
              </a:lnSpc>
            </a:pPr>
            <a:r>
              <a:rPr b="0" lang="fr-FR" sz="6600" spc="-1" strike="noStrike">
                <a:solidFill>
                  <a:srgbClr val="ffffff"/>
                </a:solidFill>
                <a:latin typeface="Arial"/>
                <a:ea typeface="DejaVu Sans"/>
              </a:rPr>
              <a:t>pid_t fork();</a:t>
            </a:r>
            <a:endParaRPr b="0" lang="fr-FR" sz="6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440000" y="1368000"/>
            <a:ext cx="6766920" cy="287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3600" spc="-1" strike="noStrike">
                <a:solidFill>
                  <a:srgbClr val="ffffff"/>
                </a:solidFill>
                <a:latin typeface="Arial"/>
                <a:ea typeface="DejaVu Sans"/>
              </a:rPr>
              <a:t>2.3- Attendre d’un processus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ffffff"/>
                </a:solidFill>
                <a:latin typeface="Arial"/>
                <a:ea typeface="DejaVu Sans"/>
              </a:rPr>
              <a:t>La fonction wait attend et récupère la velur passé à exit par le processus fils.</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068120" y="1224000"/>
            <a:ext cx="7930800" cy="375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6000" spc="-1" strike="noStrike">
                <a:solidFill>
                  <a:srgbClr val="ffffff"/>
                </a:solidFill>
                <a:latin typeface="Arial"/>
                <a:ea typeface="DejaVu Sans"/>
              </a:rPr>
              <a:t>Syntaxe</a:t>
            </a:r>
            <a:endParaRPr b="0" lang="fr-FR" sz="6000" spc="-1" strike="noStrike">
              <a:latin typeface="Arial"/>
            </a:endParaRPr>
          </a:p>
          <a:p>
            <a:pPr>
              <a:lnSpc>
                <a:spcPct val="100000"/>
              </a:lnSpc>
            </a:pPr>
            <a:endParaRPr b="0" lang="fr-FR" sz="6000" spc="-1" strike="noStrike">
              <a:latin typeface="Arial"/>
            </a:endParaRPr>
          </a:p>
          <a:p>
            <a:pPr>
              <a:lnSpc>
                <a:spcPct val="100000"/>
              </a:lnSpc>
            </a:pPr>
            <a:r>
              <a:rPr b="0" lang="fr-FR" sz="6000" spc="-1" strike="noStrike">
                <a:solidFill>
                  <a:srgbClr val="ffffff"/>
                </a:solidFill>
                <a:latin typeface="Arial"/>
                <a:ea typeface="DejaVu Sans"/>
              </a:rPr>
              <a:t>#include &lt;sys/types.h&gt;</a:t>
            </a:r>
            <a:endParaRPr b="0" lang="fr-FR" sz="6000" spc="-1" strike="noStrike">
              <a:latin typeface="Arial"/>
            </a:endParaRPr>
          </a:p>
          <a:p>
            <a:pPr>
              <a:lnSpc>
                <a:spcPct val="100000"/>
              </a:lnSpc>
            </a:pPr>
            <a:r>
              <a:rPr b="0" lang="fr-FR" sz="6000" spc="-1" strike="noStrike">
                <a:solidFill>
                  <a:srgbClr val="ffffff"/>
                </a:solidFill>
                <a:latin typeface="Arial"/>
                <a:ea typeface="DejaVu Sans"/>
              </a:rPr>
              <a:t>#include &lt;sys/wait.h&gt;</a:t>
            </a:r>
            <a:endParaRPr b="0" lang="fr-FR" sz="6000" spc="-1" strike="noStrike">
              <a:latin typeface="Arial"/>
            </a:endParaRPr>
          </a:p>
          <a:p>
            <a:pPr>
              <a:lnSpc>
                <a:spcPct val="100000"/>
              </a:lnSpc>
            </a:pPr>
            <a:r>
              <a:rPr b="0" lang="fr-FR" sz="6000" spc="-1" strike="noStrike">
                <a:solidFill>
                  <a:srgbClr val="ffffff"/>
                </a:solidFill>
                <a:latin typeface="Arial"/>
                <a:ea typeface="DejaVu Sans"/>
              </a:rPr>
              <a:t>pid_t wait(int *status);</a:t>
            </a:r>
            <a:endParaRPr b="0" lang="fr-FR" sz="6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08000" y="1008000"/>
            <a:ext cx="8206920" cy="619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Arial"/>
                <a:ea typeface="DejaVu Sans"/>
              </a:rPr>
              <a:t>Lorsque l’on appelle cette fonction, cette dernière bloque le processus à partir duquel elle a été appelée jusqu’à ce qu’un de ses fils se termine. </a:t>
            </a:r>
            <a:endParaRPr b="0" lang="fr-FR" sz="3600" spc="-1" strike="noStrike">
              <a:latin typeface="Arial"/>
            </a:endParaRPr>
          </a:p>
          <a:p>
            <a:pPr>
              <a:lnSpc>
                <a:spcPct val="100000"/>
              </a:lnSpc>
            </a:pPr>
            <a:r>
              <a:rPr b="0" lang="fr-FR" sz="3600" spc="-1" strike="noStrike">
                <a:solidFill>
                  <a:srgbClr val="ffffff"/>
                </a:solidFill>
                <a:latin typeface="Arial"/>
                <a:ea typeface="DejaVu Sans"/>
              </a:rPr>
              <a:t>Elle renvoie alors le PID de ce dernier.</a:t>
            </a:r>
            <a:endParaRPr b="0" lang="fr-FR" sz="3600" spc="-1" strike="noStrike">
              <a:latin typeface="Arial"/>
            </a:endParaRPr>
          </a:p>
          <a:p>
            <a:pPr>
              <a:lnSpc>
                <a:spcPct val="100000"/>
              </a:lnSpc>
            </a:pPr>
            <a:r>
              <a:rPr b="0" lang="fr-FR" sz="3600" spc="-1" strike="noStrike">
                <a:solidFill>
                  <a:srgbClr val="ffffff"/>
                </a:solidFill>
                <a:latin typeface="Arial"/>
                <a:ea typeface="DejaVu Sans"/>
              </a:rPr>
              <a:t> </a:t>
            </a:r>
            <a:r>
              <a:rPr b="0" lang="fr-FR" sz="3600" spc="-1" strike="noStrike">
                <a:solidFill>
                  <a:srgbClr val="ffffff"/>
                </a:solidFill>
                <a:latin typeface="Arial"/>
                <a:ea typeface="DejaVu Sans"/>
              </a:rPr>
              <a:t>En cas d’erreur, la fonction renvoie la valeur -1. </a:t>
            </a:r>
            <a:endParaRPr b="0" lang="fr-FR" sz="3600" spc="-1" strike="noStrike">
              <a:latin typeface="Arial"/>
            </a:endParaRPr>
          </a:p>
          <a:p>
            <a:pPr>
              <a:lnSpc>
                <a:spcPct val="100000"/>
              </a:lnSpc>
            </a:pPr>
            <a:r>
              <a:rPr b="0" lang="fr-FR" sz="3600" spc="-1" strike="noStrike">
                <a:solidFill>
                  <a:srgbClr val="ffffff"/>
                </a:solidFill>
                <a:latin typeface="Arial"/>
                <a:ea typeface="DejaVu Sans"/>
              </a:rPr>
              <a:t>Le paramètre status correspond au code de retour du processus.</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57160" y="324000"/>
            <a:ext cx="8537760" cy="67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Arial"/>
                <a:ea typeface="DejaVu Sans"/>
              </a:rPr>
              <a:t>3-Exercices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ffffff"/>
                </a:solidFill>
                <a:latin typeface="Arial"/>
                <a:ea typeface="DejaVu Sans"/>
              </a:rPr>
              <a:t>Exercice 1</a:t>
            </a:r>
            <a:endParaRPr b="0" lang="fr-FR" sz="3600" spc="-1" strike="noStrike">
              <a:latin typeface="Arial"/>
            </a:endParaRPr>
          </a:p>
          <a:p>
            <a:pPr>
              <a:lnSpc>
                <a:spcPct val="100000"/>
              </a:lnSpc>
            </a:pPr>
            <a:r>
              <a:rPr b="0" lang="fr-FR" sz="3600" spc="-1" strike="noStrike">
                <a:solidFill>
                  <a:srgbClr val="ffffff"/>
                </a:solidFill>
                <a:latin typeface="Arial"/>
                <a:ea typeface="DejaVu Sans"/>
              </a:rPr>
              <a:t>1. Écrire un programme qui crée deux processus fils appelés fils 1 et fils 2. Le père doit afficher le message je suis le père, le fils 1 doit afficher je suis le fils 1 et le fils 2 doit afficher je suis le fils 2 ;</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ffffff"/>
                </a:solidFill>
                <a:latin typeface="Arial"/>
                <a:ea typeface="DejaVu Sans"/>
              </a:rPr>
              <a:t>2. Modifier ce programme pour que le fils1 affiche les nombres de 1 à 50 et le fils2 affiche les nombres de 51 à 100;</a:t>
            </a:r>
            <a:endParaRPr b="0" lang="fr-FR" sz="3600" spc="-1" strike="noStrike">
              <a:latin typeface="Arial"/>
            </a:endParaRPr>
          </a:p>
          <a:p>
            <a:pPr>
              <a:lnSpc>
                <a:spcPct val="100000"/>
              </a:lnSpc>
            </a:pPr>
            <a:endParaRPr b="0" lang="fr-FR"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2023-05-02T17:43:33Z</dcterms:created>
  <dc:creator/>
  <dc:description/>
  <dc:language>fr-FR</dc:language>
  <cp:lastModifiedBy/>
  <dcterms:modified xsi:type="dcterms:W3CDTF">2023-05-18T10:58:09Z</dcterms:modified>
  <cp:revision>7</cp:revision>
  <dc:subject/>
  <dc:title>Blueprint Plans</dc:title>
</cp:coreProperties>
</file>