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432" r:id="rId3"/>
    <p:sldId id="434" r:id="rId4"/>
    <p:sldId id="260" r:id="rId5"/>
    <p:sldId id="435" r:id="rId6"/>
    <p:sldId id="273" r:id="rId7"/>
    <p:sldId id="438" r:id="rId8"/>
    <p:sldId id="437" r:id="rId9"/>
    <p:sldId id="439" r:id="rId10"/>
    <p:sldId id="440" r:id="rId11"/>
    <p:sldId id="441" r:id="rId12"/>
    <p:sldId id="442" r:id="rId13"/>
    <p:sldId id="436" r:id="rId14"/>
    <p:sldId id="445" r:id="rId15"/>
    <p:sldId id="444" r:id="rId16"/>
    <p:sldId id="446" r:id="rId17"/>
    <p:sldId id="545" r:id="rId18"/>
    <p:sldId id="448" r:id="rId19"/>
    <p:sldId id="447" r:id="rId20"/>
    <p:sldId id="443" r:id="rId21"/>
    <p:sldId id="451" r:id="rId22"/>
    <p:sldId id="450" r:id="rId23"/>
    <p:sldId id="452" r:id="rId24"/>
    <p:sldId id="470" r:id="rId25"/>
    <p:sldId id="471" r:id="rId26"/>
    <p:sldId id="453" r:id="rId27"/>
    <p:sldId id="454" r:id="rId28"/>
    <p:sldId id="455" r:id="rId29"/>
    <p:sldId id="456" r:id="rId30"/>
    <p:sldId id="458" r:id="rId31"/>
    <p:sldId id="459" r:id="rId32"/>
    <p:sldId id="460" r:id="rId33"/>
    <p:sldId id="461" r:id="rId34"/>
    <p:sldId id="462" r:id="rId35"/>
    <p:sldId id="464" r:id="rId36"/>
    <p:sldId id="457" r:id="rId37"/>
    <p:sldId id="465" r:id="rId38"/>
    <p:sldId id="463" r:id="rId39"/>
    <p:sldId id="468" r:id="rId40"/>
    <p:sldId id="488" r:id="rId41"/>
    <p:sldId id="547" r:id="rId42"/>
    <p:sldId id="489" r:id="rId43"/>
    <p:sldId id="490" r:id="rId44"/>
    <p:sldId id="548" r:id="rId45"/>
    <p:sldId id="491" r:id="rId46"/>
    <p:sldId id="492" r:id="rId47"/>
    <p:sldId id="493" r:id="rId48"/>
    <p:sldId id="494" r:id="rId49"/>
    <p:sldId id="495" r:id="rId50"/>
    <p:sldId id="496" r:id="rId51"/>
    <p:sldId id="497" r:id="rId52"/>
    <p:sldId id="498" r:id="rId53"/>
    <p:sldId id="499" r:id="rId54"/>
    <p:sldId id="549" r:id="rId55"/>
    <p:sldId id="550" r:id="rId56"/>
    <p:sldId id="551" r:id="rId57"/>
    <p:sldId id="500" r:id="rId58"/>
    <p:sldId id="502" r:id="rId59"/>
    <p:sldId id="504" r:id="rId60"/>
    <p:sldId id="505" r:id="rId61"/>
    <p:sldId id="506" r:id="rId62"/>
    <p:sldId id="510" r:id="rId63"/>
    <p:sldId id="512" r:id="rId64"/>
    <p:sldId id="513" r:id="rId65"/>
    <p:sldId id="514" r:id="rId66"/>
    <p:sldId id="515" r:id="rId67"/>
    <p:sldId id="518" r:id="rId68"/>
    <p:sldId id="516" r:id="rId69"/>
    <p:sldId id="517" r:id="rId70"/>
    <p:sldId id="524" r:id="rId71"/>
    <p:sldId id="525" r:id="rId72"/>
    <p:sldId id="519" r:id="rId73"/>
    <p:sldId id="520" r:id="rId74"/>
    <p:sldId id="521" r:id="rId75"/>
    <p:sldId id="522" r:id="rId76"/>
    <p:sldId id="523" r:id="rId77"/>
    <p:sldId id="526" r:id="rId78"/>
    <p:sldId id="527" r:id="rId79"/>
    <p:sldId id="529" r:id="rId80"/>
    <p:sldId id="530" r:id="rId81"/>
    <p:sldId id="535" r:id="rId82"/>
    <p:sldId id="531" r:id="rId83"/>
    <p:sldId id="532" r:id="rId84"/>
    <p:sldId id="528" r:id="rId85"/>
    <p:sldId id="533" r:id="rId86"/>
    <p:sldId id="534" r:id="rId87"/>
    <p:sldId id="536" r:id="rId88"/>
    <p:sldId id="540" r:id="rId89"/>
    <p:sldId id="539" r:id="rId90"/>
    <p:sldId id="538" r:id="rId91"/>
    <p:sldId id="537" r:id="rId92"/>
    <p:sldId id="541" r:id="rId93"/>
    <p:sldId id="542" r:id="rId94"/>
    <p:sldId id="544" r:id="rId95"/>
    <p:sldId id="543" r:id="rId9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>
      <p:cViewPr>
        <p:scale>
          <a:sx n="80" d="100"/>
          <a:sy n="80" d="100"/>
        </p:scale>
        <p:origin x="-166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378FD-BDC2-4EC9-B59C-A6395934AB41}" type="datetimeFigureOut">
              <a:rPr lang="fr-FR" smtClean="0"/>
              <a:pPr/>
              <a:t>18/04/2020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C7A84-51F8-4729-A202-894EC0337E9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7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63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74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75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76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77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78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79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80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81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82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83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64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84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85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86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87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88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89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90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91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92</a:t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93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65</a:t>
            </a:fld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94</a:t>
            </a:fld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95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66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67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68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69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72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7A84-51F8-4729-A202-894EC0337E9C}" type="slidenum">
              <a:rPr lang="fr-FR" smtClean="0"/>
              <a:pPr/>
              <a:t>73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D6A4-AC55-4788-8839-400FF3D50D04}" type="datetime1">
              <a:rPr lang="fr-FR" smtClean="0"/>
              <a:t>18/04/2020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5C9F-900E-499A-B998-943B1CE39FD6}" type="datetime1">
              <a:rPr lang="fr-FR" smtClean="0"/>
              <a:t>18/04/2020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7F1D-B0C5-4FC6-A06D-124CDD883C9E}" type="datetime1">
              <a:rPr lang="fr-FR" smtClean="0"/>
              <a:t>18/04/2020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408F-5658-4159-BFD9-3E4AAA7CF9A5}" type="datetime1">
              <a:rPr lang="fr-FR" smtClean="0"/>
              <a:t>18/04/2020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305-6D16-4F3E-B4F0-7B23F3EDDF74}" type="datetime1">
              <a:rPr lang="fr-FR" smtClean="0"/>
              <a:t>18/04/2020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D854-FA2C-4A40-B0EE-7B68AAA926AE}" type="datetime1">
              <a:rPr lang="fr-FR" smtClean="0"/>
              <a:t>18/04/2020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D96E-62D1-4050-B952-4C4ADDF4D35B}" type="datetime1">
              <a:rPr lang="fr-FR" smtClean="0"/>
              <a:t>18/04/2020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EE25-BC93-4B76-B508-5A841436AF97}" type="datetime1">
              <a:rPr lang="fr-FR" smtClean="0"/>
              <a:t>18/04/2020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EAFF-8A15-4C41-ABF8-7A92BF827D96}" type="datetime1">
              <a:rPr lang="fr-FR" smtClean="0"/>
              <a:t>18/04/2020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37A5-DA9E-400A-9BC8-223DB3C47E06}" type="datetime1">
              <a:rPr lang="fr-FR" smtClean="0"/>
              <a:t>18/04/2020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B64F-0420-4E86-9A0A-FBAA375ACBF9}" type="datetime1">
              <a:rPr lang="fr-FR" smtClean="0"/>
              <a:t>18/04/2020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5CD62-9067-4A49-9691-F9497BEF25E2}" type="datetime1">
              <a:rPr lang="fr-FR" smtClean="0"/>
              <a:t>18/04/2020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Structure d’un programme JAVA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grpSp>
        <p:nvGrpSpPr>
          <p:cNvPr id="8" name="Groupe 7"/>
          <p:cNvGrpSpPr/>
          <p:nvPr/>
        </p:nvGrpSpPr>
        <p:grpSpPr>
          <a:xfrm>
            <a:off x="397739" y="1268760"/>
            <a:ext cx="8215370" cy="4985980"/>
            <a:chOff x="397739" y="1412776"/>
            <a:chExt cx="8215370" cy="4985980"/>
          </a:xfrm>
        </p:grpSpPr>
        <p:sp>
          <p:nvSpPr>
            <p:cNvPr id="9" name="ZoneTexte 8"/>
            <p:cNvSpPr txBox="1"/>
            <p:nvPr/>
          </p:nvSpPr>
          <p:spPr>
            <a:xfrm>
              <a:off x="397739" y="1412776"/>
              <a:ext cx="8215370" cy="44012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C00000"/>
                  </a:solidFill>
                </a:rPr>
                <a:t>class Inputs {</a:t>
              </a:r>
            </a:p>
            <a:p>
              <a:r>
                <a:rPr lang="fr-FR" sz="2800" b="1" dirty="0" smtClean="0">
                  <a:solidFill>
                    <a:srgbClr val="C00000"/>
                  </a:solidFill>
                </a:rPr>
                <a:t>// classe Inputs….</a:t>
              </a:r>
              <a:endParaRPr lang="fr-FR" sz="2800" b="1" dirty="0">
                <a:solidFill>
                  <a:srgbClr val="C00000"/>
                </a:solidFill>
              </a:endParaRPr>
            </a:p>
            <a:p>
              <a:r>
                <a:rPr lang="fr-FR" sz="2800" b="1" dirty="0" smtClean="0">
                  <a:solidFill>
                    <a:srgbClr val="C00000"/>
                  </a:solidFill>
                </a:rPr>
                <a:t>}</a:t>
              </a:r>
            </a:p>
            <a:p>
              <a:r>
                <a:rPr lang="fr-FR" sz="2800" b="1" dirty="0">
                  <a:solidFill>
                    <a:srgbClr val="C00000"/>
                  </a:solidFill>
                </a:rPr>
                <a:t>class </a:t>
              </a:r>
              <a:r>
                <a:rPr lang="fr-FR" sz="2800" b="1" dirty="0" smtClean="0">
                  <a:solidFill>
                    <a:srgbClr val="C00000"/>
                  </a:solidFill>
                </a:rPr>
                <a:t>Outputs </a:t>
              </a:r>
              <a:r>
                <a:rPr lang="fr-FR" sz="2800" b="1" dirty="0">
                  <a:solidFill>
                    <a:srgbClr val="C00000"/>
                  </a:solidFill>
                </a:rPr>
                <a:t>{</a:t>
              </a:r>
            </a:p>
            <a:p>
              <a:r>
                <a:rPr lang="fr-FR" sz="2800" b="1" dirty="0">
                  <a:solidFill>
                    <a:srgbClr val="C00000"/>
                  </a:solidFill>
                </a:rPr>
                <a:t>….</a:t>
              </a:r>
            </a:p>
            <a:p>
              <a:r>
                <a:rPr lang="fr-FR" sz="2800" b="1" dirty="0">
                  <a:solidFill>
                    <a:srgbClr val="C00000"/>
                  </a:solidFill>
                </a:rPr>
                <a:t>}</a:t>
              </a:r>
            </a:p>
            <a:p>
              <a:r>
                <a:rPr lang="fr-FR" sz="2800" b="1" dirty="0">
                  <a:solidFill>
                    <a:srgbClr val="C00000"/>
                  </a:solidFill>
                </a:rPr>
                <a:t>class </a:t>
              </a:r>
              <a:r>
                <a:rPr lang="fr-FR" sz="2800" b="1" dirty="0" err="1" smtClean="0">
                  <a:solidFill>
                    <a:srgbClr val="C00000"/>
                  </a:solidFill>
                </a:rPr>
                <a:t>Errors</a:t>
              </a:r>
              <a:r>
                <a:rPr lang="fr-FR" sz="2800" b="1" dirty="0" smtClean="0">
                  <a:solidFill>
                    <a:srgbClr val="C00000"/>
                  </a:solidFill>
                </a:rPr>
                <a:t> </a:t>
              </a:r>
              <a:r>
                <a:rPr lang="fr-FR" sz="2800" b="1" dirty="0">
                  <a:solidFill>
                    <a:srgbClr val="C00000"/>
                  </a:solidFill>
                </a:rPr>
                <a:t>{</a:t>
              </a:r>
            </a:p>
            <a:p>
              <a:r>
                <a:rPr lang="fr-FR" sz="2800" b="1" dirty="0">
                  <a:solidFill>
                    <a:srgbClr val="C00000"/>
                  </a:solidFill>
                </a:rPr>
                <a:t>….</a:t>
              </a:r>
            </a:p>
            <a:p>
              <a:r>
                <a:rPr lang="fr-FR" sz="2800" b="1" dirty="0">
                  <a:solidFill>
                    <a:srgbClr val="C00000"/>
                  </a:solidFill>
                </a:rPr>
                <a:t>}</a:t>
              </a:r>
            </a:p>
            <a:p>
              <a:endParaRPr lang="fr-FR" sz="28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97739" y="5813981"/>
              <a:ext cx="8215370" cy="584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3200" dirty="0" smtClean="0"/>
                <a:t>fichier </a:t>
              </a:r>
              <a:r>
                <a:rPr lang="fr-FR" sz="3200" b="1" dirty="0" smtClean="0"/>
                <a:t>lib.java</a:t>
              </a:r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377573" y="548680"/>
            <a:ext cx="821537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Aucune classe n’est qualifié de </a:t>
            </a:r>
            <a:r>
              <a:rPr lang="fr-FR" sz="3200" b="1" dirty="0" smtClean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39470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grpSp>
        <p:nvGrpSpPr>
          <p:cNvPr id="8" name="Groupe 7"/>
          <p:cNvGrpSpPr/>
          <p:nvPr/>
        </p:nvGrpSpPr>
        <p:grpSpPr>
          <a:xfrm>
            <a:off x="397739" y="1268760"/>
            <a:ext cx="8215370" cy="4985980"/>
            <a:chOff x="397739" y="1412776"/>
            <a:chExt cx="8215370" cy="4985980"/>
          </a:xfrm>
        </p:grpSpPr>
        <p:sp>
          <p:nvSpPr>
            <p:cNvPr id="9" name="ZoneTexte 8"/>
            <p:cNvSpPr txBox="1"/>
            <p:nvPr/>
          </p:nvSpPr>
          <p:spPr>
            <a:xfrm>
              <a:off x="397739" y="1412776"/>
              <a:ext cx="8215370" cy="44012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C00000"/>
                  </a:solidFill>
                </a:rPr>
                <a:t>class Inputs {</a:t>
              </a:r>
            </a:p>
            <a:p>
              <a:r>
                <a:rPr lang="fr-FR" sz="2800" b="1" dirty="0" smtClean="0">
                  <a:solidFill>
                    <a:srgbClr val="C00000"/>
                  </a:solidFill>
                </a:rPr>
                <a:t>// classe Inputs….</a:t>
              </a:r>
              <a:endParaRPr lang="fr-FR" sz="2800" b="1" dirty="0">
                <a:solidFill>
                  <a:srgbClr val="C00000"/>
                </a:solidFill>
              </a:endParaRPr>
            </a:p>
            <a:p>
              <a:r>
                <a:rPr lang="fr-FR" sz="2800" b="1" dirty="0" smtClean="0">
                  <a:solidFill>
                    <a:srgbClr val="C00000"/>
                  </a:solidFill>
                </a:rPr>
                <a:t>}</a:t>
              </a:r>
            </a:p>
            <a:p>
              <a:r>
                <a:rPr lang="fr-FR" sz="2800" b="1" dirty="0">
                  <a:solidFill>
                    <a:srgbClr val="C00000"/>
                  </a:solidFill>
                </a:rPr>
                <a:t>class </a:t>
              </a:r>
              <a:r>
                <a:rPr lang="fr-FR" sz="2800" b="1" dirty="0" smtClean="0">
                  <a:solidFill>
                    <a:srgbClr val="C00000"/>
                  </a:solidFill>
                </a:rPr>
                <a:t>Outputs </a:t>
              </a:r>
              <a:r>
                <a:rPr lang="fr-FR" sz="2800" b="1" dirty="0">
                  <a:solidFill>
                    <a:srgbClr val="C00000"/>
                  </a:solidFill>
                </a:rPr>
                <a:t>{</a:t>
              </a:r>
            </a:p>
            <a:p>
              <a:r>
                <a:rPr lang="fr-FR" sz="2800" b="1" dirty="0">
                  <a:solidFill>
                    <a:srgbClr val="C00000"/>
                  </a:solidFill>
                </a:rPr>
                <a:t>….</a:t>
              </a:r>
            </a:p>
            <a:p>
              <a:r>
                <a:rPr lang="fr-FR" sz="2800" b="1" dirty="0">
                  <a:solidFill>
                    <a:srgbClr val="C00000"/>
                  </a:solidFill>
                </a:rPr>
                <a:t>}</a:t>
              </a:r>
            </a:p>
            <a:p>
              <a:r>
                <a:rPr lang="fr-FR" sz="2800" b="1" dirty="0" smtClean="0">
                  <a:solidFill>
                    <a:srgbClr val="C00000"/>
                  </a:solidFill>
                </a:rPr>
                <a:t>public class </a:t>
              </a:r>
              <a:r>
                <a:rPr lang="fr-FR" sz="2800" b="1" dirty="0" err="1" smtClean="0">
                  <a:solidFill>
                    <a:srgbClr val="C00000"/>
                  </a:solidFill>
                </a:rPr>
                <a:t>Errors</a:t>
              </a:r>
              <a:r>
                <a:rPr lang="fr-FR" sz="2800" b="1" dirty="0" smtClean="0">
                  <a:solidFill>
                    <a:srgbClr val="C00000"/>
                  </a:solidFill>
                </a:rPr>
                <a:t> </a:t>
              </a:r>
              <a:r>
                <a:rPr lang="fr-FR" sz="2800" b="1" dirty="0">
                  <a:solidFill>
                    <a:srgbClr val="C00000"/>
                  </a:solidFill>
                </a:rPr>
                <a:t>{</a:t>
              </a:r>
            </a:p>
            <a:p>
              <a:r>
                <a:rPr lang="fr-FR" sz="2800" b="1" dirty="0">
                  <a:solidFill>
                    <a:srgbClr val="C00000"/>
                  </a:solidFill>
                </a:rPr>
                <a:t>….</a:t>
              </a:r>
            </a:p>
            <a:p>
              <a:r>
                <a:rPr lang="fr-FR" sz="2800" b="1" dirty="0">
                  <a:solidFill>
                    <a:srgbClr val="C00000"/>
                  </a:solidFill>
                </a:rPr>
                <a:t>}</a:t>
              </a:r>
            </a:p>
            <a:p>
              <a:endParaRPr lang="fr-FR" sz="28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97739" y="5813981"/>
              <a:ext cx="8215370" cy="584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3200" dirty="0" smtClean="0"/>
                <a:t>fichier </a:t>
              </a:r>
              <a:r>
                <a:rPr lang="fr-FR" sz="3200" b="1" dirty="0" smtClean="0"/>
                <a:t>Errors.java</a:t>
              </a:r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377573" y="548680"/>
            <a:ext cx="821537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La classe </a:t>
            </a:r>
            <a:r>
              <a:rPr lang="fr-FR" sz="3200" dirty="0" err="1" smtClean="0"/>
              <a:t>Errors</a:t>
            </a:r>
            <a:r>
              <a:rPr lang="fr-FR" sz="3200" dirty="0" smtClean="0"/>
              <a:t> est qualifié de </a:t>
            </a:r>
            <a:r>
              <a:rPr lang="fr-FR" sz="3200" b="1" dirty="0" smtClean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1877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grpSp>
        <p:nvGrpSpPr>
          <p:cNvPr id="8" name="Groupe 7"/>
          <p:cNvGrpSpPr/>
          <p:nvPr/>
        </p:nvGrpSpPr>
        <p:grpSpPr>
          <a:xfrm>
            <a:off x="397739" y="1268760"/>
            <a:ext cx="8215370" cy="4985980"/>
            <a:chOff x="397739" y="1412776"/>
            <a:chExt cx="8215370" cy="4985980"/>
          </a:xfrm>
        </p:grpSpPr>
        <p:sp>
          <p:nvSpPr>
            <p:cNvPr id="9" name="ZoneTexte 8"/>
            <p:cNvSpPr txBox="1"/>
            <p:nvPr/>
          </p:nvSpPr>
          <p:spPr>
            <a:xfrm>
              <a:off x="397739" y="1412776"/>
              <a:ext cx="8215370" cy="44012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C00000"/>
                  </a:solidFill>
                </a:rPr>
                <a:t>class Inputs {</a:t>
              </a:r>
            </a:p>
            <a:p>
              <a:r>
                <a:rPr lang="fr-FR" sz="2800" b="1" dirty="0" smtClean="0">
                  <a:solidFill>
                    <a:srgbClr val="C00000"/>
                  </a:solidFill>
                </a:rPr>
                <a:t>// classe Inputs….</a:t>
              </a:r>
              <a:endParaRPr lang="fr-FR" sz="2800" b="1" dirty="0">
                <a:solidFill>
                  <a:srgbClr val="C00000"/>
                </a:solidFill>
              </a:endParaRPr>
            </a:p>
            <a:p>
              <a:r>
                <a:rPr lang="fr-FR" sz="2800" b="1" dirty="0" smtClean="0">
                  <a:solidFill>
                    <a:srgbClr val="C00000"/>
                  </a:solidFill>
                </a:rPr>
                <a:t>}</a:t>
              </a:r>
            </a:p>
            <a:p>
              <a:r>
                <a:rPr lang="fr-FR" sz="2800" b="1" dirty="0" smtClean="0">
                  <a:solidFill>
                    <a:srgbClr val="C00000"/>
                  </a:solidFill>
                </a:rPr>
                <a:t>public class Outputs </a:t>
              </a:r>
              <a:r>
                <a:rPr lang="fr-FR" sz="2800" b="1" dirty="0">
                  <a:solidFill>
                    <a:srgbClr val="C00000"/>
                  </a:solidFill>
                </a:rPr>
                <a:t>{</a:t>
              </a:r>
            </a:p>
            <a:p>
              <a:r>
                <a:rPr lang="fr-FR" sz="2800" b="1" dirty="0">
                  <a:solidFill>
                    <a:srgbClr val="C00000"/>
                  </a:solidFill>
                </a:rPr>
                <a:t>….</a:t>
              </a:r>
            </a:p>
            <a:p>
              <a:r>
                <a:rPr lang="fr-FR" sz="2800" b="1" dirty="0">
                  <a:solidFill>
                    <a:srgbClr val="C00000"/>
                  </a:solidFill>
                </a:rPr>
                <a:t>}</a:t>
              </a:r>
            </a:p>
            <a:p>
              <a:r>
                <a:rPr lang="fr-FR" sz="2800" b="1" dirty="0" smtClean="0">
                  <a:solidFill>
                    <a:srgbClr val="C00000"/>
                  </a:solidFill>
                </a:rPr>
                <a:t>public class </a:t>
              </a:r>
              <a:r>
                <a:rPr lang="fr-FR" sz="2800" b="1" dirty="0" err="1" smtClean="0">
                  <a:solidFill>
                    <a:srgbClr val="C00000"/>
                  </a:solidFill>
                </a:rPr>
                <a:t>Errors</a:t>
              </a:r>
              <a:r>
                <a:rPr lang="fr-FR" sz="2800" b="1" dirty="0" smtClean="0">
                  <a:solidFill>
                    <a:srgbClr val="C00000"/>
                  </a:solidFill>
                </a:rPr>
                <a:t> </a:t>
              </a:r>
              <a:r>
                <a:rPr lang="fr-FR" sz="2800" b="1" dirty="0">
                  <a:solidFill>
                    <a:srgbClr val="C00000"/>
                  </a:solidFill>
                </a:rPr>
                <a:t>{</a:t>
              </a:r>
            </a:p>
            <a:p>
              <a:r>
                <a:rPr lang="fr-FR" sz="2800" b="1" dirty="0">
                  <a:solidFill>
                    <a:srgbClr val="C00000"/>
                  </a:solidFill>
                </a:rPr>
                <a:t>….</a:t>
              </a:r>
            </a:p>
            <a:p>
              <a:r>
                <a:rPr lang="fr-FR" sz="2800" b="1" dirty="0">
                  <a:solidFill>
                    <a:srgbClr val="C00000"/>
                  </a:solidFill>
                </a:rPr>
                <a:t>}</a:t>
              </a:r>
            </a:p>
            <a:p>
              <a:endParaRPr lang="fr-FR" sz="28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97739" y="5813981"/>
              <a:ext cx="8215370" cy="584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3200" dirty="0" smtClean="0"/>
                <a:t>fichier </a:t>
              </a:r>
              <a:r>
                <a:rPr lang="fr-FR" sz="3200" b="1" dirty="0" smtClean="0"/>
                <a:t>Errors.java</a:t>
              </a:r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377573" y="548680"/>
            <a:ext cx="821537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2 classes sont qualifiés de </a:t>
            </a:r>
            <a:r>
              <a:rPr lang="fr-FR" sz="3200" b="1" dirty="0" smtClean="0"/>
              <a:t>public: erreur!!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-252536" y="2132856"/>
            <a:ext cx="4176464" cy="2952328"/>
            <a:chOff x="-252536" y="2132856"/>
            <a:chExt cx="4176464" cy="2952328"/>
          </a:xfrm>
        </p:grpSpPr>
        <p:cxnSp>
          <p:nvCxnSpPr>
            <p:cNvPr id="5" name="Connecteur droit 4"/>
            <p:cNvCxnSpPr/>
            <p:nvPr/>
          </p:nvCxnSpPr>
          <p:spPr>
            <a:xfrm flipH="1">
              <a:off x="179512" y="2132856"/>
              <a:ext cx="3744416" cy="29523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 flipV="1">
              <a:off x="-252536" y="2852936"/>
              <a:ext cx="4032448" cy="223224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792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5536" y="3212976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dirty="0" smtClean="0"/>
              <a:t>En général  </a:t>
            </a:r>
            <a:br>
              <a:rPr lang="fr-FR" dirty="0" smtClean="0"/>
            </a:br>
            <a:r>
              <a:rPr lang="fr-FR" dirty="0" smtClean="0"/>
              <a:t>(Organisation usuelle des classes)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77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28596" y="1595754"/>
            <a:ext cx="82153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tx1"/>
                </a:solidFill>
              </a:rPr>
              <a:t>Une classe par fichier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33557" y="3061474"/>
            <a:ext cx="82153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tx1"/>
                </a:solidFill>
              </a:rPr>
              <a:t>La classe est déclarée public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8" name="ZoneTexte 7"/>
          <p:cNvSpPr txBox="1"/>
          <p:nvPr/>
        </p:nvSpPr>
        <p:spPr>
          <a:xfrm>
            <a:off x="462926" y="4463534"/>
            <a:ext cx="82153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tx1"/>
                </a:solidFill>
              </a:rPr>
              <a:t>Le nom du fichier est le même que celui de la classe</a:t>
            </a:r>
          </a:p>
        </p:txBody>
      </p:sp>
    </p:spTree>
    <p:extLst>
      <p:ext uri="{BB962C8B-B14F-4D97-AF65-F5344CB8AC3E}">
        <p14:creationId xmlns:p14="http://schemas.microsoft.com/office/powerpoint/2010/main" val="234442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Que contient une classe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71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67544" y="692696"/>
            <a:ext cx="82153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tx1"/>
                </a:solidFill>
              </a:rPr>
              <a:t>Des procédures et des fonctions (appelée méthodes)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72505" y="2158416"/>
            <a:ext cx="82153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tx1"/>
                </a:solidFill>
              </a:rPr>
              <a:t>Les variables globales  (appelées attributs de classe)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467544" y="3284984"/>
            <a:ext cx="8215370" cy="523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FF00"/>
                </a:solidFill>
              </a:rPr>
              <a:t>Règle Importante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72505" y="4077072"/>
            <a:ext cx="8215370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tx1"/>
                </a:solidFill>
              </a:rPr>
              <a:t>La déclaration des procédures, fonction et variables globales de la classe doit être précédé obligatoirement du mot clé </a:t>
            </a:r>
            <a:r>
              <a:rPr lang="fr-FR" sz="2800" b="1" dirty="0" err="1" smtClean="0">
                <a:solidFill>
                  <a:srgbClr val="FF0000"/>
                </a:solidFill>
              </a:rPr>
              <a:t>static</a:t>
            </a:r>
            <a:r>
              <a:rPr lang="fr-FR" sz="2800" b="1" dirty="0" smtClean="0">
                <a:solidFill>
                  <a:srgbClr val="FF0000"/>
                </a:solidFill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10974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67544" y="692696"/>
            <a:ext cx="82153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Pour le moment, Dans le contexte du cours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72505" y="2158416"/>
            <a:ext cx="8215370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La déclaration </a:t>
            </a:r>
            <a:r>
              <a:rPr lang="fr-FR" sz="2800" b="1" dirty="0">
                <a:solidFill>
                  <a:schemeClr val="tx1"/>
                </a:solidFill>
              </a:rPr>
              <a:t>des procédures, fonction et variables globales </a:t>
            </a:r>
            <a:r>
              <a:rPr lang="fr-FR" sz="2800" b="1" dirty="0" smtClean="0">
                <a:solidFill>
                  <a:schemeClr val="tx1"/>
                </a:solidFill>
              </a:rPr>
              <a:t>de la classe </a:t>
            </a:r>
            <a:r>
              <a:rPr lang="fr-FR" sz="2800" b="1" dirty="0">
                <a:solidFill>
                  <a:schemeClr val="tx1"/>
                </a:solidFill>
              </a:rPr>
              <a:t>doit être précédé obligatoirement l</a:t>
            </a:r>
            <a:r>
              <a:rPr lang="fr-FR" sz="2800" b="1" dirty="0" smtClean="0">
                <a:solidFill>
                  <a:schemeClr val="tx1"/>
                </a:solidFill>
              </a:rPr>
              <a:t>es </a:t>
            </a:r>
            <a:r>
              <a:rPr lang="fr-FR" sz="2800" b="1" dirty="0">
                <a:solidFill>
                  <a:schemeClr val="tx1"/>
                </a:solidFill>
              </a:rPr>
              <a:t>mot </a:t>
            </a:r>
            <a:r>
              <a:rPr lang="fr-FR" sz="2800" b="1" dirty="0" smtClean="0">
                <a:solidFill>
                  <a:schemeClr val="tx1"/>
                </a:solidFill>
              </a:rPr>
              <a:t>clés suivants:</a:t>
            </a:r>
          </a:p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 </a:t>
            </a:r>
            <a:r>
              <a:rPr lang="fr-FR" sz="2800" b="1" dirty="0" smtClean="0">
                <a:solidFill>
                  <a:srgbClr val="FF0000"/>
                </a:solidFill>
              </a:rPr>
              <a:t>public </a:t>
            </a:r>
            <a:r>
              <a:rPr lang="fr-FR" sz="2800" b="1" dirty="0" err="1" smtClean="0">
                <a:solidFill>
                  <a:srgbClr val="FF0000"/>
                </a:solidFill>
              </a:rPr>
              <a:t>static</a:t>
            </a:r>
            <a:endParaRPr lang="fr-FR" sz="2800" b="1" dirty="0">
              <a:solidFill>
                <a:srgbClr val="FF0000"/>
              </a:solidFill>
            </a:endParaRPr>
          </a:p>
          <a:p>
            <a:pPr algn="ctr"/>
            <a:endParaRPr lang="fr-FR" sz="2800" b="1" dirty="0" smtClean="0">
              <a:solidFill>
                <a:schemeClr val="tx1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401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483965" y="2820719"/>
            <a:ext cx="8215370" cy="830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41522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1520" y="548680"/>
            <a:ext cx="8712967" cy="5016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/>
              <a:t>public class  </a:t>
            </a:r>
            <a:r>
              <a:rPr lang="fr-FR" sz="3200" b="1" dirty="0" err="1" smtClean="0"/>
              <a:t>EquationDuSecondDegre</a:t>
            </a:r>
            <a:r>
              <a:rPr lang="fr-FR" sz="3200" b="1" dirty="0" smtClean="0"/>
              <a:t>{</a:t>
            </a:r>
            <a:endParaRPr lang="fr-FR" sz="3200" b="1" dirty="0"/>
          </a:p>
          <a:p>
            <a:r>
              <a:rPr lang="en-US" sz="3200" dirty="0"/>
              <a:t>       </a:t>
            </a:r>
            <a:r>
              <a:rPr lang="en-US" sz="3200" dirty="0" smtClean="0"/>
              <a:t>	</a:t>
            </a:r>
            <a:r>
              <a:rPr lang="en-US" sz="3200" b="1" dirty="0" smtClean="0">
                <a:solidFill>
                  <a:srgbClr val="FF0000"/>
                </a:solidFill>
              </a:rPr>
              <a:t>public static </a:t>
            </a:r>
            <a:r>
              <a:rPr lang="en-US" sz="3200" b="1" dirty="0"/>
              <a:t>double </a:t>
            </a:r>
            <a:r>
              <a:rPr lang="en-US" sz="3200" b="1" i="1" dirty="0"/>
              <a:t>x1, x2 ;</a:t>
            </a:r>
          </a:p>
          <a:p>
            <a:r>
              <a:rPr lang="fr-FR" sz="3200" b="1" dirty="0" smtClean="0"/>
              <a:t>	</a:t>
            </a:r>
            <a:r>
              <a:rPr lang="fr-FR" sz="3200" b="1" dirty="0" smtClean="0">
                <a:solidFill>
                  <a:srgbClr val="FF0000"/>
                </a:solidFill>
              </a:rPr>
              <a:t>public </a:t>
            </a:r>
            <a:r>
              <a:rPr lang="fr-FR" sz="3200" b="1" dirty="0" err="1" smtClean="0">
                <a:solidFill>
                  <a:srgbClr val="FF0000"/>
                </a:solidFill>
              </a:rPr>
              <a:t>static</a:t>
            </a:r>
            <a:r>
              <a:rPr lang="fr-FR" sz="3200" b="1" dirty="0" smtClean="0"/>
              <a:t> </a:t>
            </a:r>
            <a:r>
              <a:rPr lang="fr-FR" sz="3200" b="1" dirty="0" err="1"/>
              <a:t>void</a:t>
            </a:r>
            <a:r>
              <a:rPr lang="fr-FR" sz="3200" b="1" dirty="0"/>
              <a:t> main(String[] </a:t>
            </a:r>
            <a:r>
              <a:rPr lang="fr-FR" sz="3200" b="1" dirty="0" err="1"/>
              <a:t>args</a:t>
            </a:r>
            <a:r>
              <a:rPr lang="fr-FR" sz="3200" b="1" dirty="0"/>
              <a:t>) </a:t>
            </a:r>
            <a:r>
              <a:rPr lang="fr-FR" sz="3200" b="1" dirty="0" smtClean="0"/>
              <a:t>{</a:t>
            </a:r>
            <a:endParaRPr lang="fr-FR" sz="3200" b="1" u="sng" dirty="0" smtClean="0"/>
          </a:p>
          <a:p>
            <a:r>
              <a:rPr lang="fr-FR" sz="3200" dirty="0" smtClean="0"/>
              <a:t>         		……………………..</a:t>
            </a:r>
          </a:p>
          <a:p>
            <a:r>
              <a:rPr lang="fr-FR" sz="3200" dirty="0" smtClean="0"/>
              <a:t>        	} </a:t>
            </a:r>
          </a:p>
          <a:p>
            <a:endParaRPr lang="fr-FR" sz="3200" dirty="0"/>
          </a:p>
          <a:p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       </a:t>
            </a:r>
            <a:r>
              <a:rPr lang="fr-FR" sz="3200" b="1" dirty="0" smtClean="0">
                <a:solidFill>
                  <a:srgbClr val="FF0000"/>
                </a:solidFill>
              </a:rPr>
              <a:t>public </a:t>
            </a:r>
            <a:r>
              <a:rPr lang="en-US" sz="3200" b="1" dirty="0" smtClean="0">
                <a:solidFill>
                  <a:srgbClr val="FF0000"/>
                </a:solidFill>
              </a:rPr>
              <a:t>static</a:t>
            </a:r>
            <a:r>
              <a:rPr lang="en-US" sz="3200" b="1" dirty="0" smtClean="0"/>
              <a:t> </a:t>
            </a:r>
            <a:r>
              <a:rPr lang="en-US" sz="3200" b="1" dirty="0" err="1"/>
              <a:t>int</a:t>
            </a:r>
            <a:r>
              <a:rPr lang="en-US" sz="3200" b="1" dirty="0"/>
              <a:t> </a:t>
            </a:r>
            <a:r>
              <a:rPr lang="en-US" sz="3200" b="1" dirty="0" err="1" smtClean="0"/>
              <a:t>resoudre</a:t>
            </a:r>
            <a:r>
              <a:rPr lang="en-US" sz="3200" b="1" dirty="0" smtClean="0"/>
              <a:t> </a:t>
            </a:r>
            <a:r>
              <a:rPr lang="en-US" sz="3200" b="1" dirty="0"/>
              <a:t>(</a:t>
            </a:r>
            <a:r>
              <a:rPr lang="en-US" sz="3200" b="1" dirty="0" err="1"/>
              <a:t>int</a:t>
            </a:r>
            <a:r>
              <a:rPr lang="en-US" sz="3200" b="1" dirty="0"/>
              <a:t> a, </a:t>
            </a:r>
            <a:r>
              <a:rPr lang="en-US" sz="3200" b="1" dirty="0" err="1"/>
              <a:t>int</a:t>
            </a:r>
            <a:r>
              <a:rPr lang="en-US" sz="3200" b="1" dirty="0"/>
              <a:t> b, </a:t>
            </a:r>
            <a:r>
              <a:rPr lang="en-US" sz="3200" b="1" dirty="0" err="1"/>
              <a:t>int</a:t>
            </a:r>
            <a:r>
              <a:rPr lang="en-US" sz="3200" b="1" dirty="0"/>
              <a:t> c</a:t>
            </a:r>
            <a:r>
              <a:rPr lang="en-US" sz="3200" b="1" dirty="0" smtClean="0"/>
              <a:t>) { </a:t>
            </a:r>
            <a:endParaRPr lang="en-US" sz="3200" b="1" dirty="0"/>
          </a:p>
          <a:p>
            <a:r>
              <a:rPr lang="fr-FR" sz="3200" dirty="0" smtClean="0"/>
              <a:t>        		…… </a:t>
            </a:r>
          </a:p>
          <a:p>
            <a:r>
              <a:rPr lang="fr-FR" sz="3200" dirty="0"/>
              <a:t> </a:t>
            </a:r>
            <a:r>
              <a:rPr lang="fr-FR" sz="3200" dirty="0" smtClean="0"/>
              <a:t>     	}</a:t>
            </a:r>
            <a:endParaRPr lang="fr-FR" sz="3200" dirty="0"/>
          </a:p>
          <a:p>
            <a:r>
              <a:rPr lang="fr-FR" sz="3200" dirty="0" smtClean="0"/>
              <a:t>}</a:t>
            </a:r>
            <a:endParaRPr lang="fr-FR" sz="32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8" name="ZoneTexte 7"/>
          <p:cNvSpPr txBox="1"/>
          <p:nvPr/>
        </p:nvSpPr>
        <p:spPr>
          <a:xfrm>
            <a:off x="251520" y="5589240"/>
            <a:ext cx="864096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fichier </a:t>
            </a:r>
            <a:r>
              <a:rPr lang="fr-FR" sz="3200" b="1" dirty="0"/>
              <a:t>EquationDuSecondDegre.java</a:t>
            </a:r>
            <a:endParaRPr lang="fr-F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1628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28596" y="836712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C’est un ensemble de classe </a:t>
            </a:r>
          </a:p>
          <a:p>
            <a:pPr algn="ctr"/>
            <a:r>
              <a:rPr lang="fr-FR" sz="3600" dirty="0" smtClean="0"/>
              <a:t>(au moins un classe)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424880" y="2996952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Chaque  classe est déclarée par le mot clé </a:t>
            </a:r>
            <a:r>
              <a:rPr lang="fr-FR" sz="3600" b="1" dirty="0" smtClean="0"/>
              <a:t>class</a:t>
            </a:r>
            <a:r>
              <a:rPr lang="fr-FR" sz="3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9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67544" y="3383414"/>
            <a:ext cx="8215370" cy="76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</a:rPr>
              <a:t>La fonction  main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12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107504" y="2348880"/>
            <a:ext cx="8928992" cy="1631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Une classe devient exécutable si elle contient </a:t>
            </a:r>
          </a:p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la fonction </a:t>
            </a:r>
          </a:p>
          <a:p>
            <a:pPr algn="ctr"/>
            <a:r>
              <a:rPr lang="fr-FR" sz="4400" b="1" dirty="0">
                <a:solidFill>
                  <a:srgbClr val="FF0000"/>
                </a:solidFill>
              </a:rPr>
              <a:t>public </a:t>
            </a:r>
            <a:r>
              <a:rPr lang="fr-FR" sz="4400" b="1" dirty="0" err="1">
                <a:solidFill>
                  <a:srgbClr val="FF0000"/>
                </a:solidFill>
              </a:rPr>
              <a:t>static</a:t>
            </a:r>
            <a:r>
              <a:rPr lang="fr-FR" sz="4400" b="1" dirty="0">
                <a:solidFill>
                  <a:srgbClr val="FF0000"/>
                </a:solidFill>
              </a:rPr>
              <a:t> </a:t>
            </a:r>
            <a:r>
              <a:rPr lang="fr-FR" sz="4400" b="1" dirty="0" err="1">
                <a:solidFill>
                  <a:schemeClr val="tx1"/>
                </a:solidFill>
              </a:rPr>
              <a:t>void</a:t>
            </a:r>
            <a:r>
              <a:rPr lang="fr-FR" sz="4400" b="1" dirty="0">
                <a:solidFill>
                  <a:schemeClr val="tx1"/>
                </a:solidFill>
              </a:rPr>
              <a:t> main(String[] </a:t>
            </a:r>
            <a:r>
              <a:rPr lang="fr-FR" sz="4400" b="1" dirty="0" err="1">
                <a:solidFill>
                  <a:schemeClr val="tx1"/>
                </a:solidFill>
              </a:rPr>
              <a:t>args</a:t>
            </a:r>
            <a:r>
              <a:rPr lang="fr-FR" sz="4400" b="1" dirty="0" smtClean="0">
                <a:solidFill>
                  <a:schemeClr val="tx1"/>
                </a:solidFill>
              </a:rPr>
              <a:t>)</a:t>
            </a:r>
            <a:endParaRPr lang="fr-FR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0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539552" y="2348880"/>
            <a:ext cx="8215370" cy="20005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Un programme composé de plusieurs classes est exécutable si l’une de </a:t>
            </a:r>
            <a:r>
              <a:rPr lang="fr-FR" sz="2800" b="1" dirty="0" err="1" smtClean="0">
                <a:solidFill>
                  <a:schemeClr val="tx1"/>
                </a:solidFill>
              </a:rPr>
              <a:t>sesclasses</a:t>
            </a:r>
            <a:r>
              <a:rPr lang="fr-FR" sz="2800" b="1" dirty="0" smtClean="0">
                <a:solidFill>
                  <a:schemeClr val="tx1"/>
                </a:solidFill>
              </a:rPr>
              <a:t> contient </a:t>
            </a:r>
          </a:p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la fonction </a:t>
            </a:r>
          </a:p>
          <a:p>
            <a:pPr algn="ctr"/>
            <a:r>
              <a:rPr lang="fr-FR" sz="4000" b="1" dirty="0">
                <a:solidFill>
                  <a:srgbClr val="FF0000"/>
                </a:solidFill>
              </a:rPr>
              <a:t>public </a:t>
            </a:r>
            <a:r>
              <a:rPr lang="fr-FR" sz="4000" b="1" dirty="0" err="1">
                <a:solidFill>
                  <a:srgbClr val="FF0000"/>
                </a:solidFill>
              </a:rPr>
              <a:t>static</a:t>
            </a:r>
            <a:r>
              <a:rPr lang="fr-FR" sz="4000" b="1" dirty="0">
                <a:solidFill>
                  <a:srgbClr val="FF0000"/>
                </a:solidFill>
              </a:rPr>
              <a:t> </a:t>
            </a:r>
            <a:r>
              <a:rPr lang="fr-FR" sz="4000" b="1" dirty="0" err="1">
                <a:solidFill>
                  <a:srgbClr val="FF0000"/>
                </a:solidFill>
              </a:rPr>
              <a:t>void</a:t>
            </a:r>
            <a:r>
              <a:rPr lang="fr-FR" sz="4000" b="1" dirty="0">
                <a:solidFill>
                  <a:srgbClr val="FF0000"/>
                </a:solidFill>
              </a:rPr>
              <a:t> main(String[] </a:t>
            </a:r>
            <a:r>
              <a:rPr lang="fr-FR" sz="4000" b="1" dirty="0" err="1">
                <a:solidFill>
                  <a:srgbClr val="FF0000"/>
                </a:solidFill>
              </a:rPr>
              <a:t>args</a:t>
            </a:r>
            <a:r>
              <a:rPr lang="fr-FR" sz="4000" b="1" dirty="0" smtClean="0">
                <a:solidFill>
                  <a:srgbClr val="FF0000"/>
                </a:solidFill>
              </a:rPr>
              <a:t>)</a:t>
            </a:r>
            <a:endParaRPr lang="fr-F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2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539552" y="2348880"/>
            <a:ext cx="8215370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</a:rPr>
              <a:t>Comment compiler et exécuter un programme composé de </a:t>
            </a:r>
            <a:r>
              <a:rPr lang="fr-FR" sz="2800" b="1" dirty="0" err="1" smtClean="0">
                <a:solidFill>
                  <a:schemeClr val="bg1"/>
                </a:solidFill>
              </a:rPr>
              <a:t>plusieursclasse</a:t>
            </a:r>
            <a:endParaRPr lang="fr-FR" sz="2800" b="1" dirty="0" smtClean="0">
              <a:solidFill>
                <a:schemeClr val="bg1"/>
              </a:solidFill>
            </a:endParaRPr>
          </a:p>
          <a:p>
            <a:pPr algn="ctr"/>
            <a:r>
              <a:rPr lang="fr-FR" sz="2800" b="1" dirty="0" smtClean="0">
                <a:solidFill>
                  <a:schemeClr val="bg1"/>
                </a:solidFill>
              </a:rPr>
              <a:t>En Mode Console (Terminal)</a:t>
            </a:r>
            <a:endParaRPr lang="fr-F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Extensions de fichiers JAVA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28596" y="1857364"/>
            <a:ext cx="821537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Les fichiers JAVA ont deux extensions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428728" y="2643182"/>
            <a:ext cx="1500198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.java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071802" y="2643182"/>
            <a:ext cx="557216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Code source JAVA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428728" y="3429000"/>
            <a:ext cx="1500198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.class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71802" y="3429000"/>
            <a:ext cx="557216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Binaire </a:t>
            </a:r>
            <a:r>
              <a:rPr lang="fr-FR" sz="3600" dirty="0" err="1" smtClean="0"/>
              <a:t>executable</a:t>
            </a:r>
            <a:r>
              <a:rPr lang="fr-FR" sz="3600" dirty="0" smtClean="0"/>
              <a:t> JAVA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852" y="4786322"/>
            <a:ext cx="1500198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.java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929322" y="4786322"/>
            <a:ext cx="1500198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.class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857488" y="4502544"/>
            <a:ext cx="3071834" cy="12839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/>
              <a:t>javac</a:t>
            </a:r>
            <a:r>
              <a:rPr lang="fr-FR" sz="3600" dirty="0" smtClean="0"/>
              <a:t> 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17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err="1" smtClean="0"/>
              <a:t>Execution</a:t>
            </a:r>
            <a:r>
              <a:rPr lang="fr-FR" dirty="0" smtClean="0"/>
              <a:t> d’un programme JAVA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28596" y="2214554"/>
            <a:ext cx="821537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Utiliser la commande </a:t>
            </a:r>
            <a:r>
              <a:rPr lang="fr-FR" sz="3600" b="1" dirty="0" smtClean="0"/>
              <a:t>java</a:t>
            </a:r>
            <a:r>
              <a:rPr lang="fr-FR" sz="3600" b="1" i="1" dirty="0" smtClean="0"/>
              <a:t> </a:t>
            </a:r>
            <a:r>
              <a:rPr lang="fr-FR" sz="3600" dirty="0" smtClean="0"/>
              <a:t>suivi d’un nom de fichier </a:t>
            </a:r>
            <a:r>
              <a:rPr lang="fr-FR" sz="3600" b="1" dirty="0" smtClean="0"/>
              <a:t>.class </a:t>
            </a:r>
            <a:r>
              <a:rPr lang="fr-FR" sz="3600" dirty="0" smtClean="0"/>
              <a:t>produit par compilation d’un fichier </a:t>
            </a:r>
            <a:r>
              <a:rPr lang="fr-FR" sz="3600" b="1" dirty="0" smtClean="0"/>
              <a:t>.java, </a:t>
            </a:r>
            <a:r>
              <a:rPr lang="fr-FR" sz="3600" dirty="0" smtClean="0"/>
              <a:t>sans indiquer l’extension</a:t>
            </a:r>
            <a:r>
              <a:rPr lang="fr-FR" sz="3600" b="1" dirty="0" smtClean="0"/>
              <a:t> .class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29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531590" y="620688"/>
            <a:ext cx="8215370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Soit un programme composé des classes suivantes:</a:t>
            </a:r>
          </a:p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Classe01,Classe02,Classe03</a:t>
            </a:r>
          </a:p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Chaque classe se trouve dans un fichier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1130" y="2564904"/>
            <a:ext cx="821537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Quels est le nom des fichiers contenant les classes:</a:t>
            </a:r>
          </a:p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Classe01,Classe02,Classe03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1130" y="3789040"/>
            <a:ext cx="82153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Classe01.java, Classe02.java, Classe03.java</a:t>
            </a:r>
          </a:p>
        </p:txBody>
      </p:sp>
    </p:spTree>
    <p:extLst>
      <p:ext uri="{BB962C8B-B14F-4D97-AF65-F5344CB8AC3E}">
        <p14:creationId xmlns:p14="http://schemas.microsoft.com/office/powerpoint/2010/main" val="343422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531590" y="620688"/>
            <a:ext cx="82153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Compilation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0758" y="1340768"/>
            <a:ext cx="82153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Groupée ou Individuelle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52575" y="2204864"/>
            <a:ext cx="821537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C:\&gt; </a:t>
            </a:r>
            <a:r>
              <a:rPr lang="fr-FR" sz="2400" b="1" dirty="0" smtClean="0">
                <a:solidFill>
                  <a:srgbClr val="FFFF00"/>
                </a:solidFill>
              </a:rPr>
              <a:t>Javac</a:t>
            </a:r>
            <a:r>
              <a:rPr lang="fr-FR" sz="2400" b="1" dirty="0" smtClean="0">
                <a:solidFill>
                  <a:srgbClr val="00FF00"/>
                </a:solidFill>
              </a:rPr>
              <a:t>Classe01.java Classe02.javaClasse03.java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39552" y="2905780"/>
            <a:ext cx="821537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C:\&gt; </a:t>
            </a:r>
            <a:r>
              <a:rPr lang="fr-FR" sz="2400" b="1" dirty="0" smtClean="0">
                <a:solidFill>
                  <a:srgbClr val="FFFF00"/>
                </a:solidFill>
              </a:rPr>
              <a:t>Javac</a:t>
            </a:r>
            <a:r>
              <a:rPr lang="fr-FR" sz="2400" b="1" dirty="0" smtClean="0">
                <a:solidFill>
                  <a:srgbClr val="00FF00"/>
                </a:solidFill>
              </a:rPr>
              <a:t>Classe01.java Classe02.java </a:t>
            </a:r>
          </a:p>
          <a:p>
            <a:r>
              <a:rPr lang="fr-FR" sz="2400" b="1" dirty="0">
                <a:solidFill>
                  <a:schemeClr val="bg1"/>
                </a:solidFill>
              </a:rPr>
              <a:t>C:\&gt; </a:t>
            </a:r>
            <a:r>
              <a:rPr lang="fr-FR" sz="2400" b="1" dirty="0" smtClean="0">
                <a:solidFill>
                  <a:srgbClr val="FFFF00"/>
                </a:solidFill>
              </a:rPr>
              <a:t>JavacClasse</a:t>
            </a:r>
            <a:r>
              <a:rPr lang="fr-FR" sz="2400" b="1" dirty="0" smtClean="0">
                <a:solidFill>
                  <a:srgbClr val="00FF00"/>
                </a:solidFill>
              </a:rPr>
              <a:t>03.java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39552" y="4038163"/>
            <a:ext cx="821537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C:\&gt; </a:t>
            </a:r>
            <a:r>
              <a:rPr lang="fr-FR" sz="2400" b="1" dirty="0" smtClean="0">
                <a:solidFill>
                  <a:srgbClr val="FFFF00"/>
                </a:solidFill>
              </a:rPr>
              <a:t>Javac</a:t>
            </a:r>
            <a:r>
              <a:rPr lang="fr-FR" sz="2400" b="1" dirty="0" smtClean="0">
                <a:solidFill>
                  <a:srgbClr val="00FF00"/>
                </a:solidFill>
              </a:rPr>
              <a:t>Classe01.java  </a:t>
            </a:r>
          </a:p>
          <a:p>
            <a:r>
              <a:rPr lang="fr-FR" sz="2400" b="1" dirty="0">
                <a:solidFill>
                  <a:schemeClr val="bg1"/>
                </a:solidFill>
              </a:rPr>
              <a:t>C:\&gt; </a:t>
            </a:r>
            <a:r>
              <a:rPr lang="fr-FR" sz="2400" b="1" dirty="0" smtClean="0">
                <a:solidFill>
                  <a:srgbClr val="FFFF00"/>
                </a:solidFill>
              </a:rPr>
              <a:t>JavacClasse</a:t>
            </a:r>
            <a:r>
              <a:rPr lang="fr-FR" sz="2400" b="1" dirty="0" smtClean="0">
                <a:solidFill>
                  <a:srgbClr val="00FF00"/>
                </a:solidFill>
              </a:rPr>
              <a:t>02.java </a:t>
            </a:r>
          </a:p>
          <a:p>
            <a:r>
              <a:rPr lang="fr-FR" sz="2400" b="1" dirty="0">
                <a:solidFill>
                  <a:schemeClr val="bg1"/>
                </a:solidFill>
              </a:rPr>
              <a:t>C:\&gt; </a:t>
            </a:r>
            <a:r>
              <a:rPr lang="fr-FR" sz="2400" b="1" dirty="0" smtClean="0">
                <a:solidFill>
                  <a:srgbClr val="FFFF00"/>
                </a:solidFill>
              </a:rPr>
              <a:t>JavacClasse</a:t>
            </a:r>
            <a:r>
              <a:rPr lang="fr-FR" sz="2400" b="1" dirty="0" smtClean="0">
                <a:solidFill>
                  <a:srgbClr val="00FF00"/>
                </a:solidFill>
              </a:rPr>
              <a:t>03.java</a:t>
            </a:r>
          </a:p>
        </p:txBody>
      </p:sp>
    </p:spTree>
    <p:extLst>
      <p:ext uri="{BB962C8B-B14F-4D97-AF65-F5344CB8AC3E}">
        <p14:creationId xmlns:p14="http://schemas.microsoft.com/office/powerpoint/2010/main" val="210609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531590" y="620688"/>
            <a:ext cx="821537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La Compilation produit des </a:t>
            </a:r>
          </a:p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fichiers avec extension .class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9552" y="2204864"/>
            <a:ext cx="8215370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Si la fonction main se trouve dans </a:t>
            </a:r>
          </a:p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La classeClasse01, </a:t>
            </a:r>
          </a:p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l’exécution du programme consiste à indiquer Classe</a:t>
            </a:r>
            <a:r>
              <a:rPr lang="fr-FR" sz="2800" b="1" dirty="0" smtClean="0">
                <a:solidFill>
                  <a:srgbClr val="FF0000"/>
                </a:solidFill>
              </a:rPr>
              <a:t>01.class</a:t>
            </a:r>
            <a:r>
              <a:rPr lang="fr-FR" sz="2800" b="1" dirty="0" smtClean="0">
                <a:solidFill>
                  <a:schemeClr val="tx1"/>
                </a:solidFill>
              </a:rPr>
              <a:t> à la commande </a:t>
            </a:r>
            <a:r>
              <a:rPr lang="fr-FR" sz="2800" b="1" dirty="0" smtClean="0">
                <a:solidFill>
                  <a:srgbClr val="FF0000"/>
                </a:solidFill>
              </a:rPr>
              <a:t>java</a:t>
            </a:r>
            <a:r>
              <a:rPr lang="fr-FR" sz="2800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39552" y="4581128"/>
            <a:ext cx="821537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C:\&gt; </a:t>
            </a:r>
            <a:r>
              <a:rPr lang="fr-FR" sz="2400" b="1" dirty="0" smtClean="0">
                <a:solidFill>
                  <a:srgbClr val="FFFF00"/>
                </a:solidFill>
              </a:rPr>
              <a:t>Java</a:t>
            </a:r>
            <a:r>
              <a:rPr lang="fr-FR" sz="2400" b="1" dirty="0" smtClean="0">
                <a:solidFill>
                  <a:srgbClr val="00FF00"/>
                </a:solidFill>
              </a:rPr>
              <a:t> Classe01  </a:t>
            </a:r>
          </a:p>
        </p:txBody>
      </p:sp>
    </p:spTree>
    <p:extLst>
      <p:ext uri="{BB962C8B-B14F-4D97-AF65-F5344CB8AC3E}">
        <p14:creationId xmlns:p14="http://schemas.microsoft.com/office/powerpoint/2010/main" val="334194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553691" y="1260019"/>
            <a:ext cx="8215370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Si la fonction main se trouve dans </a:t>
            </a:r>
          </a:p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La classe   Classe03, </a:t>
            </a:r>
          </a:p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l’exécution du programme consiste à indiquer </a:t>
            </a:r>
            <a:r>
              <a:rPr lang="fr-FR" sz="2800" b="1" dirty="0" smtClean="0">
                <a:solidFill>
                  <a:srgbClr val="FF0000"/>
                </a:solidFill>
              </a:rPr>
              <a:t>Classe03.class </a:t>
            </a:r>
            <a:r>
              <a:rPr lang="fr-FR" sz="2800" b="1" dirty="0" smtClean="0">
                <a:solidFill>
                  <a:schemeClr val="tx1"/>
                </a:solidFill>
              </a:rPr>
              <a:t>à la commande </a:t>
            </a:r>
            <a:r>
              <a:rPr lang="fr-FR" sz="2800" b="1" dirty="0" smtClean="0">
                <a:solidFill>
                  <a:srgbClr val="FF0000"/>
                </a:solidFill>
              </a:rPr>
              <a:t>java</a:t>
            </a:r>
            <a:r>
              <a:rPr lang="fr-FR" sz="2800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39552" y="3861048"/>
            <a:ext cx="821537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C:\&gt; </a:t>
            </a:r>
            <a:r>
              <a:rPr lang="fr-FR" sz="2400" b="1" dirty="0" smtClean="0">
                <a:solidFill>
                  <a:srgbClr val="FFFF00"/>
                </a:solidFill>
              </a:rPr>
              <a:t>Java</a:t>
            </a:r>
            <a:r>
              <a:rPr lang="fr-FR" sz="2400" b="1" dirty="0" smtClean="0">
                <a:solidFill>
                  <a:srgbClr val="00FF00"/>
                </a:solidFill>
              </a:rPr>
              <a:t> Classe03  </a:t>
            </a:r>
          </a:p>
        </p:txBody>
      </p:sp>
    </p:spTree>
    <p:extLst>
      <p:ext uri="{BB962C8B-B14F-4D97-AF65-F5344CB8AC3E}">
        <p14:creationId xmlns:p14="http://schemas.microsoft.com/office/powerpoint/2010/main" val="179147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28596" y="548680"/>
            <a:ext cx="821537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Exemple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440502" y="1700808"/>
            <a:ext cx="8215370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class </a:t>
            </a:r>
            <a:r>
              <a:rPr lang="fr-FR" sz="3600" b="1" dirty="0" err="1" smtClean="0">
                <a:solidFill>
                  <a:srgbClr val="C00000"/>
                </a:solidFill>
              </a:rPr>
              <a:t>Assalam</a:t>
            </a:r>
            <a:r>
              <a:rPr lang="fr-FR" sz="3600" b="1" dirty="0" smtClean="0">
                <a:solidFill>
                  <a:srgbClr val="C00000"/>
                </a:solidFill>
              </a:rPr>
              <a:t>  {</a:t>
            </a:r>
            <a:endParaRPr lang="fr-FR" sz="3600" b="1" dirty="0">
              <a:solidFill>
                <a:srgbClr val="C00000"/>
              </a:solidFill>
            </a:endParaRPr>
          </a:p>
          <a:p>
            <a:r>
              <a:rPr lang="fr-FR" sz="3600" dirty="0" smtClean="0">
                <a:solidFill>
                  <a:schemeClr val="tx1"/>
                </a:solidFill>
              </a:rPr>
              <a:t>// Ceci est un commentaire</a:t>
            </a:r>
          </a:p>
          <a:p>
            <a:r>
              <a:rPr lang="fr-FR" sz="3600" dirty="0" smtClean="0">
                <a:solidFill>
                  <a:schemeClr val="tx1"/>
                </a:solidFill>
              </a:rPr>
              <a:t>// Nous sommes ici dans le corps de la </a:t>
            </a:r>
          </a:p>
          <a:p>
            <a:r>
              <a:rPr lang="fr-FR" sz="3600" dirty="0" smtClean="0">
                <a:solidFill>
                  <a:schemeClr val="tx1"/>
                </a:solidFill>
              </a:rPr>
              <a:t>// classe </a:t>
            </a:r>
            <a:r>
              <a:rPr lang="fr-FR" sz="3600" dirty="0" err="1" smtClean="0">
                <a:solidFill>
                  <a:schemeClr val="tx1"/>
                </a:solidFill>
              </a:rPr>
              <a:t>appellée</a:t>
            </a:r>
            <a:r>
              <a:rPr lang="fr-FR" sz="3600" dirty="0" smtClean="0">
                <a:solidFill>
                  <a:schemeClr val="tx1"/>
                </a:solidFill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</a:rPr>
              <a:t>Assalam</a:t>
            </a:r>
            <a:endParaRPr lang="fr-FR" sz="3600" dirty="0" smtClean="0">
              <a:solidFill>
                <a:schemeClr val="tx1"/>
              </a:solidFill>
            </a:endParaRPr>
          </a:p>
          <a:p>
            <a:r>
              <a:rPr lang="fr-FR" sz="36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fr-FR" sz="3600" dirty="0" smtClean="0">
                <a:solidFill>
                  <a:schemeClr val="tx1"/>
                </a:solidFill>
              </a:rPr>
              <a:t>…</a:t>
            </a:r>
            <a:endParaRPr lang="fr-FR" sz="3600" dirty="0">
              <a:solidFill>
                <a:schemeClr val="tx1"/>
              </a:solidFill>
            </a:endParaRPr>
          </a:p>
          <a:p>
            <a:r>
              <a:rPr lang="fr-FR" sz="3600" b="1" dirty="0" smtClean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190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547986" y="3068960"/>
            <a:ext cx="821537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</a:rPr>
              <a:t>Convention d’Organisation d’un programme</a:t>
            </a:r>
          </a:p>
        </p:txBody>
      </p:sp>
    </p:spTree>
    <p:extLst>
      <p:ext uri="{BB962C8B-B14F-4D97-AF65-F5344CB8AC3E}">
        <p14:creationId xmlns:p14="http://schemas.microsoft.com/office/powerpoint/2010/main" val="25648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0" y="1484784"/>
            <a:ext cx="8964488" cy="4524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Utiliser une classe appelée Main  pour contenir </a:t>
            </a:r>
          </a:p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la fonction main</a:t>
            </a:r>
            <a:endParaRPr lang="fr-FR" sz="3600" b="1" dirty="0">
              <a:solidFill>
                <a:schemeClr val="tx1"/>
              </a:solidFill>
            </a:endParaRPr>
          </a:p>
          <a:p>
            <a:pPr algn="ctr"/>
            <a:endParaRPr lang="fr-FR" sz="36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Les autres classes, s’ils elles sont nécessaires: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fr-FR" sz="3600" b="1" dirty="0" smtClean="0">
                <a:solidFill>
                  <a:schemeClr val="tx1"/>
                </a:solidFill>
              </a:rPr>
              <a:t>Contiendront les autres fonctions et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fr-FR" sz="3600" b="1" dirty="0" smtClean="0">
                <a:solidFill>
                  <a:schemeClr val="tx1"/>
                </a:solidFill>
              </a:rPr>
              <a:t>Porteront chacun un nom qui renseigne sur son objectif</a:t>
            </a:r>
          </a:p>
        </p:txBody>
      </p:sp>
    </p:spTree>
    <p:extLst>
      <p:ext uri="{BB962C8B-B14F-4D97-AF65-F5344CB8AC3E}">
        <p14:creationId xmlns:p14="http://schemas.microsoft.com/office/powerpoint/2010/main" val="30490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611560" y="845711"/>
            <a:ext cx="821537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Exemple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1560" y="1800979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Programme de résolution </a:t>
            </a:r>
          </a:p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d’une équation du second degré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11560" y="3241139"/>
            <a:ext cx="8215370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err="1" smtClean="0">
                <a:solidFill>
                  <a:schemeClr val="tx1"/>
                </a:solidFill>
              </a:rPr>
              <a:t>Lesclasses</a:t>
            </a:r>
            <a:r>
              <a:rPr lang="fr-FR" sz="3600" b="1" dirty="0" smtClean="0">
                <a:solidFill>
                  <a:schemeClr val="tx1"/>
                </a:solidFill>
              </a:rPr>
              <a:t> sont</a:t>
            </a:r>
          </a:p>
          <a:p>
            <a:pPr marL="457200" indent="-457200">
              <a:buFontTx/>
              <a:buChar char="-"/>
            </a:pPr>
            <a:r>
              <a:rPr lang="fr-FR" sz="3600" b="1" dirty="0" err="1" smtClean="0">
                <a:solidFill>
                  <a:srgbClr val="FF0000"/>
                </a:solidFill>
              </a:rPr>
              <a:t>EquationSecondDegre</a:t>
            </a:r>
            <a:r>
              <a:rPr lang="fr-FR" sz="3600" b="1" dirty="0" smtClean="0">
                <a:solidFill>
                  <a:schemeClr val="tx1"/>
                </a:solidFill>
              </a:rPr>
              <a:t>: contient les fonctions de résolution de l’équation du second degré</a:t>
            </a:r>
          </a:p>
          <a:p>
            <a:pPr marL="457200" indent="-457200">
              <a:buFontTx/>
              <a:buChar char="-"/>
            </a:pPr>
            <a:r>
              <a:rPr lang="fr-FR" sz="3600" b="1" dirty="0">
                <a:solidFill>
                  <a:srgbClr val="FF0000"/>
                </a:solidFill>
              </a:rPr>
              <a:t>Main</a:t>
            </a:r>
            <a:r>
              <a:rPr lang="fr-FR" sz="3600" b="1" dirty="0">
                <a:solidFill>
                  <a:schemeClr val="tx1"/>
                </a:solidFill>
              </a:rPr>
              <a:t>:  contient la fonction </a:t>
            </a:r>
            <a:r>
              <a:rPr lang="fr-FR" sz="3600" b="1" dirty="0" smtClean="0">
                <a:solidFill>
                  <a:schemeClr val="tx1"/>
                </a:solidFill>
              </a:rPr>
              <a:t>main</a:t>
            </a:r>
            <a:endParaRPr lang="fr-F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2" y="1340768"/>
            <a:ext cx="898659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5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692696"/>
            <a:ext cx="8892480" cy="565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883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575792" y="3212976"/>
            <a:ext cx="821537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</a:rPr>
              <a:t>Organisation </a:t>
            </a:r>
            <a:r>
              <a:rPr lang="fr-FR" sz="2800" b="1" dirty="0" err="1" smtClean="0">
                <a:solidFill>
                  <a:schemeClr val="bg1"/>
                </a:solidFill>
              </a:rPr>
              <a:t>desclasses</a:t>
            </a:r>
            <a:r>
              <a:rPr lang="fr-FR" sz="2800" b="1" dirty="0" smtClean="0">
                <a:solidFill>
                  <a:schemeClr val="bg1"/>
                </a:solidFill>
              </a:rPr>
              <a:t> en Paquets</a:t>
            </a:r>
          </a:p>
        </p:txBody>
      </p:sp>
    </p:spTree>
    <p:extLst>
      <p:ext uri="{BB962C8B-B14F-4D97-AF65-F5344CB8AC3E}">
        <p14:creationId xmlns:p14="http://schemas.microsoft.com/office/powerpoint/2010/main" val="153562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583599" y="332656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Les classes Java  sont organisées </a:t>
            </a:r>
          </a:p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en paquet appelé </a:t>
            </a:r>
            <a:r>
              <a:rPr lang="fr-FR" sz="3600" b="1" dirty="0" smtClean="0">
                <a:solidFill>
                  <a:srgbClr val="FF0000"/>
                </a:solidFill>
              </a:rPr>
              <a:t>package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63408" y="2180763"/>
            <a:ext cx="821537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Un </a:t>
            </a:r>
            <a:r>
              <a:rPr lang="fr-FR" sz="3600" b="1" dirty="0" smtClean="0">
                <a:solidFill>
                  <a:srgbClr val="FF0000"/>
                </a:solidFill>
              </a:rPr>
              <a:t>package</a:t>
            </a:r>
            <a:r>
              <a:rPr lang="fr-FR" sz="3600" b="1" dirty="0" smtClean="0">
                <a:solidFill>
                  <a:schemeClr val="tx1"/>
                </a:solidFill>
              </a:rPr>
              <a:t> contient </a:t>
            </a:r>
            <a:r>
              <a:rPr lang="fr-FR" sz="3600" b="1" dirty="0" err="1" smtClean="0">
                <a:solidFill>
                  <a:schemeClr val="tx1"/>
                </a:solidFill>
              </a:rPr>
              <a:t>desclasses</a:t>
            </a:r>
            <a:r>
              <a:rPr lang="fr-FR" sz="3600" b="1" dirty="0" smtClean="0">
                <a:solidFill>
                  <a:schemeClr val="tx1"/>
                </a:solidFill>
              </a:rPr>
              <a:t> qui ont des aspects en commun</a:t>
            </a:r>
          </a:p>
          <a:p>
            <a:pPr algn="ctr"/>
            <a:endParaRPr lang="fr-FR" sz="36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3600" b="1" dirty="0" err="1" smtClean="0">
                <a:solidFill>
                  <a:schemeClr val="tx1"/>
                </a:solidFill>
              </a:rPr>
              <a:t>exemple:classe</a:t>
            </a:r>
            <a:r>
              <a:rPr lang="fr-FR" sz="3600" b="1" dirty="0" smtClean="0">
                <a:solidFill>
                  <a:schemeClr val="tx1"/>
                </a:solidFill>
              </a:rPr>
              <a:t> d’un même </a:t>
            </a:r>
            <a:r>
              <a:rPr lang="fr-FR" sz="3600" b="1" dirty="0" err="1" smtClean="0">
                <a:solidFill>
                  <a:schemeClr val="tx1"/>
                </a:solidFill>
              </a:rPr>
              <a:t>tp</a:t>
            </a:r>
            <a:endParaRPr lang="fr-FR" sz="3600" b="1" dirty="0" smtClean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21413" y="5013176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L’appartenance d’une classe à un </a:t>
            </a:r>
            <a:r>
              <a:rPr lang="fr-FR" sz="3600" b="1" dirty="0" err="1" smtClean="0">
                <a:solidFill>
                  <a:schemeClr val="tx1"/>
                </a:solidFill>
              </a:rPr>
              <a:t>packet</a:t>
            </a:r>
            <a:r>
              <a:rPr lang="fr-FR" sz="3600" b="1" dirty="0" smtClean="0">
                <a:solidFill>
                  <a:schemeClr val="tx1"/>
                </a:solidFill>
              </a:rPr>
              <a:t> est déclaré grâce a la </a:t>
            </a:r>
            <a:r>
              <a:rPr lang="fr-FR" sz="3600" b="1" dirty="0" err="1" smtClean="0">
                <a:solidFill>
                  <a:schemeClr val="tx1"/>
                </a:solidFill>
              </a:rPr>
              <a:t>diretive</a:t>
            </a:r>
            <a:r>
              <a:rPr lang="fr-FR" sz="3600" b="1" dirty="0" smtClean="0">
                <a:solidFill>
                  <a:srgbClr val="FF0000"/>
                </a:solidFill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30754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37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349011" cy="44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5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38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539552" y="548680"/>
            <a:ext cx="8215370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C00000"/>
                </a:solidFill>
              </a:rPr>
              <a:t>Il est toujours recommandé </a:t>
            </a:r>
          </a:p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de mettre une  classe dans un package ayant un nom adéquat</a:t>
            </a:r>
          </a:p>
        </p:txBody>
      </p:sp>
    </p:spTree>
    <p:extLst>
      <p:ext uri="{BB962C8B-B14F-4D97-AF65-F5344CB8AC3E}">
        <p14:creationId xmlns:p14="http://schemas.microsoft.com/office/powerpoint/2010/main" val="16460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39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537320" y="3356992"/>
            <a:ext cx="821537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</a:rPr>
              <a:t>Rappels sur les types de données scalaires</a:t>
            </a:r>
          </a:p>
        </p:txBody>
      </p:sp>
    </p:spTree>
    <p:extLst>
      <p:ext uri="{BB962C8B-B14F-4D97-AF65-F5344CB8AC3E}">
        <p14:creationId xmlns:p14="http://schemas.microsoft.com/office/powerpoint/2010/main" val="28242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59453" y="764704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Les classes sont sauvegardées dans des fichiers ayant l’extension Java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28596" y="3286124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Un fichier peut contenir </a:t>
            </a:r>
          </a:p>
          <a:p>
            <a:pPr algn="ctr"/>
            <a:r>
              <a:rPr lang="fr-FR" sz="3600" dirty="0" smtClean="0"/>
              <a:t>un ou plusieurs classes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Rappels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28596" y="3071810"/>
            <a:ext cx="828680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Une instruction se termine par </a:t>
            </a:r>
            <a:r>
              <a:rPr lang="fr-FR" sz="3200" b="1" dirty="0" smtClean="0"/>
              <a:t>un point virgule</a:t>
            </a:r>
            <a:endParaRPr lang="fr-FR" sz="2400" b="1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428596" y="1928802"/>
            <a:ext cx="82868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Respect de la casse</a:t>
            </a:r>
            <a:endParaRPr lang="fr-FR" sz="3600" dirty="0" smtClean="0">
              <a:solidFill>
                <a:srgbClr val="00206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28596" y="4000504"/>
            <a:ext cx="828680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Une instruction peut tenir sur plusieurs lignes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418189" y="5013176"/>
            <a:ext cx="828680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Respect du  style d’écriture</a:t>
            </a:r>
            <a:endParaRPr lang="fr-FR" sz="24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24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Rappels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79512" y="3071810"/>
            <a:ext cx="8856984" cy="28007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solidFill>
                  <a:srgbClr val="C00000"/>
                </a:solidFill>
              </a:rPr>
              <a:t>Type_De_Données</a:t>
            </a:r>
            <a:r>
              <a:rPr lang="fr-FR" sz="3200" dirty="0" smtClean="0"/>
              <a:t>  </a:t>
            </a:r>
            <a:r>
              <a:rPr lang="fr-FR" sz="3200" dirty="0" err="1" smtClean="0"/>
              <a:t>nomVariable</a:t>
            </a:r>
            <a:r>
              <a:rPr lang="fr-FR" sz="3200" dirty="0" smtClean="0"/>
              <a:t>;</a:t>
            </a:r>
          </a:p>
          <a:p>
            <a:endParaRPr lang="fr-FR" sz="2400" b="1" dirty="0" smtClean="0"/>
          </a:p>
          <a:p>
            <a:endParaRPr lang="fr-FR" sz="2400" b="1" dirty="0" smtClean="0"/>
          </a:p>
          <a:p>
            <a:r>
              <a:rPr lang="fr-FR" sz="2400" b="1" dirty="0" err="1">
                <a:solidFill>
                  <a:srgbClr val="C00000"/>
                </a:solidFill>
              </a:rPr>
              <a:t>Type_De_Données</a:t>
            </a:r>
            <a:r>
              <a:rPr lang="fr-FR" sz="2400" dirty="0"/>
              <a:t>  </a:t>
            </a:r>
            <a:r>
              <a:rPr lang="fr-FR" sz="2400" dirty="0" err="1" smtClean="0"/>
              <a:t>nomVariable</a:t>
            </a:r>
            <a:r>
              <a:rPr lang="fr-FR" sz="2400" dirty="0" smtClean="0"/>
              <a:t> = valeur;</a:t>
            </a:r>
            <a:endParaRPr lang="fr-FR" sz="2400" dirty="0"/>
          </a:p>
          <a:p>
            <a:r>
              <a:rPr lang="fr-FR" sz="2400" b="1" dirty="0" err="1">
                <a:solidFill>
                  <a:srgbClr val="C00000"/>
                </a:solidFill>
              </a:rPr>
              <a:t>Type_De_Données</a:t>
            </a:r>
            <a:r>
              <a:rPr lang="fr-FR" sz="2400" dirty="0"/>
              <a:t>  </a:t>
            </a:r>
            <a:r>
              <a:rPr lang="fr-FR" sz="2400" dirty="0" smtClean="0"/>
              <a:t>nomVariable1, nomVariable2, …. Etc..;</a:t>
            </a:r>
          </a:p>
          <a:p>
            <a:r>
              <a:rPr lang="fr-FR" sz="2400" b="1" dirty="0" err="1">
                <a:solidFill>
                  <a:srgbClr val="C00000"/>
                </a:solidFill>
              </a:rPr>
              <a:t>Type_De_Données</a:t>
            </a:r>
            <a:r>
              <a:rPr lang="fr-FR" sz="2400" dirty="0"/>
              <a:t>  </a:t>
            </a:r>
            <a:r>
              <a:rPr lang="fr-FR" sz="2400" dirty="0" smtClean="0"/>
              <a:t>nomVariable1=val1, nomVariable2=val2, </a:t>
            </a:r>
            <a:r>
              <a:rPr lang="fr-FR" sz="2400" dirty="0"/>
              <a:t>…. Etc..;</a:t>
            </a:r>
          </a:p>
          <a:p>
            <a:endParaRPr lang="fr-FR" sz="2400" b="1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457952" y="1316285"/>
            <a:ext cx="82868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Déclaration de Variable</a:t>
            </a:r>
            <a:endParaRPr lang="fr-FR" sz="3600" dirty="0" smtClean="0">
              <a:solidFill>
                <a:srgbClr val="002060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89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Elément du langage Java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000232" y="3071810"/>
            <a:ext cx="671517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/>
              <a:t>Primitifs (Scalaire) : éléments du langage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28596" y="1928802"/>
            <a:ext cx="82868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002060"/>
                </a:solidFill>
              </a:rPr>
              <a:t>Les types de données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3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6586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Type primitifs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28596" y="1052736"/>
            <a:ext cx="828680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err="1"/>
              <a:t>b</a:t>
            </a:r>
            <a:r>
              <a:rPr lang="fr-FR" sz="3200" b="1" dirty="0" err="1" smtClean="0"/>
              <a:t>oolean</a:t>
            </a:r>
            <a:endParaRPr lang="fr-FR" sz="3200" b="1" dirty="0" smtClean="0"/>
          </a:p>
          <a:p>
            <a:r>
              <a:rPr lang="fr-FR" sz="2400" dirty="0" smtClean="0"/>
              <a:t>Domaine des valeurs: 	         </a:t>
            </a:r>
            <a:r>
              <a:rPr lang="fr-FR" sz="2400" b="1" dirty="0" err="1" smtClean="0"/>
              <a:t>true</a:t>
            </a:r>
            <a:r>
              <a:rPr lang="fr-FR" sz="2400" b="1" dirty="0" smtClean="0"/>
              <a:t>, </a:t>
            </a:r>
            <a:r>
              <a:rPr lang="fr-FR" sz="2400" dirty="0" smtClean="0"/>
              <a:t> </a:t>
            </a:r>
            <a:r>
              <a:rPr lang="fr-FR" sz="2400" b="1" dirty="0" smtClean="0"/>
              <a:t>false</a:t>
            </a:r>
            <a:r>
              <a:rPr lang="fr-FR" sz="2400" dirty="0" smtClean="0"/>
              <a:t> </a:t>
            </a:r>
          </a:p>
          <a:p>
            <a:r>
              <a:rPr lang="fr-FR" sz="2400" dirty="0" smtClean="0"/>
              <a:t>Remarques: 	     </a:t>
            </a:r>
            <a:r>
              <a:rPr lang="fr-FR" sz="2400" b="1" dirty="0" smtClean="0"/>
              <a:t>pas de conversion  possible vers un  autre type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28596" y="4581128"/>
            <a:ext cx="8286808" cy="1692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Exemples</a:t>
            </a:r>
          </a:p>
          <a:p>
            <a:r>
              <a:rPr lang="fr-FR" sz="2400" dirty="0" err="1" smtClean="0"/>
              <a:t>boolean</a:t>
            </a:r>
            <a:r>
              <a:rPr lang="fr-FR" sz="2400" dirty="0" smtClean="0"/>
              <a:t>   </a:t>
            </a:r>
            <a:r>
              <a:rPr lang="fr-FR" sz="2400" dirty="0" err="1" smtClean="0"/>
              <a:t>present</a:t>
            </a:r>
            <a:r>
              <a:rPr lang="fr-FR" sz="2400" dirty="0" smtClean="0"/>
              <a:t>;</a:t>
            </a:r>
          </a:p>
          <a:p>
            <a:r>
              <a:rPr lang="fr-FR" sz="2400" dirty="0" err="1" smtClean="0"/>
              <a:t>boolean</a:t>
            </a:r>
            <a:r>
              <a:rPr lang="fr-FR" sz="2400" dirty="0" smtClean="0"/>
              <a:t>   ouvert = </a:t>
            </a:r>
            <a:r>
              <a:rPr lang="fr-FR" sz="2400" dirty="0" err="1" smtClean="0"/>
              <a:t>true</a:t>
            </a:r>
            <a:r>
              <a:rPr lang="fr-FR" sz="2400" dirty="0" smtClean="0"/>
              <a:t>;</a:t>
            </a:r>
          </a:p>
          <a:p>
            <a:r>
              <a:rPr lang="fr-FR" sz="2400" dirty="0" err="1" smtClean="0"/>
              <a:t>boolean</a:t>
            </a:r>
            <a:r>
              <a:rPr lang="fr-FR" sz="2400" dirty="0" smtClean="0"/>
              <a:t>  </a:t>
            </a:r>
            <a:r>
              <a:rPr lang="fr-FR" sz="2400" dirty="0" err="1" smtClean="0"/>
              <a:t>possedeUneSolution</a:t>
            </a:r>
            <a:r>
              <a:rPr lang="fr-FR" sz="2400" dirty="0" smtClean="0"/>
              <a:t>=false, </a:t>
            </a:r>
            <a:r>
              <a:rPr lang="fr-FR" sz="2400" dirty="0" err="1" smtClean="0"/>
              <a:t>estPluvieux</a:t>
            </a:r>
            <a:r>
              <a:rPr lang="fr-FR" sz="2400" dirty="0" smtClean="0"/>
              <a:t>=</a:t>
            </a:r>
            <a:r>
              <a:rPr lang="fr-FR" sz="2400" dirty="0" err="1" smtClean="0"/>
              <a:t>true</a:t>
            </a:r>
            <a:r>
              <a:rPr lang="fr-FR" sz="2400" dirty="0" smtClean="0"/>
              <a:t>;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76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6586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Type primitifs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0976" y="4832434"/>
            <a:ext cx="8286808" cy="1692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Exemple</a:t>
            </a:r>
          </a:p>
          <a:p>
            <a:r>
              <a:rPr lang="fr-FR" sz="2400" b="1" dirty="0" smtClean="0"/>
              <a:t>byte    a, </a:t>
            </a:r>
            <a:r>
              <a:rPr lang="fr-FR" sz="2400" b="1" dirty="0" err="1" smtClean="0"/>
              <a:t>b,c</a:t>
            </a:r>
            <a:r>
              <a:rPr lang="fr-FR" sz="2400" b="1" dirty="0" smtClean="0"/>
              <a:t>;</a:t>
            </a:r>
          </a:p>
          <a:p>
            <a:r>
              <a:rPr lang="fr-FR" sz="2400" b="1" dirty="0" smtClean="0"/>
              <a:t>byte  </a:t>
            </a:r>
            <a:r>
              <a:rPr lang="fr-FR" sz="2400" b="1" dirty="0" err="1" smtClean="0"/>
              <a:t>codeA</a:t>
            </a:r>
            <a:r>
              <a:rPr lang="fr-FR" sz="2400" b="1" dirty="0" smtClean="0"/>
              <a:t>=65, </a:t>
            </a:r>
            <a:r>
              <a:rPr lang="fr-FR" sz="2400" b="1" dirty="0" err="1" smtClean="0"/>
              <a:t>codeB</a:t>
            </a:r>
            <a:r>
              <a:rPr lang="fr-FR" sz="2400" b="1" dirty="0" smtClean="0"/>
              <a:t>=66,codeC=67</a:t>
            </a:r>
          </a:p>
          <a:p>
            <a:r>
              <a:rPr lang="fr-FR" sz="2400" b="1" dirty="0" smtClean="0"/>
              <a:t>byte   </a:t>
            </a:r>
            <a:r>
              <a:rPr lang="fr-FR" sz="2400" b="1" dirty="0" err="1" smtClean="0"/>
              <a:t>codeZero</a:t>
            </a:r>
            <a:r>
              <a:rPr lang="fr-FR" sz="2400" b="1" dirty="0" smtClean="0"/>
              <a:t>=48, </a:t>
            </a:r>
            <a:r>
              <a:rPr lang="fr-FR" sz="2400" b="1" dirty="0" err="1" smtClean="0"/>
              <a:t>codeUn</a:t>
            </a:r>
            <a:r>
              <a:rPr lang="fr-FR" sz="2400" b="1" dirty="0" smtClean="0"/>
              <a:t> = 49, </a:t>
            </a:r>
            <a:r>
              <a:rPr lang="fr-FR" sz="2400" b="1" dirty="0" err="1" smtClean="0"/>
              <a:t>codeDeux</a:t>
            </a:r>
            <a:r>
              <a:rPr lang="fr-FR" sz="2400" b="1" dirty="0" smtClean="0"/>
              <a:t>= 50;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28" y="1268760"/>
            <a:ext cx="8286808" cy="1692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b</a:t>
            </a:r>
            <a:r>
              <a:rPr lang="fr-FR" sz="3200" b="1" dirty="0" smtClean="0"/>
              <a:t>yte</a:t>
            </a:r>
          </a:p>
          <a:p>
            <a:r>
              <a:rPr lang="fr-FR" sz="2400" dirty="0" smtClean="0"/>
              <a:t>Description:		        entier signé </a:t>
            </a:r>
          </a:p>
          <a:p>
            <a:r>
              <a:rPr lang="fr-FR" sz="2400" dirty="0" smtClean="0"/>
              <a:t>Taille:8 bits</a:t>
            </a:r>
          </a:p>
          <a:p>
            <a:r>
              <a:rPr lang="fr-FR" sz="2400" dirty="0" smtClean="0"/>
              <a:t>Domaine des valeurs: 	         [</a:t>
            </a:r>
            <a:r>
              <a:rPr lang="fr-FR" sz="2400" b="1" dirty="0" smtClean="0"/>
              <a:t>-128 , 127]</a:t>
            </a:r>
            <a:endParaRPr lang="fr-FR" sz="2400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38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Type primitifs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28596" y="1428736"/>
            <a:ext cx="8286808" cy="1692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short</a:t>
            </a:r>
          </a:p>
          <a:p>
            <a:r>
              <a:rPr lang="fr-FR" sz="2400" dirty="0" smtClean="0"/>
              <a:t>Description:		        entier court signé </a:t>
            </a:r>
          </a:p>
          <a:p>
            <a:r>
              <a:rPr lang="fr-FR" sz="2400" dirty="0" smtClean="0"/>
              <a:t>Taille:			       16 bits</a:t>
            </a:r>
          </a:p>
          <a:p>
            <a:r>
              <a:rPr lang="fr-FR" sz="2400" dirty="0" smtClean="0"/>
              <a:t>Domaine des valeurs: 	         [</a:t>
            </a:r>
            <a:r>
              <a:rPr lang="fr-FR" sz="2400" b="1" dirty="0" smtClean="0"/>
              <a:t>-</a:t>
            </a:r>
            <a:r>
              <a:rPr lang="fr-FR" sz="2400" dirty="0" smtClean="0"/>
              <a:t> 32768 , 32767</a:t>
            </a:r>
            <a:r>
              <a:rPr lang="fr-FR" sz="2400" b="1" dirty="0" smtClean="0"/>
              <a:t>]</a:t>
            </a:r>
            <a:endParaRPr lang="fr-FR" sz="24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428596" y="3286124"/>
            <a:ext cx="8286808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char</a:t>
            </a:r>
          </a:p>
          <a:p>
            <a:r>
              <a:rPr lang="fr-FR" sz="2400" dirty="0" smtClean="0"/>
              <a:t>Description:		        caractère Unicode </a:t>
            </a:r>
          </a:p>
          <a:p>
            <a:r>
              <a:rPr lang="fr-FR" sz="2400" dirty="0" smtClean="0"/>
              <a:t>Taille:			       16 bits</a:t>
            </a:r>
          </a:p>
          <a:p>
            <a:r>
              <a:rPr lang="fr-FR" sz="2400" dirty="0" smtClean="0"/>
              <a:t>Domaine des valeurs: 	         [\u0000 , \</a:t>
            </a:r>
            <a:r>
              <a:rPr lang="fr-FR" sz="2400" dirty="0" err="1" smtClean="0"/>
              <a:t>uFFFF</a:t>
            </a:r>
            <a:r>
              <a:rPr lang="fr-FR" sz="2400" b="1" dirty="0" smtClean="0"/>
              <a:t>]</a:t>
            </a:r>
          </a:p>
          <a:p>
            <a:r>
              <a:rPr lang="fr-FR" sz="2400" b="1" dirty="0" smtClean="0"/>
              <a:t>Remarques: 	</a:t>
            </a:r>
            <a:r>
              <a:rPr lang="fr-FR" sz="2400" dirty="0" smtClean="0"/>
              <a:t>entouré de cotes simples  dans  le code java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73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Type primitifs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28596" y="1428736"/>
            <a:ext cx="8286808" cy="1692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/>
              <a:t>int</a:t>
            </a:r>
            <a:endParaRPr lang="fr-FR" sz="3200" b="1" dirty="0" smtClean="0"/>
          </a:p>
          <a:p>
            <a:r>
              <a:rPr lang="fr-FR" sz="2400" dirty="0" smtClean="0"/>
              <a:t>Description:		        entier  </a:t>
            </a:r>
            <a:r>
              <a:rPr lang="fr-FR" sz="2400" dirty="0" err="1" smtClean="0"/>
              <a:t>lsigné</a:t>
            </a:r>
            <a:r>
              <a:rPr lang="fr-FR" sz="2400" dirty="0" smtClean="0"/>
              <a:t> </a:t>
            </a:r>
          </a:p>
          <a:p>
            <a:r>
              <a:rPr lang="fr-FR" sz="2400" dirty="0" smtClean="0"/>
              <a:t>Taille:			       32 bits</a:t>
            </a:r>
          </a:p>
          <a:p>
            <a:r>
              <a:rPr lang="fr-FR" sz="2400" dirty="0" smtClean="0"/>
              <a:t>Domaine des valeurs: 	         [−2147483648 , 2147483647</a:t>
            </a:r>
            <a:r>
              <a:rPr lang="fr-FR" sz="2400" b="1" dirty="0" smtClean="0"/>
              <a:t>]</a:t>
            </a:r>
            <a:endParaRPr lang="fr-FR" sz="24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428596" y="3286124"/>
            <a:ext cx="8286808" cy="1692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long</a:t>
            </a:r>
          </a:p>
          <a:p>
            <a:r>
              <a:rPr lang="fr-FR" sz="2400" dirty="0" smtClean="0"/>
              <a:t>Description:		        entier long signé</a:t>
            </a:r>
          </a:p>
          <a:p>
            <a:r>
              <a:rPr lang="fr-FR" sz="2400" dirty="0" smtClean="0"/>
              <a:t>Taille:			       64 bits</a:t>
            </a:r>
          </a:p>
          <a:p>
            <a:r>
              <a:rPr lang="fr-FR" sz="2400" dirty="0" smtClean="0"/>
              <a:t>Valeurs:       [−9223372036854775808,  9223372036854775807</a:t>
            </a:r>
            <a:r>
              <a:rPr lang="fr-FR" sz="2400" b="1" dirty="0" smtClean="0"/>
              <a:t>]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55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Type primitifs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28596" y="1428736"/>
            <a:ext cx="8286808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/>
              <a:t>float</a:t>
            </a:r>
            <a:endParaRPr lang="fr-FR" sz="3200" b="1" dirty="0" smtClean="0"/>
          </a:p>
          <a:p>
            <a:r>
              <a:rPr lang="fr-FR" sz="2400" dirty="0" smtClean="0"/>
              <a:t>Description:	 virgule flottante simple précision (IEEE754)</a:t>
            </a:r>
          </a:p>
          <a:p>
            <a:r>
              <a:rPr lang="fr-FR" sz="2400" dirty="0" smtClean="0"/>
              <a:t>Taille:		  32 bits</a:t>
            </a:r>
          </a:p>
          <a:p>
            <a:r>
              <a:rPr lang="fr-FR" sz="2400" dirty="0" smtClean="0"/>
              <a:t>Domaine des valeurs: 	         [1.401e−045, 3.40282e+038</a:t>
            </a:r>
            <a:r>
              <a:rPr lang="fr-FR" sz="2400" b="1" dirty="0" smtClean="0"/>
              <a:t>]</a:t>
            </a:r>
            <a:endParaRPr lang="fr-FR" sz="24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428596" y="3286124"/>
            <a:ext cx="8286808" cy="1692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double</a:t>
            </a:r>
          </a:p>
          <a:p>
            <a:r>
              <a:rPr lang="fr-FR" sz="2400" dirty="0" smtClean="0"/>
              <a:t>Description:	 virgule flottante double précision (IEEE754)</a:t>
            </a:r>
          </a:p>
          <a:p>
            <a:r>
              <a:rPr lang="fr-FR" sz="2400" dirty="0" smtClean="0"/>
              <a:t>Taille:			       64 bits</a:t>
            </a:r>
          </a:p>
          <a:p>
            <a:r>
              <a:rPr lang="fr-FR" sz="2400" dirty="0" smtClean="0"/>
              <a:t>Valeurs:       [2.22507e−308 , 1.79769e+308</a:t>
            </a:r>
            <a:r>
              <a:rPr lang="fr-FR" sz="2400" b="1" dirty="0" smtClean="0"/>
              <a:t>]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83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dirty="0" smtClean="0"/>
              <a:t>Spécification des valeurs de </a:t>
            </a:r>
            <a:br>
              <a:rPr lang="fr-FR" dirty="0" smtClean="0"/>
            </a:br>
            <a:r>
              <a:rPr lang="fr-FR" dirty="0" smtClean="0"/>
              <a:t>Types primitifs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28596" y="1500174"/>
            <a:ext cx="828680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Les entiers</a:t>
            </a:r>
            <a:endParaRPr lang="fr-FR" sz="3600" b="1" dirty="0" smtClean="0">
              <a:solidFill>
                <a:srgbClr val="00206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28596" y="2143116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FF0000"/>
                </a:solidFill>
              </a:rPr>
              <a:t>byte</a:t>
            </a:r>
            <a:r>
              <a:rPr lang="fr-FR" sz="2800" b="1" dirty="0" smtClean="0">
                <a:solidFill>
                  <a:srgbClr val="FF0000"/>
                </a:solidFill>
              </a:rPr>
              <a:t>,  short,  </a:t>
            </a:r>
            <a:r>
              <a:rPr lang="fr-FR" sz="2800" b="1" dirty="0" err="1" smtClean="0">
                <a:solidFill>
                  <a:srgbClr val="FF0000"/>
                </a:solidFill>
              </a:rPr>
              <a:t>int</a:t>
            </a:r>
            <a:r>
              <a:rPr lang="fr-FR" sz="2800" b="1" dirty="0" smtClean="0">
                <a:solidFill>
                  <a:srgbClr val="FF0000"/>
                </a:solidFill>
              </a:rPr>
              <a:t> ,  long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28596" y="2857496"/>
            <a:ext cx="8286808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fr-FR" sz="2800" b="1" dirty="0" smtClean="0"/>
              <a:t>hexadécimal :</a:t>
            </a:r>
            <a:r>
              <a:rPr lang="fr-FR" sz="2800" dirty="0" smtClean="0"/>
              <a:t> Tout nombre débutant par  </a:t>
            </a:r>
            <a:r>
              <a:rPr lang="fr-FR" sz="2800" dirty="0" smtClean="0">
                <a:solidFill>
                  <a:srgbClr val="FF0000"/>
                </a:solidFill>
              </a:rPr>
              <a:t>0x</a:t>
            </a:r>
          </a:p>
          <a:p>
            <a:pPr lvl="1"/>
            <a:r>
              <a:rPr lang="fr-FR" sz="2800" b="1" dirty="0" smtClean="0">
                <a:solidFill>
                  <a:srgbClr val="FF0000"/>
                </a:solidFill>
              </a:rPr>
              <a:t>	0x</a:t>
            </a:r>
            <a:r>
              <a:rPr lang="fr-FR" sz="2800" b="1" dirty="0" smtClean="0"/>
              <a:t>256, </a:t>
            </a:r>
            <a:r>
              <a:rPr lang="fr-FR" sz="2800" b="1" dirty="0" smtClean="0">
                <a:solidFill>
                  <a:srgbClr val="FF0000"/>
                </a:solidFill>
              </a:rPr>
              <a:t>0x</a:t>
            </a:r>
            <a:r>
              <a:rPr lang="fr-FR" sz="2800" b="1" dirty="0" smtClean="0"/>
              <a:t>45B</a:t>
            </a:r>
          </a:p>
          <a:p>
            <a:pPr>
              <a:buFontTx/>
              <a:buChar char="-"/>
            </a:pPr>
            <a:r>
              <a:rPr lang="fr-FR" sz="2800" b="1" dirty="0" smtClean="0"/>
              <a:t>Octal: </a:t>
            </a:r>
            <a:r>
              <a:rPr lang="fr-FR" sz="2800" dirty="0" smtClean="0"/>
              <a:t>Tout nombre débutant par </a:t>
            </a:r>
            <a:r>
              <a:rPr lang="fr-FR" sz="28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fr-FR" sz="2800" b="1" dirty="0" smtClean="0">
                <a:solidFill>
                  <a:srgbClr val="FF0000"/>
                </a:solidFill>
              </a:rPr>
              <a:t>	0</a:t>
            </a:r>
            <a:r>
              <a:rPr lang="fr-FR" sz="2800" b="1" dirty="0" smtClean="0"/>
              <a:t>726, 02134</a:t>
            </a:r>
            <a:r>
              <a:rPr lang="fr-FR" sz="2800" dirty="0" smtClean="0"/>
              <a:t> </a:t>
            </a:r>
          </a:p>
          <a:p>
            <a:r>
              <a:rPr lang="fr-FR" sz="2800" dirty="0" smtClean="0"/>
              <a:t>- </a:t>
            </a:r>
            <a:r>
              <a:rPr lang="fr-FR" sz="2800" b="1" dirty="0" smtClean="0"/>
              <a:t>Décimal: </a:t>
            </a:r>
            <a:r>
              <a:rPr lang="fr-FR" sz="2800" dirty="0" smtClean="0"/>
              <a:t>Tout nombre ne débutant ni par </a:t>
            </a:r>
            <a:r>
              <a:rPr lang="fr-FR" sz="2800" dirty="0" smtClean="0">
                <a:solidFill>
                  <a:srgbClr val="FF0000"/>
                </a:solidFill>
              </a:rPr>
              <a:t>0</a:t>
            </a:r>
            <a:r>
              <a:rPr lang="fr-FR" sz="2800" dirty="0" smtClean="0"/>
              <a:t> ni par </a:t>
            </a:r>
            <a:r>
              <a:rPr lang="fr-FR" sz="2800" dirty="0" smtClean="0">
                <a:solidFill>
                  <a:srgbClr val="FF0000"/>
                </a:solidFill>
              </a:rPr>
              <a:t>0x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28596" y="5286388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</a:rPr>
              <a:t>Le suffixe </a:t>
            </a:r>
            <a:r>
              <a:rPr lang="fr-FR" sz="2800" dirty="0" smtClean="0">
                <a:solidFill>
                  <a:srgbClr val="FF0000"/>
                </a:solidFill>
              </a:rPr>
              <a:t>L</a:t>
            </a:r>
            <a:r>
              <a:rPr lang="fr-FR" sz="2800" dirty="0" smtClean="0">
                <a:solidFill>
                  <a:schemeClr val="tx1"/>
                </a:solidFill>
              </a:rPr>
              <a:t> ou </a:t>
            </a:r>
            <a:r>
              <a:rPr lang="fr-FR" sz="2800" dirty="0" smtClean="0">
                <a:solidFill>
                  <a:srgbClr val="FF0000"/>
                </a:solidFill>
              </a:rPr>
              <a:t>l</a:t>
            </a:r>
            <a:r>
              <a:rPr lang="fr-FR" sz="2800" dirty="0" smtClean="0">
                <a:solidFill>
                  <a:schemeClr val="tx1"/>
                </a:solidFill>
              </a:rPr>
              <a:t> indique un entier long</a:t>
            </a:r>
          </a:p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0</a:t>
            </a:r>
            <a:r>
              <a:rPr lang="fr-FR" sz="2800" b="1" dirty="0" smtClean="0"/>
              <a:t>726</a:t>
            </a:r>
            <a:r>
              <a:rPr lang="fr-FR" sz="2800" b="1" dirty="0" smtClean="0">
                <a:solidFill>
                  <a:srgbClr val="FF0000"/>
                </a:solidFill>
              </a:rPr>
              <a:t>L</a:t>
            </a:r>
            <a:r>
              <a:rPr lang="fr-FR" sz="2800" b="1" dirty="0" smtClean="0"/>
              <a:t>, </a:t>
            </a:r>
            <a:r>
              <a:rPr lang="fr-FR" sz="2800" b="1" dirty="0" smtClean="0">
                <a:solidFill>
                  <a:srgbClr val="FF0000"/>
                </a:solidFill>
              </a:rPr>
              <a:t>0</a:t>
            </a:r>
            <a:r>
              <a:rPr lang="fr-FR" sz="2800" b="1" dirty="0" smtClean="0"/>
              <a:t>726</a:t>
            </a:r>
            <a:r>
              <a:rPr lang="fr-FR" sz="2800" b="1" dirty="0" smtClean="0">
                <a:solidFill>
                  <a:srgbClr val="FF0000"/>
                </a:solidFill>
              </a:rPr>
              <a:t>l</a:t>
            </a:r>
            <a:r>
              <a:rPr lang="fr-FR" sz="2800" b="1" dirty="0" smtClean="0"/>
              <a:t>, </a:t>
            </a:r>
            <a:r>
              <a:rPr lang="fr-FR" sz="2800" b="1" dirty="0" smtClean="0">
                <a:solidFill>
                  <a:srgbClr val="FF0000"/>
                </a:solidFill>
              </a:rPr>
              <a:t>0x</a:t>
            </a:r>
            <a:r>
              <a:rPr lang="fr-FR" sz="2800" b="1" dirty="0" smtClean="0"/>
              <a:t>7A2B6</a:t>
            </a:r>
            <a:r>
              <a:rPr lang="fr-FR" sz="2800" b="1" dirty="0" smtClean="0">
                <a:solidFill>
                  <a:srgbClr val="FF0000"/>
                </a:solidFill>
              </a:rPr>
              <a:t>L</a:t>
            </a:r>
            <a:r>
              <a:rPr lang="fr-FR" sz="2800" b="1" dirty="0" smtClean="0"/>
              <a:t>,  143</a:t>
            </a:r>
            <a:r>
              <a:rPr lang="fr-FR" sz="2800" b="1" dirty="0" smtClean="0">
                <a:solidFill>
                  <a:srgbClr val="FF0000"/>
                </a:solidFill>
              </a:rPr>
              <a:t>L</a:t>
            </a:r>
            <a:r>
              <a:rPr lang="fr-FR" sz="2800" b="1" dirty="0" smtClean="0"/>
              <a:t>, 0</a:t>
            </a:r>
            <a:r>
              <a:rPr lang="fr-FR" sz="2800" b="1" dirty="0" smtClean="0">
                <a:solidFill>
                  <a:srgbClr val="FF0000"/>
                </a:solidFill>
              </a:rPr>
              <a:t>L</a:t>
            </a:r>
            <a:r>
              <a:rPr lang="fr-FR" sz="2800" b="1" dirty="0" smtClean="0"/>
              <a:t>, 1</a:t>
            </a:r>
            <a:r>
              <a:rPr lang="fr-FR" sz="2800" b="1" dirty="0" smtClean="0">
                <a:solidFill>
                  <a:srgbClr val="FF0000"/>
                </a:solidFill>
              </a:rPr>
              <a:t>l</a:t>
            </a:r>
            <a:r>
              <a:rPr lang="fr-FR" sz="2800" b="1" dirty="0" smtClean="0"/>
              <a:t> </a:t>
            </a:r>
            <a:endParaRPr lang="fr-FR" sz="2800" dirty="0" smtClean="0">
              <a:solidFill>
                <a:schemeClr val="tx1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94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dirty="0" smtClean="0"/>
              <a:t>Spécification des valeurs de </a:t>
            </a:r>
            <a:br>
              <a:rPr lang="fr-FR" dirty="0" smtClean="0"/>
            </a:br>
            <a:r>
              <a:rPr lang="fr-FR" dirty="0" smtClean="0"/>
              <a:t>Types primitifs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28596" y="1500175"/>
            <a:ext cx="828680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Les réels: </a:t>
            </a:r>
            <a:r>
              <a:rPr lang="fr-FR" sz="3600" b="1" dirty="0" err="1" smtClean="0">
                <a:solidFill>
                  <a:srgbClr val="FF0000"/>
                </a:solidFill>
              </a:rPr>
              <a:t>float</a:t>
            </a:r>
            <a:r>
              <a:rPr lang="fr-FR" sz="3600" b="1" dirty="0" smtClean="0">
                <a:solidFill>
                  <a:srgbClr val="FF0000"/>
                </a:solidFill>
              </a:rPr>
              <a:t>, double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28596" y="2214554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Possède soit un </a:t>
            </a:r>
            <a:r>
              <a:rPr lang="fr-FR" sz="2800" dirty="0" smtClean="0">
                <a:solidFill>
                  <a:srgbClr val="FF0000"/>
                </a:solidFill>
              </a:rPr>
              <a:t>point</a:t>
            </a:r>
            <a:r>
              <a:rPr lang="fr-FR" sz="2800" dirty="0" smtClean="0"/>
              <a:t>, un </a:t>
            </a:r>
            <a:r>
              <a:rPr lang="fr-FR" sz="2800" dirty="0" smtClean="0">
                <a:solidFill>
                  <a:srgbClr val="FF0000"/>
                </a:solidFill>
              </a:rPr>
              <a:t>exposant</a:t>
            </a:r>
            <a:r>
              <a:rPr lang="fr-FR" sz="2800" dirty="0" smtClean="0"/>
              <a:t> </a:t>
            </a:r>
          </a:p>
          <a:p>
            <a:pPr algn="ctr"/>
            <a:r>
              <a:rPr lang="fr-FR" sz="2800" dirty="0" smtClean="0"/>
              <a:t>ou l'un des suffixes </a:t>
            </a:r>
            <a:r>
              <a:rPr lang="fr-FR" sz="2800" dirty="0" smtClean="0">
                <a:solidFill>
                  <a:srgbClr val="FF0000"/>
                </a:solidFill>
              </a:rPr>
              <a:t>f, F, d, D</a:t>
            </a:r>
            <a:r>
              <a:rPr lang="fr-FR" sz="2800" dirty="0" smtClean="0"/>
              <a:t>. </a:t>
            </a:r>
            <a:endParaRPr lang="fr-FR" sz="2800" dirty="0" smtClean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8596" y="3214686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Il est possible de préciser des nombres qui </a:t>
            </a:r>
            <a:r>
              <a:rPr lang="fr-FR" sz="2800" dirty="0" smtClean="0">
                <a:solidFill>
                  <a:srgbClr val="FF0000"/>
                </a:solidFill>
              </a:rPr>
              <a:t>n'ont pas le partie entière</a:t>
            </a:r>
            <a:r>
              <a:rPr lang="fr-FR" sz="2800" dirty="0" smtClean="0"/>
              <a:t> ou </a:t>
            </a:r>
            <a:r>
              <a:rPr lang="fr-FR" sz="2800" dirty="0" smtClean="0">
                <a:solidFill>
                  <a:srgbClr val="FF0000"/>
                </a:solidFill>
              </a:rPr>
              <a:t>pas de partie décimale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596" y="4286256"/>
            <a:ext cx="8215370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b="1" dirty="0" smtClean="0"/>
              <a:t>package cours01;</a:t>
            </a:r>
          </a:p>
          <a:p>
            <a:r>
              <a:rPr lang="fr-FR" sz="2800" b="1" dirty="0" smtClean="0"/>
              <a:t>public class </a:t>
            </a:r>
            <a:r>
              <a:rPr lang="fr-FR" sz="2800" b="1" dirty="0" err="1" smtClean="0"/>
              <a:t>DeclarationDeNombreReels</a:t>
            </a:r>
            <a:r>
              <a:rPr lang="fr-FR" sz="2800" b="1" dirty="0" smtClean="0"/>
              <a:t> {</a:t>
            </a:r>
          </a:p>
          <a:p>
            <a:r>
              <a:rPr lang="fr-FR" sz="2800" b="1" dirty="0" smtClean="0"/>
              <a:t>           </a:t>
            </a:r>
            <a:r>
              <a:rPr lang="fr-FR" sz="2800" b="1" dirty="0" err="1" smtClean="0"/>
              <a:t>float</a:t>
            </a:r>
            <a:r>
              <a:rPr lang="fr-FR" sz="2800" b="1" dirty="0" smtClean="0"/>
              <a:t> pi = 3.141f;    double valeur = 3d;</a:t>
            </a:r>
          </a:p>
          <a:p>
            <a:r>
              <a:rPr lang="fr-FR" sz="2800" b="1" dirty="0" smtClean="0"/>
              <a:t>           </a:t>
            </a:r>
            <a:r>
              <a:rPr lang="fr-FR" sz="2800" b="1" dirty="0" err="1" smtClean="0"/>
              <a:t>float</a:t>
            </a:r>
            <a:r>
              <a:rPr lang="fr-FR" sz="2800" b="1" dirty="0" smtClean="0"/>
              <a:t> flottant1 = +.1f , flottant2 = 1e10f;</a:t>
            </a:r>
          </a:p>
          <a:p>
            <a:r>
              <a:rPr lang="fr-FR" sz="2800" dirty="0" smtClean="0"/>
              <a:t>}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23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28596" y="548680"/>
            <a:ext cx="821537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Exemple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grpSp>
        <p:nvGrpSpPr>
          <p:cNvPr id="4" name="Groupe 3"/>
          <p:cNvGrpSpPr/>
          <p:nvPr/>
        </p:nvGrpSpPr>
        <p:grpSpPr>
          <a:xfrm>
            <a:off x="397739" y="1412776"/>
            <a:ext cx="8215370" cy="4985980"/>
            <a:chOff x="397739" y="1412776"/>
            <a:chExt cx="8215370" cy="4985980"/>
          </a:xfrm>
        </p:grpSpPr>
        <p:sp>
          <p:nvSpPr>
            <p:cNvPr id="6" name="ZoneTexte 5"/>
            <p:cNvSpPr txBox="1"/>
            <p:nvPr/>
          </p:nvSpPr>
          <p:spPr>
            <a:xfrm>
              <a:off x="397739" y="1412776"/>
              <a:ext cx="8215370" cy="44012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C00000"/>
                  </a:solidFill>
                </a:rPr>
                <a:t>class Inputs {</a:t>
              </a:r>
            </a:p>
            <a:p>
              <a:r>
                <a:rPr lang="fr-FR" sz="2800" b="1" dirty="0" smtClean="0">
                  <a:solidFill>
                    <a:srgbClr val="C00000"/>
                  </a:solidFill>
                </a:rPr>
                <a:t>// classe Inputs….</a:t>
              </a:r>
              <a:endParaRPr lang="fr-FR" sz="2800" b="1" dirty="0">
                <a:solidFill>
                  <a:srgbClr val="C00000"/>
                </a:solidFill>
              </a:endParaRPr>
            </a:p>
            <a:p>
              <a:r>
                <a:rPr lang="fr-FR" sz="2800" b="1" dirty="0" smtClean="0">
                  <a:solidFill>
                    <a:srgbClr val="C00000"/>
                  </a:solidFill>
                </a:rPr>
                <a:t>}</a:t>
              </a:r>
            </a:p>
            <a:p>
              <a:r>
                <a:rPr lang="fr-FR" sz="2800" b="1" dirty="0">
                  <a:solidFill>
                    <a:srgbClr val="C00000"/>
                  </a:solidFill>
                </a:rPr>
                <a:t>class </a:t>
              </a:r>
              <a:r>
                <a:rPr lang="fr-FR" sz="2800" b="1" dirty="0" smtClean="0">
                  <a:solidFill>
                    <a:srgbClr val="C00000"/>
                  </a:solidFill>
                </a:rPr>
                <a:t>Outputs </a:t>
              </a:r>
              <a:r>
                <a:rPr lang="fr-FR" sz="2800" b="1" dirty="0">
                  <a:solidFill>
                    <a:srgbClr val="C00000"/>
                  </a:solidFill>
                </a:rPr>
                <a:t>{</a:t>
              </a:r>
            </a:p>
            <a:p>
              <a:r>
                <a:rPr lang="fr-FR" sz="2800" b="1" dirty="0">
                  <a:solidFill>
                    <a:srgbClr val="C00000"/>
                  </a:solidFill>
                </a:rPr>
                <a:t>….</a:t>
              </a:r>
            </a:p>
            <a:p>
              <a:r>
                <a:rPr lang="fr-FR" sz="2800" b="1" dirty="0">
                  <a:solidFill>
                    <a:srgbClr val="C00000"/>
                  </a:solidFill>
                </a:rPr>
                <a:t>}</a:t>
              </a:r>
            </a:p>
            <a:p>
              <a:r>
                <a:rPr lang="fr-FR" sz="2800" b="1" dirty="0">
                  <a:solidFill>
                    <a:srgbClr val="C00000"/>
                  </a:solidFill>
                </a:rPr>
                <a:t>class </a:t>
              </a:r>
              <a:r>
                <a:rPr lang="fr-FR" sz="2800" b="1" dirty="0" err="1" smtClean="0">
                  <a:solidFill>
                    <a:srgbClr val="C00000"/>
                  </a:solidFill>
                </a:rPr>
                <a:t>Errors</a:t>
              </a:r>
              <a:r>
                <a:rPr lang="fr-FR" sz="2800" b="1" dirty="0" smtClean="0">
                  <a:solidFill>
                    <a:srgbClr val="C00000"/>
                  </a:solidFill>
                </a:rPr>
                <a:t> </a:t>
              </a:r>
              <a:r>
                <a:rPr lang="fr-FR" sz="2800" b="1" dirty="0">
                  <a:solidFill>
                    <a:srgbClr val="C00000"/>
                  </a:solidFill>
                </a:rPr>
                <a:t>{</a:t>
              </a:r>
            </a:p>
            <a:p>
              <a:r>
                <a:rPr lang="fr-FR" sz="2800" b="1" dirty="0">
                  <a:solidFill>
                    <a:srgbClr val="C00000"/>
                  </a:solidFill>
                </a:rPr>
                <a:t>….</a:t>
              </a:r>
            </a:p>
            <a:p>
              <a:r>
                <a:rPr lang="fr-FR" sz="2800" b="1" dirty="0">
                  <a:solidFill>
                    <a:srgbClr val="C00000"/>
                  </a:solidFill>
                </a:rPr>
                <a:t>}</a:t>
              </a:r>
            </a:p>
            <a:p>
              <a:endParaRPr lang="fr-FR" sz="28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97739" y="5813981"/>
              <a:ext cx="8215370" cy="584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3200" dirty="0" smtClean="0"/>
                <a:t>fichier </a:t>
              </a:r>
              <a:r>
                <a:rPr lang="fr-FR" sz="3200" b="1" dirty="0" smtClean="0"/>
                <a:t>lib.java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57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dirty="0" smtClean="0"/>
              <a:t>Spécification des valeurs de </a:t>
            </a:r>
            <a:br>
              <a:rPr lang="fr-FR" dirty="0" smtClean="0"/>
            </a:br>
            <a:r>
              <a:rPr lang="fr-FR" dirty="0" smtClean="0"/>
              <a:t>Types primitifs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28596" y="1500175"/>
            <a:ext cx="828680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Les réels: </a:t>
            </a:r>
            <a:r>
              <a:rPr lang="fr-FR" sz="3600" b="1" dirty="0" err="1" smtClean="0">
                <a:solidFill>
                  <a:srgbClr val="FF0000"/>
                </a:solidFill>
              </a:rPr>
              <a:t>float</a:t>
            </a:r>
            <a:r>
              <a:rPr lang="fr-FR" sz="3600" b="1" dirty="0" smtClean="0">
                <a:solidFill>
                  <a:srgbClr val="FF0000"/>
                </a:solidFill>
              </a:rPr>
              <a:t>, double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28596" y="3214686"/>
            <a:ext cx="8286808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rgbClr val="FF0000"/>
                </a:solidFill>
              </a:rPr>
              <a:t>float</a:t>
            </a:r>
            <a:r>
              <a:rPr lang="fr-FR" sz="2800" b="1" dirty="0" smtClean="0">
                <a:solidFill>
                  <a:srgbClr val="FF0000"/>
                </a:solidFill>
              </a:rPr>
              <a:t> pi = 3.141;   // erreur à la compilation. 3.14  </a:t>
            </a:r>
          </a:p>
          <a:p>
            <a:r>
              <a:rPr lang="fr-FR" sz="2800" b="1" dirty="0" smtClean="0">
                <a:solidFill>
                  <a:srgbClr val="FF0000"/>
                </a:solidFill>
              </a:rPr>
              <a:t>                               // considéré comme double</a:t>
            </a:r>
            <a:endParaRPr lang="fr-FR" sz="2800" dirty="0" smtClean="0">
              <a:solidFill>
                <a:srgbClr val="FF0000"/>
              </a:solidFill>
            </a:endParaRPr>
          </a:p>
          <a:p>
            <a:r>
              <a:rPr lang="fr-FR" sz="2800" b="1" dirty="0" err="1" smtClean="0">
                <a:solidFill>
                  <a:srgbClr val="00CC00"/>
                </a:solidFill>
              </a:rPr>
              <a:t>float</a:t>
            </a:r>
            <a:r>
              <a:rPr lang="fr-FR" sz="2800" b="1" dirty="0" smtClean="0">
                <a:solidFill>
                  <a:srgbClr val="00CC00"/>
                </a:solidFill>
              </a:rPr>
              <a:t> pi = 3.141f; // compilation sans erreur</a:t>
            </a:r>
            <a:endParaRPr lang="fr-FR" sz="2800" dirty="0">
              <a:solidFill>
                <a:srgbClr val="00CC00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45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dirty="0" smtClean="0"/>
              <a:t>Spécification des valeurs de </a:t>
            </a:r>
            <a:br>
              <a:rPr lang="fr-FR" dirty="0" smtClean="0"/>
            </a:br>
            <a:r>
              <a:rPr lang="fr-FR" dirty="0" smtClean="0"/>
              <a:t>Types primitifs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28596" y="1500175"/>
            <a:ext cx="828680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Les caractères: </a:t>
            </a:r>
            <a:r>
              <a:rPr lang="fr-FR" sz="3600" b="1" dirty="0" err="1" smtClean="0">
                <a:solidFill>
                  <a:srgbClr val="FF0000"/>
                </a:solidFill>
              </a:rPr>
              <a:t>byte</a:t>
            </a:r>
            <a:r>
              <a:rPr lang="fr-FR" sz="3600" b="1" dirty="0" smtClean="0">
                <a:solidFill>
                  <a:srgbClr val="FF0000"/>
                </a:solidFill>
              </a:rPr>
              <a:t> et char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28596" y="2214554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</a:rPr>
              <a:t>Symbole du caractère mis entre deux apostrophes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596" y="2928934"/>
            <a:ext cx="8215370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err="1" smtClean="0"/>
              <a:t>byte</a:t>
            </a:r>
            <a:r>
              <a:rPr lang="fr-FR" sz="2800" dirty="0" smtClean="0"/>
              <a:t> a = 'a';</a:t>
            </a:r>
          </a:p>
          <a:p>
            <a:r>
              <a:rPr lang="fr-FR" sz="2800" dirty="0" smtClean="0"/>
              <a:t>char w = ‘w';</a:t>
            </a:r>
          </a:p>
          <a:p>
            <a:r>
              <a:rPr lang="fr-FR" sz="2800" dirty="0" smtClean="0"/>
              <a:t>char  </a:t>
            </a:r>
            <a:r>
              <a:rPr lang="fr-FR" sz="2800" dirty="0" err="1" smtClean="0"/>
              <a:t>derniereLettreAlphabet</a:t>
            </a:r>
            <a:r>
              <a:rPr lang="fr-FR" sz="2800" dirty="0" smtClean="0"/>
              <a:t> = ‘z’;</a:t>
            </a:r>
          </a:p>
          <a:p>
            <a:r>
              <a:rPr lang="fr-FR" sz="2800" dirty="0" err="1" smtClean="0"/>
              <a:t>byte</a:t>
            </a:r>
            <a:r>
              <a:rPr lang="fr-FR" sz="2800" dirty="0" smtClean="0"/>
              <a:t> </a:t>
            </a:r>
            <a:r>
              <a:rPr lang="fr-FR" sz="2800" dirty="0" err="1" smtClean="0"/>
              <a:t>ZedMajuscule</a:t>
            </a:r>
            <a:r>
              <a:rPr lang="fr-FR" sz="2800" dirty="0" smtClean="0"/>
              <a:t> =‘Z’;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59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dirty="0" smtClean="0"/>
              <a:t>Spécification des valeurs de </a:t>
            </a:r>
            <a:br>
              <a:rPr lang="fr-FR" dirty="0" smtClean="0"/>
            </a:br>
            <a:r>
              <a:rPr lang="fr-FR" dirty="0" smtClean="0"/>
              <a:t>Types primitifs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28596" y="1428736"/>
            <a:ext cx="828680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Les caractères: </a:t>
            </a:r>
            <a:r>
              <a:rPr lang="fr-FR" sz="3600" b="1" dirty="0" err="1" smtClean="0">
                <a:solidFill>
                  <a:srgbClr val="FF0000"/>
                </a:solidFill>
              </a:rPr>
              <a:t>byte</a:t>
            </a:r>
            <a:r>
              <a:rPr lang="fr-FR" sz="3600" b="1" dirty="0" smtClean="0">
                <a:solidFill>
                  <a:srgbClr val="FF0000"/>
                </a:solidFill>
              </a:rPr>
              <a:t> et char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28596" y="2143116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</a:rPr>
              <a:t>Caractères non imprimable et caractères spéciaux</a:t>
            </a:r>
          </a:p>
        </p:txBody>
      </p:sp>
      <p:sp>
        <p:nvSpPr>
          <p:cNvPr id="9" name="Rectangle 8"/>
          <p:cNvSpPr/>
          <p:nvPr/>
        </p:nvSpPr>
        <p:spPr>
          <a:xfrm>
            <a:off x="714348" y="2714620"/>
            <a:ext cx="364333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smtClean="0"/>
              <a:t>Apostrophe:    </a:t>
            </a:r>
            <a:r>
              <a:rPr lang="fr-FR" sz="2800" b="1" dirty="0" smtClean="0">
                <a:solidFill>
                  <a:srgbClr val="FF0000"/>
                </a:solidFill>
              </a:rPr>
              <a:t>\’</a:t>
            </a:r>
          </a:p>
        </p:txBody>
      </p:sp>
      <p:sp>
        <p:nvSpPr>
          <p:cNvPr id="8" name="Rectangle 7"/>
          <p:cNvSpPr/>
          <p:nvPr/>
        </p:nvSpPr>
        <p:spPr>
          <a:xfrm>
            <a:off x="714348" y="3286124"/>
            <a:ext cx="364333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err="1" smtClean="0"/>
              <a:t>Guillement</a:t>
            </a:r>
            <a:r>
              <a:rPr lang="fr-FR" sz="2800" dirty="0" smtClean="0"/>
              <a:t>:    </a:t>
            </a:r>
            <a:r>
              <a:rPr lang="fr-FR" sz="2800" b="1" dirty="0" smtClean="0">
                <a:solidFill>
                  <a:srgbClr val="FF0000"/>
                </a:solidFill>
              </a:rPr>
              <a:t>\"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2786058"/>
            <a:ext cx="364333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smtClean="0"/>
              <a:t>Char </a:t>
            </a:r>
            <a:r>
              <a:rPr lang="fr-FR" sz="2800" dirty="0" err="1" smtClean="0"/>
              <a:t>ap</a:t>
            </a:r>
            <a:r>
              <a:rPr lang="fr-FR" sz="2800" dirty="0" smtClean="0"/>
              <a:t> =   </a:t>
            </a:r>
            <a:r>
              <a:rPr lang="fr-FR" sz="2800" b="1" dirty="0" smtClean="0">
                <a:solidFill>
                  <a:srgbClr val="FF0000"/>
                </a:solidFill>
              </a:rPr>
              <a:t>’\’ ’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3357562"/>
            <a:ext cx="364333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smtClean="0"/>
              <a:t>Char gui =   </a:t>
            </a:r>
            <a:r>
              <a:rPr lang="fr-FR" sz="2800" b="1" dirty="0" smtClean="0">
                <a:solidFill>
                  <a:srgbClr val="FF0000"/>
                </a:solidFill>
              </a:rPr>
              <a:t>’ \" 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4348" y="3857628"/>
            <a:ext cx="364333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smtClean="0"/>
              <a:t>Antislash:    </a:t>
            </a:r>
            <a:r>
              <a:rPr lang="fr-FR" sz="2800" b="1" dirty="0" smtClean="0">
                <a:solidFill>
                  <a:srgbClr val="FF0000"/>
                </a:solidFill>
              </a:rPr>
              <a:t>\\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3929066"/>
            <a:ext cx="364333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smtClean="0"/>
              <a:t>Char gui =   </a:t>
            </a:r>
            <a:r>
              <a:rPr lang="fr-FR" sz="2800" b="1" dirty="0" smtClean="0">
                <a:solidFill>
                  <a:srgbClr val="FF0000"/>
                </a:solidFill>
              </a:rPr>
              <a:t>’ \\’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4348" y="4429132"/>
            <a:ext cx="364333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smtClean="0"/>
              <a:t>Tabulation:    </a:t>
            </a:r>
            <a:r>
              <a:rPr lang="fr-FR" sz="2800" b="1" dirty="0" smtClean="0">
                <a:solidFill>
                  <a:srgbClr val="FF0000"/>
                </a:solidFill>
              </a:rPr>
              <a:t>\t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4348" y="5000636"/>
            <a:ext cx="364333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smtClean="0"/>
              <a:t>Return:    </a:t>
            </a:r>
            <a:r>
              <a:rPr lang="fr-FR" sz="2800" b="1" dirty="0" smtClean="0">
                <a:solidFill>
                  <a:srgbClr val="FF0000"/>
                </a:solidFill>
              </a:rPr>
              <a:t>\r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4348" y="6143644"/>
            <a:ext cx="364333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smtClean="0"/>
              <a:t>Saut de page=   </a:t>
            </a:r>
            <a:r>
              <a:rPr lang="fr-FR" sz="2800" b="1" dirty="0" smtClean="0">
                <a:solidFill>
                  <a:srgbClr val="FF0000"/>
                </a:solidFill>
              </a:rPr>
              <a:t>\f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4348" y="5572140"/>
            <a:ext cx="364333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smtClean="0"/>
              <a:t>Saut de ligne:    </a:t>
            </a:r>
            <a:r>
              <a:rPr lang="fr-FR" sz="2800" b="1" dirty="0" smtClean="0">
                <a:solidFill>
                  <a:srgbClr val="FF0000"/>
                </a:solidFill>
              </a:rPr>
              <a:t>\n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58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dirty="0" smtClean="0"/>
              <a:t>Spécification des valeurs de </a:t>
            </a:r>
            <a:br>
              <a:rPr lang="fr-FR" dirty="0" smtClean="0"/>
            </a:br>
            <a:r>
              <a:rPr lang="fr-FR" dirty="0" smtClean="0"/>
              <a:t>Types primitifs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28596" y="1428736"/>
            <a:ext cx="828680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Les caractères: </a:t>
            </a:r>
            <a:r>
              <a:rPr lang="fr-FR" sz="3600" b="1" dirty="0" err="1" smtClean="0">
                <a:solidFill>
                  <a:srgbClr val="FF0000"/>
                </a:solidFill>
              </a:rPr>
              <a:t>byte</a:t>
            </a:r>
            <a:r>
              <a:rPr lang="fr-FR" sz="3600" b="1" dirty="0" smtClean="0">
                <a:solidFill>
                  <a:srgbClr val="FF0000"/>
                </a:solidFill>
              </a:rPr>
              <a:t> et char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28596" y="2143116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</a:rPr>
              <a:t>Utilisation de la valeur entière spécifiée en octal, hexadécimal ou en Unicode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4348" y="3857628"/>
            <a:ext cx="364333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smtClean="0"/>
              <a:t>\0dd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348" y="4429132"/>
            <a:ext cx="364333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smtClean="0"/>
              <a:t>\</a:t>
            </a:r>
            <a:r>
              <a:rPr lang="fr-FR" sz="2800" dirty="0" err="1" smtClean="0"/>
              <a:t>udddd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5984" y="5286388"/>
            <a:ext cx="457200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fr-FR" sz="2800" b="1" dirty="0" smtClean="0"/>
              <a:t>char </a:t>
            </a:r>
            <a:r>
              <a:rPr lang="fr-FR" sz="2800" b="1" dirty="0" err="1" smtClean="0"/>
              <a:t>aaa</a:t>
            </a:r>
            <a:r>
              <a:rPr lang="fr-FR" sz="2800" b="1" dirty="0" smtClean="0"/>
              <a:t> = '\071';</a:t>
            </a:r>
          </a:p>
          <a:p>
            <a:r>
              <a:rPr lang="fr-FR" sz="2800" b="1" dirty="0" smtClean="0"/>
              <a:t>char </a:t>
            </a:r>
            <a:r>
              <a:rPr lang="fr-FR" sz="2800" b="1" dirty="0" err="1" smtClean="0"/>
              <a:t>bbb</a:t>
            </a:r>
            <a:r>
              <a:rPr lang="fr-FR" sz="2800" b="1" dirty="0" smtClean="0"/>
              <a:t> = '\u8974';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49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23528" y="3140968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dirty="0" smtClean="0"/>
              <a:t>Rappel</a:t>
            </a:r>
            <a:br>
              <a:rPr lang="fr-FR" dirty="0" smtClean="0"/>
            </a:br>
            <a:r>
              <a:rPr lang="fr-FR" dirty="0" smtClean="0"/>
              <a:t>Les opérateurs et les expression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11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55</a:t>
            </a:fld>
            <a:endParaRPr lang="fr-BE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35848"/>
              </p:ext>
            </p:extLst>
          </p:nvPr>
        </p:nvGraphicFramePr>
        <p:xfrm>
          <a:off x="395535" y="1397000"/>
          <a:ext cx="8496945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3"/>
                <a:gridCol w="3672408"/>
                <a:gridCol w="309634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Symbole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Signification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Exemple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=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Affectation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err="1" smtClean="0"/>
                        <a:t>int</a:t>
                      </a:r>
                      <a:r>
                        <a:rPr lang="fr-FR" sz="2800" baseline="0" dirty="0" smtClean="0"/>
                        <a:t> </a:t>
                      </a:r>
                      <a:r>
                        <a:rPr lang="fr-FR" sz="2800" dirty="0" smtClean="0"/>
                        <a:t>a=5, b;</a:t>
                      </a:r>
                    </a:p>
                    <a:p>
                      <a:r>
                        <a:rPr lang="fr-FR" sz="2800" dirty="0" smtClean="0"/>
                        <a:t>b=a;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==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Comparaison (égalité)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b==b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+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Addition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err="1" smtClean="0"/>
                        <a:t>b+b+a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-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Soustraction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b-a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++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err="1" smtClean="0"/>
                        <a:t>Incrementation</a:t>
                      </a:r>
                      <a:r>
                        <a:rPr lang="fr-FR" sz="2800" dirty="0" smtClean="0"/>
                        <a:t> de 1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a++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--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Décrémentation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b--</a:t>
                      </a:r>
                      <a:endParaRPr lang="fr-FR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5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56</a:t>
            </a:fld>
            <a:endParaRPr lang="fr-BE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62364"/>
              </p:ext>
            </p:extLst>
          </p:nvPr>
        </p:nvGraphicFramePr>
        <p:xfrm>
          <a:off x="539552" y="836712"/>
          <a:ext cx="849694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3"/>
                <a:gridCol w="3672408"/>
                <a:gridCol w="309634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Symbole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Signification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Exemple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*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Multiplication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a*b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/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Division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b/2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%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Modulo:</a:t>
                      </a:r>
                      <a:r>
                        <a:rPr lang="fr-FR" sz="2800" baseline="0" dirty="0" smtClean="0"/>
                        <a:t> Reste de la division entière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a%2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&gt;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Supérieur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a&gt;2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&lt;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Inférieur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b&lt;a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&gt;=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Sup ou Egal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a&gt;=b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&lt;=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err="1" smtClean="0"/>
                        <a:t>Inf</a:t>
                      </a:r>
                      <a:r>
                        <a:rPr lang="fr-FR" sz="2800" dirty="0" smtClean="0"/>
                        <a:t> ou </a:t>
                      </a:r>
                      <a:r>
                        <a:rPr lang="fr-FR" sz="2800" dirty="0" err="1" smtClean="0"/>
                        <a:t>egal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a&lt;=10</a:t>
                      </a:r>
                      <a:endParaRPr lang="fr-FR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9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Les tableaux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57158" y="1556792"/>
            <a:ext cx="8286808" cy="892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Type Tableau à une dimension (vecteur)</a:t>
            </a:r>
          </a:p>
          <a:p>
            <a:r>
              <a:rPr lang="fr-FR" sz="2800" b="1" dirty="0" err="1" smtClean="0"/>
              <a:t>nom_de_type</a:t>
            </a:r>
            <a:r>
              <a:rPr lang="fr-FR" sz="2800" b="1" dirty="0" smtClean="0"/>
              <a:t> </a:t>
            </a:r>
            <a:r>
              <a:rPr lang="fr-FR" sz="2800" b="1" dirty="0" smtClean="0">
                <a:solidFill>
                  <a:srgbClr val="FF0000"/>
                </a:solidFill>
              </a:rPr>
              <a:t>[]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57158" y="2924944"/>
            <a:ext cx="8286808" cy="892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Type Tableau à deux dimensions (matrice)</a:t>
            </a:r>
          </a:p>
          <a:p>
            <a:r>
              <a:rPr lang="fr-FR" sz="2800" b="1" dirty="0" err="1" smtClean="0"/>
              <a:t>nom_de_type</a:t>
            </a:r>
            <a:r>
              <a:rPr lang="fr-FR" sz="2800" b="1" dirty="0" smtClean="0">
                <a:solidFill>
                  <a:srgbClr val="FF0000"/>
                </a:solidFill>
              </a:rPr>
              <a:t>[] []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4293096"/>
            <a:ext cx="8286808" cy="892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Type Tableau à n dimensions</a:t>
            </a:r>
          </a:p>
          <a:p>
            <a:r>
              <a:rPr lang="fr-FR" sz="2800" b="1" dirty="0" err="1" smtClean="0"/>
              <a:t>nom_de_type</a:t>
            </a:r>
            <a:r>
              <a:rPr lang="fr-FR" sz="2800" b="1" dirty="0" smtClean="0">
                <a:solidFill>
                  <a:srgbClr val="FF0000"/>
                </a:solidFill>
              </a:rPr>
              <a:t>[] [] [] ……. []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81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Instances de  tableau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28596" y="2852936"/>
            <a:ext cx="8286808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 tableaux</a:t>
            </a:r>
          </a:p>
          <a:p>
            <a:pPr>
              <a:buFontTx/>
              <a:buChar char="-"/>
            </a:pPr>
            <a:r>
              <a:rPr lang="fr-FR" sz="3200" dirty="0" smtClean="0">
                <a:solidFill>
                  <a:schemeClr val="tx1"/>
                </a:solidFill>
              </a:rPr>
              <a:t>Nécessite deux étapes</a:t>
            </a:r>
          </a:p>
          <a:p>
            <a:pPr lvl="1">
              <a:buFontTx/>
              <a:buChar char="-"/>
            </a:pPr>
            <a:r>
              <a:rPr lang="fr-FR" sz="3200" dirty="0" smtClean="0">
                <a:solidFill>
                  <a:schemeClr val="tx1"/>
                </a:solidFill>
              </a:rPr>
              <a:t>Instanciation d’une </a:t>
            </a:r>
            <a:r>
              <a:rPr lang="fr-FR" sz="3200" b="1" dirty="0" smtClean="0">
                <a:solidFill>
                  <a:schemeClr val="tx1"/>
                </a:solidFill>
              </a:rPr>
              <a:t>référence</a:t>
            </a:r>
          </a:p>
          <a:p>
            <a:pPr lvl="1">
              <a:buFontTx/>
              <a:buChar char="-"/>
            </a:pPr>
            <a:r>
              <a:rPr lang="fr-FR" sz="3200" dirty="0" smtClean="0">
                <a:solidFill>
                  <a:schemeClr val="tx1"/>
                </a:solidFill>
              </a:rPr>
              <a:t>Instanciation du tableau par l’opérateur </a:t>
            </a:r>
            <a:r>
              <a:rPr lang="fr-FR" sz="3200" b="1" dirty="0" smtClean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64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Exemple création de la référence du tableau seulement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67544" y="2132856"/>
            <a:ext cx="8286808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tx1"/>
                </a:solidFill>
              </a:rPr>
              <a:t>int</a:t>
            </a:r>
            <a:r>
              <a:rPr lang="fr-FR" sz="2800" dirty="0" smtClean="0">
                <a:solidFill>
                  <a:schemeClr val="tx1"/>
                </a:solidFill>
              </a:rPr>
              <a:t>[]  </a:t>
            </a:r>
            <a:r>
              <a:rPr lang="fr-FR" sz="2800" dirty="0" err="1" smtClean="0">
                <a:solidFill>
                  <a:schemeClr val="tx1"/>
                </a:solidFill>
              </a:rPr>
              <a:t>unTableauPourEntier</a:t>
            </a:r>
            <a:r>
              <a:rPr lang="fr-FR" sz="2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fr-FR" sz="2800" dirty="0" err="1" smtClean="0">
                <a:solidFill>
                  <a:schemeClr val="tx1"/>
                </a:solidFill>
              </a:rPr>
              <a:t>boolean</a:t>
            </a:r>
            <a:r>
              <a:rPr lang="fr-FR" sz="2800" dirty="0" smtClean="0">
                <a:solidFill>
                  <a:schemeClr val="tx1"/>
                </a:solidFill>
              </a:rPr>
              <a:t>[]  </a:t>
            </a:r>
            <a:r>
              <a:rPr lang="fr-FR" sz="2800" dirty="0" err="1" smtClean="0">
                <a:solidFill>
                  <a:schemeClr val="tx1"/>
                </a:solidFill>
              </a:rPr>
              <a:t>unTableauDeBooleen</a:t>
            </a:r>
            <a:r>
              <a:rPr lang="fr-FR" sz="2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fr-FR" sz="2800" dirty="0" smtClean="0">
                <a:solidFill>
                  <a:schemeClr val="tx1"/>
                </a:solidFill>
              </a:rPr>
              <a:t>double[]  </a:t>
            </a:r>
            <a:r>
              <a:rPr lang="fr-FR" sz="2800" dirty="0" err="1" smtClean="0">
                <a:solidFill>
                  <a:schemeClr val="tx1"/>
                </a:solidFill>
              </a:rPr>
              <a:t>unTableauDeReel</a:t>
            </a:r>
            <a:r>
              <a:rPr lang="fr-FR" sz="2800" dirty="0" smtClean="0">
                <a:solidFill>
                  <a:schemeClr val="tx1"/>
                </a:solidFill>
              </a:rPr>
              <a:t>;  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85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11560" y="2204864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dirty="0" smtClean="0"/>
              <a:t>Style d’écriture des noms </a:t>
            </a:r>
            <a:r>
              <a:rPr lang="fr-FR" dirty="0" err="1" smtClean="0"/>
              <a:t>declasse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à Respecter Obligatoirement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dirty="0" smtClean="0"/>
              <a:t>Exercices: Lister les nom de variables et les références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28596" y="1571612"/>
            <a:ext cx="8286808" cy="31700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000" b="1" dirty="0" err="1" smtClean="0">
                <a:solidFill>
                  <a:schemeClr val="tx1"/>
                </a:solidFill>
              </a:rPr>
              <a:t>int</a:t>
            </a:r>
            <a:r>
              <a:rPr lang="fr-FR" sz="4000" b="1" dirty="0" smtClean="0">
                <a:solidFill>
                  <a:schemeClr val="tx1"/>
                </a:solidFill>
              </a:rPr>
              <a:t>  a;</a:t>
            </a:r>
          </a:p>
          <a:p>
            <a:r>
              <a:rPr lang="fr-FR" sz="4000" b="1" dirty="0" err="1">
                <a:solidFill>
                  <a:schemeClr val="tx1"/>
                </a:solidFill>
              </a:rPr>
              <a:t>i</a:t>
            </a:r>
            <a:r>
              <a:rPr lang="fr-FR" sz="4000" b="1" dirty="0" err="1" smtClean="0">
                <a:solidFill>
                  <a:schemeClr val="tx1"/>
                </a:solidFill>
              </a:rPr>
              <a:t>nt</a:t>
            </a:r>
            <a:r>
              <a:rPr lang="fr-FR" sz="4000" b="1" dirty="0" smtClean="0">
                <a:solidFill>
                  <a:schemeClr val="tx1"/>
                </a:solidFill>
              </a:rPr>
              <a:t>[] t1, t2; </a:t>
            </a:r>
          </a:p>
          <a:p>
            <a:r>
              <a:rPr lang="fr-FR" sz="4000" b="1" dirty="0" smtClean="0">
                <a:solidFill>
                  <a:schemeClr val="tx1"/>
                </a:solidFill>
              </a:rPr>
              <a:t>byte[] </a:t>
            </a:r>
            <a:r>
              <a:rPr lang="fr-FR" sz="4000" b="1" dirty="0" err="1" smtClean="0">
                <a:solidFill>
                  <a:schemeClr val="tx1"/>
                </a:solidFill>
              </a:rPr>
              <a:t>unMessage</a:t>
            </a:r>
            <a:r>
              <a:rPr lang="fr-FR" sz="4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fr-FR" sz="4000" b="1" dirty="0" smtClean="0">
                <a:solidFill>
                  <a:schemeClr val="tx1"/>
                </a:solidFill>
              </a:rPr>
              <a:t>long [][] matrice1;</a:t>
            </a:r>
          </a:p>
          <a:p>
            <a:r>
              <a:rPr lang="fr-FR" sz="4000" b="1" dirty="0">
                <a:solidFill>
                  <a:schemeClr val="tx1"/>
                </a:solidFill>
              </a:rPr>
              <a:t>double c, d,  y</a:t>
            </a:r>
            <a:r>
              <a:rPr lang="fr-FR" sz="4000" b="1" dirty="0" smtClean="0">
                <a:solidFill>
                  <a:schemeClr val="tx1"/>
                </a:solidFill>
              </a:rPr>
              <a:t>;</a:t>
            </a:r>
            <a:endParaRPr lang="fr-FR" sz="4000" b="1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28596" y="4869160"/>
            <a:ext cx="8286808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00CC00"/>
                </a:solidFill>
              </a:rPr>
              <a:t>a, c, d, y </a:t>
            </a:r>
            <a:r>
              <a:rPr lang="fr-FR" sz="2800" dirty="0" smtClean="0">
                <a:solidFill>
                  <a:schemeClr val="bg1"/>
                </a:solidFill>
              </a:rPr>
              <a:t>sont les noms de variables</a:t>
            </a:r>
          </a:p>
          <a:p>
            <a:r>
              <a:rPr lang="fr-FR" sz="2800" b="1" dirty="0" smtClean="0">
                <a:solidFill>
                  <a:srgbClr val="00CC00"/>
                </a:solidFill>
              </a:rPr>
              <a:t>t1, t2, </a:t>
            </a:r>
            <a:r>
              <a:rPr lang="fr-FR" sz="2800" b="1" dirty="0" err="1" smtClean="0">
                <a:solidFill>
                  <a:srgbClr val="00CC00"/>
                </a:solidFill>
              </a:rPr>
              <a:t>unMessage</a:t>
            </a:r>
            <a:r>
              <a:rPr lang="fr-FR" sz="2800" b="1" dirty="0" smtClean="0">
                <a:solidFill>
                  <a:srgbClr val="00CC00"/>
                </a:solidFill>
              </a:rPr>
              <a:t>, matrice1, ar1, ar2, </a:t>
            </a:r>
            <a:r>
              <a:rPr lang="fr-FR" sz="2800" b="1" dirty="0" err="1" smtClean="0">
                <a:solidFill>
                  <a:srgbClr val="00CC00"/>
                </a:solidFill>
              </a:rPr>
              <a:t>tarticles</a:t>
            </a:r>
            <a:r>
              <a:rPr lang="fr-FR" sz="2800" b="1" dirty="0" smtClean="0">
                <a:solidFill>
                  <a:srgbClr val="00CC00"/>
                </a:solidFill>
              </a:rPr>
              <a:t> </a:t>
            </a:r>
            <a:r>
              <a:rPr lang="fr-FR" sz="2800" dirty="0" smtClean="0">
                <a:solidFill>
                  <a:schemeClr val="bg1"/>
                </a:solidFill>
              </a:rPr>
              <a:t>sont des noms de références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360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Exercice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66517" y="1446951"/>
            <a:ext cx="8286808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</a:rPr>
              <a:t>Int[] t1, t2; </a:t>
            </a:r>
          </a:p>
          <a:p>
            <a:r>
              <a:rPr lang="fr-FR" sz="2800" dirty="0" smtClean="0">
                <a:solidFill>
                  <a:schemeClr val="tx1"/>
                </a:solidFill>
              </a:rPr>
              <a:t>byte[] </a:t>
            </a:r>
            <a:r>
              <a:rPr lang="fr-FR" sz="2800" dirty="0" err="1" smtClean="0">
                <a:solidFill>
                  <a:schemeClr val="tx1"/>
                </a:solidFill>
              </a:rPr>
              <a:t>unMessage</a:t>
            </a:r>
            <a:r>
              <a:rPr lang="fr-FR" sz="2800" dirty="0" smtClean="0">
                <a:solidFill>
                  <a:schemeClr val="tx1"/>
                </a:solidFill>
              </a:rPr>
              <a:t>;  </a:t>
            </a:r>
          </a:p>
          <a:p>
            <a:r>
              <a:rPr lang="fr-FR" sz="2800" dirty="0" smtClean="0">
                <a:solidFill>
                  <a:schemeClr val="tx1"/>
                </a:solidFill>
              </a:rPr>
              <a:t>long [][] matrice1;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32625" y="3068960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</a:rPr>
              <a:t>Les écritures suivantes   provoquent une erreur lors de l’exécution! </a:t>
            </a:r>
            <a:r>
              <a:rPr lang="fr-FR" sz="2800" b="1" dirty="0" smtClean="0">
                <a:solidFill>
                  <a:schemeClr val="tx1"/>
                </a:solidFill>
              </a:rPr>
              <a:t>Pourquoi?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68251" y="4221088"/>
            <a:ext cx="8286808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</a:rPr>
              <a:t>t1[0] = 10;    </a:t>
            </a:r>
          </a:p>
          <a:p>
            <a:r>
              <a:rPr lang="fr-FR" sz="3600" b="1" dirty="0" smtClean="0">
                <a:solidFill>
                  <a:srgbClr val="FF0000"/>
                </a:solidFill>
              </a:rPr>
              <a:t>matrice1[5] [5] = 20;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26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Instanciation de tableau </a:t>
            </a:r>
            <a:br>
              <a:rPr lang="fr-FR" b="1" dirty="0" smtClean="0">
                <a:solidFill>
                  <a:schemeClr val="bg1"/>
                </a:solidFill>
              </a:rPr>
            </a:br>
            <a:r>
              <a:rPr lang="fr-FR" b="1" dirty="0" smtClean="0">
                <a:solidFill>
                  <a:schemeClr val="bg1"/>
                </a:solidFill>
              </a:rPr>
              <a:t>avec Initialisation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43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428596" y="1428736"/>
            <a:ext cx="8286808" cy="4524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package cours01;</a:t>
            </a:r>
          </a:p>
          <a:p>
            <a:r>
              <a:rPr lang="fr-FR" sz="2400" dirty="0" smtClean="0"/>
              <a:t>public class </a:t>
            </a:r>
            <a:r>
              <a:rPr lang="fr-FR" sz="2400" dirty="0" err="1" smtClean="0"/>
              <a:t>DeclarationAvecInitDeTableauDeTypePrimitifs</a:t>
            </a:r>
            <a:r>
              <a:rPr lang="fr-FR" sz="2400" dirty="0" smtClean="0"/>
              <a:t> {</a:t>
            </a:r>
          </a:p>
          <a:p>
            <a:r>
              <a:rPr lang="fr-FR" sz="2400" dirty="0" err="1" smtClean="0"/>
              <a:t>int</a:t>
            </a:r>
            <a:r>
              <a:rPr lang="fr-FR" sz="2400" dirty="0" smtClean="0"/>
              <a:t>[] t = {1,2,4,16};</a:t>
            </a:r>
          </a:p>
          <a:p>
            <a:r>
              <a:rPr lang="fr-FR" sz="2400" dirty="0" smtClean="0"/>
              <a:t>double[] d = {1.0,2.0,4.0,16.0};</a:t>
            </a:r>
          </a:p>
          <a:p>
            <a:r>
              <a:rPr lang="fr-FR" sz="2400" dirty="0" smtClean="0"/>
              <a:t>short matrice[][] = {     {1,2,3,4,5},</a:t>
            </a:r>
          </a:p>
          <a:p>
            <a:r>
              <a:rPr lang="fr-FR" sz="2400" dirty="0" smtClean="0"/>
              <a:t> 			{1,2,3,4,5},</a:t>
            </a:r>
          </a:p>
          <a:p>
            <a:r>
              <a:rPr lang="fr-FR" sz="2400" dirty="0" smtClean="0"/>
              <a:t>			{1,2,3,4,5}  </a:t>
            </a:r>
            <a:r>
              <a:rPr lang="fr-FR" sz="2400" dirty="0" smtClean="0">
                <a:solidFill>
                  <a:srgbClr val="FF0000"/>
                </a:solidFill>
              </a:rPr>
              <a:t>};</a:t>
            </a:r>
          </a:p>
          <a:p>
            <a:r>
              <a:rPr lang="fr-FR" sz="2400" dirty="0" smtClean="0"/>
              <a:t>long </a:t>
            </a:r>
            <a:r>
              <a:rPr lang="fr-FR" sz="2400" dirty="0" err="1" smtClean="0"/>
              <a:t>tableauBizzare</a:t>
            </a:r>
            <a:r>
              <a:rPr lang="fr-FR" sz="2400" dirty="0" smtClean="0"/>
              <a:t>[][] = {  {1,2,3,4,5},</a:t>
            </a:r>
          </a:p>
          <a:p>
            <a:r>
              <a:rPr lang="fr-FR" sz="2400" dirty="0" smtClean="0"/>
              <a:t>			        {1,2},</a:t>
            </a:r>
          </a:p>
          <a:p>
            <a:r>
              <a:rPr lang="fr-FR" sz="2400" dirty="0" smtClean="0"/>
              <a:t>			       {1,2,3}</a:t>
            </a:r>
          </a:p>
          <a:p>
            <a:r>
              <a:rPr lang="fr-FR" sz="2400" dirty="0" smtClean="0"/>
              <a:t>			       {1,2,3,4,5,7,8,9} </a:t>
            </a:r>
            <a:r>
              <a:rPr lang="fr-FR" sz="2400" dirty="0" smtClean="0">
                <a:solidFill>
                  <a:srgbClr val="FF0000"/>
                </a:solidFill>
              </a:rPr>
              <a:t>};</a:t>
            </a:r>
          </a:p>
          <a:p>
            <a:r>
              <a:rPr lang="fr-FR" sz="2400" dirty="0" smtClean="0"/>
              <a:t>}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59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Instanciation avec Initialisation </a:t>
            </a:r>
            <a:br>
              <a:rPr lang="fr-FR" sz="3600" b="1" dirty="0" smtClean="0">
                <a:solidFill>
                  <a:schemeClr val="bg1"/>
                </a:solidFill>
              </a:rPr>
            </a:br>
            <a:r>
              <a:rPr lang="fr-FR" sz="3600" b="1" dirty="0" smtClean="0">
                <a:solidFill>
                  <a:schemeClr val="bg1"/>
                </a:solidFill>
              </a:rPr>
              <a:t>de tableau de type primitifs</a:t>
            </a:r>
            <a:endParaRPr lang="fr-FR" sz="3600" dirty="0"/>
          </a:p>
        </p:txBody>
      </p:sp>
      <p:sp>
        <p:nvSpPr>
          <p:cNvPr id="8" name="ZoneTexte 7"/>
          <p:cNvSpPr txBox="1"/>
          <p:nvPr/>
        </p:nvSpPr>
        <p:spPr>
          <a:xfrm>
            <a:off x="428596" y="1500174"/>
            <a:ext cx="250033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err="1" smtClean="0"/>
              <a:t>int</a:t>
            </a:r>
            <a:r>
              <a:rPr lang="fr-FR" sz="2400" dirty="0" smtClean="0"/>
              <a:t>[] t = {1,2,4,16};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500430" y="1500174"/>
            <a:ext cx="5286412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Mémoire Programme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500430" y="2000240"/>
            <a:ext cx="5286412" cy="4572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fr-FR" sz="2000" dirty="0" smtClean="0">
              <a:solidFill>
                <a:srgbClr val="002060"/>
              </a:solidFill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3714744" y="2357433"/>
            <a:ext cx="1000132" cy="1071568"/>
            <a:chOff x="3643306" y="3143248"/>
            <a:chExt cx="1000132" cy="908282"/>
          </a:xfrm>
        </p:grpSpPr>
        <p:sp>
          <p:nvSpPr>
            <p:cNvPr id="9" name="ZoneTexte 8"/>
            <p:cNvSpPr txBox="1"/>
            <p:nvPr/>
          </p:nvSpPr>
          <p:spPr>
            <a:xfrm>
              <a:off x="3643306" y="3143248"/>
              <a:ext cx="57150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r>
                <a:rPr lang="fr-FR" sz="2800" dirty="0" smtClean="0">
                  <a:solidFill>
                    <a:schemeClr val="bg1"/>
                  </a:solidFill>
                </a:rPr>
                <a:t>??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714744" y="3560988"/>
              <a:ext cx="928694" cy="4905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2800" dirty="0" smtClean="0">
                  <a:solidFill>
                    <a:srgbClr val="002060"/>
                  </a:solidFill>
                </a:rPr>
                <a:t>t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500826" y="2428868"/>
            <a:ext cx="1285884" cy="21431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6643702" y="2643182"/>
          <a:ext cx="100013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6" name="Connecteur droit avec flèche 15"/>
          <p:cNvCxnSpPr/>
          <p:nvPr/>
        </p:nvCxnSpPr>
        <p:spPr>
          <a:xfrm>
            <a:off x="4071934" y="2643182"/>
            <a:ext cx="2428892" cy="21431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760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Instanciation avec Initialisation </a:t>
            </a:r>
            <a:br>
              <a:rPr lang="fr-FR" sz="3600" b="1" dirty="0" smtClean="0">
                <a:solidFill>
                  <a:schemeClr val="bg1"/>
                </a:solidFill>
              </a:rPr>
            </a:br>
            <a:r>
              <a:rPr lang="fr-FR" sz="3600" b="1" dirty="0" smtClean="0">
                <a:solidFill>
                  <a:schemeClr val="bg1"/>
                </a:solidFill>
              </a:rPr>
              <a:t>de tableau de type primitifs</a:t>
            </a:r>
            <a:endParaRPr lang="fr-FR" sz="3600" dirty="0"/>
          </a:p>
        </p:txBody>
      </p:sp>
      <p:sp>
        <p:nvSpPr>
          <p:cNvPr id="8" name="ZoneTexte 7"/>
          <p:cNvSpPr txBox="1"/>
          <p:nvPr/>
        </p:nvSpPr>
        <p:spPr>
          <a:xfrm>
            <a:off x="214282" y="1500174"/>
            <a:ext cx="2857520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short matrice[][] = {      </a:t>
            </a:r>
          </a:p>
          <a:p>
            <a:r>
              <a:rPr lang="fr-FR" sz="2400" dirty="0" smtClean="0"/>
              <a:t>       {1,2,3},</a:t>
            </a:r>
          </a:p>
          <a:p>
            <a:r>
              <a:rPr lang="fr-FR" sz="2400" dirty="0" smtClean="0"/>
              <a:t>       {4,5,6,7},</a:t>
            </a:r>
          </a:p>
          <a:p>
            <a:r>
              <a:rPr lang="fr-FR" sz="2400" dirty="0" smtClean="0"/>
              <a:t>       {8,9,10,11,12,13}  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};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500430" y="1500174"/>
            <a:ext cx="5286412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Mémoire Programme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500430" y="2071678"/>
            <a:ext cx="5286412" cy="43577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fr-FR" sz="2000" dirty="0" smtClean="0">
              <a:solidFill>
                <a:srgbClr val="002060"/>
              </a:solidFill>
            </a:endParaRPr>
          </a:p>
        </p:txBody>
      </p:sp>
      <p:grpSp>
        <p:nvGrpSpPr>
          <p:cNvPr id="2" name="Groupe 6"/>
          <p:cNvGrpSpPr/>
          <p:nvPr/>
        </p:nvGrpSpPr>
        <p:grpSpPr>
          <a:xfrm>
            <a:off x="3571868" y="2357433"/>
            <a:ext cx="1357322" cy="1071568"/>
            <a:chOff x="3500430" y="3143248"/>
            <a:chExt cx="1357322" cy="908282"/>
          </a:xfrm>
        </p:grpSpPr>
        <p:sp>
          <p:nvSpPr>
            <p:cNvPr id="9" name="ZoneTexte 8"/>
            <p:cNvSpPr txBox="1"/>
            <p:nvPr/>
          </p:nvSpPr>
          <p:spPr>
            <a:xfrm>
              <a:off x="3786182" y="3143248"/>
              <a:ext cx="57150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r>
                <a:rPr lang="fr-FR" sz="2800" dirty="0" smtClean="0">
                  <a:solidFill>
                    <a:schemeClr val="bg1"/>
                  </a:solidFill>
                </a:rPr>
                <a:t>??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500430" y="3560988"/>
              <a:ext cx="1357322" cy="4905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2800" dirty="0" smtClean="0">
                  <a:solidFill>
                    <a:srgbClr val="002060"/>
                  </a:solidFill>
                </a:rPr>
                <a:t>matrice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714744" y="3500438"/>
            <a:ext cx="1000132" cy="16430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3857620" y="3643314"/>
          <a:ext cx="7143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>
                          <a:solidFill>
                            <a:schemeClr val="bg1"/>
                          </a:solidFill>
                        </a:rPr>
                        <a:t>??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>
                          <a:solidFill>
                            <a:schemeClr val="bg1"/>
                          </a:solidFill>
                        </a:rPr>
                        <a:t>??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>
                          <a:solidFill>
                            <a:schemeClr val="bg1"/>
                          </a:solidFill>
                        </a:rPr>
                        <a:t>??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16" name="Connecteur droit avec flèche 15"/>
          <p:cNvCxnSpPr/>
          <p:nvPr/>
        </p:nvCxnSpPr>
        <p:spPr>
          <a:xfrm rot="16200000" flipH="1">
            <a:off x="3571868" y="3143248"/>
            <a:ext cx="1071570" cy="71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4357686" y="3000372"/>
            <a:ext cx="1071570" cy="857256"/>
          </a:xfrm>
          <a:prstGeom prst="straightConnector1">
            <a:avLst/>
          </a:prstGeom>
          <a:ln w="7620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4942" y="2357430"/>
            <a:ext cx="2071702" cy="64294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5429255" y="2428868"/>
          <a:ext cx="15957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/>
                <a:gridCol w="595317"/>
                <a:gridCol w="59531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</a:t>
                      </a:r>
                      <a:endParaRPr lang="fr-FR" sz="2400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2</a:t>
                      </a:r>
                      <a:endParaRPr lang="fr-FR" sz="2400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3</a:t>
                      </a:r>
                      <a:endParaRPr lang="fr-FR" sz="2400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6072198" y="4071942"/>
            <a:ext cx="2428892" cy="7143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5143504" y="5357826"/>
            <a:ext cx="3500462" cy="7143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3" name="Tableau 22"/>
          <p:cNvGraphicFramePr>
            <a:graphicFrameLocks noGrp="1"/>
          </p:cNvGraphicFramePr>
          <p:nvPr/>
        </p:nvGraphicFramePr>
        <p:xfrm>
          <a:off x="6286508" y="4186246"/>
          <a:ext cx="20002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7"/>
                <a:gridCol w="500067"/>
                <a:gridCol w="500067"/>
                <a:gridCol w="50006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4</a:t>
                      </a:r>
                      <a:endParaRPr lang="fr-FR" sz="2400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5</a:t>
                      </a:r>
                      <a:endParaRPr lang="fr-FR" sz="2400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6</a:t>
                      </a:r>
                      <a:endParaRPr lang="fr-FR" sz="2400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7</a:t>
                      </a:r>
                      <a:endParaRPr lang="fr-FR" sz="2400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5286380" y="5472130"/>
          <a:ext cx="321471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85"/>
                <a:gridCol w="535785"/>
                <a:gridCol w="535785"/>
                <a:gridCol w="535785"/>
                <a:gridCol w="535785"/>
                <a:gridCol w="53578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8</a:t>
                      </a:r>
                      <a:endParaRPr lang="fr-FR" sz="2400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9</a:t>
                      </a:r>
                      <a:endParaRPr lang="fr-FR" sz="2400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10</a:t>
                      </a:r>
                      <a:endParaRPr lang="fr-FR" sz="2400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11</a:t>
                      </a:r>
                      <a:endParaRPr lang="fr-FR" sz="2400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12</a:t>
                      </a:r>
                      <a:endParaRPr lang="fr-FR" sz="2400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13</a:t>
                      </a:r>
                      <a:endParaRPr lang="fr-FR" sz="2400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cxnSp>
        <p:nvCxnSpPr>
          <p:cNvPr id="25" name="Connecteur droit avec flèche 24"/>
          <p:cNvCxnSpPr/>
          <p:nvPr/>
        </p:nvCxnSpPr>
        <p:spPr>
          <a:xfrm>
            <a:off x="4500562" y="4214818"/>
            <a:ext cx="1643074" cy="71438"/>
          </a:xfrm>
          <a:prstGeom prst="straightConnector1">
            <a:avLst/>
          </a:prstGeom>
          <a:ln w="7620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rot="16200000" flipH="1">
            <a:off x="4464843" y="4822041"/>
            <a:ext cx="785818" cy="714380"/>
          </a:xfrm>
          <a:prstGeom prst="straightConnector1">
            <a:avLst/>
          </a:prstGeom>
          <a:ln w="7620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149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11" grpId="0" animBg="1"/>
      <p:bldP spid="19" grpId="0" animBg="1"/>
      <p:bldP spid="21" grpId="0" animBg="1"/>
      <p:bldP spid="2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11560" y="2492896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Instanciation de tableau lors de l’exécution du programme</a:t>
            </a:r>
            <a:endParaRPr lang="fr-FR" sz="36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24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11560" y="2492896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Instanciation de tableau à 1 Dimension</a:t>
            </a:r>
            <a:br>
              <a:rPr lang="fr-FR" sz="3600" b="1" dirty="0" smtClean="0">
                <a:solidFill>
                  <a:schemeClr val="bg1"/>
                </a:solidFill>
              </a:rPr>
            </a:br>
            <a:r>
              <a:rPr lang="fr-FR" sz="3600" b="1" dirty="0" smtClean="0">
                <a:solidFill>
                  <a:schemeClr val="bg1"/>
                </a:solidFill>
              </a:rPr>
              <a:t>(Vecteur)</a:t>
            </a:r>
            <a:endParaRPr lang="fr-FR" sz="36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61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33727" y="6356350"/>
            <a:ext cx="2895600" cy="365125"/>
          </a:xfrm>
        </p:spPr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68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59" y="764704"/>
            <a:ext cx="884086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2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4" y="620688"/>
            <a:ext cx="459751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089034" y="4293096"/>
            <a:ext cx="505496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2800" dirty="0" smtClean="0">
                <a:solidFill>
                  <a:srgbClr val="002060"/>
                </a:solidFill>
              </a:rPr>
              <a:t>Mémoire Programme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69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4017026" y="136476"/>
            <a:ext cx="5126974" cy="4156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fr-FR" sz="2000" dirty="0" smtClean="0">
              <a:solidFill>
                <a:srgbClr val="002060"/>
              </a:solidFill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4157768" y="386274"/>
            <a:ext cx="1985868" cy="2970137"/>
            <a:chOff x="4157768" y="386274"/>
            <a:chExt cx="1985868" cy="2970137"/>
          </a:xfrm>
        </p:grpSpPr>
        <p:grpSp>
          <p:nvGrpSpPr>
            <p:cNvPr id="20" name="Groupe 19"/>
            <p:cNvGrpSpPr/>
            <p:nvPr/>
          </p:nvGrpSpPr>
          <p:grpSpPr>
            <a:xfrm>
              <a:off x="4211960" y="386274"/>
              <a:ext cx="1931676" cy="1355958"/>
              <a:chOff x="4139952" y="1124744"/>
              <a:chExt cx="1512168" cy="135595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139952" y="1124744"/>
                <a:ext cx="1368152" cy="2880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/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4139952" y="1403484"/>
                <a:ext cx="151216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 err="1" smtClean="0"/>
                  <a:t>unTableau</a:t>
                </a:r>
                <a:endParaRPr lang="fr-FR" sz="3200" dirty="0"/>
              </a:p>
            </p:txBody>
          </p:sp>
        </p:grpSp>
        <p:grpSp>
          <p:nvGrpSpPr>
            <p:cNvPr id="28" name="Groupe 27"/>
            <p:cNvGrpSpPr/>
            <p:nvPr/>
          </p:nvGrpSpPr>
          <p:grpSpPr>
            <a:xfrm>
              <a:off x="4157768" y="1380004"/>
              <a:ext cx="1931676" cy="1355958"/>
              <a:chOff x="4139952" y="1124744"/>
              <a:chExt cx="1512168" cy="135595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139952" y="1124744"/>
                <a:ext cx="1368152" cy="2880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4139952" y="1403484"/>
                <a:ext cx="151216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 err="1" smtClean="0"/>
                  <a:t>tBoolean</a:t>
                </a:r>
                <a:endParaRPr lang="fr-FR" sz="3200" dirty="0"/>
              </a:p>
            </p:txBody>
          </p:sp>
        </p:grpSp>
        <p:grpSp>
          <p:nvGrpSpPr>
            <p:cNvPr id="31" name="Groupe 30"/>
            <p:cNvGrpSpPr/>
            <p:nvPr/>
          </p:nvGrpSpPr>
          <p:grpSpPr>
            <a:xfrm>
              <a:off x="4211960" y="2492896"/>
              <a:ext cx="1931676" cy="863515"/>
              <a:chOff x="4139952" y="1124744"/>
              <a:chExt cx="1512168" cy="86351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139952" y="1124744"/>
                <a:ext cx="1368152" cy="2880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4139952" y="1403484"/>
                <a:ext cx="15121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 err="1" smtClean="0"/>
                  <a:t>tFloat</a:t>
                </a:r>
                <a:endParaRPr lang="fr-FR" sz="3200" dirty="0"/>
              </a:p>
            </p:txBody>
          </p:sp>
        </p:grpSp>
      </p:grp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56478"/>
              </p:ext>
            </p:extLst>
          </p:nvPr>
        </p:nvGraphicFramePr>
        <p:xfrm>
          <a:off x="8244408" y="386274"/>
          <a:ext cx="8157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</a:tblGrid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au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59344"/>
              </p:ext>
            </p:extLst>
          </p:nvPr>
        </p:nvGraphicFramePr>
        <p:xfrm>
          <a:off x="7308304" y="1355576"/>
          <a:ext cx="79208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</a:tblGrid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38" name="Connecteur droit avec flèche 37"/>
          <p:cNvCxnSpPr/>
          <p:nvPr/>
        </p:nvCxnSpPr>
        <p:spPr>
          <a:xfrm>
            <a:off x="5220072" y="526071"/>
            <a:ext cx="302433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9" idx="3"/>
          </p:cNvCxnSpPr>
          <p:nvPr/>
        </p:nvCxnSpPr>
        <p:spPr>
          <a:xfrm flipV="1">
            <a:off x="5905475" y="1512097"/>
            <a:ext cx="1474837" cy="1192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5364088" y="2593978"/>
            <a:ext cx="100811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au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65596"/>
              </p:ext>
            </p:extLst>
          </p:nvPr>
        </p:nvGraphicFramePr>
        <p:xfrm>
          <a:off x="6372200" y="2474952"/>
          <a:ext cx="79208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</a:tblGrid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>
                          <a:solidFill>
                            <a:schemeClr val="bg1"/>
                          </a:solidFill>
                        </a:rPr>
                        <a:t>0.0f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>
                          <a:solidFill>
                            <a:schemeClr val="bg1"/>
                          </a:solidFill>
                        </a:rPr>
                        <a:t>0.0f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>
                          <a:solidFill>
                            <a:schemeClr val="bg1"/>
                          </a:solidFill>
                        </a:rPr>
                        <a:t>0.0f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à coins arrondis 10"/>
          <p:cNvSpPr/>
          <p:nvPr/>
        </p:nvSpPr>
        <p:spPr>
          <a:xfrm>
            <a:off x="395536" y="1052736"/>
            <a:ext cx="3384376" cy="7920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coins arrondis 35"/>
          <p:cNvSpPr/>
          <p:nvPr/>
        </p:nvSpPr>
        <p:spPr>
          <a:xfrm>
            <a:off x="395536" y="1988840"/>
            <a:ext cx="3384376" cy="26333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à coins arrondis 39"/>
          <p:cNvSpPr/>
          <p:nvPr/>
        </p:nvSpPr>
        <p:spPr>
          <a:xfrm>
            <a:off x="395536" y="2252173"/>
            <a:ext cx="3384376" cy="26333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à coins arrondis 40"/>
          <p:cNvSpPr/>
          <p:nvPr/>
        </p:nvSpPr>
        <p:spPr>
          <a:xfrm>
            <a:off x="395536" y="2468197"/>
            <a:ext cx="3384376" cy="26333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49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36" grpId="0" animBg="1"/>
      <p:bldP spid="36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23528" y="655668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002060"/>
                </a:solidFill>
              </a:rPr>
              <a:t>Le nom d’une classe doit obligatoirement commencer par une </a:t>
            </a:r>
            <a:r>
              <a:rPr lang="fr-FR" sz="4400" b="1" dirty="0" smtClean="0">
                <a:solidFill>
                  <a:srgbClr val="C00000"/>
                </a:solidFill>
              </a:rPr>
              <a:t>lettre Majuscule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62901" y="3140968"/>
            <a:ext cx="821537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class </a:t>
            </a:r>
            <a:r>
              <a:rPr lang="fr-FR" sz="2800" b="1" dirty="0" err="1" smtClean="0">
                <a:solidFill>
                  <a:schemeClr val="bg1"/>
                </a:solidFill>
              </a:rPr>
              <a:t>Assalam</a:t>
            </a:r>
            <a:r>
              <a:rPr lang="fr-FR" sz="2800" b="1" dirty="0" smtClean="0">
                <a:solidFill>
                  <a:schemeClr val="bg1"/>
                </a:solidFill>
              </a:rPr>
              <a:t> { …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8" name="ZoneTexte 7"/>
          <p:cNvSpPr txBox="1"/>
          <p:nvPr/>
        </p:nvSpPr>
        <p:spPr>
          <a:xfrm>
            <a:off x="477015" y="4005064"/>
            <a:ext cx="821537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class Test { …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91501" y="5013176"/>
            <a:ext cx="821537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class Test { …</a:t>
            </a:r>
          </a:p>
        </p:txBody>
      </p:sp>
    </p:spTree>
    <p:extLst>
      <p:ext uri="{BB962C8B-B14F-4D97-AF65-F5344CB8AC3E}">
        <p14:creationId xmlns:p14="http://schemas.microsoft.com/office/powerpoint/2010/main" val="6907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1349896"/>
            <a:ext cx="8229600" cy="323123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dirty="0" smtClean="0"/>
              <a:t>Valeurs Initiales  </a:t>
            </a:r>
            <a:br>
              <a:rPr lang="fr-FR" dirty="0" smtClean="0"/>
            </a:br>
            <a:r>
              <a:rPr lang="fr-FR" dirty="0" smtClean="0"/>
              <a:t>d’une initialisation faite par Java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(Cas des cases d’un tableau nouvellement créé)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9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28596" y="188640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</a:rPr>
              <a:t>Au niveau Machine l’initialisation consiste à mettre à 0 tous les bit de la variable ou case d’un tableau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51069" y="1260447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</a:rPr>
              <a:t>Au niveau Langage Java, les bit a zéro ont un symbole particulier selon le type de donnée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03444" y="2348880"/>
            <a:ext cx="8215370" cy="3108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Type 			Valeur par d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faut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boolean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			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false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byte, short,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long 	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float, 				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0.0f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double 		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	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0.0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char 				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\u0000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reference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</a:t>
            </a:r>
            <a:r>
              <a:rPr kumimoji="0" lang="fr-F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null</a:t>
            </a:r>
            <a:endParaRPr kumimoji="0" lang="fr-FR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31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9208" y="620688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Instanciation de tableau à 2 Dimension</a:t>
            </a:r>
            <a:br>
              <a:rPr lang="fr-FR" sz="3600" b="1" dirty="0" smtClean="0">
                <a:solidFill>
                  <a:schemeClr val="bg1"/>
                </a:solidFill>
              </a:rPr>
            </a:br>
            <a:r>
              <a:rPr lang="fr-FR" sz="3600" b="1" dirty="0" smtClean="0">
                <a:solidFill>
                  <a:schemeClr val="bg1"/>
                </a:solidFill>
              </a:rPr>
              <a:t>(Vecteur)</a:t>
            </a:r>
            <a:endParaRPr lang="fr-FR" sz="36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72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467544" y="2132856"/>
            <a:ext cx="8424936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Rappel: </a:t>
            </a:r>
          </a:p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Un tableau à 2 dimension </a:t>
            </a:r>
          </a:p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est un tableau de tableau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67544" y="3915053"/>
            <a:ext cx="8424936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Un tableau à n dimension est un tableau de tableau de tableau de tableau ……. </a:t>
            </a:r>
          </a:p>
        </p:txBody>
      </p:sp>
    </p:spTree>
    <p:extLst>
      <p:ext uri="{BB962C8B-B14F-4D97-AF65-F5344CB8AC3E}">
        <p14:creationId xmlns:p14="http://schemas.microsoft.com/office/powerpoint/2010/main" val="7594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73</a:t>
            </a:fld>
            <a:endParaRPr lang="fr-B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92" y="476672"/>
            <a:ext cx="8331256" cy="544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8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707904" y="5589240"/>
            <a:ext cx="505496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2800" dirty="0" smtClean="0">
                <a:solidFill>
                  <a:srgbClr val="002060"/>
                </a:solidFill>
              </a:rPr>
              <a:t>Mémoire Programme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74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3707904" y="496516"/>
            <a:ext cx="5126974" cy="49487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fr-FR" sz="2000" dirty="0" smtClean="0">
              <a:solidFill>
                <a:srgbClr val="002060"/>
              </a:solidFill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3902838" y="746314"/>
            <a:ext cx="1931676" cy="863515"/>
            <a:chOff x="4139952" y="1124744"/>
            <a:chExt cx="1512168" cy="863515"/>
          </a:xfrm>
        </p:grpSpPr>
        <p:sp>
          <p:nvSpPr>
            <p:cNvPr id="17" name="Rectangle 16"/>
            <p:cNvSpPr/>
            <p:nvPr/>
          </p:nvSpPr>
          <p:spPr>
            <a:xfrm>
              <a:off x="4139952" y="1124744"/>
              <a:ext cx="1368152" cy="2880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139952" y="1403484"/>
              <a:ext cx="15121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/>
                <a:t>t2DInt</a:t>
              </a:r>
              <a:endParaRPr lang="fr-FR" sz="3200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3848646" y="1740044"/>
            <a:ext cx="1931676" cy="863515"/>
            <a:chOff x="4139952" y="1124744"/>
            <a:chExt cx="1512168" cy="863515"/>
          </a:xfrm>
        </p:grpSpPr>
        <p:sp>
          <p:nvSpPr>
            <p:cNvPr id="29" name="Rectangle 28"/>
            <p:cNvSpPr/>
            <p:nvPr/>
          </p:nvSpPr>
          <p:spPr>
            <a:xfrm>
              <a:off x="4139952" y="1124744"/>
              <a:ext cx="1368152" cy="2880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139952" y="1403484"/>
              <a:ext cx="15121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/>
                <a:t>t2DBool</a:t>
              </a:r>
              <a:endParaRPr lang="fr-FR" sz="3200" dirty="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3779912" y="2997533"/>
            <a:ext cx="2160240" cy="863515"/>
            <a:chOff x="4043722" y="1124744"/>
            <a:chExt cx="1691094" cy="863515"/>
          </a:xfrm>
        </p:grpSpPr>
        <p:sp>
          <p:nvSpPr>
            <p:cNvPr id="32" name="Rectangle 31"/>
            <p:cNvSpPr/>
            <p:nvPr/>
          </p:nvSpPr>
          <p:spPr>
            <a:xfrm>
              <a:off x="4139952" y="1124744"/>
              <a:ext cx="1368152" cy="2880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4043722" y="1403484"/>
              <a:ext cx="16910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/>
                <a:t>t2DDouble</a:t>
              </a:r>
              <a:endParaRPr lang="fr-FR" sz="3200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7528"/>
            <a:ext cx="3279414" cy="134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Groupe 36"/>
          <p:cNvGrpSpPr/>
          <p:nvPr/>
        </p:nvGrpSpPr>
        <p:grpSpPr>
          <a:xfrm>
            <a:off x="3923928" y="4293096"/>
            <a:ext cx="1931676" cy="863515"/>
            <a:chOff x="4139952" y="1124744"/>
            <a:chExt cx="1512168" cy="863515"/>
          </a:xfrm>
        </p:grpSpPr>
        <p:sp>
          <p:nvSpPr>
            <p:cNvPr id="43" name="Rectangle 42"/>
            <p:cNvSpPr/>
            <p:nvPr/>
          </p:nvSpPr>
          <p:spPr>
            <a:xfrm>
              <a:off x="4139952" y="1124744"/>
              <a:ext cx="1368152" cy="2880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4139952" y="1403484"/>
              <a:ext cx="15121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/>
                <a:t>t2DFloat</a:t>
              </a:r>
              <a:endParaRPr lang="fr-FR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74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1520" y="476672"/>
            <a:ext cx="8640960" cy="52765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fr-FR" sz="2000" dirty="0" smtClean="0">
              <a:solidFill>
                <a:srgbClr val="00206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35636"/>
            <a:ext cx="4375689" cy="173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09122" y="5773046"/>
            <a:ext cx="858335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2800" dirty="0" smtClean="0">
                <a:solidFill>
                  <a:srgbClr val="002060"/>
                </a:solidFill>
              </a:rPr>
              <a:t>Mémoire Programme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75</a:t>
            </a:fld>
            <a:endParaRPr lang="fr-BE"/>
          </a:p>
        </p:txBody>
      </p:sp>
      <p:grpSp>
        <p:nvGrpSpPr>
          <p:cNvPr id="20" name="Groupe 19"/>
          <p:cNvGrpSpPr/>
          <p:nvPr/>
        </p:nvGrpSpPr>
        <p:grpSpPr>
          <a:xfrm>
            <a:off x="374446" y="746314"/>
            <a:ext cx="1931676" cy="863515"/>
            <a:chOff x="4139952" y="1124744"/>
            <a:chExt cx="1512168" cy="863515"/>
          </a:xfrm>
        </p:grpSpPr>
        <p:sp>
          <p:nvSpPr>
            <p:cNvPr id="17" name="Rectangle 16"/>
            <p:cNvSpPr/>
            <p:nvPr/>
          </p:nvSpPr>
          <p:spPr>
            <a:xfrm>
              <a:off x="4139952" y="1124744"/>
              <a:ext cx="1368152" cy="2880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139952" y="1403484"/>
              <a:ext cx="15121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/>
                <a:t>t2DInt</a:t>
              </a:r>
              <a:endParaRPr lang="fr-FR" sz="3200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320254" y="1740044"/>
            <a:ext cx="1931676" cy="863515"/>
            <a:chOff x="4139952" y="1124744"/>
            <a:chExt cx="1512168" cy="863515"/>
          </a:xfrm>
        </p:grpSpPr>
        <p:sp>
          <p:nvSpPr>
            <p:cNvPr id="29" name="Rectangle 28"/>
            <p:cNvSpPr/>
            <p:nvPr/>
          </p:nvSpPr>
          <p:spPr>
            <a:xfrm>
              <a:off x="4139952" y="1124744"/>
              <a:ext cx="1368152" cy="2880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139952" y="1403484"/>
              <a:ext cx="15121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/>
                <a:t>t2DBool</a:t>
              </a:r>
              <a:endParaRPr lang="fr-FR" sz="3200" dirty="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251520" y="2997533"/>
            <a:ext cx="2160240" cy="863515"/>
            <a:chOff x="4043722" y="1124744"/>
            <a:chExt cx="1691094" cy="863515"/>
          </a:xfrm>
        </p:grpSpPr>
        <p:sp>
          <p:nvSpPr>
            <p:cNvPr id="32" name="Rectangle 31"/>
            <p:cNvSpPr/>
            <p:nvPr/>
          </p:nvSpPr>
          <p:spPr>
            <a:xfrm>
              <a:off x="4139952" y="1124744"/>
              <a:ext cx="1368152" cy="2880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4043722" y="1403484"/>
              <a:ext cx="16910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/>
                <a:t>t2DDouble</a:t>
              </a:r>
              <a:endParaRPr lang="fr-FR" sz="3200" dirty="0"/>
            </a:p>
          </p:txBody>
        </p:sp>
      </p:grp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64508"/>
              </p:ext>
            </p:extLst>
          </p:nvPr>
        </p:nvGraphicFramePr>
        <p:xfrm>
          <a:off x="2692087" y="585921"/>
          <a:ext cx="8157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</a:tblGrid>
              <a:tr h="208822"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38" name="Connecteur droit avec flèche 37"/>
          <p:cNvCxnSpPr/>
          <p:nvPr/>
        </p:nvCxnSpPr>
        <p:spPr>
          <a:xfrm>
            <a:off x="1382558" y="886111"/>
            <a:ext cx="1324437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/>
          <p:cNvGrpSpPr/>
          <p:nvPr/>
        </p:nvGrpSpPr>
        <p:grpSpPr>
          <a:xfrm>
            <a:off x="395536" y="4293096"/>
            <a:ext cx="1931676" cy="863515"/>
            <a:chOff x="4139952" y="1124744"/>
            <a:chExt cx="1512168" cy="863515"/>
          </a:xfrm>
        </p:grpSpPr>
        <p:sp>
          <p:nvSpPr>
            <p:cNvPr id="43" name="Rectangle 42"/>
            <p:cNvSpPr/>
            <p:nvPr/>
          </p:nvSpPr>
          <p:spPr>
            <a:xfrm>
              <a:off x="4139952" y="1124744"/>
              <a:ext cx="1368152" cy="2880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4139952" y="1403484"/>
              <a:ext cx="15121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/>
                <a:t>t2DFloat</a:t>
              </a:r>
              <a:endParaRPr lang="fr-FR" sz="3200" dirty="0"/>
            </a:p>
          </p:txBody>
        </p:sp>
      </p:grp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56439"/>
              </p:ext>
            </p:extLst>
          </p:nvPr>
        </p:nvGraphicFramePr>
        <p:xfrm>
          <a:off x="4851612" y="560894"/>
          <a:ext cx="21118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74"/>
                <a:gridCol w="527974"/>
                <a:gridCol w="527974"/>
                <a:gridCol w="5279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cxnSp>
        <p:nvCxnSpPr>
          <p:cNvPr id="36" name="Connecteur droit avec flèche 35"/>
          <p:cNvCxnSpPr/>
          <p:nvPr/>
        </p:nvCxnSpPr>
        <p:spPr>
          <a:xfrm>
            <a:off x="3203848" y="775175"/>
            <a:ext cx="1684477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au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34581"/>
              </p:ext>
            </p:extLst>
          </p:nvPr>
        </p:nvGraphicFramePr>
        <p:xfrm>
          <a:off x="4851612" y="1041936"/>
          <a:ext cx="21118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74"/>
                <a:gridCol w="527974"/>
                <a:gridCol w="527974"/>
                <a:gridCol w="5279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cxnSp>
        <p:nvCxnSpPr>
          <p:cNvPr id="41" name="Connecteur droit avec flèche 40"/>
          <p:cNvCxnSpPr/>
          <p:nvPr/>
        </p:nvCxnSpPr>
        <p:spPr>
          <a:xfrm>
            <a:off x="3203848" y="1184209"/>
            <a:ext cx="1684477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au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7794"/>
              </p:ext>
            </p:extLst>
          </p:nvPr>
        </p:nvGraphicFramePr>
        <p:xfrm>
          <a:off x="2706995" y="1518300"/>
          <a:ext cx="8157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</a:tblGrid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46" name="Rectangle à coins arrondis 45"/>
          <p:cNvSpPr/>
          <p:nvPr/>
        </p:nvSpPr>
        <p:spPr>
          <a:xfrm>
            <a:off x="4592935" y="4005064"/>
            <a:ext cx="4299545" cy="5362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à coins arrondis 49"/>
          <p:cNvSpPr/>
          <p:nvPr/>
        </p:nvSpPr>
        <p:spPr>
          <a:xfrm>
            <a:off x="4592935" y="4437112"/>
            <a:ext cx="4299545" cy="42711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/>
          <p:cNvCxnSpPr/>
          <p:nvPr/>
        </p:nvCxnSpPr>
        <p:spPr>
          <a:xfrm>
            <a:off x="1382558" y="890330"/>
            <a:ext cx="1324437" cy="71949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à coins arrondis 51"/>
          <p:cNvSpPr/>
          <p:nvPr/>
        </p:nvSpPr>
        <p:spPr>
          <a:xfrm>
            <a:off x="4572000" y="4874097"/>
            <a:ext cx="4299545" cy="42711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01058"/>
              </p:ext>
            </p:extLst>
          </p:nvPr>
        </p:nvGraphicFramePr>
        <p:xfrm>
          <a:off x="5004012" y="1545992"/>
          <a:ext cx="105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74"/>
                <a:gridCol w="5279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55" name="Rectangle à coins arrondis 54"/>
          <p:cNvSpPr/>
          <p:nvPr/>
        </p:nvSpPr>
        <p:spPr>
          <a:xfrm>
            <a:off x="4572000" y="5306145"/>
            <a:ext cx="4299545" cy="42711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6" name="Tableau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463439"/>
              </p:ext>
            </p:extLst>
          </p:nvPr>
        </p:nvGraphicFramePr>
        <p:xfrm>
          <a:off x="5004012" y="2410088"/>
          <a:ext cx="21118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74"/>
                <a:gridCol w="527974"/>
                <a:gridCol w="528264"/>
                <a:gridCol w="5276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pSp>
        <p:nvGrpSpPr>
          <p:cNvPr id="24" name="Groupe 23"/>
          <p:cNvGrpSpPr/>
          <p:nvPr/>
        </p:nvGrpSpPr>
        <p:grpSpPr>
          <a:xfrm>
            <a:off x="2564557" y="634559"/>
            <a:ext cx="1080120" cy="576064"/>
            <a:chOff x="2555776" y="3861048"/>
            <a:chExt cx="1080120" cy="576064"/>
          </a:xfrm>
        </p:grpSpPr>
        <p:cxnSp>
          <p:nvCxnSpPr>
            <p:cNvPr id="13" name="Connecteur droit 12"/>
            <p:cNvCxnSpPr/>
            <p:nvPr/>
          </p:nvCxnSpPr>
          <p:spPr>
            <a:xfrm flipH="1">
              <a:off x="2627784" y="3861048"/>
              <a:ext cx="936104" cy="57606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 flipH="1" flipV="1">
              <a:off x="2555776" y="3861048"/>
              <a:ext cx="1080120" cy="43204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>
            <a:off x="5220072" y="562550"/>
            <a:ext cx="1368152" cy="850225"/>
            <a:chOff x="2555776" y="3861048"/>
            <a:chExt cx="1080120" cy="576064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2627784" y="3861048"/>
              <a:ext cx="936104" cy="57606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flipH="1" flipV="1">
              <a:off x="2555776" y="3861048"/>
              <a:ext cx="1080120" cy="43204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3" name="Tableau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04684"/>
              </p:ext>
            </p:extLst>
          </p:nvPr>
        </p:nvGraphicFramePr>
        <p:xfrm>
          <a:off x="2699792" y="1484784"/>
          <a:ext cx="8157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</a:tblGrid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54" name="Connecteur droit avec flèche 53"/>
          <p:cNvCxnSpPr/>
          <p:nvPr/>
        </p:nvCxnSpPr>
        <p:spPr>
          <a:xfrm>
            <a:off x="3356248" y="1688265"/>
            <a:ext cx="1684477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au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796314"/>
              </p:ext>
            </p:extLst>
          </p:nvPr>
        </p:nvGraphicFramePr>
        <p:xfrm>
          <a:off x="2699792" y="1484784"/>
          <a:ext cx="8157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</a:tblGrid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57" name="Connecteur droit avec flèche 56"/>
          <p:cNvCxnSpPr/>
          <p:nvPr/>
        </p:nvCxnSpPr>
        <p:spPr>
          <a:xfrm>
            <a:off x="3356248" y="2605973"/>
            <a:ext cx="1684477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24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50" grpId="0" animBg="1"/>
      <p:bldP spid="50" grpId="1" animBg="1"/>
      <p:bldP spid="52" grpId="0" animBg="1"/>
      <p:bldP spid="52" grpId="1" animBg="1"/>
      <p:bldP spid="55" grpId="0" animBg="1"/>
      <p:bldP spid="55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51520" y="332656"/>
            <a:ext cx="8583358" cy="100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2800" dirty="0" smtClean="0">
                <a:solidFill>
                  <a:srgbClr val="002060"/>
                </a:solidFill>
              </a:rPr>
              <a:t>Exercice: Donner l’état de la mémoire programme à la fin de l’</a:t>
            </a:r>
            <a:r>
              <a:rPr lang="fr-FR" sz="2800" dirty="0">
                <a:solidFill>
                  <a:srgbClr val="002060"/>
                </a:solidFill>
              </a:rPr>
              <a:t>e</a:t>
            </a:r>
            <a:r>
              <a:rPr lang="fr-FR" sz="2800" dirty="0" smtClean="0">
                <a:solidFill>
                  <a:srgbClr val="002060"/>
                </a:solidFill>
              </a:rPr>
              <a:t>xécution du programme ci dessous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76</a:t>
            </a:fld>
            <a:endParaRPr lang="fr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10" y="1438652"/>
            <a:ext cx="7709977" cy="418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6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1520" y="260648"/>
            <a:ext cx="8640960" cy="52765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fr-FR" sz="2000" dirty="0" smtClean="0">
              <a:solidFill>
                <a:srgbClr val="00206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77</a:t>
            </a:fld>
            <a:endParaRPr lang="fr-BE"/>
          </a:p>
        </p:txBody>
      </p:sp>
      <p:grpSp>
        <p:nvGrpSpPr>
          <p:cNvPr id="20" name="Groupe 19"/>
          <p:cNvGrpSpPr/>
          <p:nvPr/>
        </p:nvGrpSpPr>
        <p:grpSpPr>
          <a:xfrm>
            <a:off x="374446" y="530290"/>
            <a:ext cx="1931676" cy="863515"/>
            <a:chOff x="4139952" y="1124744"/>
            <a:chExt cx="1512168" cy="863515"/>
          </a:xfrm>
        </p:grpSpPr>
        <p:sp>
          <p:nvSpPr>
            <p:cNvPr id="17" name="Rectangle 16"/>
            <p:cNvSpPr/>
            <p:nvPr/>
          </p:nvSpPr>
          <p:spPr>
            <a:xfrm>
              <a:off x="4139952" y="1124744"/>
              <a:ext cx="1368152" cy="2880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139952" y="1403484"/>
              <a:ext cx="15121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/>
                <a:t>t2DBool</a:t>
              </a:r>
              <a:endParaRPr lang="fr-FR" sz="3200" dirty="0"/>
            </a:p>
          </p:txBody>
        </p:sp>
      </p:grp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640334"/>
              </p:ext>
            </p:extLst>
          </p:nvPr>
        </p:nvGraphicFramePr>
        <p:xfrm>
          <a:off x="2692087" y="369895"/>
          <a:ext cx="815752" cy="21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</a:tblGrid>
              <a:tr h="424600"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24600"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24600"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24600"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24600"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38" name="Connecteur droit avec flèche 37"/>
          <p:cNvCxnSpPr/>
          <p:nvPr/>
        </p:nvCxnSpPr>
        <p:spPr>
          <a:xfrm>
            <a:off x="1382558" y="670087"/>
            <a:ext cx="1324437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519101"/>
              </p:ext>
            </p:extLst>
          </p:nvPr>
        </p:nvGraphicFramePr>
        <p:xfrm>
          <a:off x="4851610" y="344870"/>
          <a:ext cx="24566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898"/>
                <a:gridCol w="818898"/>
                <a:gridCol w="8188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cxnSp>
        <p:nvCxnSpPr>
          <p:cNvPr id="36" name="Connecteur droit avec flèche 35"/>
          <p:cNvCxnSpPr/>
          <p:nvPr/>
        </p:nvCxnSpPr>
        <p:spPr>
          <a:xfrm>
            <a:off x="3203848" y="559151"/>
            <a:ext cx="1684477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au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24661"/>
              </p:ext>
            </p:extLst>
          </p:nvPr>
        </p:nvGraphicFramePr>
        <p:xfrm>
          <a:off x="4851612" y="825912"/>
          <a:ext cx="2448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816091"/>
                <a:gridCol w="8160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cxnSp>
        <p:nvCxnSpPr>
          <p:cNvPr id="41" name="Connecteur droit avec flèche 40"/>
          <p:cNvCxnSpPr/>
          <p:nvPr/>
        </p:nvCxnSpPr>
        <p:spPr>
          <a:xfrm>
            <a:off x="3203848" y="1052736"/>
            <a:ext cx="1684477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au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43672"/>
              </p:ext>
            </p:extLst>
          </p:nvPr>
        </p:nvGraphicFramePr>
        <p:xfrm>
          <a:off x="683568" y="2680320"/>
          <a:ext cx="81575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</a:tblGrid>
              <a:tr h="364579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51" name="Connecteur droit avec flèche 50"/>
          <p:cNvCxnSpPr/>
          <p:nvPr/>
        </p:nvCxnSpPr>
        <p:spPr>
          <a:xfrm flipH="1">
            <a:off x="789692" y="674306"/>
            <a:ext cx="325924" cy="203461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3203847" y="1484784"/>
            <a:ext cx="1684477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3215258" y="1916832"/>
            <a:ext cx="1684477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671" y="4741118"/>
            <a:ext cx="50768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angle à coins arrondis 45"/>
          <p:cNvSpPr/>
          <p:nvPr/>
        </p:nvSpPr>
        <p:spPr>
          <a:xfrm>
            <a:off x="3923928" y="4725144"/>
            <a:ext cx="4986615" cy="5362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3203846" y="2420888"/>
            <a:ext cx="1684477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au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37728"/>
              </p:ext>
            </p:extLst>
          </p:nvPr>
        </p:nvGraphicFramePr>
        <p:xfrm>
          <a:off x="4860032" y="1329968"/>
          <a:ext cx="2448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816091"/>
                <a:gridCol w="8160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au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412116"/>
              </p:ext>
            </p:extLst>
          </p:nvPr>
        </p:nvGraphicFramePr>
        <p:xfrm>
          <a:off x="4860032" y="1834024"/>
          <a:ext cx="2448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816091"/>
                <a:gridCol w="8160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au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060262"/>
              </p:ext>
            </p:extLst>
          </p:nvPr>
        </p:nvGraphicFramePr>
        <p:xfrm>
          <a:off x="4860032" y="2348880"/>
          <a:ext cx="2448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816091"/>
                <a:gridCol w="8160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65" name="Rectangle à coins arrondis 64"/>
          <p:cNvSpPr/>
          <p:nvPr/>
        </p:nvSpPr>
        <p:spPr>
          <a:xfrm>
            <a:off x="3923928" y="5085184"/>
            <a:ext cx="4986615" cy="5362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à coins arrondis 65"/>
          <p:cNvSpPr/>
          <p:nvPr/>
        </p:nvSpPr>
        <p:spPr>
          <a:xfrm>
            <a:off x="3923928" y="5445224"/>
            <a:ext cx="4986615" cy="5362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8" name="Tableau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641226"/>
              </p:ext>
            </p:extLst>
          </p:nvPr>
        </p:nvGraphicFramePr>
        <p:xfrm>
          <a:off x="2771802" y="3202176"/>
          <a:ext cx="2448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816091"/>
                <a:gridCol w="8160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au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88473"/>
              </p:ext>
            </p:extLst>
          </p:nvPr>
        </p:nvGraphicFramePr>
        <p:xfrm>
          <a:off x="683568" y="2702024"/>
          <a:ext cx="81575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</a:tblGrid>
              <a:tr h="364579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67" name="Connecteur droit avec flèche 66"/>
          <p:cNvCxnSpPr/>
          <p:nvPr/>
        </p:nvCxnSpPr>
        <p:spPr>
          <a:xfrm>
            <a:off x="1115616" y="3407400"/>
            <a:ext cx="1684477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à coins arrondis 69"/>
          <p:cNvSpPr/>
          <p:nvPr/>
        </p:nvSpPr>
        <p:spPr>
          <a:xfrm>
            <a:off x="3923928" y="5845128"/>
            <a:ext cx="4986615" cy="5362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1" name="Tableau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82599"/>
              </p:ext>
            </p:extLst>
          </p:nvPr>
        </p:nvGraphicFramePr>
        <p:xfrm>
          <a:off x="2924199" y="4570328"/>
          <a:ext cx="34930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607"/>
                <a:gridCol w="698607"/>
                <a:gridCol w="698607"/>
                <a:gridCol w="698607"/>
                <a:gridCol w="6986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au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272207"/>
              </p:ext>
            </p:extLst>
          </p:nvPr>
        </p:nvGraphicFramePr>
        <p:xfrm>
          <a:off x="683568" y="2708920"/>
          <a:ext cx="81575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</a:tblGrid>
              <a:tr h="364579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4" name="Rectangle à coins arrondis 73"/>
          <p:cNvSpPr/>
          <p:nvPr/>
        </p:nvSpPr>
        <p:spPr>
          <a:xfrm>
            <a:off x="3923928" y="6205168"/>
            <a:ext cx="4986615" cy="5362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5" name="Tableau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45336"/>
              </p:ext>
            </p:extLst>
          </p:nvPr>
        </p:nvGraphicFramePr>
        <p:xfrm>
          <a:off x="2879165" y="4077072"/>
          <a:ext cx="13972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607"/>
                <a:gridCol w="6986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au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06277"/>
              </p:ext>
            </p:extLst>
          </p:nvPr>
        </p:nvGraphicFramePr>
        <p:xfrm>
          <a:off x="683568" y="2702024"/>
          <a:ext cx="81575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</a:tblGrid>
              <a:tr h="364579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72" name="Connecteur droit avec flèche 71"/>
          <p:cNvCxnSpPr/>
          <p:nvPr/>
        </p:nvCxnSpPr>
        <p:spPr>
          <a:xfrm>
            <a:off x="1268016" y="4775552"/>
            <a:ext cx="1684477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>
            <a:off x="1222982" y="4282296"/>
            <a:ext cx="1684477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>
            <a:off x="2483768" y="429511"/>
            <a:ext cx="5328592" cy="2279409"/>
            <a:chOff x="2483768" y="429511"/>
            <a:chExt cx="5328592" cy="2279409"/>
          </a:xfrm>
        </p:grpSpPr>
        <p:grpSp>
          <p:nvGrpSpPr>
            <p:cNvPr id="60" name="Groupe 59"/>
            <p:cNvGrpSpPr/>
            <p:nvPr/>
          </p:nvGrpSpPr>
          <p:grpSpPr>
            <a:xfrm>
              <a:off x="2483768" y="670087"/>
              <a:ext cx="1573728" cy="2038833"/>
              <a:chOff x="2555776" y="3861048"/>
              <a:chExt cx="1080120" cy="576064"/>
            </a:xfrm>
          </p:grpSpPr>
          <p:cxnSp>
            <p:nvCxnSpPr>
              <p:cNvPr id="61" name="Connecteur droit 60"/>
              <p:cNvCxnSpPr/>
              <p:nvPr/>
            </p:nvCxnSpPr>
            <p:spPr>
              <a:xfrm flipH="1">
                <a:off x="2627784" y="3861048"/>
                <a:ext cx="936104" cy="576064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 flipH="1" flipV="1">
                <a:off x="2555776" y="3861048"/>
                <a:ext cx="1080120" cy="43204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>
              <a:off x="4788024" y="429511"/>
              <a:ext cx="3024336" cy="2279409"/>
              <a:chOff x="2555776" y="3861048"/>
              <a:chExt cx="1080120" cy="576064"/>
            </a:xfrm>
          </p:grpSpPr>
          <p:cxnSp>
            <p:nvCxnSpPr>
              <p:cNvPr id="13" name="Connecteur droit 12"/>
              <p:cNvCxnSpPr/>
              <p:nvPr/>
            </p:nvCxnSpPr>
            <p:spPr>
              <a:xfrm flipH="1">
                <a:off x="2627784" y="3861048"/>
                <a:ext cx="936104" cy="576064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/>
              <p:nvPr/>
            </p:nvCxnSpPr>
            <p:spPr>
              <a:xfrm flipH="1" flipV="1">
                <a:off x="2555776" y="3861048"/>
                <a:ext cx="1080120" cy="43204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1796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65" grpId="0" animBg="1"/>
      <p:bldP spid="65" grpId="1" animBg="1"/>
      <p:bldP spid="66" grpId="0" animBg="1"/>
      <p:bldP spid="66" grpId="1" animBg="1"/>
      <p:bldP spid="70" grpId="0" animBg="1"/>
      <p:bldP spid="70" grpId="1" animBg="1"/>
      <p:bldP spid="74" grpId="0" animBg="1"/>
      <p:bldP spid="74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90253" y="404664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Fonctions Usuelle sur Tableau</a:t>
            </a:r>
            <a:br>
              <a:rPr lang="fr-FR" sz="3600" b="1" dirty="0" smtClean="0">
                <a:solidFill>
                  <a:schemeClr val="bg1"/>
                </a:solidFill>
              </a:rPr>
            </a:br>
            <a:r>
              <a:rPr lang="fr-FR" sz="3600" b="1" dirty="0" smtClean="0">
                <a:solidFill>
                  <a:schemeClr val="bg1"/>
                </a:solidFill>
              </a:rPr>
              <a:t>Rappel</a:t>
            </a:r>
            <a:endParaRPr lang="fr-FR" sz="36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78</a:t>
            </a:fld>
            <a:endParaRPr lang="fr-BE"/>
          </a:p>
        </p:txBody>
      </p:sp>
      <p:sp>
        <p:nvSpPr>
          <p:cNvPr id="2" name="ZoneTexte 1"/>
          <p:cNvSpPr txBox="1"/>
          <p:nvPr/>
        </p:nvSpPr>
        <p:spPr>
          <a:xfrm>
            <a:off x="611560" y="1916832"/>
            <a:ext cx="8136904" cy="39087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La Fonction  </a:t>
            </a:r>
          </a:p>
          <a:p>
            <a:pPr algn="ctr"/>
            <a:r>
              <a:rPr lang="fr-FR" sz="4400" b="1" dirty="0" err="1" smtClean="0"/>
              <a:t>length</a:t>
            </a:r>
            <a:r>
              <a:rPr lang="fr-FR" sz="4400" b="1" dirty="0" smtClean="0"/>
              <a:t>( </a:t>
            </a:r>
            <a:r>
              <a:rPr lang="fr-FR" sz="4400" b="1" dirty="0" smtClean="0">
                <a:solidFill>
                  <a:srgbClr val="C00000"/>
                </a:solidFill>
              </a:rPr>
              <a:t>unTableau1Dimension</a:t>
            </a:r>
            <a:r>
              <a:rPr lang="fr-FR" sz="4400" b="1" dirty="0" smtClean="0"/>
              <a:t>)</a:t>
            </a:r>
            <a:r>
              <a:rPr lang="fr-FR" sz="4400" dirty="0" smtClean="0"/>
              <a:t> </a:t>
            </a:r>
          </a:p>
          <a:p>
            <a:pPr algn="ctr"/>
            <a:endParaRPr lang="fr-FR" sz="3200" dirty="0" smtClean="0"/>
          </a:p>
          <a:p>
            <a:pPr algn="ctr"/>
            <a:r>
              <a:rPr lang="fr-FR" sz="3200" dirty="0" err="1" smtClean="0"/>
              <a:t>duclasse</a:t>
            </a:r>
            <a:r>
              <a:rPr lang="fr-FR" sz="3200" dirty="0" smtClean="0"/>
              <a:t> </a:t>
            </a:r>
            <a:r>
              <a:rPr lang="fr-FR" sz="4400" b="1" dirty="0" err="1" smtClean="0"/>
              <a:t>Utils</a:t>
            </a:r>
            <a:r>
              <a:rPr lang="fr-FR" sz="3200" dirty="0" smtClean="0"/>
              <a:t> de la librairie </a:t>
            </a:r>
            <a:r>
              <a:rPr lang="fr-FR" sz="4400" b="1" dirty="0" err="1" smtClean="0"/>
              <a:t>libjava</a:t>
            </a:r>
            <a:endParaRPr lang="fr-FR" sz="4400" b="1" dirty="0" smtClean="0"/>
          </a:p>
          <a:p>
            <a:pPr algn="ctr"/>
            <a:endParaRPr lang="fr-FR" sz="3200" dirty="0"/>
          </a:p>
          <a:p>
            <a:pPr algn="ctr"/>
            <a:r>
              <a:rPr lang="fr-FR" sz="3200" dirty="0" smtClean="0"/>
              <a:t>Applicable pour les </a:t>
            </a:r>
          </a:p>
          <a:p>
            <a:pPr algn="ctr"/>
            <a:r>
              <a:rPr lang="fr-FR" sz="3200" dirty="0" smtClean="0"/>
              <a:t>Chaine de caractère  (type </a:t>
            </a:r>
            <a:r>
              <a:rPr lang="fr-FR" sz="3200" b="1" dirty="0" smtClean="0"/>
              <a:t>String</a:t>
            </a:r>
            <a:r>
              <a:rPr lang="fr-FR" sz="3200" dirty="0" smtClean="0"/>
              <a:t>)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1332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79</a:t>
            </a:fld>
            <a:endParaRPr lang="fr-BE"/>
          </a:p>
        </p:txBody>
      </p:sp>
      <p:sp>
        <p:nvSpPr>
          <p:cNvPr id="2" name="ZoneTexte 1"/>
          <p:cNvSpPr txBox="1"/>
          <p:nvPr/>
        </p:nvSpPr>
        <p:spPr>
          <a:xfrm>
            <a:off x="899592" y="2564904"/>
            <a:ext cx="7704856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Exemples</a:t>
            </a:r>
            <a:endParaRPr lang="fr-FR" sz="6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5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62901" y="404664"/>
            <a:ext cx="821537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002060"/>
                </a:solidFill>
              </a:rPr>
              <a:t>Si le nom d’une classe est compose de plusieurs mot, chaque mot doit débuter par une majuscule</a:t>
            </a:r>
            <a:endParaRPr lang="fr-FR" sz="2800" b="1" dirty="0" smtClean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37030" y="1772816"/>
            <a:ext cx="821537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class </a:t>
            </a:r>
            <a:r>
              <a:rPr lang="fr-FR" sz="2800" b="1" dirty="0" err="1" smtClean="0">
                <a:solidFill>
                  <a:schemeClr val="bg1"/>
                </a:solidFill>
              </a:rPr>
              <a:t>AssalamAlaykoum</a:t>
            </a:r>
            <a:r>
              <a:rPr lang="fr-FR" sz="2800" b="1" dirty="0" smtClean="0">
                <a:solidFill>
                  <a:schemeClr val="bg1"/>
                </a:solidFill>
              </a:rPr>
              <a:t> { …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8" name="ZoneTexte 7"/>
          <p:cNvSpPr txBox="1"/>
          <p:nvPr/>
        </p:nvSpPr>
        <p:spPr>
          <a:xfrm>
            <a:off x="477015" y="4005064"/>
            <a:ext cx="821537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class </a:t>
            </a:r>
            <a:r>
              <a:rPr lang="fr-FR" sz="2800" b="1" dirty="0" err="1" smtClean="0">
                <a:solidFill>
                  <a:schemeClr val="bg1"/>
                </a:solidFill>
              </a:rPr>
              <a:t>MatchDeFootball</a:t>
            </a:r>
            <a:r>
              <a:rPr lang="fr-FR" sz="2800" b="1" dirty="0" smtClean="0">
                <a:solidFill>
                  <a:schemeClr val="bg1"/>
                </a:solidFill>
              </a:rPr>
              <a:t> { …</a:t>
            </a:r>
          </a:p>
        </p:txBody>
      </p:sp>
    </p:spTree>
    <p:extLst>
      <p:ext uri="{BB962C8B-B14F-4D97-AF65-F5344CB8AC3E}">
        <p14:creationId xmlns:p14="http://schemas.microsoft.com/office/powerpoint/2010/main" val="237121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1520" y="116632"/>
            <a:ext cx="8640960" cy="30963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fr-FR" sz="2000" dirty="0" smtClean="0">
              <a:solidFill>
                <a:srgbClr val="00206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80</a:t>
            </a:fld>
            <a:endParaRPr lang="fr-BE"/>
          </a:p>
        </p:txBody>
      </p:sp>
      <p:grpSp>
        <p:nvGrpSpPr>
          <p:cNvPr id="20" name="Groupe 19"/>
          <p:cNvGrpSpPr/>
          <p:nvPr/>
        </p:nvGrpSpPr>
        <p:grpSpPr>
          <a:xfrm>
            <a:off x="374446" y="386274"/>
            <a:ext cx="1931676" cy="863515"/>
            <a:chOff x="4139952" y="1124744"/>
            <a:chExt cx="1512168" cy="863515"/>
          </a:xfrm>
        </p:grpSpPr>
        <p:sp>
          <p:nvSpPr>
            <p:cNvPr id="17" name="Rectangle 16"/>
            <p:cNvSpPr/>
            <p:nvPr/>
          </p:nvSpPr>
          <p:spPr>
            <a:xfrm>
              <a:off x="4139952" y="1124744"/>
              <a:ext cx="1368152" cy="2880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139952" y="1403484"/>
              <a:ext cx="15121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/>
                <a:t>t2DBool</a:t>
              </a:r>
              <a:endParaRPr lang="fr-FR" sz="3200" dirty="0"/>
            </a:p>
          </p:txBody>
        </p:sp>
      </p:grpSp>
      <p:graphicFrame>
        <p:nvGraphicFramePr>
          <p:cNvPr id="45" name="Tableau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20838"/>
              </p:ext>
            </p:extLst>
          </p:nvPr>
        </p:nvGraphicFramePr>
        <p:xfrm>
          <a:off x="2907459" y="310952"/>
          <a:ext cx="81575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</a:tblGrid>
              <a:tr h="364579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51" name="Connecteur droit avec flèche 50"/>
          <p:cNvCxnSpPr/>
          <p:nvPr/>
        </p:nvCxnSpPr>
        <p:spPr>
          <a:xfrm>
            <a:off x="1115616" y="530290"/>
            <a:ext cx="1800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au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21238"/>
              </p:ext>
            </p:extLst>
          </p:nvPr>
        </p:nvGraphicFramePr>
        <p:xfrm>
          <a:off x="4995693" y="832808"/>
          <a:ext cx="2448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816091"/>
                <a:gridCol w="8160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au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56688"/>
              </p:ext>
            </p:extLst>
          </p:nvPr>
        </p:nvGraphicFramePr>
        <p:xfrm>
          <a:off x="2907459" y="332656"/>
          <a:ext cx="81575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</a:tblGrid>
              <a:tr h="364579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67" name="Connecteur droit avec flèche 66"/>
          <p:cNvCxnSpPr/>
          <p:nvPr/>
        </p:nvCxnSpPr>
        <p:spPr>
          <a:xfrm>
            <a:off x="3339507" y="1038032"/>
            <a:ext cx="1684477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au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55233"/>
              </p:ext>
            </p:extLst>
          </p:nvPr>
        </p:nvGraphicFramePr>
        <p:xfrm>
          <a:off x="4289113" y="2200960"/>
          <a:ext cx="45313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37"/>
                <a:gridCol w="647337"/>
                <a:gridCol w="647337"/>
                <a:gridCol w="647337"/>
                <a:gridCol w="647337"/>
                <a:gridCol w="647337"/>
                <a:gridCol w="6473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fr-FR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au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18463"/>
              </p:ext>
            </p:extLst>
          </p:nvPr>
        </p:nvGraphicFramePr>
        <p:xfrm>
          <a:off x="2907459" y="339552"/>
          <a:ext cx="81575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</a:tblGrid>
              <a:tr h="364579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au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357619"/>
              </p:ext>
            </p:extLst>
          </p:nvPr>
        </p:nvGraphicFramePr>
        <p:xfrm>
          <a:off x="5103056" y="1707704"/>
          <a:ext cx="13972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607"/>
                <a:gridCol w="6986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au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337820"/>
              </p:ext>
            </p:extLst>
          </p:nvPr>
        </p:nvGraphicFramePr>
        <p:xfrm>
          <a:off x="2907459" y="332656"/>
          <a:ext cx="81575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</a:tblGrid>
              <a:tr h="364579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72" name="Connecteur droit avec flèche 71"/>
          <p:cNvCxnSpPr/>
          <p:nvPr/>
        </p:nvCxnSpPr>
        <p:spPr>
          <a:xfrm>
            <a:off x="3491907" y="2406184"/>
            <a:ext cx="842238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>
            <a:off x="3446873" y="1912928"/>
            <a:ext cx="1684477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251520" y="3284984"/>
            <a:ext cx="86409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Quelle est la valeur rendue par la fonction </a:t>
            </a:r>
            <a:r>
              <a:rPr lang="fr-FR" sz="2800" b="1" dirty="0" err="1" smtClean="0">
                <a:solidFill>
                  <a:schemeClr val="tx1"/>
                </a:solidFill>
              </a:rPr>
              <a:t>length</a:t>
            </a:r>
            <a:r>
              <a:rPr lang="fr-FR" sz="2800" b="1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240879" y="3960604"/>
            <a:ext cx="424847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chemeClr val="tx1"/>
                </a:solidFill>
              </a:rPr>
              <a:t>Utils.length</a:t>
            </a:r>
            <a:r>
              <a:rPr lang="fr-FR" sz="2800" b="1" dirty="0" smtClean="0">
                <a:solidFill>
                  <a:schemeClr val="tx1"/>
                </a:solidFill>
              </a:rPr>
              <a:t>(t2DBool)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4633366" y="3937412"/>
            <a:ext cx="86409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FF00"/>
                </a:solidFill>
              </a:rPr>
              <a:t>6</a:t>
            </a:r>
            <a:endParaRPr lang="fr-FR" sz="2800" b="1" dirty="0" smtClean="0">
              <a:solidFill>
                <a:srgbClr val="00FF0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251520" y="4566320"/>
            <a:ext cx="424847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chemeClr val="tx1"/>
                </a:solidFill>
              </a:rPr>
              <a:t>Utils.length</a:t>
            </a:r>
            <a:r>
              <a:rPr lang="fr-FR" sz="2800" b="1" dirty="0" smtClean="0">
                <a:solidFill>
                  <a:schemeClr val="tx1"/>
                </a:solidFill>
              </a:rPr>
              <a:t>(t2DBool[1])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644007" y="4543128"/>
            <a:ext cx="86409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00FF00"/>
                </a:solidFill>
              </a:rPr>
              <a:t>3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240879" y="5143584"/>
            <a:ext cx="424847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chemeClr val="tx1"/>
                </a:solidFill>
              </a:rPr>
              <a:t>Utils.length</a:t>
            </a:r>
            <a:r>
              <a:rPr lang="fr-FR" sz="2800" b="1" dirty="0" smtClean="0">
                <a:solidFill>
                  <a:schemeClr val="tx1"/>
                </a:solidFill>
              </a:rPr>
              <a:t>(t2DBool[0])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4633366" y="5120392"/>
            <a:ext cx="425911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Erreur! Pas de tableau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251520" y="5749300"/>
            <a:ext cx="424847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chemeClr val="tx1"/>
                </a:solidFill>
              </a:rPr>
              <a:t>Utils.length</a:t>
            </a:r>
            <a:r>
              <a:rPr lang="fr-FR" sz="2800" b="1" smtClean="0">
                <a:solidFill>
                  <a:schemeClr val="tx1"/>
                </a:solidFill>
              </a:rPr>
              <a:t>(t2DBool[4])</a:t>
            </a:r>
            <a:endParaRPr lang="fr-FR" sz="2800" b="1" dirty="0" smtClean="0">
              <a:solidFill>
                <a:schemeClr val="tx1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4644007" y="5726108"/>
            <a:ext cx="86409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00FF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9599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5" grpId="0" animBg="1"/>
      <p:bldP spid="56" grpId="0" animBg="1"/>
      <p:bldP spid="64" grpId="0" animBg="1"/>
      <p:bldP spid="78" grpId="0" animBg="1"/>
      <p:bldP spid="79" grpId="0" animBg="1"/>
      <p:bldP spid="8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1520" y="116632"/>
            <a:ext cx="8640960" cy="30963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fr-FR" sz="2000" dirty="0" smtClean="0">
              <a:solidFill>
                <a:srgbClr val="00206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81</a:t>
            </a:fld>
            <a:endParaRPr lang="fr-BE"/>
          </a:p>
        </p:txBody>
      </p:sp>
      <p:grpSp>
        <p:nvGrpSpPr>
          <p:cNvPr id="20" name="Groupe 19"/>
          <p:cNvGrpSpPr/>
          <p:nvPr/>
        </p:nvGrpSpPr>
        <p:grpSpPr>
          <a:xfrm>
            <a:off x="374446" y="386274"/>
            <a:ext cx="1931676" cy="863515"/>
            <a:chOff x="4139952" y="1124744"/>
            <a:chExt cx="1512168" cy="863515"/>
          </a:xfrm>
        </p:grpSpPr>
        <p:sp>
          <p:nvSpPr>
            <p:cNvPr id="17" name="Rectangle 16"/>
            <p:cNvSpPr/>
            <p:nvPr/>
          </p:nvSpPr>
          <p:spPr>
            <a:xfrm>
              <a:off x="4139952" y="1124744"/>
              <a:ext cx="1368152" cy="2880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139952" y="1403484"/>
              <a:ext cx="15121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/>
                <a:t>t2DBool</a:t>
              </a:r>
              <a:endParaRPr lang="fr-FR" sz="3200" dirty="0"/>
            </a:p>
          </p:txBody>
        </p:sp>
      </p:grpSp>
      <p:cxnSp>
        <p:nvCxnSpPr>
          <p:cNvPr id="51" name="Connecteur droit avec flèche 50"/>
          <p:cNvCxnSpPr/>
          <p:nvPr/>
        </p:nvCxnSpPr>
        <p:spPr>
          <a:xfrm>
            <a:off x="1115616" y="530290"/>
            <a:ext cx="1800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au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626298"/>
              </p:ext>
            </p:extLst>
          </p:nvPr>
        </p:nvGraphicFramePr>
        <p:xfrm>
          <a:off x="4995693" y="832808"/>
          <a:ext cx="2448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816091"/>
                <a:gridCol w="8160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au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10016"/>
              </p:ext>
            </p:extLst>
          </p:nvPr>
        </p:nvGraphicFramePr>
        <p:xfrm>
          <a:off x="4289113" y="2200960"/>
          <a:ext cx="45313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37"/>
                <a:gridCol w="647337"/>
                <a:gridCol w="647337"/>
                <a:gridCol w="647337"/>
                <a:gridCol w="647337"/>
                <a:gridCol w="647337"/>
                <a:gridCol w="6473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fr-FR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au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73740"/>
              </p:ext>
            </p:extLst>
          </p:nvPr>
        </p:nvGraphicFramePr>
        <p:xfrm>
          <a:off x="5103056" y="1707704"/>
          <a:ext cx="13972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607"/>
                <a:gridCol w="6986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au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22661"/>
              </p:ext>
            </p:extLst>
          </p:nvPr>
        </p:nvGraphicFramePr>
        <p:xfrm>
          <a:off x="3252192" y="332656"/>
          <a:ext cx="81575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</a:tblGrid>
              <a:tr h="364579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50" name="ZoneTexte 49"/>
          <p:cNvSpPr txBox="1"/>
          <p:nvPr/>
        </p:nvSpPr>
        <p:spPr>
          <a:xfrm>
            <a:off x="251520" y="3284984"/>
            <a:ext cx="86409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Que se passe t il </a:t>
            </a:r>
            <a:r>
              <a:rPr lang="fr-FR" sz="2800" b="1" dirty="0" err="1" smtClean="0">
                <a:solidFill>
                  <a:schemeClr val="tx1"/>
                </a:solidFill>
              </a:rPr>
              <a:t>apres</a:t>
            </a:r>
            <a:r>
              <a:rPr lang="fr-FR" sz="2800" b="1" dirty="0" smtClean="0">
                <a:solidFill>
                  <a:schemeClr val="tx1"/>
                </a:solidFill>
              </a:rPr>
              <a:t> l’opération suivante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240879" y="4013280"/>
            <a:ext cx="489047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tx1"/>
                </a:solidFill>
              </a:rPr>
              <a:t>t2DBool[1] = </a:t>
            </a:r>
            <a:r>
              <a:rPr lang="fr-FR" sz="2800" b="1" dirty="0" err="1" smtClean="0">
                <a:solidFill>
                  <a:schemeClr val="tx1"/>
                </a:solidFill>
              </a:rPr>
              <a:t>null</a:t>
            </a:r>
            <a:endParaRPr lang="fr-FR" sz="28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279106"/>
              </p:ext>
            </p:extLst>
          </p:nvPr>
        </p:nvGraphicFramePr>
        <p:xfrm>
          <a:off x="3252192" y="332656"/>
          <a:ext cx="81575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</a:tblGrid>
              <a:tr h="364579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0882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pSp>
        <p:nvGrpSpPr>
          <p:cNvPr id="29" name="Groupe 28"/>
          <p:cNvGrpSpPr/>
          <p:nvPr/>
        </p:nvGrpSpPr>
        <p:grpSpPr>
          <a:xfrm>
            <a:off x="4289111" y="530290"/>
            <a:ext cx="2964562" cy="942070"/>
            <a:chOff x="2483768" y="429511"/>
            <a:chExt cx="5328592" cy="2279409"/>
          </a:xfrm>
        </p:grpSpPr>
        <p:grpSp>
          <p:nvGrpSpPr>
            <p:cNvPr id="30" name="Groupe 29"/>
            <p:cNvGrpSpPr/>
            <p:nvPr/>
          </p:nvGrpSpPr>
          <p:grpSpPr>
            <a:xfrm>
              <a:off x="2483768" y="670087"/>
              <a:ext cx="1573728" cy="2038833"/>
              <a:chOff x="2555776" y="3861048"/>
              <a:chExt cx="1080120" cy="576064"/>
            </a:xfrm>
          </p:grpSpPr>
          <p:cxnSp>
            <p:nvCxnSpPr>
              <p:cNvPr id="34" name="Connecteur droit 33"/>
              <p:cNvCxnSpPr/>
              <p:nvPr/>
            </p:nvCxnSpPr>
            <p:spPr>
              <a:xfrm flipH="1">
                <a:off x="2627784" y="3861048"/>
                <a:ext cx="936104" cy="576064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 flipH="1" flipV="1">
                <a:off x="2555776" y="3861048"/>
                <a:ext cx="1080120" cy="43204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e 30"/>
            <p:cNvGrpSpPr/>
            <p:nvPr/>
          </p:nvGrpSpPr>
          <p:grpSpPr>
            <a:xfrm>
              <a:off x="4788024" y="429511"/>
              <a:ext cx="3024336" cy="2279409"/>
              <a:chOff x="2555776" y="3861048"/>
              <a:chExt cx="1080120" cy="576064"/>
            </a:xfrm>
          </p:grpSpPr>
          <p:cxnSp>
            <p:nvCxnSpPr>
              <p:cNvPr id="32" name="Connecteur droit 31"/>
              <p:cNvCxnSpPr/>
              <p:nvPr/>
            </p:nvCxnSpPr>
            <p:spPr>
              <a:xfrm flipH="1">
                <a:off x="2627784" y="3861048"/>
                <a:ext cx="936104" cy="576064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>
              <a:xfrm flipH="1" flipV="1">
                <a:off x="2555776" y="3861048"/>
                <a:ext cx="1080120" cy="43204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2" name="Connecteur droit avec flèche 71"/>
          <p:cNvCxnSpPr/>
          <p:nvPr/>
        </p:nvCxnSpPr>
        <p:spPr>
          <a:xfrm>
            <a:off x="3491907" y="2406184"/>
            <a:ext cx="842238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913026" y="1038032"/>
            <a:ext cx="1110958" cy="13007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>
            <a:off x="3913026" y="1912928"/>
            <a:ext cx="1218324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51520" y="4633972"/>
            <a:ext cx="489047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tx1"/>
                </a:solidFill>
              </a:rPr>
              <a:t>t2DBool = </a:t>
            </a:r>
            <a:r>
              <a:rPr lang="fr-FR" sz="2800" b="1" dirty="0" err="1" smtClean="0">
                <a:solidFill>
                  <a:schemeClr val="tx1"/>
                </a:solidFill>
              </a:rPr>
              <a:t>null</a:t>
            </a:r>
            <a:endParaRPr lang="fr-FR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58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82</a:t>
            </a:fld>
            <a:endParaRPr lang="fr-BE"/>
          </a:p>
        </p:txBody>
      </p:sp>
      <p:sp>
        <p:nvSpPr>
          <p:cNvPr id="2" name="ZoneTexte 1"/>
          <p:cNvSpPr txBox="1"/>
          <p:nvPr/>
        </p:nvSpPr>
        <p:spPr>
          <a:xfrm>
            <a:off x="683568" y="692696"/>
            <a:ext cx="7704856" cy="40934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Prérequis </a:t>
            </a:r>
            <a:endParaRPr lang="fr-FR" sz="32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pour </a:t>
            </a:r>
            <a:r>
              <a:rPr lang="fr-FR" sz="3200" b="1" dirty="0">
                <a:solidFill>
                  <a:schemeClr val="tx1"/>
                </a:solidFill>
              </a:rPr>
              <a:t>la mise en œuvre </a:t>
            </a:r>
            <a:endParaRPr lang="fr-FR" sz="32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de </a:t>
            </a:r>
            <a:r>
              <a:rPr lang="fr-FR" sz="3200" dirty="0" smtClean="0">
                <a:solidFill>
                  <a:schemeClr val="tx1"/>
                </a:solidFill>
              </a:rPr>
              <a:t>La fonction  </a:t>
            </a:r>
            <a:r>
              <a:rPr lang="fr-FR" sz="3200" b="1" dirty="0" err="1" smtClean="0">
                <a:solidFill>
                  <a:schemeClr val="tx1"/>
                </a:solidFill>
              </a:rPr>
              <a:t>length</a:t>
            </a:r>
            <a:r>
              <a:rPr lang="fr-FR" sz="3200" b="1" dirty="0" smtClean="0">
                <a:solidFill>
                  <a:schemeClr val="tx1"/>
                </a:solidFill>
              </a:rPr>
              <a:t>()</a:t>
            </a:r>
            <a:r>
              <a:rPr lang="fr-FR" sz="3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fr-FR" sz="3200" dirty="0">
              <a:solidFill>
                <a:schemeClr val="tx1"/>
              </a:solidFill>
            </a:endParaRPr>
          </a:p>
          <a:p>
            <a:pPr algn="ctr"/>
            <a:r>
              <a:rPr lang="fr-FR" sz="6600" b="1" dirty="0" smtClean="0">
                <a:solidFill>
                  <a:schemeClr val="tx1"/>
                </a:solidFill>
              </a:rPr>
              <a:t>import </a:t>
            </a:r>
            <a:r>
              <a:rPr lang="fr-FR" sz="6600" b="1" dirty="0" err="1" smtClean="0">
                <a:solidFill>
                  <a:schemeClr val="tx1"/>
                </a:solidFill>
              </a:rPr>
              <a:t>libjava.Utils</a:t>
            </a:r>
            <a:endParaRPr lang="fr-FR" sz="66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6600" b="1" dirty="0">
                <a:solidFill>
                  <a:schemeClr val="tx1"/>
                </a:solidFill>
              </a:rPr>
              <a:t>import </a:t>
            </a:r>
            <a:r>
              <a:rPr lang="fr-FR" sz="6600" b="1" dirty="0" smtClean="0">
                <a:solidFill>
                  <a:schemeClr val="tx1"/>
                </a:solidFill>
              </a:rPr>
              <a:t>libjava.*</a:t>
            </a:r>
          </a:p>
        </p:txBody>
      </p:sp>
    </p:spTree>
    <p:extLst>
      <p:ext uri="{BB962C8B-B14F-4D97-AF65-F5344CB8AC3E}">
        <p14:creationId xmlns:p14="http://schemas.microsoft.com/office/powerpoint/2010/main" val="198140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83</a:t>
            </a:fld>
            <a:endParaRPr lang="fr-BE"/>
          </a:p>
        </p:txBody>
      </p:sp>
      <p:sp>
        <p:nvSpPr>
          <p:cNvPr id="2" name="ZoneTexte 1"/>
          <p:cNvSpPr txBox="1"/>
          <p:nvPr/>
        </p:nvSpPr>
        <p:spPr>
          <a:xfrm>
            <a:off x="899592" y="332656"/>
            <a:ext cx="7704856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Exemple 1</a:t>
            </a: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Une fonction de remplissage </a:t>
            </a:r>
          </a:p>
          <a:p>
            <a:pPr marL="457200" indent="-457200">
              <a:buFontTx/>
              <a:buChar char="-"/>
            </a:pPr>
            <a:r>
              <a:rPr lang="fr-FR" sz="3200" b="1" dirty="0" smtClean="0">
                <a:solidFill>
                  <a:schemeClr val="tx1"/>
                </a:solidFill>
              </a:rPr>
              <a:t>d’un tableau 1D (vecteur) d’entiers donné</a:t>
            </a:r>
          </a:p>
          <a:p>
            <a:pPr marL="457200" indent="-457200">
              <a:buFontTx/>
              <a:buChar char="-"/>
            </a:pPr>
            <a:r>
              <a:rPr lang="fr-FR" sz="3200" b="1" dirty="0" smtClean="0">
                <a:solidFill>
                  <a:schemeClr val="tx1"/>
                </a:solidFill>
              </a:rPr>
              <a:t> par une valeur donnée</a:t>
            </a:r>
            <a:endParaRPr lang="fr-FR" sz="6600" b="1" dirty="0" smtClean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99905" y="2780928"/>
            <a:ext cx="7704856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err="1"/>
              <a:t>void</a:t>
            </a:r>
            <a:r>
              <a:rPr lang="fr-FR" sz="4000" b="1" dirty="0"/>
              <a:t>  fill1DArray(</a:t>
            </a:r>
            <a:r>
              <a:rPr lang="fr-FR" sz="4000" b="1" dirty="0" err="1">
                <a:solidFill>
                  <a:srgbClr val="FF0000"/>
                </a:solidFill>
              </a:rPr>
              <a:t>int</a:t>
            </a:r>
            <a:r>
              <a:rPr lang="fr-FR" sz="4000" b="1" dirty="0">
                <a:solidFill>
                  <a:srgbClr val="FF0000"/>
                </a:solidFill>
              </a:rPr>
              <a:t>[] tab</a:t>
            </a:r>
            <a:r>
              <a:rPr lang="fr-FR" sz="4000" b="1" dirty="0"/>
              <a:t>, </a:t>
            </a:r>
            <a:r>
              <a:rPr lang="fr-FR" sz="4000" b="1" dirty="0" err="1">
                <a:solidFill>
                  <a:srgbClr val="FF0000"/>
                </a:solidFill>
              </a:rPr>
              <a:t>int</a:t>
            </a:r>
            <a:r>
              <a:rPr lang="fr-FR" sz="4000" b="1" dirty="0">
                <a:solidFill>
                  <a:srgbClr val="FF0000"/>
                </a:solidFill>
              </a:rPr>
              <a:t> val</a:t>
            </a:r>
            <a:r>
              <a:rPr lang="fr-FR" sz="4000" b="1" dirty="0"/>
              <a:t>)</a:t>
            </a:r>
            <a:endParaRPr lang="fr-FR" sz="4000" b="1" dirty="0" smtClean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90298" y="3717032"/>
            <a:ext cx="7704856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Nécessite le parcours du tableau</a:t>
            </a:r>
          </a:p>
          <a:p>
            <a:pPr algn="ctr"/>
            <a:endParaRPr lang="fr-FR" sz="3200" b="1" dirty="0">
              <a:solidFill>
                <a:schemeClr val="tx1"/>
              </a:solidFill>
            </a:endParaRP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Une seule variable jouant le rôle d’indice de cas est nécessité</a:t>
            </a:r>
            <a:endParaRPr lang="fr-FR" sz="6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84</a:t>
            </a:fld>
            <a:endParaRPr lang="fr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8" y="332656"/>
            <a:ext cx="893487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e 8"/>
          <p:cNvGrpSpPr/>
          <p:nvPr/>
        </p:nvGrpSpPr>
        <p:grpSpPr>
          <a:xfrm>
            <a:off x="78478" y="692696"/>
            <a:ext cx="6869786" cy="1800200"/>
            <a:chOff x="78478" y="692696"/>
            <a:chExt cx="6869786" cy="1800200"/>
          </a:xfrm>
        </p:grpSpPr>
        <p:sp>
          <p:nvSpPr>
            <p:cNvPr id="8" name="Rectangle à coins arrondis 7"/>
            <p:cNvSpPr/>
            <p:nvPr/>
          </p:nvSpPr>
          <p:spPr>
            <a:xfrm>
              <a:off x="78478" y="692696"/>
              <a:ext cx="3557418" cy="432048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139952" y="2060848"/>
              <a:ext cx="2808312" cy="432048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1745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85</a:t>
            </a:fld>
            <a:endParaRPr lang="fr-BE"/>
          </a:p>
        </p:txBody>
      </p:sp>
      <p:sp>
        <p:nvSpPr>
          <p:cNvPr id="2" name="ZoneTexte 1"/>
          <p:cNvSpPr txBox="1"/>
          <p:nvPr/>
        </p:nvSpPr>
        <p:spPr>
          <a:xfrm>
            <a:off x="755576" y="332656"/>
            <a:ext cx="7704856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Exemple 2</a:t>
            </a: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Une fonction de remplissage </a:t>
            </a:r>
          </a:p>
          <a:p>
            <a:pPr marL="457200" indent="-457200">
              <a:buFontTx/>
              <a:buChar char="-"/>
            </a:pPr>
            <a:r>
              <a:rPr lang="fr-FR" sz="3200" b="1" dirty="0" smtClean="0">
                <a:solidFill>
                  <a:schemeClr val="tx1"/>
                </a:solidFill>
              </a:rPr>
              <a:t>d’un tableau 2D (matrice) d’entiers donné</a:t>
            </a:r>
          </a:p>
          <a:p>
            <a:pPr marL="457200" indent="-457200">
              <a:buFontTx/>
              <a:buChar char="-"/>
            </a:pPr>
            <a:r>
              <a:rPr lang="fr-FR" sz="3200" b="1" dirty="0" smtClean="0">
                <a:solidFill>
                  <a:schemeClr val="tx1"/>
                </a:solidFill>
              </a:rPr>
              <a:t> par une valeur donnée</a:t>
            </a:r>
            <a:endParaRPr lang="fr-FR" sz="6600" b="1" dirty="0" smtClean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55576" y="2636912"/>
            <a:ext cx="7704856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err="1"/>
              <a:t>void</a:t>
            </a:r>
            <a:r>
              <a:rPr lang="fr-FR" sz="4000" b="1" dirty="0"/>
              <a:t>  </a:t>
            </a:r>
            <a:r>
              <a:rPr lang="fr-FR" sz="4000" b="1" dirty="0" smtClean="0"/>
              <a:t>fill2DArray(</a:t>
            </a:r>
            <a:r>
              <a:rPr lang="fr-FR" sz="4000" b="1" dirty="0" err="1" smtClean="0">
                <a:solidFill>
                  <a:srgbClr val="FF0000"/>
                </a:solidFill>
              </a:rPr>
              <a:t>int</a:t>
            </a:r>
            <a:r>
              <a:rPr lang="fr-FR" sz="4000" b="1" dirty="0" smtClean="0">
                <a:solidFill>
                  <a:srgbClr val="FF0000"/>
                </a:solidFill>
              </a:rPr>
              <a:t>[][] </a:t>
            </a:r>
            <a:r>
              <a:rPr lang="fr-FR" sz="4000" b="1" dirty="0">
                <a:solidFill>
                  <a:srgbClr val="FF0000"/>
                </a:solidFill>
              </a:rPr>
              <a:t>tab</a:t>
            </a:r>
            <a:r>
              <a:rPr lang="fr-FR" sz="4000" b="1" dirty="0"/>
              <a:t>, </a:t>
            </a:r>
            <a:r>
              <a:rPr lang="fr-FR" sz="4000" b="1" dirty="0" err="1">
                <a:solidFill>
                  <a:srgbClr val="FF0000"/>
                </a:solidFill>
              </a:rPr>
              <a:t>int</a:t>
            </a:r>
            <a:r>
              <a:rPr lang="fr-FR" sz="4000" b="1" dirty="0">
                <a:solidFill>
                  <a:srgbClr val="FF0000"/>
                </a:solidFill>
              </a:rPr>
              <a:t> val</a:t>
            </a:r>
            <a:r>
              <a:rPr lang="fr-FR" sz="4000" b="1" dirty="0"/>
              <a:t>)</a:t>
            </a:r>
            <a:endParaRPr lang="fr-FR" sz="4000" b="1" dirty="0" smtClean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23287" y="3501008"/>
            <a:ext cx="7704856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Nécessite le parcours du tableau, ligne par ligne et colonne par colonne dabs une ligne</a:t>
            </a:r>
          </a:p>
          <a:p>
            <a:pPr algn="ctr"/>
            <a:endParaRPr lang="fr-FR" sz="3200" b="1" dirty="0">
              <a:solidFill>
                <a:schemeClr val="tx1"/>
              </a:solidFill>
            </a:endParaRP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2 Variables jouant chacune le rôle d’indice est nécessaire: Une pour les ligne et une pour les colonne de chaque ligne </a:t>
            </a:r>
            <a:endParaRPr lang="fr-FR" sz="6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8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86</a:t>
            </a:fld>
            <a:endParaRPr lang="fr-BE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9" y="1988840"/>
            <a:ext cx="8848983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e 8"/>
          <p:cNvGrpSpPr/>
          <p:nvPr/>
        </p:nvGrpSpPr>
        <p:grpSpPr>
          <a:xfrm>
            <a:off x="3275856" y="2708920"/>
            <a:ext cx="4320480" cy="1080120"/>
            <a:chOff x="78478" y="692696"/>
            <a:chExt cx="4320480" cy="1080120"/>
          </a:xfrm>
        </p:grpSpPr>
        <p:sp>
          <p:nvSpPr>
            <p:cNvPr id="8" name="Rectangle à coins arrondis 7"/>
            <p:cNvSpPr/>
            <p:nvPr/>
          </p:nvSpPr>
          <p:spPr>
            <a:xfrm>
              <a:off x="78478" y="692696"/>
              <a:ext cx="3557418" cy="432048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086590" y="1340768"/>
              <a:ext cx="3312368" cy="432048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0622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87</a:t>
            </a:fld>
            <a:endParaRPr lang="fr-BE"/>
          </a:p>
        </p:txBody>
      </p:sp>
      <p:sp>
        <p:nvSpPr>
          <p:cNvPr id="2" name="ZoneTexte 1"/>
          <p:cNvSpPr txBox="1"/>
          <p:nvPr/>
        </p:nvSpPr>
        <p:spPr>
          <a:xfrm>
            <a:off x="28065" y="1700808"/>
            <a:ext cx="8712968" cy="35394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Exercice</a:t>
            </a: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Améliorer</a:t>
            </a:r>
          </a:p>
          <a:p>
            <a:pPr algn="ctr"/>
            <a:r>
              <a:rPr lang="fr-FR" sz="3200" b="1" dirty="0" err="1"/>
              <a:t>void</a:t>
            </a:r>
            <a:r>
              <a:rPr lang="fr-FR" sz="3200" b="1" dirty="0"/>
              <a:t>  fill2DArray(</a:t>
            </a:r>
            <a:r>
              <a:rPr lang="fr-FR" sz="3200" b="1" dirty="0" err="1">
                <a:solidFill>
                  <a:srgbClr val="FF0000"/>
                </a:solidFill>
              </a:rPr>
              <a:t>int</a:t>
            </a:r>
            <a:r>
              <a:rPr lang="fr-FR" sz="3200" b="1" dirty="0">
                <a:solidFill>
                  <a:srgbClr val="FF0000"/>
                </a:solidFill>
              </a:rPr>
              <a:t>[][] tab</a:t>
            </a:r>
            <a:r>
              <a:rPr lang="fr-FR" sz="3200" b="1" dirty="0"/>
              <a:t>, </a:t>
            </a:r>
            <a:r>
              <a:rPr lang="fr-FR" sz="3200" b="1" dirty="0" err="1">
                <a:solidFill>
                  <a:srgbClr val="FF0000"/>
                </a:solidFill>
              </a:rPr>
              <a:t>int</a:t>
            </a:r>
            <a:r>
              <a:rPr lang="fr-FR" sz="3200" b="1" dirty="0">
                <a:solidFill>
                  <a:srgbClr val="FF0000"/>
                </a:solidFill>
              </a:rPr>
              <a:t> val</a:t>
            </a:r>
            <a:r>
              <a:rPr lang="fr-FR" sz="3200" b="1" dirty="0"/>
              <a:t>)</a:t>
            </a:r>
            <a:endParaRPr lang="fr-FR" sz="3200" b="1" dirty="0">
              <a:solidFill>
                <a:schemeClr val="tx1"/>
              </a:solidFill>
            </a:endParaRPr>
          </a:p>
          <a:p>
            <a:pPr algn="ctr"/>
            <a:endParaRPr lang="fr-FR" sz="32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En réutilisant les capacité de </a:t>
            </a:r>
          </a:p>
          <a:p>
            <a:pPr algn="ctr"/>
            <a:r>
              <a:rPr lang="fr-FR" sz="3200" b="1" dirty="0" err="1"/>
              <a:t>void</a:t>
            </a:r>
            <a:r>
              <a:rPr lang="fr-FR" sz="3200" b="1" dirty="0"/>
              <a:t>  </a:t>
            </a:r>
            <a:r>
              <a:rPr lang="fr-FR" sz="3200" b="1" dirty="0" smtClean="0"/>
              <a:t>fill1DArray(</a:t>
            </a:r>
            <a:r>
              <a:rPr lang="fr-FR" sz="3200" b="1" dirty="0" err="1" smtClean="0">
                <a:solidFill>
                  <a:srgbClr val="FF0000"/>
                </a:solidFill>
              </a:rPr>
              <a:t>int</a:t>
            </a:r>
            <a:r>
              <a:rPr lang="fr-FR" sz="3200" b="1" dirty="0" smtClean="0">
                <a:solidFill>
                  <a:srgbClr val="FF0000"/>
                </a:solidFill>
              </a:rPr>
              <a:t>[] </a:t>
            </a:r>
            <a:r>
              <a:rPr lang="fr-FR" sz="3200" b="1" dirty="0">
                <a:solidFill>
                  <a:srgbClr val="FF0000"/>
                </a:solidFill>
              </a:rPr>
              <a:t>tab</a:t>
            </a:r>
            <a:r>
              <a:rPr lang="fr-FR" sz="3200" b="1" dirty="0"/>
              <a:t>, </a:t>
            </a:r>
            <a:r>
              <a:rPr lang="fr-FR" sz="3200" b="1" dirty="0" err="1">
                <a:solidFill>
                  <a:srgbClr val="FF0000"/>
                </a:solidFill>
              </a:rPr>
              <a:t>int</a:t>
            </a:r>
            <a:r>
              <a:rPr lang="fr-FR" sz="3200" b="1" dirty="0">
                <a:solidFill>
                  <a:srgbClr val="FF0000"/>
                </a:solidFill>
              </a:rPr>
              <a:t> val</a:t>
            </a:r>
            <a:r>
              <a:rPr lang="fr-FR" sz="3200" b="1" dirty="0"/>
              <a:t>)</a:t>
            </a:r>
            <a:endParaRPr lang="fr-FR" sz="3200" b="1" dirty="0">
              <a:solidFill>
                <a:schemeClr val="tx1"/>
              </a:solidFill>
            </a:endParaRP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 </a:t>
            </a:r>
            <a:endParaRPr lang="fr-FR" sz="6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2" y="1124744"/>
            <a:ext cx="9021372" cy="239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88</a:t>
            </a:fld>
            <a:endParaRPr lang="fr-BE"/>
          </a:p>
        </p:txBody>
      </p:sp>
      <p:sp>
        <p:nvSpPr>
          <p:cNvPr id="8" name="Rectangle à coins arrondis 7"/>
          <p:cNvSpPr/>
          <p:nvPr/>
        </p:nvSpPr>
        <p:spPr>
          <a:xfrm>
            <a:off x="1979712" y="2486903"/>
            <a:ext cx="4248472" cy="43204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83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89</a:t>
            </a:fld>
            <a:endParaRPr lang="fr-BE"/>
          </a:p>
        </p:txBody>
      </p:sp>
      <p:sp>
        <p:nvSpPr>
          <p:cNvPr id="2" name="ZoneTexte 1"/>
          <p:cNvSpPr txBox="1"/>
          <p:nvPr/>
        </p:nvSpPr>
        <p:spPr>
          <a:xfrm>
            <a:off x="251520" y="332656"/>
            <a:ext cx="8712968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Exemple 3</a:t>
            </a: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Lecture à partir du clavier de données qui seront mise directement dans un tableau</a:t>
            </a:r>
            <a:endParaRPr lang="fr-FR" sz="6600" b="1" dirty="0" smtClean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1520" y="2636912"/>
            <a:ext cx="871296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err="1" smtClean="0"/>
              <a:t>int</a:t>
            </a:r>
            <a:r>
              <a:rPr lang="fr-FR" sz="3600" b="1" dirty="0" smtClean="0"/>
              <a:t>  </a:t>
            </a:r>
            <a:r>
              <a:rPr lang="fr-FR" sz="3600" b="1" dirty="0" err="1" smtClean="0"/>
              <a:t>readIntArray</a:t>
            </a:r>
            <a:r>
              <a:rPr lang="fr-FR" sz="3600" b="1" dirty="0" smtClean="0"/>
              <a:t>(</a:t>
            </a:r>
            <a:r>
              <a:rPr lang="fr-FR" sz="3600" b="1" dirty="0" err="1" smtClean="0">
                <a:solidFill>
                  <a:srgbClr val="FF0000"/>
                </a:solidFill>
              </a:rPr>
              <a:t>int</a:t>
            </a:r>
            <a:r>
              <a:rPr lang="fr-FR" sz="3600" b="1" dirty="0" smtClean="0">
                <a:solidFill>
                  <a:srgbClr val="FF0000"/>
                </a:solidFill>
              </a:rPr>
              <a:t>[] </a:t>
            </a:r>
            <a:r>
              <a:rPr lang="fr-FR" sz="3600" b="1" dirty="0">
                <a:solidFill>
                  <a:srgbClr val="FF0000"/>
                </a:solidFill>
              </a:rPr>
              <a:t>tab</a:t>
            </a:r>
            <a:r>
              <a:rPr lang="fr-FR" sz="3600" b="1" dirty="0" smtClean="0"/>
              <a:t>,</a:t>
            </a:r>
            <a:r>
              <a:rPr lang="fr-FR" sz="3600" b="1" dirty="0" smtClean="0">
                <a:solidFill>
                  <a:srgbClr val="FF0000"/>
                </a:solidFill>
              </a:rPr>
              <a:t> </a:t>
            </a:r>
            <a:r>
              <a:rPr lang="fr-FR" sz="3600" b="1" dirty="0" err="1" smtClean="0">
                <a:solidFill>
                  <a:srgbClr val="FF0000"/>
                </a:solidFill>
              </a:rPr>
              <a:t>int</a:t>
            </a:r>
            <a:r>
              <a:rPr lang="fr-FR" sz="3600" b="1" dirty="0" smtClean="0">
                <a:solidFill>
                  <a:srgbClr val="FF0000"/>
                </a:solidFill>
              </a:rPr>
              <a:t> </a:t>
            </a:r>
            <a:r>
              <a:rPr lang="fr-FR" sz="3600" b="1" dirty="0" err="1" smtClean="0">
                <a:solidFill>
                  <a:srgbClr val="FF0000"/>
                </a:solidFill>
              </a:rPr>
              <a:t>endValue</a:t>
            </a:r>
            <a:r>
              <a:rPr lang="fr-FR" sz="3600" b="1" dirty="0" smtClean="0"/>
              <a:t>)</a:t>
            </a:r>
            <a:endParaRPr lang="fr-FR" sz="3600" b="1" dirty="0" smtClean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3861048"/>
            <a:ext cx="8712968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Utilisation des fonctions </a:t>
            </a:r>
            <a:r>
              <a:rPr lang="fr-FR" sz="3200" b="1" dirty="0" err="1" smtClean="0">
                <a:solidFill>
                  <a:schemeClr val="tx1"/>
                </a:solidFill>
              </a:rPr>
              <a:t>duclasse</a:t>
            </a:r>
            <a:r>
              <a:rPr lang="fr-FR" sz="3200" b="1" dirty="0" smtClean="0">
                <a:solidFill>
                  <a:schemeClr val="tx1"/>
                </a:solidFill>
              </a:rPr>
              <a:t> </a:t>
            </a:r>
            <a:r>
              <a:rPr lang="fr-FR" sz="3200" b="1" dirty="0" err="1" smtClean="0">
                <a:solidFill>
                  <a:schemeClr val="tx1"/>
                </a:solidFill>
              </a:rPr>
              <a:t>IHMLib</a:t>
            </a:r>
            <a:r>
              <a:rPr lang="fr-FR" sz="3200" b="1" dirty="0" smtClean="0">
                <a:solidFill>
                  <a:schemeClr val="tx1"/>
                </a:solidFill>
              </a:rPr>
              <a:t> de la librairie </a:t>
            </a:r>
            <a:r>
              <a:rPr lang="fr-FR" sz="3200" b="1" dirty="0" err="1" smtClean="0">
                <a:solidFill>
                  <a:schemeClr val="tx1"/>
                </a:solidFill>
              </a:rPr>
              <a:t>libjava</a:t>
            </a:r>
            <a:endParaRPr lang="fr-FR" sz="3200" b="1" dirty="0" smtClean="0">
              <a:solidFill>
                <a:schemeClr val="tx1"/>
              </a:solidFill>
            </a:endParaRPr>
          </a:p>
          <a:p>
            <a:pPr algn="ctr"/>
            <a:endParaRPr lang="fr-FR" sz="3200" b="1" dirty="0">
              <a:solidFill>
                <a:schemeClr val="tx1"/>
              </a:solidFill>
            </a:endParaRPr>
          </a:p>
          <a:p>
            <a:pPr algn="ctr"/>
            <a:r>
              <a:rPr lang="fr-FR" sz="6600" b="1" dirty="0" err="1" smtClean="0">
                <a:solidFill>
                  <a:schemeClr val="tx1"/>
                </a:solidFill>
              </a:rPr>
              <a:t>int</a:t>
            </a:r>
            <a:r>
              <a:rPr lang="fr-FR" sz="6600" b="1" dirty="0" smtClean="0">
                <a:solidFill>
                  <a:schemeClr val="tx1"/>
                </a:solidFill>
              </a:rPr>
              <a:t>  </a:t>
            </a:r>
            <a:r>
              <a:rPr lang="fr-FR" sz="6600" b="1" dirty="0" err="1" smtClean="0">
                <a:solidFill>
                  <a:schemeClr val="tx1"/>
                </a:solidFill>
              </a:rPr>
              <a:t>IHMLib.readInt</a:t>
            </a:r>
            <a:r>
              <a:rPr lang="fr-FR" sz="6600" b="1" dirty="0" smtClean="0">
                <a:solidFill>
                  <a:schemeClr val="tx1"/>
                </a:solidFill>
              </a:rPr>
              <a:t>() </a:t>
            </a:r>
            <a:endParaRPr lang="fr-FR" sz="16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3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64807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dirty="0" smtClean="0"/>
              <a:t>Règle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469722" y="1844824"/>
            <a:ext cx="8215370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002060"/>
                </a:solidFill>
              </a:rPr>
              <a:t>Dans un fichier, </a:t>
            </a:r>
          </a:p>
          <a:p>
            <a:pPr algn="ctr"/>
            <a:r>
              <a:rPr lang="fr-FR" sz="2800" b="1" dirty="0" smtClean="0">
                <a:solidFill>
                  <a:srgbClr val="C00000"/>
                </a:solidFill>
              </a:rPr>
              <a:t>une et une seul classe peut être qualifiée de publique</a:t>
            </a:r>
            <a:r>
              <a:rPr lang="fr-FR" sz="2800" b="1" dirty="0" smtClean="0">
                <a:solidFill>
                  <a:srgbClr val="002060"/>
                </a:solidFill>
              </a:rPr>
              <a:t>, c’est-à-dire précédé du mot clé </a:t>
            </a:r>
            <a:r>
              <a:rPr lang="fr-FR" sz="2800" b="1" dirty="0" smtClean="0">
                <a:solidFill>
                  <a:srgbClr val="C00000"/>
                </a:solidFill>
              </a:rPr>
              <a:t>public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64389" y="3573016"/>
            <a:ext cx="8215370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002060"/>
                </a:solidFill>
              </a:rPr>
              <a:t>Si Dans un fichier, </a:t>
            </a:r>
          </a:p>
          <a:p>
            <a:pPr algn="ctr"/>
            <a:r>
              <a:rPr lang="fr-FR" sz="2800" b="1" dirty="0" smtClean="0">
                <a:solidFill>
                  <a:srgbClr val="C00000"/>
                </a:solidFill>
              </a:rPr>
              <a:t>une  classe est qualifié de publique</a:t>
            </a:r>
            <a:r>
              <a:rPr lang="fr-FR" sz="2800" b="1" dirty="0" smtClean="0">
                <a:solidFill>
                  <a:srgbClr val="002060"/>
                </a:solidFill>
              </a:rPr>
              <a:t>, </a:t>
            </a:r>
          </a:p>
          <a:p>
            <a:pPr algn="ctr"/>
            <a:r>
              <a:rPr lang="fr-FR" sz="2800" b="1" dirty="0" smtClean="0">
                <a:solidFill>
                  <a:srgbClr val="002060"/>
                </a:solidFill>
              </a:rPr>
              <a:t>alors le nom du fichier doit être obligatoirement le même que le nom d’une classe </a:t>
            </a:r>
          </a:p>
          <a:p>
            <a:pPr algn="ctr"/>
            <a:r>
              <a:rPr lang="fr-FR" sz="2800" b="1" dirty="0" smtClean="0">
                <a:solidFill>
                  <a:srgbClr val="002060"/>
                </a:solidFill>
              </a:rPr>
              <a:t>suivi de .java</a:t>
            </a:r>
            <a:endParaRPr lang="fr-FR" sz="2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95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90</a:t>
            </a:fld>
            <a:endParaRPr lang="fr-BE"/>
          </a:p>
        </p:txBody>
      </p:sp>
      <p:sp>
        <p:nvSpPr>
          <p:cNvPr id="2" name="ZoneTexte 1"/>
          <p:cNvSpPr txBox="1"/>
          <p:nvPr/>
        </p:nvSpPr>
        <p:spPr>
          <a:xfrm>
            <a:off x="251520" y="1052736"/>
            <a:ext cx="871296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Comportement</a:t>
            </a:r>
            <a:endParaRPr lang="fr-FR" sz="6600" b="1" dirty="0" smtClean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1520" y="260648"/>
            <a:ext cx="871296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err="1" smtClean="0"/>
              <a:t>int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readIntArray</a:t>
            </a:r>
            <a:r>
              <a:rPr lang="fr-FR" sz="3600" b="1" dirty="0" smtClean="0"/>
              <a:t>(</a:t>
            </a:r>
            <a:r>
              <a:rPr lang="fr-FR" sz="3600" b="1" dirty="0" err="1" smtClean="0">
                <a:solidFill>
                  <a:srgbClr val="FF0000"/>
                </a:solidFill>
              </a:rPr>
              <a:t>int</a:t>
            </a:r>
            <a:r>
              <a:rPr lang="fr-FR" sz="3600" b="1" dirty="0" smtClean="0">
                <a:solidFill>
                  <a:srgbClr val="FF0000"/>
                </a:solidFill>
              </a:rPr>
              <a:t>[] </a:t>
            </a:r>
            <a:r>
              <a:rPr lang="fr-FR" sz="3600" b="1" dirty="0">
                <a:solidFill>
                  <a:srgbClr val="FF0000"/>
                </a:solidFill>
              </a:rPr>
              <a:t>tab</a:t>
            </a:r>
            <a:r>
              <a:rPr lang="fr-FR" sz="3600" b="1" dirty="0" smtClean="0"/>
              <a:t>,</a:t>
            </a:r>
            <a:r>
              <a:rPr lang="fr-FR" sz="3600" b="1" dirty="0" smtClean="0">
                <a:solidFill>
                  <a:srgbClr val="FF0000"/>
                </a:solidFill>
              </a:rPr>
              <a:t> </a:t>
            </a:r>
            <a:r>
              <a:rPr lang="fr-FR" sz="3600" b="1" dirty="0" err="1" smtClean="0">
                <a:solidFill>
                  <a:srgbClr val="FF0000"/>
                </a:solidFill>
              </a:rPr>
              <a:t>int</a:t>
            </a:r>
            <a:r>
              <a:rPr lang="fr-FR" sz="3600" b="1" dirty="0" smtClean="0">
                <a:solidFill>
                  <a:srgbClr val="FF0000"/>
                </a:solidFill>
              </a:rPr>
              <a:t> </a:t>
            </a:r>
            <a:r>
              <a:rPr lang="fr-FR" sz="3600" b="1" dirty="0" err="1" smtClean="0">
                <a:solidFill>
                  <a:srgbClr val="FF0000"/>
                </a:solidFill>
              </a:rPr>
              <a:t>endVal</a:t>
            </a:r>
            <a:r>
              <a:rPr lang="fr-FR" sz="3600" b="1" dirty="0" smtClean="0"/>
              <a:t>)</a:t>
            </a:r>
            <a:endParaRPr lang="fr-FR" sz="3600" b="1" dirty="0" smtClean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82388" y="1700808"/>
            <a:ext cx="8712968" cy="5016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La fonction fait le parcours du tableau</a:t>
            </a:r>
          </a:p>
          <a:p>
            <a:r>
              <a:rPr lang="fr-FR" sz="3200" b="1" dirty="0" smtClean="0">
                <a:solidFill>
                  <a:schemeClr val="tx1"/>
                </a:solidFill>
              </a:rPr>
              <a:t>A chaque fois qu’elle se positionne sur une case</a:t>
            </a:r>
          </a:p>
          <a:p>
            <a:pPr marL="457200" indent="-457200">
              <a:buFontTx/>
              <a:buChar char="-"/>
            </a:pPr>
            <a:r>
              <a:rPr lang="fr-FR" sz="3200" b="1" dirty="0" smtClean="0">
                <a:solidFill>
                  <a:schemeClr val="tx1"/>
                </a:solidFill>
              </a:rPr>
              <a:t>demande à saisir une donnée entière</a:t>
            </a:r>
          </a:p>
          <a:p>
            <a:r>
              <a:rPr lang="fr-FR" sz="3200" b="1" dirty="0" smtClean="0">
                <a:solidFill>
                  <a:schemeClr val="tx1"/>
                </a:solidFill>
              </a:rPr>
              <a:t>La fonction s’arrête  dans l’un des 2 cas suivants:</a:t>
            </a:r>
          </a:p>
          <a:p>
            <a:pPr marL="457200" indent="-457200">
              <a:buFontTx/>
              <a:buChar char="-"/>
            </a:pPr>
            <a:r>
              <a:rPr lang="fr-FR" sz="3200" b="1" dirty="0" smtClean="0">
                <a:solidFill>
                  <a:schemeClr val="tx1"/>
                </a:solidFill>
              </a:rPr>
              <a:t>Toutes les cases du tableau ont été remplies par les données saisie au clavier</a:t>
            </a:r>
          </a:p>
          <a:p>
            <a:pPr marL="457200" indent="-457200">
              <a:buFontTx/>
              <a:buChar char="-"/>
            </a:pPr>
            <a:r>
              <a:rPr lang="fr-FR" sz="3200" b="1" dirty="0" smtClean="0">
                <a:solidFill>
                  <a:schemeClr val="tx1"/>
                </a:solidFill>
              </a:rPr>
              <a:t> La valeur </a:t>
            </a:r>
            <a:r>
              <a:rPr lang="fr-FR" sz="3200" b="1" dirty="0" err="1" smtClean="0">
                <a:solidFill>
                  <a:srgbClr val="FF0000"/>
                </a:solidFill>
              </a:rPr>
              <a:t>endVal</a:t>
            </a:r>
            <a:r>
              <a:rPr lang="fr-FR" sz="3200" b="1" dirty="0" smtClean="0">
                <a:solidFill>
                  <a:schemeClr val="tx1"/>
                </a:solidFill>
              </a:rPr>
              <a:t> est saisie au clavier</a:t>
            </a:r>
          </a:p>
          <a:p>
            <a:endParaRPr lang="fr-FR" sz="32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La fonction se </a:t>
            </a:r>
            <a:r>
              <a:rPr lang="fr-FR" sz="3200" b="1" dirty="0" smtClean="0">
                <a:solidFill>
                  <a:srgbClr val="C00000"/>
                </a:solidFill>
              </a:rPr>
              <a:t>termine en renvoyant le nombre effectif de nombres lus</a:t>
            </a:r>
            <a:endParaRPr lang="fr-FR" sz="2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4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91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2" y="836712"/>
            <a:ext cx="885619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4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92</a:t>
            </a:fld>
            <a:endParaRPr lang="fr-BE"/>
          </a:p>
        </p:txBody>
      </p:sp>
      <p:sp>
        <p:nvSpPr>
          <p:cNvPr id="2" name="ZoneTexte 1"/>
          <p:cNvSpPr txBox="1"/>
          <p:nvPr/>
        </p:nvSpPr>
        <p:spPr>
          <a:xfrm>
            <a:off x="282388" y="3068960"/>
            <a:ext cx="871296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</a:rPr>
              <a:t>Version Plus sure</a:t>
            </a:r>
            <a:endParaRPr lang="fr-FR" sz="9600" b="1" dirty="0" smtClean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1520" y="260648"/>
            <a:ext cx="871296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err="1" smtClean="0"/>
              <a:t>int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readIntArray</a:t>
            </a:r>
            <a:r>
              <a:rPr lang="fr-FR" sz="3600" b="1" dirty="0" smtClean="0"/>
              <a:t>(</a:t>
            </a:r>
            <a:r>
              <a:rPr lang="fr-FR" sz="3600" b="1" dirty="0" err="1" smtClean="0">
                <a:solidFill>
                  <a:srgbClr val="FF0000"/>
                </a:solidFill>
              </a:rPr>
              <a:t>int</a:t>
            </a:r>
            <a:r>
              <a:rPr lang="fr-FR" sz="3600" b="1" dirty="0" smtClean="0">
                <a:solidFill>
                  <a:srgbClr val="FF0000"/>
                </a:solidFill>
              </a:rPr>
              <a:t>[] </a:t>
            </a:r>
            <a:r>
              <a:rPr lang="fr-FR" sz="3600" b="1" dirty="0">
                <a:solidFill>
                  <a:srgbClr val="FF0000"/>
                </a:solidFill>
              </a:rPr>
              <a:t>tab</a:t>
            </a:r>
            <a:r>
              <a:rPr lang="fr-FR" sz="3600" b="1" dirty="0" smtClean="0"/>
              <a:t>,</a:t>
            </a:r>
            <a:r>
              <a:rPr lang="fr-FR" sz="3600" b="1" dirty="0" smtClean="0">
                <a:solidFill>
                  <a:srgbClr val="FF0000"/>
                </a:solidFill>
              </a:rPr>
              <a:t> </a:t>
            </a:r>
            <a:r>
              <a:rPr lang="fr-FR" sz="3600" b="1" dirty="0" err="1" smtClean="0">
                <a:solidFill>
                  <a:srgbClr val="FF0000"/>
                </a:solidFill>
              </a:rPr>
              <a:t>int</a:t>
            </a:r>
            <a:r>
              <a:rPr lang="fr-FR" sz="3600" b="1" dirty="0" smtClean="0">
                <a:solidFill>
                  <a:srgbClr val="FF0000"/>
                </a:solidFill>
              </a:rPr>
              <a:t> </a:t>
            </a:r>
            <a:r>
              <a:rPr lang="fr-FR" sz="3600" b="1" dirty="0" err="1" smtClean="0">
                <a:solidFill>
                  <a:srgbClr val="FF0000"/>
                </a:solidFill>
              </a:rPr>
              <a:t>endVal</a:t>
            </a:r>
            <a:r>
              <a:rPr lang="fr-FR" sz="3600" b="1" dirty="0" smtClean="0"/>
              <a:t>)</a:t>
            </a:r>
            <a:endParaRPr lang="fr-FR" sz="3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ESG, Java Pour Programmeur, Par D. </a:t>
            </a:r>
            <a:r>
              <a:rPr lang="fr-FR" dirty="0" err="1" smtClean="0"/>
              <a:t>Bennouar</a:t>
            </a:r>
            <a:r>
              <a:rPr lang="fr-FR" dirty="0" smtClean="0"/>
              <a:t>, 15-19 Sept 2013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93</a:t>
            </a:fld>
            <a:endParaRPr lang="fr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5" y="404664"/>
            <a:ext cx="881973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à coins arrondis 7"/>
          <p:cNvSpPr/>
          <p:nvPr/>
        </p:nvSpPr>
        <p:spPr>
          <a:xfrm>
            <a:off x="827584" y="1052736"/>
            <a:ext cx="2880320" cy="43204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46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94</a:t>
            </a:fld>
            <a:endParaRPr lang="fr-BE"/>
          </a:p>
        </p:txBody>
      </p:sp>
      <p:sp>
        <p:nvSpPr>
          <p:cNvPr id="2" name="ZoneTexte 1"/>
          <p:cNvSpPr txBox="1"/>
          <p:nvPr/>
        </p:nvSpPr>
        <p:spPr>
          <a:xfrm>
            <a:off x="251520" y="332656"/>
            <a:ext cx="8712968" cy="21236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chemeClr val="tx1"/>
                </a:solidFill>
              </a:rPr>
              <a:t>Exercice</a:t>
            </a:r>
          </a:p>
          <a:p>
            <a:pPr algn="ctr"/>
            <a:r>
              <a:rPr lang="fr-FR" sz="4400" b="1" dirty="0" smtClean="0">
                <a:solidFill>
                  <a:schemeClr val="tx1"/>
                </a:solidFill>
              </a:rPr>
              <a:t>À Préparer pour un </a:t>
            </a:r>
          </a:p>
          <a:p>
            <a:pPr algn="ctr"/>
            <a:r>
              <a:rPr lang="fr-FR" sz="4400" b="1" dirty="0" smtClean="0">
                <a:solidFill>
                  <a:schemeClr val="tx1"/>
                </a:solidFill>
              </a:rPr>
              <a:t>test de TD et de TP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51520" y="3717032"/>
            <a:ext cx="8712968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Réaliser</a:t>
            </a:r>
          </a:p>
          <a:p>
            <a:pPr algn="ctr"/>
            <a:r>
              <a:rPr lang="fr-FR" sz="3600" b="1" dirty="0" err="1" smtClean="0"/>
              <a:t>int</a:t>
            </a:r>
            <a:r>
              <a:rPr lang="fr-FR" sz="3600" b="1" dirty="0" smtClean="0"/>
              <a:t>  readInt2DArray(</a:t>
            </a:r>
            <a:r>
              <a:rPr lang="fr-FR" sz="3600" b="1" dirty="0" err="1" smtClean="0">
                <a:solidFill>
                  <a:srgbClr val="FF0000"/>
                </a:solidFill>
              </a:rPr>
              <a:t>int</a:t>
            </a:r>
            <a:r>
              <a:rPr lang="fr-FR" sz="3600" b="1" dirty="0" smtClean="0">
                <a:solidFill>
                  <a:srgbClr val="FF0000"/>
                </a:solidFill>
              </a:rPr>
              <a:t>[][] </a:t>
            </a:r>
            <a:r>
              <a:rPr lang="fr-FR" sz="3600" b="1" dirty="0">
                <a:solidFill>
                  <a:srgbClr val="FF0000"/>
                </a:solidFill>
              </a:rPr>
              <a:t>tab</a:t>
            </a:r>
            <a:r>
              <a:rPr lang="fr-FR" sz="3600" b="1" dirty="0" smtClean="0"/>
              <a:t>,</a:t>
            </a:r>
            <a:r>
              <a:rPr lang="fr-FR" sz="3600" b="1" dirty="0" smtClean="0">
                <a:solidFill>
                  <a:srgbClr val="FF0000"/>
                </a:solidFill>
              </a:rPr>
              <a:t> </a:t>
            </a:r>
            <a:r>
              <a:rPr lang="fr-FR" sz="3600" b="1" dirty="0" err="1" smtClean="0">
                <a:solidFill>
                  <a:srgbClr val="FF0000"/>
                </a:solidFill>
              </a:rPr>
              <a:t>int</a:t>
            </a:r>
            <a:r>
              <a:rPr lang="fr-FR" sz="3600" b="1" dirty="0" smtClean="0">
                <a:solidFill>
                  <a:srgbClr val="FF0000"/>
                </a:solidFill>
              </a:rPr>
              <a:t> </a:t>
            </a:r>
            <a:r>
              <a:rPr lang="fr-FR" sz="3600" b="1" dirty="0" err="1" smtClean="0">
                <a:solidFill>
                  <a:srgbClr val="FF0000"/>
                </a:solidFill>
              </a:rPr>
              <a:t>endValue</a:t>
            </a:r>
            <a:r>
              <a:rPr lang="fr-FR" sz="3600" b="1" dirty="0" smtClean="0"/>
              <a:t>)</a:t>
            </a:r>
            <a:endParaRPr lang="fr-FR" sz="3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9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95</a:t>
            </a:fld>
            <a:endParaRPr lang="fr-BE"/>
          </a:p>
        </p:txBody>
      </p:sp>
      <p:sp>
        <p:nvSpPr>
          <p:cNvPr id="2" name="ZoneTexte 1"/>
          <p:cNvSpPr txBox="1"/>
          <p:nvPr/>
        </p:nvSpPr>
        <p:spPr>
          <a:xfrm>
            <a:off x="251520" y="692696"/>
            <a:ext cx="871296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Comportement</a:t>
            </a:r>
            <a:endParaRPr lang="fr-FR" sz="6600" b="1" dirty="0" smtClean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1520" y="40080"/>
            <a:ext cx="871296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err="1"/>
              <a:t>int</a:t>
            </a:r>
            <a:r>
              <a:rPr lang="fr-FR" sz="3600" b="1" dirty="0"/>
              <a:t>  readInt2DArray(</a:t>
            </a:r>
            <a:r>
              <a:rPr lang="fr-FR" sz="3600" b="1" dirty="0" err="1">
                <a:solidFill>
                  <a:srgbClr val="FF0000"/>
                </a:solidFill>
              </a:rPr>
              <a:t>int</a:t>
            </a:r>
            <a:r>
              <a:rPr lang="fr-FR" sz="3600" b="1" dirty="0">
                <a:solidFill>
                  <a:srgbClr val="FF0000"/>
                </a:solidFill>
              </a:rPr>
              <a:t>[][] tab</a:t>
            </a:r>
            <a:r>
              <a:rPr lang="fr-FR" sz="3600" b="1" dirty="0"/>
              <a:t>,</a:t>
            </a:r>
            <a:r>
              <a:rPr lang="fr-FR" sz="3600" b="1" dirty="0">
                <a:solidFill>
                  <a:srgbClr val="FF0000"/>
                </a:solidFill>
              </a:rPr>
              <a:t> </a:t>
            </a:r>
            <a:r>
              <a:rPr lang="fr-FR" sz="3600" b="1" dirty="0" err="1">
                <a:solidFill>
                  <a:srgbClr val="FF0000"/>
                </a:solidFill>
              </a:rPr>
              <a:t>int</a:t>
            </a:r>
            <a:r>
              <a:rPr lang="fr-FR" sz="3600" b="1" dirty="0">
                <a:solidFill>
                  <a:srgbClr val="FF0000"/>
                </a:solidFill>
              </a:rPr>
              <a:t> </a:t>
            </a:r>
            <a:r>
              <a:rPr lang="fr-FR" sz="3600" b="1" dirty="0" err="1">
                <a:solidFill>
                  <a:srgbClr val="FF0000"/>
                </a:solidFill>
              </a:rPr>
              <a:t>endValue</a:t>
            </a:r>
            <a:r>
              <a:rPr lang="fr-FR" sz="3600" b="1" dirty="0"/>
              <a:t>)</a:t>
            </a:r>
            <a:endParaRPr lang="fr-FR" sz="3600" b="1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82388" y="1268760"/>
            <a:ext cx="8712968" cy="550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La fonction rempli ligne par ligne</a:t>
            </a:r>
          </a:p>
          <a:p>
            <a:pPr marL="457200" indent="-457200">
              <a:buFontTx/>
              <a:buChar char="-"/>
            </a:pPr>
            <a:r>
              <a:rPr lang="fr-FR" sz="3200" b="1" dirty="0" smtClean="0">
                <a:solidFill>
                  <a:schemeClr val="tx1"/>
                </a:solidFill>
              </a:rPr>
              <a:t>Lors du remplissage d’une ligne si </a:t>
            </a:r>
            <a:r>
              <a:rPr lang="fr-FR" sz="3200" b="1" dirty="0" err="1" smtClean="0">
                <a:solidFill>
                  <a:srgbClr val="FF0000"/>
                </a:solidFill>
              </a:rPr>
              <a:t>endVal</a:t>
            </a:r>
            <a:r>
              <a:rPr lang="fr-FR" sz="3200" b="1" dirty="0" smtClean="0">
                <a:solidFill>
                  <a:schemeClr val="tx1"/>
                </a:solidFill>
              </a:rPr>
              <a:t> est lu on passe directement à la ligne prochaine</a:t>
            </a:r>
          </a:p>
          <a:p>
            <a:pPr marL="457200" indent="-457200">
              <a:buFontTx/>
              <a:buChar char="-"/>
            </a:pPr>
            <a:r>
              <a:rPr lang="fr-FR" sz="3200" b="1" dirty="0" smtClean="0">
                <a:solidFill>
                  <a:schemeClr val="tx1"/>
                </a:solidFill>
              </a:rPr>
              <a:t>La fonction s’arrête  dans l’un des 2 cas suivants: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fr-FR" sz="3200" b="1" dirty="0" smtClean="0">
                <a:solidFill>
                  <a:schemeClr val="tx1"/>
                </a:solidFill>
              </a:rPr>
              <a:t>La dernière ligne est lu complétement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fr-FR" sz="3200" b="1" dirty="0" smtClean="0">
                <a:solidFill>
                  <a:schemeClr val="tx1"/>
                </a:solidFill>
              </a:rPr>
              <a:t>La valeur </a:t>
            </a:r>
            <a:r>
              <a:rPr lang="fr-FR" sz="3200" b="1" dirty="0" err="1" smtClean="0">
                <a:solidFill>
                  <a:srgbClr val="FF0000"/>
                </a:solidFill>
              </a:rPr>
              <a:t>endVal</a:t>
            </a:r>
            <a:r>
              <a:rPr lang="fr-FR" sz="3200" b="1" dirty="0" smtClean="0">
                <a:solidFill>
                  <a:schemeClr val="tx1"/>
                </a:solidFill>
              </a:rPr>
              <a:t> est saisie au clavier lors de la lecture de la dernière ligne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fr-FR" sz="3200" b="1" dirty="0" smtClean="0">
                <a:solidFill>
                  <a:schemeClr val="tx1"/>
                </a:solidFill>
              </a:rPr>
              <a:t>La valeur </a:t>
            </a:r>
            <a:r>
              <a:rPr lang="fr-FR" sz="3200" b="1" dirty="0" err="1" smtClean="0">
                <a:solidFill>
                  <a:schemeClr val="tx1"/>
                </a:solidFill>
              </a:rPr>
              <a:t>endVal</a:t>
            </a:r>
            <a:r>
              <a:rPr lang="fr-FR" sz="3200" b="1" dirty="0" smtClean="0">
                <a:solidFill>
                  <a:schemeClr val="tx1"/>
                </a:solidFill>
              </a:rPr>
              <a:t> est lu 2 fois de suite</a:t>
            </a: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La fonction se </a:t>
            </a:r>
            <a:r>
              <a:rPr lang="fr-FR" sz="3200" b="1" dirty="0" smtClean="0">
                <a:solidFill>
                  <a:srgbClr val="C00000"/>
                </a:solidFill>
              </a:rPr>
              <a:t>termine en renvoyant le nombre effectif de nombres lus</a:t>
            </a:r>
            <a:endParaRPr lang="fr-FR" sz="2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5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5033</TotalTime>
  <Words>3665</Words>
  <Application>Microsoft Office PowerPoint</Application>
  <PresentationFormat>On-screen Show (4:3)</PresentationFormat>
  <Paragraphs>870</Paragraphs>
  <Slides>95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Thème Office</vt:lpstr>
      <vt:lpstr>Structure d’un programme JAVA</vt:lpstr>
      <vt:lpstr>PowerPoint Presentation</vt:lpstr>
      <vt:lpstr>PowerPoint Presentation</vt:lpstr>
      <vt:lpstr>PowerPoint Presentation</vt:lpstr>
      <vt:lpstr>PowerPoint Presentation</vt:lpstr>
      <vt:lpstr>Style d’écriture des noms declasse à Respecter Obligatoirement</vt:lpstr>
      <vt:lpstr>PowerPoint Presentation</vt:lpstr>
      <vt:lpstr>PowerPoint Presentation</vt:lpstr>
      <vt:lpstr>Règle</vt:lpstr>
      <vt:lpstr>PowerPoint Presentation</vt:lpstr>
      <vt:lpstr>PowerPoint Presentation</vt:lpstr>
      <vt:lpstr>PowerPoint Presentation</vt:lpstr>
      <vt:lpstr>En général   (Organisation usuelle des classes)</vt:lpstr>
      <vt:lpstr>PowerPoint Presentation</vt:lpstr>
      <vt:lpstr>Que contient une classe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Extensions de fichiers JAVA</vt:lpstr>
      <vt:lpstr>Execution d’un programme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Rappels</vt:lpstr>
      <vt:lpstr>Rappels</vt:lpstr>
      <vt:lpstr>Elément du langage Java</vt:lpstr>
      <vt:lpstr>Type primitifs</vt:lpstr>
      <vt:lpstr>Type primitifs</vt:lpstr>
      <vt:lpstr>Type primitifs</vt:lpstr>
      <vt:lpstr>Type primitifs</vt:lpstr>
      <vt:lpstr>Type primitifs</vt:lpstr>
      <vt:lpstr>Spécification des valeurs de  Types primitifs</vt:lpstr>
      <vt:lpstr>Spécification des valeurs de  Types primitifs</vt:lpstr>
      <vt:lpstr>Spécification des valeurs de  Types primitifs</vt:lpstr>
      <vt:lpstr>Spécification des valeurs de  Types primitifs</vt:lpstr>
      <vt:lpstr>Spécification des valeurs de  Types primitifs</vt:lpstr>
      <vt:lpstr>Spécification des valeurs de  Types primitifs</vt:lpstr>
      <vt:lpstr>Rappel Les opérateurs et les expression</vt:lpstr>
      <vt:lpstr>PowerPoint Presentation</vt:lpstr>
      <vt:lpstr>PowerPoint Presentation</vt:lpstr>
      <vt:lpstr>Les tableaux</vt:lpstr>
      <vt:lpstr>Instances de  tableau</vt:lpstr>
      <vt:lpstr>Exemple création de la référence du tableau seulement</vt:lpstr>
      <vt:lpstr>Exercices: Lister les nom de variables et les références</vt:lpstr>
      <vt:lpstr>Exercice</vt:lpstr>
      <vt:lpstr>Instanciation de tableau  avec Initialisation</vt:lpstr>
      <vt:lpstr>PowerPoint Presentation</vt:lpstr>
      <vt:lpstr>Instanciation avec Initialisation  de tableau de type primitifs</vt:lpstr>
      <vt:lpstr>Instanciation avec Initialisation  de tableau de type primitifs</vt:lpstr>
      <vt:lpstr>Instanciation de tableau lors de l’exécution du programme</vt:lpstr>
      <vt:lpstr>Instanciation de tableau à 1 Dimension (Vecteur)</vt:lpstr>
      <vt:lpstr>PowerPoint Presentation</vt:lpstr>
      <vt:lpstr>PowerPoint Presentation</vt:lpstr>
      <vt:lpstr>Valeurs Initiales   d’une initialisation faite par Java  (Cas des cases d’un tableau nouvellement créé)</vt:lpstr>
      <vt:lpstr>PowerPoint Presentation</vt:lpstr>
      <vt:lpstr>Instanciation de tableau à 2 Dimension (Vecteur)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Fonctions Usuelle sur Tableau Rappel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Problématique</dc:title>
  <dc:creator>bennouar</dc:creator>
  <cp:lastModifiedBy>DJAMAL</cp:lastModifiedBy>
  <cp:revision>223</cp:revision>
  <dcterms:created xsi:type="dcterms:W3CDTF">2009-02-27T20:30:05Z</dcterms:created>
  <dcterms:modified xsi:type="dcterms:W3CDTF">2020-04-18T08:25:02Z</dcterms:modified>
</cp:coreProperties>
</file>