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60" r:id="rId2"/>
    <p:sldId id="543" r:id="rId3"/>
    <p:sldId id="571" r:id="rId4"/>
    <p:sldId id="572" r:id="rId5"/>
    <p:sldId id="536" r:id="rId6"/>
    <p:sldId id="570" r:id="rId7"/>
    <p:sldId id="537" r:id="rId8"/>
    <p:sldId id="538" r:id="rId9"/>
    <p:sldId id="539" r:id="rId10"/>
    <p:sldId id="541" r:id="rId11"/>
    <p:sldId id="540" r:id="rId12"/>
    <p:sldId id="564" r:id="rId13"/>
    <p:sldId id="568" r:id="rId14"/>
    <p:sldId id="569" r:id="rId15"/>
    <p:sldId id="565" r:id="rId16"/>
    <p:sldId id="566" r:id="rId17"/>
    <p:sldId id="567" r:id="rId18"/>
    <p:sldId id="562" r:id="rId19"/>
    <p:sldId id="563" r:id="rId20"/>
    <p:sldId id="542" r:id="rId21"/>
    <p:sldId id="546" r:id="rId22"/>
    <p:sldId id="557" r:id="rId23"/>
    <p:sldId id="558" r:id="rId24"/>
    <p:sldId id="561" r:id="rId25"/>
    <p:sldId id="560" r:id="rId26"/>
    <p:sldId id="559" r:id="rId27"/>
    <p:sldId id="573" r:id="rId28"/>
    <p:sldId id="574" r:id="rId29"/>
    <p:sldId id="575" r:id="rId30"/>
    <p:sldId id="576" r:id="rId31"/>
    <p:sldId id="577" r:id="rId32"/>
    <p:sldId id="578" r:id="rId33"/>
    <p:sldId id="579" r:id="rId34"/>
    <p:sldId id="580" r:id="rId35"/>
    <p:sldId id="581" r:id="rId36"/>
    <p:sldId id="582" r:id="rId37"/>
    <p:sldId id="583" r:id="rId38"/>
    <p:sldId id="584" r:id="rId39"/>
    <p:sldId id="585" r:id="rId40"/>
    <p:sldId id="586" r:id="rId4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3" autoAdjust="0"/>
    <p:restoredTop sz="94676" autoAdjust="0"/>
  </p:normalViewPr>
  <p:slideViewPr>
    <p:cSldViewPr>
      <p:cViewPr>
        <p:scale>
          <a:sx n="80" d="100"/>
          <a:sy n="80" d="100"/>
        </p:scale>
        <p:origin x="-166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90F8B-665C-49A2-B4FF-A7C07307F760}" type="datetimeFigureOut">
              <a:rPr lang="fr-FR" smtClean="0"/>
              <a:t>24/04/2021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06625-4472-4D57-B6FD-05554B8E96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67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17EE-BA29-46BD-945B-914645183FF4}" type="datetime1">
              <a:rPr lang="fr-FR" smtClean="0"/>
              <a:t>24/04/2021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941-8BF5-493F-BF5F-66CA0901BEA9}" type="datetime1">
              <a:rPr lang="fr-FR" smtClean="0"/>
              <a:t>24/04/2021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09FF-AA57-4058-B0B9-DAD14B835E8E}" type="datetime1">
              <a:rPr lang="fr-FR" smtClean="0"/>
              <a:t>24/04/2021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4922-831D-4CD6-BC35-6792280522E5}" type="datetime1">
              <a:rPr lang="fr-FR" smtClean="0"/>
              <a:t>24/04/2021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36CC-CD5F-47C6-BD70-F5C4BBCB29D7}" type="datetime1">
              <a:rPr lang="fr-FR" smtClean="0"/>
              <a:t>24/04/2021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1D1D-7324-4A4E-B8BB-6513F7A7ED37}" type="datetime1">
              <a:rPr lang="fr-FR" smtClean="0"/>
              <a:t>24/04/2021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FD8C-5794-44D4-83C1-110E3BC9B12B}" type="datetime1">
              <a:rPr lang="fr-FR" smtClean="0"/>
              <a:t>24/04/2021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1962-B39C-44A9-A1DD-BBD83BC3FED2}" type="datetime1">
              <a:rPr lang="fr-FR" smtClean="0"/>
              <a:t>24/04/2021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C0E-18BC-4537-B6F8-DF6793DD24D5}" type="datetime1">
              <a:rPr lang="fr-FR" smtClean="0"/>
              <a:t>24/04/2021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06F5-CC47-4645-BE44-5D692B364799}" type="datetime1">
              <a:rPr lang="fr-FR" smtClean="0"/>
              <a:t>24/04/2021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64B8-BB30-44B7-BCEA-7106A543EF31}" type="datetime1">
              <a:rPr lang="fr-FR" smtClean="0"/>
              <a:t>24/04/2021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14B2-B8A6-4C57-9FC6-2A8CF3FC3EE5}" type="datetime1">
              <a:rPr lang="fr-FR" smtClean="0"/>
              <a:t>24/04/2021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92182" y="764704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600" b="1" dirty="0" smtClean="0"/>
              <a:t>Programmation orienté objet</a:t>
            </a:r>
            <a:endParaRPr lang="fr-FR" sz="3600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Université </a:t>
            </a:r>
            <a:r>
              <a:rPr lang="fr-FR" dirty="0" err="1" smtClean="0"/>
              <a:t>Bouira</a:t>
            </a:r>
            <a:r>
              <a:rPr lang="fr-FR" smtClean="0"/>
              <a:t>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7" name="Titre 5"/>
          <p:cNvSpPr txBox="1">
            <a:spLocks/>
          </p:cNvSpPr>
          <p:nvPr/>
        </p:nvSpPr>
        <p:spPr>
          <a:xfrm>
            <a:off x="492182" y="2492896"/>
            <a:ext cx="8229600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DZ" sz="5400" b="1" dirty="0" smtClean="0"/>
              <a:t>البرمجة التصنيفية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6229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  <p:sp>
        <p:nvSpPr>
          <p:cNvPr id="19" name="Rectangle 18"/>
          <p:cNvSpPr/>
          <p:nvPr/>
        </p:nvSpPr>
        <p:spPr>
          <a:xfrm>
            <a:off x="200422" y="2520771"/>
            <a:ext cx="1365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 smtClean="0"/>
              <a:t>UML</a:t>
            </a:r>
            <a:endParaRPr lang="fr-FR" sz="3600" dirty="0"/>
          </a:p>
        </p:txBody>
      </p:sp>
      <p:sp>
        <p:nvSpPr>
          <p:cNvPr id="20" name="Rectangle 19"/>
          <p:cNvSpPr/>
          <p:nvPr/>
        </p:nvSpPr>
        <p:spPr>
          <a:xfrm>
            <a:off x="335028" y="4570093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 smtClean="0"/>
              <a:t>JAVA</a:t>
            </a:r>
            <a:endParaRPr lang="fr-FR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933056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03648" y="646331"/>
            <a:ext cx="0" cy="61902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7504" y="646331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 smtClean="0"/>
              <a:t>LES TABLEAUX</a:t>
            </a:r>
            <a:endParaRPr lang="fr-FR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421885" y="981655"/>
            <a:ext cx="7627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#notes: double[100]</a:t>
            </a:r>
            <a:endParaRPr lang="fr-FR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75656" y="4437111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p</a:t>
            </a:r>
            <a:r>
              <a:rPr lang="fr-FR" sz="2800" b="1" dirty="0" err="1" smtClean="0"/>
              <a:t>rotected</a:t>
            </a:r>
            <a:r>
              <a:rPr lang="fr-FR" sz="2800" b="1" dirty="0" smtClean="0"/>
              <a:t> double[] notes = new double[100]</a:t>
            </a:r>
          </a:p>
        </p:txBody>
      </p:sp>
    </p:spTree>
    <p:extLst>
      <p:ext uri="{BB962C8B-B14F-4D97-AF65-F5344CB8AC3E}">
        <p14:creationId xmlns:p14="http://schemas.microsoft.com/office/powerpoint/2010/main" val="22030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19" name="Rectangle 18"/>
          <p:cNvSpPr/>
          <p:nvPr/>
        </p:nvSpPr>
        <p:spPr>
          <a:xfrm>
            <a:off x="200422" y="2520771"/>
            <a:ext cx="1365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 smtClean="0"/>
              <a:t>UML</a:t>
            </a:r>
            <a:endParaRPr lang="fr-FR" sz="3600" dirty="0"/>
          </a:p>
        </p:txBody>
      </p:sp>
      <p:sp>
        <p:nvSpPr>
          <p:cNvPr id="20" name="Rectangle 19"/>
          <p:cNvSpPr/>
          <p:nvPr/>
        </p:nvSpPr>
        <p:spPr>
          <a:xfrm>
            <a:off x="335028" y="4570093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 smtClean="0"/>
              <a:t>JAVA</a:t>
            </a:r>
            <a:endParaRPr lang="fr-FR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933056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03648" y="2037665"/>
            <a:ext cx="0" cy="47988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2028402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 smtClean="0"/>
              <a:t>LES </a:t>
            </a:r>
            <a:r>
              <a:rPr lang="fr-FR" sz="3600" b="1" dirty="0" err="1" smtClean="0"/>
              <a:t>Methodes</a:t>
            </a:r>
            <a:endParaRPr lang="fr-FR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059107"/>
            <a:ext cx="7627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+surface(): </a:t>
            </a:r>
            <a:r>
              <a:rPr lang="fr-FR" sz="3200" b="1" dirty="0" err="1" smtClean="0"/>
              <a:t>int</a:t>
            </a:r>
            <a:endParaRPr lang="fr-FR" sz="3200" b="1" dirty="0" smtClean="0"/>
          </a:p>
          <a:p>
            <a:r>
              <a:rPr lang="fr-FR" sz="3200" b="1" dirty="0" smtClean="0"/>
              <a:t>+</a:t>
            </a:r>
            <a:r>
              <a:rPr lang="fr-FR" sz="3200" b="1" dirty="0" err="1" smtClean="0"/>
              <a:t>modifDimension</a:t>
            </a:r>
            <a:r>
              <a:rPr lang="fr-FR" sz="3200" b="1" dirty="0" smtClean="0"/>
              <a:t>(</a:t>
            </a:r>
            <a:r>
              <a:rPr lang="fr-FR" sz="3200" b="1" dirty="0" err="1" smtClean="0"/>
              <a:t>long:int</a:t>
            </a:r>
            <a:r>
              <a:rPr lang="fr-FR" sz="3200" b="1" dirty="0" smtClean="0"/>
              <a:t>, </a:t>
            </a:r>
            <a:r>
              <a:rPr lang="fr-FR" sz="3200" b="1" dirty="0" err="1" smtClean="0"/>
              <a:t>larg:int</a:t>
            </a:r>
            <a:r>
              <a:rPr lang="fr-FR" sz="3200" b="1" dirty="0" smtClean="0"/>
              <a:t>):</a:t>
            </a:r>
            <a:r>
              <a:rPr lang="fr-FR" sz="3200" b="1" dirty="0" err="1" smtClean="0"/>
              <a:t>void</a:t>
            </a:r>
            <a:endParaRPr lang="fr-FR" sz="3200" b="1" dirty="0" smtClean="0"/>
          </a:p>
          <a:p>
            <a:r>
              <a:rPr lang="fr-FR" sz="3200" b="1" dirty="0" smtClean="0"/>
              <a:t>+</a:t>
            </a:r>
            <a:r>
              <a:rPr lang="fr-FR" sz="3200" b="1" dirty="0" err="1" smtClean="0"/>
              <a:t>setLongeur</a:t>
            </a:r>
            <a:r>
              <a:rPr lang="fr-FR" sz="3200" b="1" dirty="0" smtClean="0"/>
              <a:t>(longueur : </a:t>
            </a:r>
            <a:r>
              <a:rPr lang="fr-FR" sz="3200" b="1" dirty="0" err="1" smtClean="0"/>
              <a:t>int</a:t>
            </a:r>
            <a:r>
              <a:rPr lang="fr-FR" sz="3200" b="1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75656" y="4437111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public </a:t>
            </a:r>
            <a:r>
              <a:rPr lang="fr-FR" sz="2800" b="1" dirty="0" err="1" smtClean="0"/>
              <a:t>int</a:t>
            </a:r>
            <a:r>
              <a:rPr lang="fr-FR" sz="2800" b="1" dirty="0" smtClean="0"/>
              <a:t> surface(){}</a:t>
            </a:r>
          </a:p>
          <a:p>
            <a:r>
              <a:rPr lang="fr-FR" sz="2800" b="1" dirty="0" smtClean="0"/>
              <a:t>public </a:t>
            </a:r>
            <a:r>
              <a:rPr lang="fr-FR" sz="2800" b="1" dirty="0" err="1" smtClean="0"/>
              <a:t>void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modifDimension</a:t>
            </a:r>
            <a:r>
              <a:rPr lang="fr-FR" sz="2800" b="1" dirty="0" smtClean="0"/>
              <a:t>(</a:t>
            </a:r>
            <a:r>
              <a:rPr lang="fr-FR" sz="2800" b="1" dirty="0" err="1" smtClean="0"/>
              <a:t>int</a:t>
            </a:r>
            <a:r>
              <a:rPr lang="fr-FR" sz="2800" b="1" dirty="0" smtClean="0"/>
              <a:t> long, </a:t>
            </a:r>
            <a:r>
              <a:rPr lang="fr-FR" sz="2800" b="1" dirty="0" err="1" smtClean="0"/>
              <a:t>int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larg</a:t>
            </a:r>
            <a:r>
              <a:rPr lang="fr-FR" sz="2800" b="1" dirty="0" smtClean="0"/>
              <a:t>){}</a:t>
            </a:r>
          </a:p>
          <a:p>
            <a:r>
              <a:rPr lang="fr-FR" sz="2800" b="1" dirty="0"/>
              <a:t>p</a:t>
            </a:r>
            <a:r>
              <a:rPr lang="fr-FR" sz="2800" b="1" dirty="0" smtClean="0"/>
              <a:t>ublic </a:t>
            </a:r>
            <a:r>
              <a:rPr lang="fr-FR" sz="2800" b="1" dirty="0" err="1" smtClean="0"/>
              <a:t>void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setLongeur</a:t>
            </a:r>
            <a:r>
              <a:rPr lang="fr-FR" sz="2800" b="1" dirty="0" smtClean="0"/>
              <a:t>(</a:t>
            </a:r>
            <a:r>
              <a:rPr lang="fr-FR" sz="2800" b="1" dirty="0" err="1" smtClean="0"/>
              <a:t>int</a:t>
            </a:r>
            <a:r>
              <a:rPr lang="fr-FR" sz="2800" b="1" dirty="0" smtClean="0"/>
              <a:t> longueur){}</a:t>
            </a:r>
          </a:p>
        </p:txBody>
      </p:sp>
    </p:spTree>
    <p:extLst>
      <p:ext uri="{BB962C8B-B14F-4D97-AF65-F5344CB8AC3E}">
        <p14:creationId xmlns:p14="http://schemas.microsoft.com/office/powerpoint/2010/main" val="37038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19" name="ZoneTexte 4"/>
          <p:cNvSpPr txBox="1"/>
          <p:nvPr/>
        </p:nvSpPr>
        <p:spPr>
          <a:xfrm>
            <a:off x="0" y="2780928"/>
            <a:ext cx="9144000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C00000"/>
                </a:solidFill>
              </a:rPr>
              <a:t>Représentation en UML</a:t>
            </a:r>
            <a:endParaRPr lang="fr-FR" sz="4000" dirty="0"/>
          </a:p>
          <a:p>
            <a:pPr algn="ctr"/>
            <a:r>
              <a:rPr lang="fr-FR" sz="4000" dirty="0" smtClean="0">
                <a:solidFill>
                  <a:srgbClr val="C00000"/>
                </a:solidFill>
              </a:rPr>
              <a:t>des  objets (instances de  classe)</a:t>
            </a:r>
          </a:p>
          <a:p>
            <a:pPr algn="ctr"/>
            <a:r>
              <a:rPr lang="fr-FR" sz="4000" dirty="0" smtClean="0">
                <a:solidFill>
                  <a:srgbClr val="C00000"/>
                </a:solidFill>
              </a:rPr>
              <a:t>Pour l’illustration on considère la classe </a:t>
            </a:r>
            <a:r>
              <a:rPr lang="fr-FR" sz="4000" dirty="0" err="1" smtClean="0">
                <a:solidFill>
                  <a:srgbClr val="C00000"/>
                </a:solidFill>
              </a:rPr>
              <a:t>Velo</a:t>
            </a:r>
            <a:r>
              <a:rPr lang="fr-FR" sz="4000" dirty="0" smtClean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99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61824" y="144216"/>
            <a:ext cx="864096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La classe </a:t>
            </a:r>
            <a:r>
              <a:rPr lang="fr-FR" sz="3200" b="1" dirty="0" err="1" smtClean="0"/>
              <a:t>Velo</a:t>
            </a:r>
            <a:endParaRPr lang="fr-FR" sz="3200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grpSp>
        <p:nvGrpSpPr>
          <p:cNvPr id="14" name="Groupe 3"/>
          <p:cNvGrpSpPr/>
          <p:nvPr/>
        </p:nvGrpSpPr>
        <p:grpSpPr>
          <a:xfrm>
            <a:off x="683568" y="1268760"/>
            <a:ext cx="6504751" cy="4780842"/>
            <a:chOff x="2253066" y="2564904"/>
            <a:chExt cx="4925900" cy="4780842"/>
          </a:xfrm>
        </p:grpSpPr>
        <p:sp>
          <p:nvSpPr>
            <p:cNvPr id="17" name="ZoneTexte 4"/>
            <p:cNvSpPr txBox="1"/>
            <p:nvPr/>
          </p:nvSpPr>
          <p:spPr>
            <a:xfrm>
              <a:off x="2267744" y="2564904"/>
              <a:ext cx="4911222" cy="46166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 smtClean="0"/>
                <a:t>Velo</a:t>
              </a:r>
              <a:endParaRPr lang="fr-FR" sz="2400" b="1" dirty="0"/>
            </a:p>
          </p:txBody>
        </p:sp>
        <p:sp>
          <p:nvSpPr>
            <p:cNvPr id="18" name="ZoneTexte 5"/>
            <p:cNvSpPr txBox="1"/>
            <p:nvPr/>
          </p:nvSpPr>
          <p:spPr>
            <a:xfrm>
              <a:off x="2253066" y="3074809"/>
              <a:ext cx="4911222" cy="26776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#couleur: String</a:t>
              </a:r>
            </a:p>
            <a:p>
              <a:r>
                <a:rPr lang="fr-FR" sz="2400" b="1" dirty="0" smtClean="0"/>
                <a:t>#vitesses: </a:t>
              </a:r>
              <a:r>
                <a:rPr lang="fr-FR" sz="2400" b="1" dirty="0" err="1" smtClean="0"/>
                <a:t>int</a:t>
              </a:r>
              <a:endParaRPr lang="fr-FR" sz="2400" b="1" dirty="0" smtClean="0"/>
            </a:p>
            <a:p>
              <a:r>
                <a:rPr lang="fr-FR" sz="2400" b="1" dirty="0" smtClean="0"/>
                <a:t>#</a:t>
              </a:r>
              <a:r>
                <a:rPr lang="fr-FR" sz="2400" b="1" dirty="0" err="1" smtClean="0"/>
                <a:t>roues:int</a:t>
              </a:r>
              <a:endParaRPr lang="fr-FR" sz="2400" b="1" dirty="0" smtClean="0"/>
            </a:p>
            <a:p>
              <a:r>
                <a:rPr lang="fr-FR" sz="2400" b="1" dirty="0" smtClean="0"/>
                <a:t>#</a:t>
              </a:r>
              <a:r>
                <a:rPr lang="fr-FR" sz="2400" b="1" dirty="0" err="1" smtClean="0"/>
                <a:t>sieges</a:t>
              </a:r>
              <a:r>
                <a:rPr lang="fr-FR" sz="2400" b="1" dirty="0" smtClean="0"/>
                <a:t>: </a:t>
              </a:r>
              <a:r>
                <a:rPr lang="fr-FR" sz="2400" b="1" dirty="0" err="1" smtClean="0"/>
                <a:t>int</a:t>
              </a:r>
              <a:endParaRPr lang="fr-FR" sz="2400" b="1" dirty="0" smtClean="0"/>
            </a:p>
            <a:p>
              <a:r>
                <a:rPr lang="fr-FR" sz="2400" b="1" dirty="0" smtClean="0"/>
                <a:t>#longueur : </a:t>
              </a:r>
              <a:r>
                <a:rPr lang="fr-FR" sz="2400" b="1" dirty="0" err="1" smtClean="0"/>
                <a:t>float</a:t>
              </a:r>
              <a:endParaRPr lang="en-US" sz="2400" b="1" dirty="0" smtClean="0"/>
            </a:p>
            <a:p>
              <a:r>
                <a:rPr lang="fr-FR" sz="2400" b="1" dirty="0" smtClean="0"/>
                <a:t>#hauteur: </a:t>
              </a:r>
              <a:r>
                <a:rPr lang="fr-FR" sz="2400" b="1" dirty="0" err="1" smtClean="0"/>
                <a:t>float</a:t>
              </a:r>
              <a:endParaRPr lang="fr-FR" sz="2400" b="1" dirty="0" smtClean="0"/>
            </a:p>
            <a:p>
              <a:r>
                <a:rPr lang="fr-FR" sz="2400" b="1" dirty="0" smtClean="0"/>
                <a:t>#</a:t>
              </a:r>
              <a:r>
                <a:rPr lang="fr-FR" sz="2400" b="1" dirty="0" err="1" smtClean="0"/>
                <a:t>numeroSerie:String</a:t>
              </a:r>
              <a:endParaRPr lang="fr-FR" sz="2400" b="1" dirty="0"/>
            </a:p>
          </p:txBody>
        </p:sp>
        <p:sp>
          <p:nvSpPr>
            <p:cNvPr id="19" name="ZoneTexte 6"/>
            <p:cNvSpPr txBox="1"/>
            <p:nvPr/>
          </p:nvSpPr>
          <p:spPr>
            <a:xfrm>
              <a:off x="2253066" y="5776086"/>
              <a:ext cx="4911222" cy="15696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+rouler(</a:t>
              </a:r>
              <a:r>
                <a:rPr lang="fr-FR" sz="2400" b="1" dirty="0" err="1" smtClean="0"/>
                <a:t>vitesse:int</a:t>
              </a:r>
              <a:r>
                <a:rPr lang="fr-FR" sz="2400" b="1" dirty="0" smtClean="0"/>
                <a:t>):</a:t>
              </a:r>
              <a:r>
                <a:rPr lang="fr-FR" sz="2400" b="1" dirty="0" err="1" smtClean="0"/>
                <a:t>void</a:t>
              </a:r>
              <a:endParaRPr lang="fr-FR" sz="2400" b="1" dirty="0" smtClean="0"/>
            </a:p>
            <a:p>
              <a:r>
                <a:rPr lang="fr-FR" sz="2400" b="1" dirty="0" smtClean="0"/>
                <a:t>+</a:t>
              </a:r>
              <a:r>
                <a:rPr lang="fr-FR" sz="2400" b="1" dirty="0" err="1" smtClean="0"/>
                <a:t>arreter</a:t>
              </a:r>
              <a:r>
                <a:rPr lang="fr-FR" sz="2400" b="1" dirty="0" smtClean="0"/>
                <a:t>():</a:t>
              </a:r>
              <a:r>
                <a:rPr lang="fr-FR" sz="2400" b="1" dirty="0" err="1" smtClean="0"/>
                <a:t>boolan</a:t>
              </a:r>
              <a:endParaRPr lang="fr-FR" sz="2400" b="1" dirty="0" smtClean="0"/>
            </a:p>
            <a:p>
              <a:r>
                <a:rPr lang="fr-FR" sz="2400" b="1" dirty="0" smtClean="0"/>
                <a:t>+</a:t>
              </a:r>
              <a:r>
                <a:rPr lang="fr-FR" sz="2400" b="1" dirty="0" err="1" smtClean="0"/>
                <a:t>changerVitesse</a:t>
              </a:r>
              <a:r>
                <a:rPr lang="fr-FR" sz="2400" b="1" dirty="0" smtClean="0"/>
                <a:t>(</a:t>
              </a:r>
              <a:r>
                <a:rPr lang="fr-FR" sz="2400" b="1" dirty="0" err="1" smtClean="0"/>
                <a:t>nouvelleVitesse:int</a:t>
              </a:r>
              <a:r>
                <a:rPr lang="fr-FR" sz="2400" b="1" dirty="0" smtClean="0"/>
                <a:t>):</a:t>
              </a:r>
              <a:r>
                <a:rPr lang="fr-FR" sz="2400" b="1" dirty="0" err="1" smtClean="0"/>
                <a:t>boolean</a:t>
              </a:r>
              <a:endParaRPr lang="fr-FR" sz="2400" b="1" dirty="0" smtClean="0"/>
            </a:p>
            <a:p>
              <a:r>
                <a:rPr lang="fr-FR" sz="2400" b="1" dirty="0" smtClean="0"/>
                <a:t>+freiner():</a:t>
              </a:r>
              <a:r>
                <a:rPr lang="fr-FR" sz="2400" b="1" dirty="0" err="1" smtClean="0"/>
                <a:t>boolean</a:t>
              </a:r>
              <a:endParaRPr lang="fr-FR" sz="24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9229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19" name="ZoneTexte 4"/>
          <p:cNvSpPr txBox="1"/>
          <p:nvPr/>
        </p:nvSpPr>
        <p:spPr>
          <a:xfrm>
            <a:off x="0" y="2780928"/>
            <a:ext cx="9144000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rgbClr val="C00000"/>
                </a:solidFill>
              </a:rPr>
              <a:t>On considère 2 objet de la classe </a:t>
            </a:r>
            <a:r>
              <a:rPr lang="fr-FR" sz="4000" dirty="0" err="1" smtClean="0">
                <a:solidFill>
                  <a:srgbClr val="C00000"/>
                </a:solidFill>
              </a:rPr>
              <a:t>Velo</a:t>
            </a:r>
            <a:endParaRPr lang="fr-FR" sz="4000" dirty="0" smtClean="0">
              <a:solidFill>
                <a:srgbClr val="C00000"/>
              </a:solidFill>
            </a:endParaRPr>
          </a:p>
          <a:p>
            <a:pPr algn="ctr"/>
            <a:r>
              <a:rPr lang="fr-FR" sz="4000" b="1" dirty="0" err="1" smtClean="0"/>
              <a:t>veloDeOmar</a:t>
            </a:r>
            <a:r>
              <a:rPr lang="fr-FR" sz="4000" b="1" dirty="0" smtClean="0"/>
              <a:t>  et  </a:t>
            </a:r>
            <a:r>
              <a:rPr lang="fr-FR" sz="4000" b="1" dirty="0" err="1" smtClean="0"/>
              <a:t>veloDeOthmane</a:t>
            </a:r>
            <a:endParaRPr lang="fr-FR" sz="4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10" name="ZoneTexte 9"/>
          <p:cNvSpPr txBox="1"/>
          <p:nvPr/>
        </p:nvSpPr>
        <p:spPr>
          <a:xfrm>
            <a:off x="33136" y="188640"/>
            <a:ext cx="914400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Les objets </a:t>
            </a:r>
            <a:r>
              <a:rPr lang="fr-FR" sz="2800" b="1" dirty="0" err="1" smtClean="0">
                <a:solidFill>
                  <a:schemeClr val="tx1"/>
                </a:solidFill>
              </a:rPr>
              <a:t>veloDeOmar</a:t>
            </a:r>
            <a:r>
              <a:rPr lang="fr-FR" sz="2800" b="1" dirty="0" smtClean="0">
                <a:solidFill>
                  <a:schemeClr val="tx1"/>
                </a:solidFill>
              </a:rPr>
              <a:t> </a:t>
            </a:r>
            <a:r>
              <a:rPr lang="fr-FR" sz="2800" dirty="0" smtClean="0">
                <a:solidFill>
                  <a:schemeClr val="tx1"/>
                </a:solidFill>
              </a:rPr>
              <a:t>et </a:t>
            </a:r>
            <a:r>
              <a:rPr lang="fr-FR" sz="2800" b="1" dirty="0" err="1" smtClean="0">
                <a:solidFill>
                  <a:schemeClr val="tx1"/>
                </a:solidFill>
              </a:rPr>
              <a:t>veloDeOthmane</a:t>
            </a:r>
            <a:endParaRPr lang="ar-DZ" sz="2800" b="1" dirty="0" smtClean="0">
              <a:solidFill>
                <a:schemeClr val="tx1"/>
              </a:solidFill>
            </a:endParaRPr>
          </a:p>
        </p:txBody>
      </p:sp>
      <p:grpSp>
        <p:nvGrpSpPr>
          <p:cNvPr id="20" name="Groupe 3"/>
          <p:cNvGrpSpPr/>
          <p:nvPr/>
        </p:nvGrpSpPr>
        <p:grpSpPr>
          <a:xfrm>
            <a:off x="35496" y="1177461"/>
            <a:ext cx="4425624" cy="3128995"/>
            <a:chOff x="2253066" y="2564904"/>
            <a:chExt cx="5131299" cy="3128995"/>
          </a:xfrm>
        </p:grpSpPr>
        <p:sp>
          <p:nvSpPr>
            <p:cNvPr id="21" name="ZoneTexte 4"/>
            <p:cNvSpPr txBox="1"/>
            <p:nvPr/>
          </p:nvSpPr>
          <p:spPr>
            <a:xfrm>
              <a:off x="2267744" y="2564904"/>
              <a:ext cx="5116621" cy="46166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 smtClean="0"/>
                <a:t>veloDeOmar:Velo</a:t>
              </a:r>
              <a:endParaRPr lang="fr-FR" sz="2400" b="1" dirty="0"/>
            </a:p>
          </p:txBody>
        </p:sp>
        <p:sp>
          <p:nvSpPr>
            <p:cNvPr id="22" name="ZoneTexte 5"/>
            <p:cNvSpPr txBox="1"/>
            <p:nvPr/>
          </p:nvSpPr>
          <p:spPr>
            <a:xfrm>
              <a:off x="2253066" y="3016243"/>
              <a:ext cx="5131299" cy="26776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couleur= </a:t>
              </a:r>
              <a:r>
                <a:rPr lang="en-US" sz="2400" b="1" dirty="0" smtClean="0"/>
                <a:t>“bleu”</a:t>
              </a:r>
              <a:endParaRPr lang="fr-FR" sz="2400" b="1" dirty="0" smtClean="0"/>
            </a:p>
            <a:p>
              <a:r>
                <a:rPr lang="fr-FR" sz="2400" b="1" dirty="0" smtClean="0"/>
                <a:t>vitesses=4</a:t>
              </a:r>
            </a:p>
            <a:p>
              <a:r>
                <a:rPr lang="fr-FR" sz="2400" b="1" dirty="0"/>
                <a:t>r</a:t>
              </a:r>
              <a:r>
                <a:rPr lang="fr-FR" sz="2400" b="1" dirty="0" smtClean="0"/>
                <a:t>oues=2</a:t>
              </a:r>
            </a:p>
            <a:p>
              <a:r>
                <a:rPr lang="fr-FR" sz="2400" b="1" dirty="0" smtClean="0"/>
                <a:t>#</a:t>
              </a:r>
              <a:r>
                <a:rPr lang="fr-FR" sz="2400" b="1" dirty="0" err="1" smtClean="0"/>
                <a:t>sieges</a:t>
              </a:r>
              <a:r>
                <a:rPr lang="fr-FR" sz="2400" b="1" dirty="0" smtClean="0"/>
                <a:t>= 2</a:t>
              </a:r>
            </a:p>
            <a:p>
              <a:r>
                <a:rPr lang="fr-FR" sz="2400" b="1" dirty="0" smtClean="0"/>
                <a:t>longueur = 1.5</a:t>
              </a:r>
              <a:endParaRPr lang="en-US" sz="2400" b="1" dirty="0" smtClean="0"/>
            </a:p>
            <a:p>
              <a:r>
                <a:rPr lang="fr-FR" sz="2400" b="1" dirty="0" smtClean="0"/>
                <a:t>hauteur:   0.7</a:t>
              </a:r>
            </a:p>
            <a:p>
              <a:r>
                <a:rPr lang="fr-FR" sz="2400" b="1" dirty="0" err="1" smtClean="0"/>
                <a:t>numeroSerie</a:t>
              </a:r>
              <a:r>
                <a:rPr lang="fr-FR" sz="2400" b="1" dirty="0"/>
                <a:t> = </a:t>
              </a:r>
              <a:r>
                <a:rPr lang="en-US" sz="2400" b="1" dirty="0" smtClean="0"/>
                <a:t>“</a:t>
              </a:r>
              <a:r>
                <a:rPr lang="fr-FR" sz="2400" b="1" dirty="0"/>
                <a:t>SN8765UJV14</a:t>
              </a:r>
              <a:r>
                <a:rPr lang="en-US" sz="2400" b="1" dirty="0" smtClean="0"/>
                <a:t>”</a:t>
              </a:r>
              <a:endParaRPr lang="fr-FR" sz="2400" b="1" dirty="0"/>
            </a:p>
          </p:txBody>
        </p:sp>
      </p:grpSp>
      <p:grpSp>
        <p:nvGrpSpPr>
          <p:cNvPr id="31" name="Groupe 3"/>
          <p:cNvGrpSpPr/>
          <p:nvPr/>
        </p:nvGrpSpPr>
        <p:grpSpPr>
          <a:xfrm>
            <a:off x="4610872" y="1164101"/>
            <a:ext cx="4425624" cy="3128995"/>
            <a:chOff x="2253066" y="2564904"/>
            <a:chExt cx="5131299" cy="3128995"/>
          </a:xfrm>
        </p:grpSpPr>
        <p:sp>
          <p:nvSpPr>
            <p:cNvPr id="32" name="ZoneTexte 4"/>
            <p:cNvSpPr txBox="1"/>
            <p:nvPr/>
          </p:nvSpPr>
          <p:spPr>
            <a:xfrm>
              <a:off x="2267744" y="2564904"/>
              <a:ext cx="5116621" cy="46166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err="1" smtClean="0"/>
                <a:t>veloDeOthmane:Velo</a:t>
              </a:r>
              <a:endParaRPr lang="fr-FR" sz="2400" b="1" dirty="0"/>
            </a:p>
          </p:txBody>
        </p:sp>
        <p:sp>
          <p:nvSpPr>
            <p:cNvPr id="33" name="ZoneTexte 5"/>
            <p:cNvSpPr txBox="1"/>
            <p:nvPr/>
          </p:nvSpPr>
          <p:spPr>
            <a:xfrm>
              <a:off x="2253066" y="3016243"/>
              <a:ext cx="5131299" cy="26776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couleur= </a:t>
              </a:r>
              <a:r>
                <a:rPr lang="en-US" sz="2400" b="1" dirty="0" smtClean="0"/>
                <a:t>“orange”</a:t>
              </a:r>
              <a:endParaRPr lang="fr-FR" sz="2400" b="1" dirty="0" smtClean="0"/>
            </a:p>
            <a:p>
              <a:r>
                <a:rPr lang="fr-FR" sz="2400" b="1" dirty="0" smtClean="0"/>
                <a:t>vitesses=5</a:t>
              </a:r>
            </a:p>
            <a:p>
              <a:r>
                <a:rPr lang="fr-FR" sz="2400" b="1" dirty="0"/>
                <a:t>r</a:t>
              </a:r>
              <a:r>
                <a:rPr lang="fr-FR" sz="2400" b="1" dirty="0" smtClean="0"/>
                <a:t>oues=2</a:t>
              </a:r>
            </a:p>
            <a:p>
              <a:r>
                <a:rPr lang="fr-FR" sz="2400" b="1" dirty="0" err="1" smtClean="0"/>
                <a:t>sieges</a:t>
              </a:r>
              <a:r>
                <a:rPr lang="fr-FR" sz="2400" b="1" dirty="0" smtClean="0"/>
                <a:t>= 1</a:t>
              </a:r>
            </a:p>
            <a:p>
              <a:r>
                <a:rPr lang="fr-FR" sz="2400" b="1" dirty="0" smtClean="0"/>
                <a:t>longueur = 1.25</a:t>
              </a:r>
              <a:endParaRPr lang="en-US" sz="2400" b="1" dirty="0" smtClean="0"/>
            </a:p>
            <a:p>
              <a:r>
                <a:rPr lang="fr-FR" sz="2400" b="1" dirty="0" smtClean="0"/>
                <a:t>hauteur:   0.6</a:t>
              </a:r>
            </a:p>
            <a:p>
              <a:r>
                <a:rPr lang="fr-FR" sz="2400" b="1" dirty="0" err="1" smtClean="0"/>
                <a:t>numeroSerie</a:t>
              </a:r>
              <a:r>
                <a:rPr lang="fr-FR" sz="2400" b="1" dirty="0"/>
                <a:t> = </a:t>
              </a:r>
              <a:r>
                <a:rPr lang="en-US" sz="2400" b="1" dirty="0" smtClean="0"/>
                <a:t>“</a:t>
              </a:r>
              <a:r>
                <a:rPr lang="fr-FR" sz="2400" b="1" dirty="0"/>
                <a:t>S09875UN</a:t>
              </a:r>
              <a:r>
                <a:rPr lang="en-US" sz="2400" b="1" dirty="0" smtClean="0"/>
                <a:t>”</a:t>
              </a:r>
              <a:endParaRPr lang="fr-F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294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19" name="ZoneTexte 4"/>
          <p:cNvSpPr txBox="1"/>
          <p:nvPr/>
        </p:nvSpPr>
        <p:spPr>
          <a:xfrm>
            <a:off x="0" y="2780928"/>
            <a:ext cx="9144000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rgbClr val="C00000"/>
                </a:solidFill>
              </a:rPr>
              <a:t>Représentation en UML</a:t>
            </a:r>
            <a:endParaRPr lang="fr-FR" sz="4000" dirty="0"/>
          </a:p>
          <a:p>
            <a:pPr algn="ctr"/>
            <a:r>
              <a:rPr lang="fr-FR" sz="4000" dirty="0" smtClean="0">
                <a:solidFill>
                  <a:srgbClr val="C00000"/>
                </a:solidFill>
              </a:rPr>
              <a:t>d’un   objet n’ayant pas d’identité (en java c’est un objet sans référence)</a:t>
            </a:r>
          </a:p>
        </p:txBody>
      </p:sp>
    </p:spTree>
    <p:extLst>
      <p:ext uri="{BB962C8B-B14F-4D97-AF65-F5344CB8AC3E}">
        <p14:creationId xmlns:p14="http://schemas.microsoft.com/office/powerpoint/2010/main" val="33518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grpSp>
        <p:nvGrpSpPr>
          <p:cNvPr id="20" name="Groupe 3"/>
          <p:cNvGrpSpPr/>
          <p:nvPr/>
        </p:nvGrpSpPr>
        <p:grpSpPr>
          <a:xfrm>
            <a:off x="2710030" y="2262063"/>
            <a:ext cx="4425624" cy="3139321"/>
            <a:chOff x="3004474" y="2679303"/>
            <a:chExt cx="5131299" cy="3139321"/>
          </a:xfrm>
        </p:grpSpPr>
        <p:sp>
          <p:nvSpPr>
            <p:cNvPr id="21" name="ZoneTexte 4"/>
            <p:cNvSpPr txBox="1"/>
            <p:nvPr/>
          </p:nvSpPr>
          <p:spPr>
            <a:xfrm>
              <a:off x="3019152" y="2679303"/>
              <a:ext cx="5116621" cy="46166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 smtClean="0"/>
                <a:t>:</a:t>
              </a:r>
              <a:r>
                <a:rPr lang="fr-FR" sz="2400" b="1" dirty="0" err="1" smtClean="0"/>
                <a:t>Velo</a:t>
              </a:r>
              <a:endParaRPr lang="fr-FR" sz="2400" b="1" dirty="0"/>
            </a:p>
          </p:txBody>
        </p:sp>
        <p:sp>
          <p:nvSpPr>
            <p:cNvPr id="22" name="ZoneTexte 5"/>
            <p:cNvSpPr txBox="1"/>
            <p:nvPr/>
          </p:nvSpPr>
          <p:spPr>
            <a:xfrm>
              <a:off x="3004474" y="3140968"/>
              <a:ext cx="5131299" cy="26776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400" b="1" dirty="0" smtClean="0"/>
                <a:t>couleur= </a:t>
              </a:r>
              <a:r>
                <a:rPr lang="en-US" sz="2400" b="1" dirty="0" smtClean="0"/>
                <a:t>“rouge”</a:t>
              </a:r>
              <a:endParaRPr lang="fr-FR" sz="2400" b="1" dirty="0" smtClean="0"/>
            </a:p>
            <a:p>
              <a:r>
                <a:rPr lang="fr-FR" sz="2400" b="1" dirty="0" smtClean="0"/>
                <a:t>vitesses=6</a:t>
              </a:r>
            </a:p>
            <a:p>
              <a:r>
                <a:rPr lang="fr-FR" sz="2400" b="1" dirty="0"/>
                <a:t>r</a:t>
              </a:r>
              <a:r>
                <a:rPr lang="fr-FR" sz="2400" b="1" dirty="0" smtClean="0"/>
                <a:t>oues=2</a:t>
              </a:r>
            </a:p>
            <a:p>
              <a:r>
                <a:rPr lang="fr-FR" sz="2400" b="1" dirty="0" err="1" smtClean="0"/>
                <a:t>sieges</a:t>
              </a:r>
              <a:r>
                <a:rPr lang="fr-FR" sz="2400" b="1" dirty="0" smtClean="0"/>
                <a:t>= 1</a:t>
              </a:r>
            </a:p>
            <a:p>
              <a:r>
                <a:rPr lang="fr-FR" sz="2400" b="1" dirty="0" smtClean="0"/>
                <a:t>longueur = 1.15</a:t>
              </a:r>
              <a:endParaRPr lang="en-US" sz="2400" b="1" dirty="0" smtClean="0"/>
            </a:p>
            <a:p>
              <a:r>
                <a:rPr lang="fr-FR" sz="2400" b="1" dirty="0" smtClean="0"/>
                <a:t>hauteur:   0.75</a:t>
              </a:r>
            </a:p>
            <a:p>
              <a:r>
                <a:rPr lang="fr-FR" sz="2400" b="1" dirty="0" err="1" smtClean="0"/>
                <a:t>numeroSerie</a:t>
              </a:r>
              <a:r>
                <a:rPr lang="fr-FR" sz="2400" b="1" dirty="0"/>
                <a:t> = </a:t>
              </a:r>
              <a:r>
                <a:rPr lang="en-US" sz="2400" b="1" dirty="0" smtClean="0"/>
                <a:t>“</a:t>
              </a:r>
              <a:r>
                <a:rPr lang="fr-FR" sz="2400" b="1" dirty="0" smtClean="0"/>
                <a:t>SN0097ZEW79</a:t>
              </a:r>
              <a:r>
                <a:rPr lang="en-US" sz="2400" b="1" dirty="0" smtClean="0"/>
                <a:t>”</a:t>
              </a:r>
              <a:endParaRPr lang="fr-F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455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Dpt. Info, Moduel POO, 2019/2020, par Dj. Bennouar</a:t>
            </a:r>
            <a:endParaRPr lang="fr-BE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9" name="ZoneTexte 4"/>
          <p:cNvSpPr txBox="1"/>
          <p:nvPr/>
        </p:nvSpPr>
        <p:spPr>
          <a:xfrm>
            <a:off x="21796" y="3068960"/>
            <a:ext cx="9144001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Notation UML des méthodes et attributs de classe</a:t>
            </a:r>
            <a:endParaRPr lang="ar-DZ" sz="3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2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Dpt. Info, Moduel POO, 2019/2020, par Dj. Bennouar</a:t>
            </a:r>
            <a:endParaRPr lang="fr-BE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7" name="ZoneTexte 5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Les </a:t>
            </a:r>
            <a:r>
              <a:rPr lang="fr-FR" sz="2400" dirty="0">
                <a:solidFill>
                  <a:schemeClr val="tx1"/>
                </a:solidFill>
              </a:rPr>
              <a:t>a</a:t>
            </a:r>
            <a:r>
              <a:rPr lang="fr-FR" sz="2400" dirty="0" smtClean="0">
                <a:solidFill>
                  <a:schemeClr val="tx1"/>
                </a:solidFill>
              </a:rPr>
              <a:t>ttributs et méthodes statique apparaissent en souligné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77479" y="1868627"/>
            <a:ext cx="3888434" cy="1394411"/>
            <a:chOff x="1475654" y="2895327"/>
            <a:chExt cx="3275859" cy="1394411"/>
          </a:xfrm>
        </p:grpSpPr>
        <p:sp>
          <p:nvSpPr>
            <p:cNvPr id="10" name="ZoneTexte 5"/>
            <p:cNvSpPr txBox="1"/>
            <p:nvPr/>
          </p:nvSpPr>
          <p:spPr>
            <a:xfrm>
              <a:off x="1475656" y="2895327"/>
              <a:ext cx="3275857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solidFill>
                    <a:schemeClr val="tx1"/>
                  </a:solidFill>
                </a:rPr>
                <a:t>Main</a:t>
              </a:r>
            </a:p>
          </p:txBody>
        </p:sp>
        <p:sp>
          <p:nvSpPr>
            <p:cNvPr id="12" name="ZoneTexte 5"/>
            <p:cNvSpPr txBox="1"/>
            <p:nvPr/>
          </p:nvSpPr>
          <p:spPr>
            <a:xfrm>
              <a:off x="1475655" y="3366408"/>
              <a:ext cx="3275857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400" u="sng" dirty="0" smtClean="0">
                  <a:solidFill>
                    <a:schemeClr val="tx1"/>
                  </a:solidFill>
                </a:rPr>
                <a:t>+</a:t>
              </a:r>
              <a:r>
                <a:rPr lang="fr-FR" sz="2400" u="sng" dirty="0" err="1" smtClean="0">
                  <a:solidFill>
                    <a:schemeClr val="tx1"/>
                  </a:solidFill>
                </a:rPr>
                <a:t>PI:double</a:t>
              </a:r>
              <a:r>
                <a:rPr lang="fr-FR" sz="2400" u="sng" dirty="0" smtClean="0">
                  <a:solidFill>
                    <a:schemeClr val="tx1"/>
                  </a:solidFill>
                </a:rPr>
                <a:t> = 3.14</a:t>
              </a:r>
            </a:p>
          </p:txBody>
        </p:sp>
        <p:sp>
          <p:nvSpPr>
            <p:cNvPr id="13" name="ZoneTexte 5"/>
            <p:cNvSpPr txBox="1"/>
            <p:nvPr/>
          </p:nvSpPr>
          <p:spPr>
            <a:xfrm>
              <a:off x="1475654" y="3828073"/>
              <a:ext cx="3275857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400" u="sng" dirty="0" smtClean="0">
                  <a:solidFill>
                    <a:schemeClr val="tx1"/>
                  </a:solidFill>
                </a:rPr>
                <a:t>+main(</a:t>
              </a:r>
              <a:r>
                <a:rPr lang="fr-FR" sz="2400" u="sng" dirty="0" err="1" smtClean="0">
                  <a:solidFill>
                    <a:schemeClr val="tx1"/>
                  </a:solidFill>
                </a:rPr>
                <a:t>argv:String</a:t>
              </a:r>
              <a:r>
                <a:rPr lang="fr-FR" sz="2400" u="sng" dirty="0" smtClean="0">
                  <a:solidFill>
                    <a:schemeClr val="tx1"/>
                  </a:solidFill>
                </a:rPr>
                <a:t>[]):</a:t>
              </a:r>
              <a:r>
                <a:rPr lang="fr-FR" sz="2400" u="sng" dirty="0" err="1" smtClean="0">
                  <a:solidFill>
                    <a:schemeClr val="tx1"/>
                  </a:solidFill>
                </a:rPr>
                <a:t>void</a:t>
              </a:r>
              <a:endParaRPr lang="fr-FR" sz="2400" u="sng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ZoneTexte 5"/>
          <p:cNvSpPr txBox="1"/>
          <p:nvPr/>
        </p:nvSpPr>
        <p:spPr>
          <a:xfrm>
            <a:off x="1043608" y="3957989"/>
            <a:ext cx="6156177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p</a:t>
            </a:r>
            <a:r>
              <a:rPr lang="fr-FR" sz="2400" dirty="0" smtClean="0">
                <a:solidFill>
                  <a:schemeClr val="tx1"/>
                </a:solidFill>
              </a:rPr>
              <a:t>ublic class Main{</a:t>
            </a:r>
          </a:p>
          <a:p>
            <a:r>
              <a:rPr lang="fr-FR" sz="2400" dirty="0" smtClean="0">
                <a:solidFill>
                  <a:schemeClr val="tx1"/>
                </a:solidFill>
              </a:rPr>
              <a:t>    public </a:t>
            </a:r>
            <a:r>
              <a:rPr lang="fr-FR" sz="2400" b="1" dirty="0" err="1" smtClean="0">
                <a:solidFill>
                  <a:schemeClr val="tx1"/>
                </a:solidFill>
              </a:rPr>
              <a:t>static</a:t>
            </a:r>
            <a:r>
              <a:rPr lang="fr-FR" sz="2400" b="1" dirty="0" smtClean="0">
                <a:solidFill>
                  <a:schemeClr val="tx1"/>
                </a:solidFill>
              </a:rPr>
              <a:t> final</a:t>
            </a:r>
            <a:r>
              <a:rPr lang="fr-FR" sz="2400" dirty="0" smtClean="0">
                <a:solidFill>
                  <a:schemeClr val="tx1"/>
                </a:solidFill>
              </a:rPr>
              <a:t> double PI = 3.14;</a:t>
            </a:r>
          </a:p>
          <a:p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smtClean="0">
                <a:solidFill>
                  <a:schemeClr val="tx1"/>
                </a:solidFill>
              </a:rPr>
              <a:t>   public </a:t>
            </a:r>
            <a:r>
              <a:rPr lang="fr-FR" sz="2400" b="1" dirty="0" err="1" smtClean="0">
                <a:solidFill>
                  <a:schemeClr val="tx1"/>
                </a:solidFill>
              </a:rPr>
              <a:t>static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void</a:t>
            </a:r>
            <a:r>
              <a:rPr lang="fr-FR" sz="2400" dirty="0" smtClean="0">
                <a:solidFill>
                  <a:schemeClr val="tx1"/>
                </a:solidFill>
              </a:rPr>
              <a:t> main(String[] </a:t>
            </a:r>
            <a:r>
              <a:rPr lang="fr-FR" sz="2400" dirty="0" err="1" smtClean="0">
                <a:solidFill>
                  <a:schemeClr val="tx1"/>
                </a:solidFill>
              </a:rPr>
              <a:t>argv</a:t>
            </a:r>
            <a:r>
              <a:rPr lang="fr-FR" sz="2400" dirty="0" smtClean="0">
                <a:solidFill>
                  <a:schemeClr val="tx1"/>
                </a:solidFill>
              </a:rPr>
              <a:t>){</a:t>
            </a:r>
          </a:p>
          <a:p>
            <a:r>
              <a:rPr lang="fr-FR" sz="2400" dirty="0" smtClean="0">
                <a:solidFill>
                  <a:schemeClr val="tx1"/>
                </a:solidFill>
              </a:rPr>
              <a:t>    } </a:t>
            </a:r>
          </a:p>
          <a:p>
            <a:r>
              <a:rPr lang="fr-FR" sz="2400" dirty="0" smtClean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90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10" name="ZoneTexte 9"/>
          <p:cNvSpPr txBox="1"/>
          <p:nvPr/>
        </p:nvSpPr>
        <p:spPr>
          <a:xfrm>
            <a:off x="12188" y="2708920"/>
            <a:ext cx="9144000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tx1"/>
                </a:solidFill>
              </a:rPr>
              <a:t>UNE CLASSE JAVA  SE TROUVE</a:t>
            </a:r>
          </a:p>
          <a:p>
            <a:pPr algn="ctr"/>
            <a:r>
              <a:rPr lang="fr-FR" sz="4000" dirty="0" smtClean="0">
                <a:solidFill>
                  <a:schemeClr val="tx1"/>
                </a:solidFill>
              </a:rPr>
              <a:t>DANS UN PACKAGE </a:t>
            </a:r>
            <a:endParaRPr lang="ar-DZ" sz="4000" b="1" dirty="0" smtClean="0">
              <a:solidFill>
                <a:schemeClr val="tx1"/>
              </a:solidFill>
            </a:endParaRPr>
          </a:p>
        </p:txBody>
      </p:sp>
      <p:sp>
        <p:nvSpPr>
          <p:cNvPr id="5" name="ZoneTexte 9"/>
          <p:cNvSpPr txBox="1"/>
          <p:nvPr/>
        </p:nvSpPr>
        <p:spPr>
          <a:xfrm>
            <a:off x="0" y="147"/>
            <a:ext cx="9144000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tx1"/>
                </a:solidFill>
              </a:rPr>
              <a:t>Notation UML d’un PACKAGE </a:t>
            </a:r>
            <a:endParaRPr lang="ar-DZ" sz="4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sp>
        <p:nvSpPr>
          <p:cNvPr id="24" name="Rectangle 23"/>
          <p:cNvSpPr/>
          <p:nvPr/>
        </p:nvSpPr>
        <p:spPr>
          <a:xfrm>
            <a:off x="-5292" y="2708920"/>
            <a:ext cx="914399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3600" b="1" dirty="0" smtClean="0"/>
              <a:t>EXEMPLE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1059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sp>
        <p:nvSpPr>
          <p:cNvPr id="10" name="Rectangle 9"/>
          <p:cNvSpPr/>
          <p:nvPr/>
        </p:nvSpPr>
        <p:spPr>
          <a:xfrm>
            <a:off x="34961" y="785910"/>
            <a:ext cx="1365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 smtClean="0"/>
              <a:t>UML</a:t>
            </a:r>
            <a:endParaRPr lang="fr-FR" sz="3600" dirty="0"/>
          </a:p>
        </p:txBody>
      </p:sp>
      <p:sp>
        <p:nvSpPr>
          <p:cNvPr id="11" name="Rectangle 10"/>
          <p:cNvSpPr/>
          <p:nvPr/>
        </p:nvSpPr>
        <p:spPr>
          <a:xfrm>
            <a:off x="323528" y="4110902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 smtClean="0"/>
              <a:t>JAVA</a:t>
            </a:r>
            <a:endParaRPr lang="fr-FR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3707669"/>
            <a:ext cx="70743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package </a:t>
            </a:r>
            <a:r>
              <a:rPr lang="fr-FR" sz="1600" b="1" dirty="0" err="1" smtClean="0"/>
              <a:t>baladeEnVelo</a:t>
            </a:r>
            <a:r>
              <a:rPr lang="fr-FR" sz="1600" b="1" dirty="0" smtClean="0"/>
              <a:t>;</a:t>
            </a:r>
          </a:p>
          <a:p>
            <a:r>
              <a:rPr lang="fr-FR" sz="1600" b="1" dirty="0" smtClean="0"/>
              <a:t>public classe </a:t>
            </a:r>
            <a:r>
              <a:rPr lang="fr-FR" sz="1600" b="1" dirty="0" err="1" smtClean="0"/>
              <a:t>Velo</a:t>
            </a:r>
            <a:r>
              <a:rPr lang="fr-FR" sz="1600" b="1" dirty="0" smtClean="0"/>
              <a:t> {</a:t>
            </a:r>
          </a:p>
          <a:p>
            <a:r>
              <a:rPr lang="fr-FR" sz="1600" b="1" dirty="0" smtClean="0"/>
              <a:t>     //  </a:t>
            </a:r>
            <a:r>
              <a:rPr lang="fr-FR" sz="1600" b="1" dirty="0" err="1" smtClean="0"/>
              <a:t>Attriburs</a:t>
            </a:r>
            <a:r>
              <a:rPr lang="fr-FR" sz="1600" b="1" dirty="0" smtClean="0"/>
              <a:t> </a:t>
            </a:r>
          </a:p>
          <a:p>
            <a:r>
              <a:rPr lang="fr-FR" sz="1600" b="1" dirty="0"/>
              <a:t> </a:t>
            </a:r>
            <a:r>
              <a:rPr lang="fr-FR" sz="1600" b="1" dirty="0" smtClean="0"/>
              <a:t>    </a:t>
            </a:r>
            <a:r>
              <a:rPr lang="fr-FR" sz="1600" b="1" dirty="0" err="1" smtClean="0"/>
              <a:t>protected</a:t>
            </a:r>
            <a:r>
              <a:rPr lang="fr-FR" sz="1600" b="1" dirty="0" smtClean="0"/>
              <a:t> String couleur;</a:t>
            </a:r>
          </a:p>
          <a:p>
            <a:r>
              <a:rPr lang="fr-FR" sz="1600" b="1" dirty="0"/>
              <a:t> </a:t>
            </a:r>
            <a:r>
              <a:rPr lang="fr-FR" sz="1600" b="1" dirty="0" smtClean="0"/>
              <a:t>     </a:t>
            </a:r>
            <a:r>
              <a:rPr lang="fr-FR" sz="1600" b="1" dirty="0" err="1" smtClean="0"/>
              <a:t>protected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int</a:t>
            </a:r>
            <a:r>
              <a:rPr lang="fr-FR" sz="1600" b="1" dirty="0" smtClean="0"/>
              <a:t> vitesses, roues, </a:t>
            </a:r>
            <a:r>
              <a:rPr lang="fr-FR" sz="1600" b="1" dirty="0" err="1" smtClean="0"/>
              <a:t>sieges</a:t>
            </a:r>
            <a:r>
              <a:rPr lang="fr-FR" sz="1600" b="1" dirty="0" smtClean="0"/>
              <a:t>;</a:t>
            </a:r>
          </a:p>
          <a:p>
            <a:r>
              <a:rPr lang="fr-FR" sz="1600" b="1" dirty="0"/>
              <a:t> </a:t>
            </a:r>
            <a:r>
              <a:rPr lang="fr-FR" sz="1600" b="1" dirty="0" smtClean="0"/>
              <a:t>     </a:t>
            </a:r>
            <a:r>
              <a:rPr lang="fr-FR" sz="1600" b="1" dirty="0" err="1" smtClean="0"/>
              <a:t>protected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float</a:t>
            </a:r>
            <a:r>
              <a:rPr lang="fr-FR" sz="1600" b="1" dirty="0" smtClean="0"/>
              <a:t> longueur, hauteur;</a:t>
            </a:r>
          </a:p>
          <a:p>
            <a:r>
              <a:rPr lang="fr-FR" sz="1600" b="1" dirty="0" smtClean="0"/>
              <a:t>      </a:t>
            </a:r>
            <a:r>
              <a:rPr lang="fr-FR" sz="1600" b="1" dirty="0" err="1"/>
              <a:t>protected</a:t>
            </a:r>
            <a:r>
              <a:rPr lang="fr-FR" sz="1600" b="1" dirty="0"/>
              <a:t> </a:t>
            </a:r>
            <a:r>
              <a:rPr lang="fr-FR" sz="1600" b="1" dirty="0" smtClean="0"/>
              <a:t>String  </a:t>
            </a:r>
            <a:r>
              <a:rPr lang="fr-FR" sz="1600" b="1" dirty="0" err="1" smtClean="0"/>
              <a:t>numeroSerie</a:t>
            </a:r>
            <a:r>
              <a:rPr lang="fr-FR" sz="1600" b="1" dirty="0" smtClean="0"/>
              <a:t>;</a:t>
            </a:r>
          </a:p>
          <a:p>
            <a:r>
              <a:rPr lang="fr-FR" sz="1600" b="1" dirty="0" smtClean="0"/>
              <a:t>    // </a:t>
            </a:r>
            <a:r>
              <a:rPr lang="fr-FR" sz="1600" b="1" dirty="0" err="1" smtClean="0"/>
              <a:t>Methodes</a:t>
            </a:r>
            <a:endParaRPr lang="fr-FR" sz="1600" b="1" dirty="0"/>
          </a:p>
          <a:p>
            <a:r>
              <a:rPr lang="fr-FR" sz="1600" b="1" dirty="0" smtClean="0"/>
              <a:t>      public </a:t>
            </a:r>
            <a:r>
              <a:rPr lang="fr-FR" sz="1600" b="1" dirty="0" err="1" smtClean="0"/>
              <a:t>void</a:t>
            </a:r>
            <a:r>
              <a:rPr lang="fr-FR" sz="1600" b="1" dirty="0" smtClean="0"/>
              <a:t> rouler(</a:t>
            </a:r>
            <a:r>
              <a:rPr lang="fr-FR" sz="1600" b="1" dirty="0" err="1" smtClean="0"/>
              <a:t>int</a:t>
            </a:r>
            <a:r>
              <a:rPr lang="fr-FR" sz="1600" b="1" dirty="0" smtClean="0"/>
              <a:t> vitesse){ }</a:t>
            </a:r>
          </a:p>
          <a:p>
            <a:r>
              <a:rPr lang="fr-FR" sz="1600" b="1" dirty="0" smtClean="0"/>
              <a:t>      </a:t>
            </a:r>
            <a:r>
              <a:rPr lang="fr-FR" sz="1600" b="1" dirty="0"/>
              <a:t>public </a:t>
            </a:r>
            <a:r>
              <a:rPr lang="fr-FR" sz="1600" b="1" dirty="0" err="1" smtClean="0"/>
              <a:t>boolean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arreter</a:t>
            </a:r>
            <a:r>
              <a:rPr lang="fr-FR" sz="1600" b="1" dirty="0" smtClean="0"/>
              <a:t>(){return false ; }</a:t>
            </a:r>
          </a:p>
          <a:p>
            <a:r>
              <a:rPr lang="fr-FR" sz="1600" b="1" dirty="0" smtClean="0"/>
              <a:t>      </a:t>
            </a:r>
            <a:r>
              <a:rPr lang="fr-FR" sz="1600" b="1" dirty="0"/>
              <a:t>public </a:t>
            </a:r>
            <a:r>
              <a:rPr lang="fr-FR" sz="1600" b="1" dirty="0" err="1"/>
              <a:t>boolean</a:t>
            </a:r>
            <a:r>
              <a:rPr lang="fr-FR" sz="1600" b="1" dirty="0"/>
              <a:t> </a:t>
            </a:r>
            <a:r>
              <a:rPr lang="fr-FR" sz="1600" b="1" dirty="0" err="1" smtClean="0"/>
              <a:t>changerVitesse</a:t>
            </a:r>
            <a:r>
              <a:rPr lang="fr-FR" sz="1600" b="1" dirty="0" smtClean="0"/>
              <a:t>(</a:t>
            </a:r>
            <a:r>
              <a:rPr lang="fr-FR" sz="1600" b="1" dirty="0" err="1" smtClean="0"/>
              <a:t>int</a:t>
            </a:r>
            <a:r>
              <a:rPr lang="fr-FR" sz="1600" b="1" dirty="0" smtClean="0"/>
              <a:t>  </a:t>
            </a:r>
            <a:r>
              <a:rPr lang="fr-FR" sz="1600" b="1" dirty="0" err="1" smtClean="0"/>
              <a:t>nouvelleVitesse</a:t>
            </a:r>
            <a:r>
              <a:rPr lang="fr-FR" sz="1600" b="1" dirty="0" smtClean="0"/>
              <a:t>){</a:t>
            </a:r>
            <a:r>
              <a:rPr lang="fr-FR" sz="1600" b="1" dirty="0"/>
              <a:t>return false ; </a:t>
            </a:r>
            <a:r>
              <a:rPr lang="fr-FR" sz="1600" b="1" dirty="0" smtClean="0"/>
              <a:t>}</a:t>
            </a:r>
          </a:p>
          <a:p>
            <a:r>
              <a:rPr lang="fr-FR" sz="1600" b="1" dirty="0"/>
              <a:t> </a:t>
            </a:r>
            <a:r>
              <a:rPr lang="fr-FR" sz="1600" b="1" dirty="0" smtClean="0"/>
              <a:t>     public </a:t>
            </a:r>
            <a:r>
              <a:rPr lang="fr-FR" sz="1600" b="1" dirty="0" err="1"/>
              <a:t>boolean</a:t>
            </a:r>
            <a:r>
              <a:rPr lang="fr-FR" sz="1600" b="1" dirty="0"/>
              <a:t> </a:t>
            </a:r>
            <a:r>
              <a:rPr lang="fr-FR" sz="1600" b="1" dirty="0" smtClean="0"/>
              <a:t>freiner(){</a:t>
            </a:r>
            <a:r>
              <a:rPr lang="fr-FR" sz="1600" b="1" dirty="0"/>
              <a:t>return false ; }</a:t>
            </a:r>
            <a:r>
              <a:rPr lang="fr-FR" sz="1600" b="1" dirty="0" smtClean="0"/>
              <a:t> </a:t>
            </a:r>
          </a:p>
          <a:p>
            <a:r>
              <a:rPr lang="fr-FR" sz="1600" b="1" dirty="0"/>
              <a:t>}</a:t>
            </a:r>
            <a:r>
              <a:rPr lang="fr-FR" sz="1600" b="1" dirty="0" smtClean="0"/>
              <a:t>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4961" y="3707669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03648" y="0"/>
            <a:ext cx="0" cy="68365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582625" y="0"/>
            <a:ext cx="6048672" cy="3645024"/>
            <a:chOff x="899592" y="1455167"/>
            <a:chExt cx="6048672" cy="2981945"/>
          </a:xfrm>
        </p:grpSpPr>
        <p:sp>
          <p:nvSpPr>
            <p:cNvPr id="16" name="Rectangle 15"/>
            <p:cNvSpPr/>
            <p:nvPr/>
          </p:nvSpPr>
          <p:spPr>
            <a:xfrm>
              <a:off x="899592" y="1916832"/>
              <a:ext cx="6048672" cy="25202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9592" y="1455167"/>
              <a:ext cx="2376264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400" dirty="0" err="1" smtClean="0"/>
                <a:t>baladeEnVelo</a:t>
              </a:r>
              <a:endParaRPr lang="en-US" sz="2400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757" y="683775"/>
            <a:ext cx="3673451" cy="303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  <p:sp>
        <p:nvSpPr>
          <p:cNvPr id="24" name="Rectangle 23"/>
          <p:cNvSpPr/>
          <p:nvPr/>
        </p:nvSpPr>
        <p:spPr>
          <a:xfrm>
            <a:off x="0" y="2950525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 smtClean="0"/>
              <a:t>Exemples d’objet UML et code Java correspond</a:t>
            </a: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13792" y="3068960"/>
            <a:ext cx="8856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package poo.seance04;</a:t>
            </a:r>
          </a:p>
          <a:p>
            <a:r>
              <a:rPr lang="en-US" b="1" dirty="0"/>
              <a:t>public class Main {</a:t>
            </a:r>
          </a:p>
          <a:p>
            <a:r>
              <a:rPr lang="en-US" b="1" dirty="0" smtClean="0"/>
              <a:t>    public </a:t>
            </a:r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b="1" dirty="0" smtClean="0"/>
              <a:t>       </a:t>
            </a:r>
            <a:r>
              <a:rPr lang="en-US" b="1" dirty="0" smtClean="0">
                <a:solidFill>
                  <a:srgbClr val="FF0000"/>
                </a:solidFill>
              </a:rPr>
              <a:t>Article </a:t>
            </a:r>
            <a:r>
              <a:rPr lang="en-US" b="1" dirty="0">
                <a:solidFill>
                  <a:srgbClr val="FF0000"/>
                </a:solidFill>
              </a:rPr>
              <a:t>articl01 = new Article</a:t>
            </a:r>
            <a:r>
              <a:rPr lang="en-US" b="1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b="1" dirty="0" smtClean="0"/>
              <a:t>      }</a:t>
            </a:r>
            <a:endParaRPr lang="en-US" b="1" dirty="0"/>
          </a:p>
          <a:p>
            <a:r>
              <a:rPr lang="en-US" b="1" dirty="0"/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265038"/>
            <a:ext cx="3744416" cy="2123658"/>
            <a:chOff x="1043608" y="541797"/>
            <a:chExt cx="3024336" cy="2123658"/>
          </a:xfrm>
        </p:grpSpPr>
        <p:sp>
          <p:nvSpPr>
            <p:cNvPr id="5" name="TextBox 4"/>
            <p:cNvSpPr txBox="1"/>
            <p:nvPr/>
          </p:nvSpPr>
          <p:spPr>
            <a:xfrm>
              <a:off x="1043608" y="541797"/>
              <a:ext cx="3024336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article01:Article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43608" y="911129"/>
              <a:ext cx="3024336" cy="17543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#</a:t>
              </a:r>
              <a:r>
                <a:rPr lang="fr-FR" b="1" dirty="0" err="1" smtClean="0"/>
                <a:t>reference</a:t>
              </a:r>
              <a:r>
                <a:rPr lang="fr-FR" b="1" dirty="0" smtClean="0"/>
                <a:t>: String = </a:t>
              </a:r>
              <a:r>
                <a:rPr lang="fr-FR" b="1" dirty="0" err="1" smtClean="0"/>
                <a:t>null</a:t>
              </a:r>
              <a:endParaRPr lang="fr-FR" b="1" dirty="0" smtClean="0"/>
            </a:p>
            <a:p>
              <a:r>
                <a:rPr lang="fr-FR" b="1" dirty="0" smtClean="0"/>
                <a:t>#</a:t>
              </a:r>
              <a:r>
                <a:rPr lang="fr-FR" b="1" dirty="0" err="1" smtClean="0"/>
                <a:t>designation</a:t>
              </a:r>
              <a:r>
                <a:rPr lang="fr-FR" b="1" dirty="0" smtClean="0"/>
                <a:t>: </a:t>
              </a:r>
              <a:r>
                <a:rPr lang="fr-FR" b="1" dirty="0"/>
                <a:t>String = </a:t>
              </a:r>
              <a:r>
                <a:rPr lang="fr-FR" b="1" dirty="0" err="1"/>
                <a:t>null</a:t>
              </a:r>
              <a:endParaRPr lang="fr-FR" b="1" dirty="0"/>
            </a:p>
            <a:p>
              <a:r>
                <a:rPr lang="fr-FR" b="1" dirty="0" smtClean="0"/>
                <a:t>#</a:t>
              </a:r>
              <a:r>
                <a:rPr lang="fr-FR" b="1" dirty="0" err="1" smtClean="0"/>
                <a:t>pAchat</a:t>
              </a:r>
              <a:r>
                <a:rPr lang="fr-FR" b="1" dirty="0" smtClean="0"/>
                <a:t>: </a:t>
              </a:r>
              <a:r>
                <a:rPr lang="fr-FR" b="1" dirty="0" err="1" smtClean="0"/>
                <a:t>float</a:t>
              </a:r>
              <a:r>
                <a:rPr lang="fr-FR" b="1" dirty="0" smtClean="0"/>
                <a:t> </a:t>
              </a:r>
              <a:r>
                <a:rPr lang="fr-FR" b="1" dirty="0"/>
                <a:t>= </a:t>
              </a:r>
              <a:r>
                <a:rPr lang="fr-FR" b="1" dirty="0" smtClean="0"/>
                <a:t>0.0F</a:t>
              </a:r>
              <a:endParaRPr lang="fr-FR" b="1" dirty="0"/>
            </a:p>
            <a:p>
              <a:r>
                <a:rPr lang="fr-FR" b="1" dirty="0"/>
                <a:t>#</a:t>
              </a:r>
              <a:r>
                <a:rPr lang="fr-FR" b="1" dirty="0" err="1"/>
                <a:t>qte</a:t>
              </a:r>
              <a:r>
                <a:rPr lang="fr-FR" b="1" dirty="0"/>
                <a:t>: </a:t>
              </a:r>
              <a:r>
                <a:rPr lang="fr-FR" b="1" dirty="0" err="1"/>
                <a:t>int</a:t>
              </a:r>
              <a:r>
                <a:rPr lang="fr-FR" b="1" dirty="0"/>
                <a:t> = 0</a:t>
              </a:r>
              <a:endParaRPr lang="fr-FR" b="1" dirty="0" smtClean="0"/>
            </a:p>
            <a:p>
              <a:r>
                <a:rPr lang="fr-FR" b="1" dirty="0" smtClean="0"/>
                <a:t>#marge: </a:t>
              </a:r>
              <a:r>
                <a:rPr lang="fr-FR" b="1" dirty="0" err="1" smtClean="0"/>
                <a:t>float</a:t>
              </a:r>
              <a:r>
                <a:rPr lang="fr-FR" b="1" dirty="0" smtClean="0"/>
                <a:t> </a:t>
              </a:r>
              <a:r>
                <a:rPr lang="fr-FR" b="1" dirty="0"/>
                <a:t>= </a:t>
              </a:r>
              <a:r>
                <a:rPr lang="fr-FR" b="1" dirty="0" smtClean="0"/>
                <a:t>0.1f</a:t>
              </a:r>
            </a:p>
            <a:p>
              <a:r>
                <a:rPr lang="fr-FR" b="1" dirty="0"/>
                <a:t>#</a:t>
              </a:r>
              <a:r>
                <a:rPr lang="fr-FR" b="1" dirty="0" err="1"/>
                <a:t>codeFournisseur</a:t>
              </a:r>
              <a:r>
                <a:rPr lang="fr-FR" b="1" dirty="0"/>
                <a:t>: String = </a:t>
              </a:r>
              <a:r>
                <a:rPr lang="fr-FR" b="1" dirty="0" err="1" smtClean="0"/>
                <a:t>null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21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13792" y="3995678"/>
            <a:ext cx="8856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package poo.seance04;</a:t>
            </a:r>
          </a:p>
          <a:p>
            <a:r>
              <a:rPr lang="en-US" b="1" dirty="0"/>
              <a:t>public class Main {</a:t>
            </a:r>
          </a:p>
          <a:p>
            <a:r>
              <a:rPr lang="en-US" b="1" dirty="0" smtClean="0"/>
              <a:t>    public </a:t>
            </a:r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Article articl02 = new Article("STBBS1233", "</a:t>
            </a:r>
            <a:r>
              <a:rPr lang="en-US" b="1" dirty="0" err="1" smtClean="0">
                <a:solidFill>
                  <a:srgbClr val="FF0000"/>
                </a:solidFill>
              </a:rPr>
              <a:t>Stylo</a:t>
            </a:r>
            <a:r>
              <a:rPr lang="en-US" b="1" dirty="0" smtClean="0">
                <a:solidFill>
                  <a:srgbClr val="FF0000"/>
                </a:solidFill>
              </a:rPr>
              <a:t> à </a:t>
            </a:r>
            <a:r>
              <a:rPr lang="en-US" b="1" dirty="0" err="1" smtClean="0">
                <a:solidFill>
                  <a:srgbClr val="FF0000"/>
                </a:solidFill>
              </a:rPr>
              <a:t>Bille</a:t>
            </a:r>
            <a:r>
              <a:rPr lang="en-US" b="1" dirty="0" smtClean="0">
                <a:solidFill>
                  <a:srgbClr val="FF0000"/>
                </a:solidFill>
              </a:rPr>
              <a:t> Bleu Simple", 8.25f);</a:t>
            </a:r>
          </a:p>
          <a:p>
            <a:r>
              <a:rPr lang="en-US" b="1" dirty="0" smtClean="0"/>
              <a:t>     }</a:t>
            </a:r>
            <a:endParaRPr lang="en-US" b="1" dirty="0"/>
          </a:p>
          <a:p>
            <a:r>
              <a:rPr lang="en-US" b="1" dirty="0"/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95736" y="620688"/>
            <a:ext cx="5004047" cy="2123658"/>
            <a:chOff x="1043608" y="541797"/>
            <a:chExt cx="3024336" cy="2123658"/>
          </a:xfrm>
        </p:grpSpPr>
        <p:sp>
          <p:nvSpPr>
            <p:cNvPr id="11" name="TextBox 10"/>
            <p:cNvSpPr txBox="1"/>
            <p:nvPr/>
          </p:nvSpPr>
          <p:spPr>
            <a:xfrm>
              <a:off x="1043608" y="541797"/>
              <a:ext cx="3024336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article02:Article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43608" y="911129"/>
              <a:ext cx="3024336" cy="17543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#</a:t>
              </a:r>
              <a:r>
                <a:rPr lang="fr-FR" b="1" dirty="0" err="1" smtClean="0"/>
                <a:t>reference</a:t>
              </a:r>
              <a:r>
                <a:rPr lang="fr-FR" b="1" dirty="0" smtClean="0"/>
                <a:t>: String =</a:t>
              </a:r>
              <a:r>
                <a:rPr lang="en-US" b="1" dirty="0"/>
                <a:t>"STBBS1233"</a:t>
              </a:r>
              <a:endParaRPr lang="fr-FR" b="1" dirty="0" smtClean="0"/>
            </a:p>
            <a:p>
              <a:r>
                <a:rPr lang="fr-FR" b="1" dirty="0" smtClean="0"/>
                <a:t>#</a:t>
              </a:r>
              <a:r>
                <a:rPr lang="fr-FR" b="1" dirty="0" err="1" smtClean="0"/>
                <a:t>designation</a:t>
              </a:r>
              <a:r>
                <a:rPr lang="fr-FR" b="1" dirty="0" smtClean="0"/>
                <a:t>: </a:t>
              </a:r>
              <a:r>
                <a:rPr lang="fr-FR" b="1" dirty="0"/>
                <a:t>String </a:t>
              </a:r>
              <a:r>
                <a:rPr lang="fr-FR" b="1" dirty="0" smtClean="0"/>
                <a:t>=</a:t>
              </a:r>
              <a:r>
                <a:rPr lang="en-US" b="1" dirty="0"/>
                <a:t>"</a:t>
              </a:r>
              <a:r>
                <a:rPr lang="en-US" b="1" dirty="0" err="1"/>
                <a:t>Stylo</a:t>
              </a:r>
              <a:r>
                <a:rPr lang="en-US" b="1" dirty="0"/>
                <a:t> à </a:t>
              </a:r>
              <a:r>
                <a:rPr lang="en-US" b="1" dirty="0" err="1"/>
                <a:t>Bille</a:t>
              </a:r>
              <a:r>
                <a:rPr lang="en-US" b="1" dirty="0"/>
                <a:t> Bleu Simple"</a:t>
              </a:r>
              <a:endParaRPr lang="fr-FR" b="1" dirty="0"/>
            </a:p>
            <a:p>
              <a:r>
                <a:rPr lang="fr-FR" b="1" dirty="0" smtClean="0"/>
                <a:t>#</a:t>
              </a:r>
              <a:r>
                <a:rPr lang="fr-FR" b="1" dirty="0" err="1" smtClean="0"/>
                <a:t>pAchat</a:t>
              </a:r>
              <a:r>
                <a:rPr lang="fr-FR" b="1" dirty="0" smtClean="0"/>
                <a:t>: </a:t>
              </a:r>
              <a:r>
                <a:rPr lang="fr-FR" b="1" dirty="0" err="1" smtClean="0"/>
                <a:t>float</a:t>
              </a:r>
              <a:r>
                <a:rPr lang="fr-FR" b="1" dirty="0" smtClean="0"/>
                <a:t> </a:t>
              </a:r>
              <a:r>
                <a:rPr lang="fr-FR" b="1" dirty="0"/>
                <a:t>= </a:t>
              </a:r>
              <a:r>
                <a:rPr lang="fr-FR" b="1" dirty="0" smtClean="0"/>
                <a:t>8.25F</a:t>
              </a:r>
              <a:endParaRPr lang="fr-FR" b="1" dirty="0"/>
            </a:p>
            <a:p>
              <a:r>
                <a:rPr lang="fr-FR" b="1" dirty="0"/>
                <a:t>#</a:t>
              </a:r>
              <a:r>
                <a:rPr lang="fr-FR" b="1" dirty="0" err="1"/>
                <a:t>qte</a:t>
              </a:r>
              <a:r>
                <a:rPr lang="fr-FR" b="1" dirty="0"/>
                <a:t>: </a:t>
              </a:r>
              <a:r>
                <a:rPr lang="fr-FR" b="1" dirty="0" err="1"/>
                <a:t>int</a:t>
              </a:r>
              <a:r>
                <a:rPr lang="fr-FR" b="1" dirty="0"/>
                <a:t> = 0</a:t>
              </a:r>
              <a:endParaRPr lang="fr-FR" b="1" dirty="0" smtClean="0"/>
            </a:p>
            <a:p>
              <a:r>
                <a:rPr lang="fr-FR" b="1" dirty="0" smtClean="0"/>
                <a:t>#marge: </a:t>
              </a:r>
              <a:r>
                <a:rPr lang="fr-FR" b="1" dirty="0" err="1" smtClean="0"/>
                <a:t>float</a:t>
              </a:r>
              <a:r>
                <a:rPr lang="fr-FR" b="1" dirty="0" smtClean="0"/>
                <a:t> </a:t>
              </a:r>
              <a:r>
                <a:rPr lang="fr-FR" b="1" dirty="0"/>
                <a:t>= </a:t>
              </a:r>
              <a:r>
                <a:rPr lang="fr-FR" b="1" dirty="0" smtClean="0"/>
                <a:t>0.1f</a:t>
              </a:r>
            </a:p>
            <a:p>
              <a:r>
                <a:rPr lang="fr-FR" b="1" dirty="0"/>
                <a:t>#</a:t>
              </a:r>
              <a:r>
                <a:rPr lang="fr-FR" b="1" dirty="0" err="1"/>
                <a:t>codeFournisseur</a:t>
              </a:r>
              <a:r>
                <a:rPr lang="fr-FR" b="1" dirty="0"/>
                <a:t>: String = </a:t>
              </a:r>
              <a:r>
                <a:rPr lang="fr-FR" b="1" dirty="0" err="1" smtClean="0"/>
                <a:t>null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85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13792" y="3995678"/>
            <a:ext cx="8856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package poo.seance04;</a:t>
            </a:r>
          </a:p>
          <a:p>
            <a:r>
              <a:rPr lang="en-US" b="1" dirty="0"/>
              <a:t>public class Main {</a:t>
            </a:r>
          </a:p>
          <a:p>
            <a:r>
              <a:rPr lang="en-US" b="1" dirty="0" smtClean="0"/>
              <a:t>    public </a:t>
            </a:r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Article </a:t>
            </a:r>
            <a:r>
              <a:rPr lang="en-US" b="1" dirty="0">
                <a:solidFill>
                  <a:srgbClr val="FF0000"/>
                </a:solidFill>
              </a:rPr>
              <a:t>articl03 = new Article("CA96P2435", "Cahier 96 Page </a:t>
            </a:r>
            <a:r>
              <a:rPr lang="en-US" b="1" dirty="0" err="1">
                <a:solidFill>
                  <a:srgbClr val="FF0000"/>
                </a:solidFill>
              </a:rPr>
              <a:t>ordinaire</a:t>
            </a:r>
            <a:r>
              <a:rPr lang="en-US" b="1" dirty="0">
                <a:solidFill>
                  <a:srgbClr val="FF0000"/>
                </a:solidFill>
              </a:rPr>
              <a:t>", 16.45f,2000);</a:t>
            </a:r>
          </a:p>
          <a:p>
            <a:r>
              <a:rPr lang="en-US" b="1" dirty="0" smtClean="0"/>
              <a:t>    }</a:t>
            </a:r>
            <a:endParaRPr lang="en-US" b="1" dirty="0"/>
          </a:p>
          <a:p>
            <a:r>
              <a:rPr lang="en-US" b="1" dirty="0"/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23728" y="503789"/>
            <a:ext cx="5004047" cy="2123658"/>
            <a:chOff x="1043608" y="541797"/>
            <a:chExt cx="3024336" cy="2123658"/>
          </a:xfrm>
        </p:grpSpPr>
        <p:sp>
          <p:nvSpPr>
            <p:cNvPr id="14" name="TextBox 13"/>
            <p:cNvSpPr txBox="1"/>
            <p:nvPr/>
          </p:nvSpPr>
          <p:spPr>
            <a:xfrm>
              <a:off x="1043608" y="541797"/>
              <a:ext cx="3024336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article03:Article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43608" y="911129"/>
              <a:ext cx="3024336" cy="17543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#</a:t>
              </a:r>
              <a:r>
                <a:rPr lang="fr-FR" b="1" dirty="0" err="1" smtClean="0"/>
                <a:t>reference</a:t>
              </a:r>
              <a:r>
                <a:rPr lang="fr-FR" b="1" dirty="0" smtClean="0"/>
                <a:t>: String =</a:t>
              </a:r>
              <a:r>
                <a:rPr lang="en-US" b="1" dirty="0" smtClean="0"/>
                <a:t>"CA96P2435 "</a:t>
              </a:r>
              <a:endParaRPr lang="fr-FR" b="1" dirty="0" smtClean="0"/>
            </a:p>
            <a:p>
              <a:r>
                <a:rPr lang="fr-FR" b="1" dirty="0" smtClean="0"/>
                <a:t>#</a:t>
              </a:r>
              <a:r>
                <a:rPr lang="fr-FR" b="1" dirty="0" err="1" smtClean="0"/>
                <a:t>designation</a:t>
              </a:r>
              <a:r>
                <a:rPr lang="fr-FR" b="1" dirty="0" smtClean="0"/>
                <a:t>: </a:t>
              </a:r>
              <a:r>
                <a:rPr lang="fr-FR" b="1" dirty="0"/>
                <a:t>String </a:t>
              </a:r>
              <a:r>
                <a:rPr lang="fr-FR" b="1" dirty="0" smtClean="0"/>
                <a:t>=</a:t>
              </a:r>
              <a:r>
                <a:rPr lang="en-US" b="1" dirty="0" smtClean="0"/>
                <a:t>"Cahier </a:t>
              </a:r>
              <a:r>
                <a:rPr lang="en-US" b="1" dirty="0"/>
                <a:t>96 Page </a:t>
              </a:r>
              <a:r>
                <a:rPr lang="en-US" b="1" dirty="0" err="1"/>
                <a:t>ordinaire</a:t>
              </a:r>
              <a:r>
                <a:rPr lang="en-US" b="1" dirty="0"/>
                <a:t> </a:t>
              </a:r>
              <a:r>
                <a:rPr lang="en-US" b="1" dirty="0" smtClean="0"/>
                <a:t>"</a:t>
              </a:r>
              <a:endParaRPr lang="fr-FR" b="1" dirty="0"/>
            </a:p>
            <a:p>
              <a:r>
                <a:rPr lang="fr-FR" b="1" dirty="0" smtClean="0"/>
                <a:t>#</a:t>
              </a:r>
              <a:r>
                <a:rPr lang="fr-FR" b="1" dirty="0" err="1" smtClean="0"/>
                <a:t>pAchat</a:t>
              </a:r>
              <a:r>
                <a:rPr lang="fr-FR" b="1" dirty="0" smtClean="0"/>
                <a:t>: </a:t>
              </a:r>
              <a:r>
                <a:rPr lang="fr-FR" b="1" dirty="0" err="1" smtClean="0"/>
                <a:t>float</a:t>
              </a:r>
              <a:r>
                <a:rPr lang="fr-FR" b="1" dirty="0" smtClean="0"/>
                <a:t> </a:t>
              </a:r>
              <a:r>
                <a:rPr lang="fr-FR" b="1" dirty="0"/>
                <a:t>= </a:t>
              </a:r>
              <a:r>
                <a:rPr lang="en-US" b="1" dirty="0"/>
                <a:t>16.45</a:t>
              </a:r>
              <a:r>
                <a:rPr lang="fr-FR" b="1" dirty="0" smtClean="0"/>
                <a:t>F</a:t>
              </a:r>
              <a:endParaRPr lang="fr-FR" b="1" dirty="0"/>
            </a:p>
            <a:p>
              <a:r>
                <a:rPr lang="fr-FR" b="1" dirty="0"/>
                <a:t>#</a:t>
              </a:r>
              <a:r>
                <a:rPr lang="fr-FR" b="1" dirty="0" err="1"/>
                <a:t>qte</a:t>
              </a:r>
              <a:r>
                <a:rPr lang="fr-FR" b="1" dirty="0"/>
                <a:t>: </a:t>
              </a:r>
              <a:r>
                <a:rPr lang="fr-FR" b="1" dirty="0" err="1"/>
                <a:t>int</a:t>
              </a:r>
              <a:r>
                <a:rPr lang="fr-FR" b="1" dirty="0"/>
                <a:t> = </a:t>
              </a:r>
              <a:r>
                <a:rPr lang="en-US" b="1" dirty="0"/>
                <a:t>2000</a:t>
              </a:r>
              <a:endParaRPr lang="fr-FR" b="1" dirty="0" smtClean="0"/>
            </a:p>
            <a:p>
              <a:r>
                <a:rPr lang="fr-FR" b="1" dirty="0" smtClean="0"/>
                <a:t>#marge: </a:t>
              </a:r>
              <a:r>
                <a:rPr lang="fr-FR" b="1" dirty="0" err="1" smtClean="0"/>
                <a:t>float</a:t>
              </a:r>
              <a:r>
                <a:rPr lang="fr-FR" b="1" dirty="0" smtClean="0"/>
                <a:t> </a:t>
              </a:r>
              <a:r>
                <a:rPr lang="fr-FR" b="1" dirty="0"/>
                <a:t>= </a:t>
              </a:r>
              <a:r>
                <a:rPr lang="fr-FR" b="1" dirty="0" smtClean="0"/>
                <a:t>0.1f</a:t>
              </a:r>
            </a:p>
            <a:p>
              <a:r>
                <a:rPr lang="fr-FR" b="1" dirty="0"/>
                <a:t>#</a:t>
              </a:r>
              <a:r>
                <a:rPr lang="fr-FR" b="1" dirty="0" err="1"/>
                <a:t>codeFournisseur</a:t>
              </a:r>
              <a:r>
                <a:rPr lang="fr-FR" b="1" dirty="0"/>
                <a:t>: String = </a:t>
              </a:r>
              <a:r>
                <a:rPr lang="fr-FR" b="1" dirty="0" err="1" smtClean="0"/>
                <a:t>null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999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33319" y="3356992"/>
            <a:ext cx="8856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package poo.seance04;</a:t>
            </a:r>
          </a:p>
          <a:p>
            <a:r>
              <a:rPr lang="en-US" b="1" dirty="0"/>
              <a:t>public class Main {</a:t>
            </a:r>
          </a:p>
          <a:p>
            <a:r>
              <a:rPr lang="en-US" b="1" dirty="0" smtClean="0"/>
              <a:t>    public </a:t>
            </a:r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Article </a:t>
            </a:r>
            <a:r>
              <a:rPr lang="en-US" b="1" dirty="0">
                <a:solidFill>
                  <a:srgbClr val="FF0000"/>
                </a:solidFill>
              </a:rPr>
              <a:t>articl04 = new Article</a:t>
            </a:r>
            <a:r>
              <a:rPr lang="en-US" b="1" dirty="0" smtClean="0">
                <a:solidFill>
                  <a:srgbClr val="FF0000"/>
                </a:solidFill>
              </a:rPr>
              <a:t>("R20CM9835", </a:t>
            </a:r>
            <a:r>
              <a:rPr lang="en-US" b="1" dirty="0">
                <a:solidFill>
                  <a:srgbClr val="FF0000"/>
                </a:solidFill>
              </a:rPr>
              <a:t>"</a:t>
            </a:r>
            <a:r>
              <a:rPr lang="en-US" b="1" dirty="0" err="1">
                <a:solidFill>
                  <a:srgbClr val="FF0000"/>
                </a:solidFill>
              </a:rPr>
              <a:t>Règle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ordinaire</a:t>
            </a:r>
            <a:r>
              <a:rPr lang="en-US" b="1" dirty="0">
                <a:solidFill>
                  <a:srgbClr val="FF0000"/>
                </a:solidFill>
              </a:rPr>
              <a:t> 20 Cm", 6.95f</a:t>
            </a:r>
            <a:r>
              <a:rPr lang="en-US" b="1" dirty="0" smtClean="0">
                <a:solidFill>
                  <a:srgbClr val="FF0000"/>
                </a:solidFill>
              </a:rPr>
              <a:t>, 3000, 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                           "</a:t>
            </a:r>
            <a:r>
              <a:rPr lang="en-US" b="1" dirty="0">
                <a:solidFill>
                  <a:srgbClr val="FF0000"/>
                </a:solidFill>
              </a:rPr>
              <a:t>EMOSCO</a:t>
            </a:r>
            <a:r>
              <a:rPr lang="en-US" b="1" dirty="0" smtClean="0">
                <a:solidFill>
                  <a:srgbClr val="FF0000"/>
                </a:solidFill>
              </a:rPr>
              <a:t>");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b="1" dirty="0" smtClean="0"/>
              <a:t>}</a:t>
            </a:r>
            <a:endParaRPr lang="en-US" b="1" dirty="0"/>
          </a:p>
          <a:p>
            <a:r>
              <a:rPr lang="en-US" b="1" dirty="0"/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75656" y="908720"/>
            <a:ext cx="5004047" cy="2123658"/>
            <a:chOff x="1043608" y="541797"/>
            <a:chExt cx="3024336" cy="2123658"/>
          </a:xfrm>
        </p:grpSpPr>
        <p:sp>
          <p:nvSpPr>
            <p:cNvPr id="14" name="TextBox 13"/>
            <p:cNvSpPr txBox="1"/>
            <p:nvPr/>
          </p:nvSpPr>
          <p:spPr>
            <a:xfrm>
              <a:off x="1043608" y="541797"/>
              <a:ext cx="3024336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article04:Article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43608" y="911129"/>
              <a:ext cx="3024336" cy="17543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b="1" dirty="0" smtClean="0"/>
                <a:t>#</a:t>
              </a:r>
              <a:r>
                <a:rPr lang="fr-FR" b="1" dirty="0" err="1" smtClean="0"/>
                <a:t>reference</a:t>
              </a:r>
              <a:r>
                <a:rPr lang="fr-FR" b="1" dirty="0" smtClean="0"/>
                <a:t>: String =</a:t>
              </a:r>
              <a:r>
                <a:rPr lang="en-US" b="1" dirty="0" smtClean="0"/>
                <a:t>"</a:t>
              </a:r>
              <a:r>
                <a:rPr lang="en-US" b="1" dirty="0"/>
                <a:t> </a:t>
              </a:r>
              <a:r>
                <a:rPr lang="en-US" b="1" dirty="0" smtClean="0"/>
                <a:t>R20CM9835"</a:t>
              </a:r>
              <a:endParaRPr lang="fr-FR" b="1" dirty="0" smtClean="0"/>
            </a:p>
            <a:p>
              <a:r>
                <a:rPr lang="fr-FR" b="1" dirty="0" smtClean="0"/>
                <a:t>#</a:t>
              </a:r>
              <a:r>
                <a:rPr lang="fr-FR" b="1" dirty="0" err="1" smtClean="0"/>
                <a:t>designation</a:t>
              </a:r>
              <a:r>
                <a:rPr lang="fr-FR" b="1" dirty="0" smtClean="0"/>
                <a:t>: </a:t>
              </a:r>
              <a:r>
                <a:rPr lang="fr-FR" b="1" dirty="0"/>
                <a:t>String </a:t>
              </a:r>
              <a:r>
                <a:rPr lang="fr-FR" b="1" dirty="0" smtClean="0"/>
                <a:t>=</a:t>
              </a:r>
              <a:r>
                <a:rPr lang="en-US" b="1" dirty="0"/>
                <a:t>"</a:t>
              </a:r>
              <a:r>
                <a:rPr lang="en-US" b="1" dirty="0" err="1"/>
                <a:t>Règle</a:t>
              </a:r>
              <a:r>
                <a:rPr lang="en-US" b="1" dirty="0"/>
                <a:t> </a:t>
              </a:r>
              <a:r>
                <a:rPr lang="en-US" b="1" dirty="0" err="1"/>
                <a:t>ordinaire</a:t>
              </a:r>
              <a:r>
                <a:rPr lang="en-US" b="1" dirty="0"/>
                <a:t> 20 Cm"</a:t>
              </a:r>
              <a:endParaRPr lang="fr-FR" b="1" dirty="0"/>
            </a:p>
            <a:p>
              <a:r>
                <a:rPr lang="fr-FR" b="1" dirty="0" smtClean="0"/>
                <a:t>#</a:t>
              </a:r>
              <a:r>
                <a:rPr lang="fr-FR" b="1" dirty="0" err="1" smtClean="0"/>
                <a:t>pAchat</a:t>
              </a:r>
              <a:r>
                <a:rPr lang="fr-FR" b="1" dirty="0" smtClean="0"/>
                <a:t>: </a:t>
              </a:r>
              <a:r>
                <a:rPr lang="fr-FR" b="1" dirty="0" err="1" smtClean="0"/>
                <a:t>float</a:t>
              </a:r>
              <a:r>
                <a:rPr lang="fr-FR" b="1" dirty="0" smtClean="0"/>
                <a:t> </a:t>
              </a:r>
              <a:r>
                <a:rPr lang="fr-FR" b="1" dirty="0"/>
                <a:t>= </a:t>
              </a:r>
              <a:r>
                <a:rPr lang="en-US" b="1" dirty="0" smtClean="0"/>
                <a:t>6.95</a:t>
              </a:r>
              <a:r>
                <a:rPr lang="fr-FR" b="1" dirty="0" smtClean="0"/>
                <a:t>F</a:t>
              </a:r>
              <a:endParaRPr lang="fr-FR" b="1" dirty="0"/>
            </a:p>
            <a:p>
              <a:r>
                <a:rPr lang="fr-FR" b="1" dirty="0"/>
                <a:t>#</a:t>
              </a:r>
              <a:r>
                <a:rPr lang="fr-FR" b="1" dirty="0" err="1"/>
                <a:t>qte</a:t>
              </a:r>
              <a:r>
                <a:rPr lang="fr-FR" b="1" dirty="0"/>
                <a:t>: </a:t>
              </a:r>
              <a:r>
                <a:rPr lang="fr-FR" b="1" dirty="0" err="1"/>
                <a:t>int</a:t>
              </a:r>
              <a:r>
                <a:rPr lang="fr-FR" b="1" dirty="0"/>
                <a:t> = </a:t>
              </a:r>
              <a:r>
                <a:rPr lang="en-US" b="1" dirty="0" smtClean="0"/>
                <a:t>3000</a:t>
              </a:r>
              <a:endParaRPr lang="fr-FR" b="1" dirty="0" smtClean="0"/>
            </a:p>
            <a:p>
              <a:r>
                <a:rPr lang="fr-FR" b="1" dirty="0" smtClean="0"/>
                <a:t>#marge: </a:t>
              </a:r>
              <a:r>
                <a:rPr lang="fr-FR" b="1" dirty="0" err="1" smtClean="0"/>
                <a:t>float</a:t>
              </a:r>
              <a:r>
                <a:rPr lang="fr-FR" b="1" dirty="0" smtClean="0"/>
                <a:t> </a:t>
              </a:r>
              <a:r>
                <a:rPr lang="fr-FR" b="1" dirty="0"/>
                <a:t>= </a:t>
              </a:r>
              <a:r>
                <a:rPr lang="fr-FR" b="1" dirty="0" smtClean="0"/>
                <a:t>0.1f</a:t>
              </a:r>
            </a:p>
            <a:p>
              <a:r>
                <a:rPr lang="fr-FR" b="1" dirty="0"/>
                <a:t>#</a:t>
              </a:r>
              <a:r>
                <a:rPr lang="fr-FR" b="1" dirty="0" err="1"/>
                <a:t>codeFournisseur</a:t>
              </a:r>
              <a:r>
                <a:rPr lang="fr-FR" b="1" dirty="0"/>
                <a:t>: String = </a:t>
              </a:r>
              <a:r>
                <a:rPr lang="en-US" b="1" dirty="0"/>
                <a:t>"EMOSCO"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4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Bouira, Dpt. Info, Moduel POO, 2019/2020, par Dj. Bennouar</a:t>
            </a:r>
            <a:endParaRPr lang="fr-BE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  <p:sp>
        <p:nvSpPr>
          <p:cNvPr id="9" name="ZoneTexte 4"/>
          <p:cNvSpPr txBox="1"/>
          <p:nvPr/>
        </p:nvSpPr>
        <p:spPr>
          <a:xfrm>
            <a:off x="21796" y="3068960"/>
            <a:ext cx="9144001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Notation UML des </a:t>
            </a:r>
            <a:r>
              <a:rPr lang="fr-FR" sz="3200" smtClean="0"/>
              <a:t>classes abstraites</a:t>
            </a:r>
            <a:endParaRPr lang="ar-DZ" sz="3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7429" y="685800"/>
            <a:ext cx="8153399" cy="40934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4400" dirty="0">
                <a:solidFill>
                  <a:srgbClr val="00FF00"/>
                </a:solidFill>
              </a:rPr>
              <a:t>une </a:t>
            </a:r>
            <a:r>
              <a:rPr lang="fr-FR" sz="4400" b="1" dirty="0">
                <a:solidFill>
                  <a:srgbClr val="00FF00"/>
                </a:solidFill>
              </a:rPr>
              <a:t>classe </a:t>
            </a:r>
            <a:r>
              <a:rPr lang="fr-FR" sz="4400" b="1" dirty="0" smtClean="0">
                <a:solidFill>
                  <a:srgbClr val="00FF00"/>
                </a:solidFill>
              </a:rPr>
              <a:t>abstraite </a:t>
            </a:r>
            <a:r>
              <a:rPr lang="fr-FR" sz="4400" dirty="0" smtClean="0">
                <a:solidFill>
                  <a:srgbClr val="00FF00"/>
                </a:solidFill>
              </a:rPr>
              <a:t>est </a:t>
            </a:r>
            <a:r>
              <a:rPr lang="fr-FR" sz="4400" dirty="0">
                <a:solidFill>
                  <a:srgbClr val="00FF00"/>
                </a:solidFill>
              </a:rPr>
              <a:t>une classe </a:t>
            </a:r>
            <a:endParaRPr lang="fr-FR" sz="4400" dirty="0" smtClean="0">
              <a:solidFill>
                <a:srgbClr val="00FF00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fr-FR" sz="3600" dirty="0" smtClean="0">
                <a:solidFill>
                  <a:srgbClr val="00FF00"/>
                </a:solidFill>
              </a:rPr>
              <a:t>Qui n'est </a:t>
            </a:r>
            <a:r>
              <a:rPr lang="fr-FR" sz="3600" dirty="0">
                <a:solidFill>
                  <a:srgbClr val="00FF00"/>
                </a:solidFill>
              </a:rPr>
              <a:t>pas </a:t>
            </a:r>
            <a:r>
              <a:rPr lang="fr-FR" sz="3600" u="sng" dirty="0" err="1" smtClean="0">
                <a:solidFill>
                  <a:srgbClr val="00FF00"/>
                </a:solidFill>
              </a:rPr>
              <a:t>instanciable</a:t>
            </a:r>
            <a:r>
              <a:rPr lang="fr-FR" sz="3600" dirty="0" smtClean="0">
                <a:solidFill>
                  <a:srgbClr val="00FF00"/>
                </a:solidFill>
              </a:rPr>
              <a:t>. </a:t>
            </a:r>
            <a:r>
              <a:rPr lang="fr-FR" sz="3600" dirty="0" smtClean="0">
                <a:solidFill>
                  <a:schemeClr val="bg1"/>
                </a:solidFill>
              </a:rPr>
              <a:t>(Le new est interdit avec les clases abstraites . On ne peut pas crée d’objet à partir de classes abstraites)</a:t>
            </a:r>
            <a:endParaRPr lang="fr-FR" sz="3600" dirty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fr-FR" sz="3600" dirty="0" smtClean="0">
                <a:solidFill>
                  <a:srgbClr val="00FF00"/>
                </a:solidFill>
              </a:rPr>
              <a:t>Qui </a:t>
            </a:r>
            <a:r>
              <a:rPr lang="fr-FR" sz="3600" dirty="0">
                <a:solidFill>
                  <a:srgbClr val="00FF00"/>
                </a:solidFill>
              </a:rPr>
              <a:t>sert de base à d'autres classes dérivées </a:t>
            </a:r>
            <a:r>
              <a:rPr lang="fr-FR" sz="3600" dirty="0" smtClean="0">
                <a:solidFill>
                  <a:srgbClr val="00FF00"/>
                </a:solidFill>
              </a:rPr>
              <a:t>(sous classe).</a:t>
            </a:r>
            <a:endParaRPr lang="fr-FR" sz="36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2057400" y="1524000"/>
            <a:ext cx="4724400" cy="2930940"/>
            <a:chOff x="5410200" y="1752600"/>
            <a:chExt cx="3127689" cy="3357427"/>
          </a:xfrm>
        </p:grpSpPr>
        <p:sp>
          <p:nvSpPr>
            <p:cNvPr id="9" name="Rectangle 8"/>
            <p:cNvSpPr/>
            <p:nvPr/>
          </p:nvSpPr>
          <p:spPr>
            <a:xfrm>
              <a:off x="5430982" y="1752600"/>
              <a:ext cx="3106907" cy="762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b="1" i="1" dirty="0" err="1" smtClean="0"/>
                <a:t>ClasseAbstraite</a:t>
              </a:r>
              <a:endParaRPr lang="fr-FR" sz="4000" b="1" i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30982" y="2392736"/>
              <a:ext cx="3106907" cy="9094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2400" b="1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10200" y="3302152"/>
              <a:ext cx="3106907" cy="180787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2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10200" y="1752600"/>
              <a:ext cx="3124200" cy="3357427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b="1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-29578" y="17813"/>
            <a:ext cx="9144000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solidFill>
                  <a:srgbClr val="00FF00"/>
                </a:solidFill>
              </a:rPr>
              <a:t>Notation Graphique d’une classe </a:t>
            </a:r>
            <a:r>
              <a:rPr lang="fr-FR" sz="2800" dirty="0" err="1" smtClean="0">
                <a:solidFill>
                  <a:srgbClr val="00FF00"/>
                </a:solidFill>
              </a:rPr>
              <a:t>Absraite</a:t>
            </a:r>
            <a:r>
              <a:rPr lang="fr-FR" sz="2800" dirty="0" smtClean="0">
                <a:solidFill>
                  <a:srgbClr val="00FF00"/>
                </a:solidFill>
              </a:rPr>
              <a:t>: Rappel</a:t>
            </a:r>
            <a:endParaRPr lang="fr-FR" sz="2800" dirty="0">
              <a:solidFill>
                <a:srgbClr val="00FF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000" y="4876800"/>
            <a:ext cx="8153399" cy="132343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4000" i="1" dirty="0" smtClean="0">
                <a:solidFill>
                  <a:srgbClr val="00FF00"/>
                </a:solidFill>
              </a:rPr>
              <a:t>Le Nom de la classe abstraite </a:t>
            </a:r>
          </a:p>
          <a:p>
            <a:pPr algn="ctr"/>
            <a:r>
              <a:rPr lang="fr-FR" sz="4000" i="1" dirty="0" smtClean="0">
                <a:solidFill>
                  <a:srgbClr val="00FF00"/>
                </a:solidFill>
              </a:rPr>
              <a:t>est écrit en </a:t>
            </a:r>
            <a:r>
              <a:rPr lang="fr-FR" sz="4000" i="1" dirty="0" smtClean="0">
                <a:solidFill>
                  <a:srgbClr val="FFFF00"/>
                </a:solidFill>
              </a:rPr>
              <a:t>italique (</a:t>
            </a:r>
            <a:r>
              <a:rPr lang="ar-DZ" sz="4000" i="1" dirty="0" smtClean="0">
                <a:solidFill>
                  <a:srgbClr val="FFFF00"/>
                </a:solidFill>
              </a:rPr>
              <a:t>خط مائل</a:t>
            </a:r>
            <a:r>
              <a:rPr lang="fr-FR" sz="4000" i="1" dirty="0" smtClean="0">
                <a:solidFill>
                  <a:srgbClr val="FFFF00"/>
                </a:solidFill>
              </a:rPr>
              <a:t>)</a:t>
            </a:r>
            <a:endParaRPr lang="fr-FR" sz="4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10" name="ZoneTexte 9"/>
          <p:cNvSpPr txBox="1"/>
          <p:nvPr/>
        </p:nvSpPr>
        <p:spPr>
          <a:xfrm>
            <a:off x="0" y="147"/>
            <a:ext cx="9144000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tx1"/>
                </a:solidFill>
              </a:rPr>
              <a:t>Notation UML d’un PACKAGE </a:t>
            </a:r>
            <a:endParaRPr lang="ar-DZ" sz="4000" b="1" dirty="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03648" y="980728"/>
            <a:ext cx="6048672" cy="2981945"/>
            <a:chOff x="899592" y="1455167"/>
            <a:chExt cx="6048672" cy="2981945"/>
          </a:xfrm>
        </p:grpSpPr>
        <p:sp>
          <p:nvSpPr>
            <p:cNvPr id="6" name="Rectangle 5"/>
            <p:cNvSpPr/>
            <p:nvPr/>
          </p:nvSpPr>
          <p:spPr>
            <a:xfrm>
              <a:off x="899592" y="1916832"/>
              <a:ext cx="6048672" cy="25202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9592" y="1455167"/>
              <a:ext cx="2376264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400" dirty="0" err="1" smtClean="0"/>
                <a:t>nomDuPackage</a:t>
              </a:r>
              <a:endParaRPr lang="en-US" sz="2400" dirty="0"/>
            </a:p>
          </p:txBody>
        </p:sp>
      </p:grpSp>
      <p:sp>
        <p:nvSpPr>
          <p:cNvPr id="8" name="ZoneTexte 9"/>
          <p:cNvSpPr txBox="1"/>
          <p:nvPr/>
        </p:nvSpPr>
        <p:spPr>
          <a:xfrm>
            <a:off x="0" y="4365104"/>
            <a:ext cx="9144000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tx1"/>
                </a:solidFill>
              </a:rPr>
              <a:t>Les classes seront dessiné dans le grand rectangle, ici</a:t>
            </a:r>
            <a:endParaRPr lang="ar-DZ" sz="40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27984" y="2924944"/>
            <a:ext cx="1224136" cy="237626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2667000"/>
            <a:ext cx="90678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8362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348880"/>
            <a:ext cx="9143999" cy="132343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Une interface contient </a:t>
            </a:r>
          </a:p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les prototypes de </a:t>
            </a:r>
            <a:r>
              <a:rPr lang="fr-FR" sz="4000" dirty="0" smtClean="0">
                <a:solidFill>
                  <a:schemeClr val="bg1"/>
                </a:solidFill>
              </a:rPr>
              <a:t>fonctions </a:t>
            </a:r>
            <a:r>
              <a:rPr lang="fr-FR" sz="4000" dirty="0" smtClean="0">
                <a:solidFill>
                  <a:srgbClr val="FFFF00"/>
                </a:solidFill>
              </a:rPr>
              <a:t>uniquement</a:t>
            </a:r>
          </a:p>
        </p:txBody>
      </p:sp>
    </p:spTree>
    <p:extLst>
      <p:ext uri="{BB962C8B-B14F-4D97-AF65-F5344CB8AC3E}">
        <p14:creationId xmlns:p14="http://schemas.microsoft.com/office/powerpoint/2010/main" val="27009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0" name="Groupe 9"/>
          <p:cNvGrpSpPr/>
          <p:nvPr/>
        </p:nvGrpSpPr>
        <p:grpSpPr>
          <a:xfrm>
            <a:off x="2780413" y="1371600"/>
            <a:ext cx="3733800" cy="4399854"/>
            <a:chOff x="5410200" y="1752600"/>
            <a:chExt cx="3127689" cy="3755658"/>
          </a:xfrm>
        </p:grpSpPr>
        <p:sp>
          <p:nvSpPr>
            <p:cNvPr id="13" name="Rectangle 12"/>
            <p:cNvSpPr/>
            <p:nvPr/>
          </p:nvSpPr>
          <p:spPr>
            <a:xfrm>
              <a:off x="5410200" y="2820886"/>
              <a:ext cx="3106907" cy="26873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800" b="1" dirty="0" err="1" smtClean="0"/>
                <a:t>demarrer</a:t>
              </a:r>
              <a:r>
                <a:rPr lang="fr-FR" sz="2800" b="1" dirty="0" smtClean="0"/>
                <a:t>():</a:t>
              </a:r>
              <a:r>
                <a:rPr lang="fr-FR" sz="2800" b="1" dirty="0" err="1" smtClean="0"/>
                <a:t>void</a:t>
              </a:r>
              <a:endParaRPr lang="fr-FR" sz="2800" b="1" dirty="0"/>
            </a:p>
            <a:p>
              <a:r>
                <a:rPr lang="fr-FR" sz="2800" b="1" dirty="0" smtClean="0"/>
                <a:t>avancer():</a:t>
              </a:r>
              <a:r>
                <a:rPr lang="fr-FR" sz="2800" b="1" dirty="0" err="1" smtClean="0"/>
                <a:t>void</a:t>
              </a:r>
              <a:endParaRPr lang="fr-FR" sz="2800" b="1" dirty="0"/>
            </a:p>
            <a:p>
              <a:r>
                <a:rPr lang="fr-FR" sz="2800" b="1" dirty="0" err="1" smtClean="0"/>
                <a:t>arriere</a:t>
              </a:r>
              <a:r>
                <a:rPr lang="fr-FR" sz="2800" b="1" dirty="0" smtClean="0"/>
                <a:t>():</a:t>
              </a:r>
              <a:r>
                <a:rPr lang="fr-FR" sz="2800" b="1" dirty="0" err="1" smtClean="0"/>
                <a:t>void</a:t>
              </a:r>
              <a:endParaRPr lang="fr-FR" sz="2800" b="1" dirty="0"/>
            </a:p>
            <a:p>
              <a:r>
                <a:rPr lang="fr-FR" sz="2800" b="1" dirty="0" smtClean="0"/>
                <a:t>freiner():</a:t>
              </a:r>
              <a:r>
                <a:rPr lang="fr-FR" sz="2800" b="1" dirty="0" err="1"/>
                <a:t>void</a:t>
              </a:r>
              <a:endParaRPr lang="fr-FR" sz="2800" b="1" dirty="0"/>
            </a:p>
            <a:p>
              <a:r>
                <a:rPr lang="fr-FR" sz="2800" b="1" dirty="0" smtClean="0"/>
                <a:t>tourner(</a:t>
              </a:r>
              <a:r>
                <a:rPr lang="fr-FR" sz="2800" b="1" dirty="0" err="1" smtClean="0"/>
                <a:t>int</a:t>
              </a:r>
              <a:r>
                <a:rPr lang="fr-FR" sz="2800" b="1" dirty="0" smtClean="0"/>
                <a:t> </a:t>
              </a:r>
              <a:r>
                <a:rPr lang="fr-FR" sz="2800" b="1" dirty="0"/>
                <a:t>angle</a:t>
              </a:r>
              <a:r>
                <a:rPr lang="fr-FR" sz="2800" b="1" dirty="0" smtClean="0"/>
                <a:t>):</a:t>
              </a:r>
              <a:r>
                <a:rPr lang="fr-FR" sz="2800" b="1" dirty="0" err="1"/>
                <a:t>void</a:t>
              </a:r>
              <a:endParaRPr lang="fr-FR" sz="2800" b="1" dirty="0"/>
            </a:p>
            <a:p>
              <a:r>
                <a:rPr lang="fr-FR" sz="2800" b="1" dirty="0" smtClean="0"/>
                <a:t>garer():</a:t>
              </a:r>
              <a:r>
                <a:rPr lang="fr-FR" sz="2800" b="1" dirty="0" err="1"/>
                <a:t>void</a:t>
              </a:r>
              <a:endParaRPr lang="fr-FR" sz="28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10200" y="1752600"/>
              <a:ext cx="3124200" cy="375565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30982" y="1752601"/>
              <a:ext cx="3106907" cy="10682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 smtClean="0"/>
                <a:t>&lt;&lt;interface&gt;&gt;</a:t>
              </a:r>
            </a:p>
            <a:p>
              <a:pPr algn="ctr"/>
              <a:r>
                <a:rPr lang="fr-FR" sz="3200" b="1" dirty="0" err="1" smtClean="0"/>
                <a:t>IVehicule</a:t>
              </a:r>
              <a:endParaRPr lang="fr-FR" sz="3200" b="1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8600" y="331857"/>
            <a:ext cx="8580911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Notation graphique</a:t>
            </a:r>
            <a:endParaRPr lang="fr-FR" sz="40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066800" y="6400800"/>
            <a:ext cx="73152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Université de -Bouira, FSSA, </a:t>
            </a:r>
            <a:r>
              <a:rPr lang="fr-FR" dirty="0" err="1" smtClean="0">
                <a:solidFill>
                  <a:schemeClr val="bg1"/>
                </a:solidFill>
              </a:rPr>
              <a:t>Dpt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Informatique,POO</a:t>
            </a:r>
            <a:r>
              <a:rPr lang="fr-FR" dirty="0" smtClean="0">
                <a:solidFill>
                  <a:schemeClr val="bg1"/>
                </a:solidFill>
              </a:rPr>
              <a:t>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628800"/>
            <a:ext cx="8580911" cy="31700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En Java</a:t>
            </a:r>
          </a:p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 </a:t>
            </a:r>
          </a:p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Une interface est définie avec le mot clé </a:t>
            </a:r>
            <a:r>
              <a:rPr lang="fr-FR" sz="4000" dirty="0" smtClean="0">
                <a:solidFill>
                  <a:srgbClr val="FFFF00"/>
                </a:solidFill>
              </a:rPr>
              <a:t>interface</a:t>
            </a:r>
          </a:p>
          <a:p>
            <a:endParaRPr lang="fr-FR" sz="40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066800" y="6400800"/>
            <a:ext cx="73152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Université de -Bouira, FSSA, </a:t>
            </a:r>
            <a:r>
              <a:rPr lang="fr-FR" dirty="0" err="1" smtClean="0">
                <a:solidFill>
                  <a:schemeClr val="bg1"/>
                </a:solidFill>
              </a:rPr>
              <a:t>Dpt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Informatique,POO</a:t>
            </a:r>
            <a:r>
              <a:rPr lang="fr-FR" dirty="0" smtClean="0">
                <a:solidFill>
                  <a:schemeClr val="bg1"/>
                </a:solidFill>
              </a:rPr>
              <a:t>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599" y="140187"/>
            <a:ext cx="8580911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Exemple</a:t>
            </a:r>
            <a:endParaRPr lang="fr-FR" sz="4000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814388"/>
            <a:ext cx="903922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8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4316" y="1778040"/>
            <a:ext cx="8580911" cy="19389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La relation entre une classe et une interface est appelées </a:t>
            </a:r>
          </a:p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une relation d’</a:t>
            </a:r>
            <a:r>
              <a:rPr lang="fr-FR" sz="4000" dirty="0" err="1" smtClean="0">
                <a:solidFill>
                  <a:srgbClr val="FFFF00"/>
                </a:solidFill>
              </a:rPr>
              <a:t>implementation</a:t>
            </a:r>
            <a:endParaRPr lang="fr-FR" sz="40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2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504" y="2411191"/>
            <a:ext cx="3491880" cy="15696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3200" dirty="0" smtClean="0">
                <a:solidFill>
                  <a:srgbClr val="00FF00"/>
                </a:solidFill>
              </a:rPr>
              <a:t>Notation graphique de la relation d’implémentation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4080623" y="431471"/>
            <a:ext cx="3735778" cy="1540968"/>
            <a:chOff x="5410200" y="1752601"/>
            <a:chExt cx="3129346" cy="1852426"/>
          </a:xfrm>
        </p:grpSpPr>
        <p:sp>
          <p:nvSpPr>
            <p:cNvPr id="12" name="Rectangle 11"/>
            <p:cNvSpPr/>
            <p:nvPr/>
          </p:nvSpPr>
          <p:spPr>
            <a:xfrm>
              <a:off x="5432639" y="2820886"/>
              <a:ext cx="3106907" cy="78413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28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10200" y="1752601"/>
              <a:ext cx="3124200" cy="1852426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30982" y="1752601"/>
              <a:ext cx="3106907" cy="10682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fr-FR" sz="2800" b="1" dirty="0" err="1" smtClean="0">
                  <a:solidFill>
                    <a:schemeClr val="tx1"/>
                  </a:solidFill>
                </a:rPr>
                <a:t>IUneInterface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114800" y="4504158"/>
            <a:ext cx="3735778" cy="1828801"/>
            <a:chOff x="5410200" y="1752600"/>
            <a:chExt cx="3129346" cy="2198435"/>
          </a:xfrm>
        </p:grpSpPr>
        <p:sp>
          <p:nvSpPr>
            <p:cNvPr id="16" name="Rectangle 15"/>
            <p:cNvSpPr/>
            <p:nvPr/>
          </p:nvSpPr>
          <p:spPr>
            <a:xfrm>
              <a:off x="5430981" y="2237656"/>
              <a:ext cx="3106908" cy="9292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2000" b="1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32639" y="3166896"/>
              <a:ext cx="3106907" cy="78413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28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10200" y="1752600"/>
              <a:ext cx="3124200" cy="219843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30982" y="1752601"/>
              <a:ext cx="3106907" cy="949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err="1" smtClean="0">
                  <a:solidFill>
                    <a:schemeClr val="tx1"/>
                  </a:solidFill>
                </a:rPr>
                <a:t>UneClasse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necteur droit avec flèche 19"/>
          <p:cNvCxnSpPr/>
          <p:nvPr/>
        </p:nvCxnSpPr>
        <p:spPr>
          <a:xfrm flipV="1">
            <a:off x="5730237" y="1972439"/>
            <a:ext cx="0" cy="2447164"/>
          </a:xfrm>
          <a:prstGeom prst="straightConnector1">
            <a:avLst/>
          </a:prstGeom>
          <a:ln w="76200">
            <a:solidFill>
              <a:srgbClr val="00FF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87403" y="2411190"/>
            <a:ext cx="35813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3200" dirty="0" smtClean="0"/>
              <a:t>Implémente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3200" dirty="0" smtClean="0"/>
              <a:t>Réalise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3200" dirty="0" smtClean="0"/>
              <a:t>Défini</a:t>
            </a:r>
          </a:p>
        </p:txBody>
      </p:sp>
    </p:spTree>
    <p:extLst>
      <p:ext uri="{BB962C8B-B14F-4D97-AF65-F5344CB8AC3E}">
        <p14:creationId xmlns:p14="http://schemas.microsoft.com/office/powerpoint/2010/main" val="40199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066800" y="6400800"/>
            <a:ext cx="73152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Université de -Bouira, FSSA, </a:t>
            </a:r>
            <a:r>
              <a:rPr lang="fr-FR" dirty="0" err="1" smtClean="0">
                <a:solidFill>
                  <a:schemeClr val="bg1"/>
                </a:solidFill>
              </a:rPr>
              <a:t>Dpt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Informatique,POO</a:t>
            </a:r>
            <a:r>
              <a:rPr lang="fr-FR" dirty="0" smtClean="0">
                <a:solidFill>
                  <a:schemeClr val="bg1"/>
                </a:solidFill>
              </a:rPr>
              <a:t>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799" y="2057400"/>
            <a:ext cx="8580911" cy="193899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En Java</a:t>
            </a:r>
          </a:p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 la relations d’implémentation est spécifié à l’aide du mot clé </a:t>
            </a:r>
            <a:r>
              <a:rPr lang="fr-FR" sz="4000" dirty="0" err="1" smtClean="0">
                <a:solidFill>
                  <a:srgbClr val="FFFF00"/>
                </a:solidFill>
              </a:rPr>
              <a:t>implements</a:t>
            </a:r>
            <a:endParaRPr lang="fr-FR" sz="40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066800" y="6400800"/>
            <a:ext cx="73152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Université de -Bouira, FSSA, </a:t>
            </a:r>
            <a:r>
              <a:rPr lang="fr-FR" dirty="0" err="1" smtClean="0">
                <a:solidFill>
                  <a:schemeClr val="bg1"/>
                </a:solidFill>
              </a:rPr>
              <a:t>Dpt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Informatique,POO</a:t>
            </a:r>
            <a:r>
              <a:rPr lang="fr-FR" dirty="0" smtClean="0">
                <a:solidFill>
                  <a:schemeClr val="bg1"/>
                </a:solidFill>
              </a:rPr>
              <a:t>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3733800" y="411422"/>
            <a:ext cx="4953000" cy="2788978"/>
            <a:chOff x="5410200" y="1752600"/>
            <a:chExt cx="3129346" cy="3352681"/>
          </a:xfrm>
        </p:grpSpPr>
        <p:sp>
          <p:nvSpPr>
            <p:cNvPr id="11" name="Rectangle 10"/>
            <p:cNvSpPr/>
            <p:nvPr/>
          </p:nvSpPr>
          <p:spPr>
            <a:xfrm>
              <a:off x="5432639" y="2820886"/>
              <a:ext cx="3106907" cy="22843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400" b="1" dirty="0" err="1"/>
                <a:t>d</a:t>
              </a:r>
              <a:r>
                <a:rPr lang="fr-FR" sz="2400" b="1" dirty="0" err="1" smtClean="0"/>
                <a:t>raw</a:t>
              </a:r>
              <a:r>
                <a:rPr lang="fr-FR" sz="2400" b="1" dirty="0" smtClean="0"/>
                <a:t>():</a:t>
              </a:r>
              <a:r>
                <a:rPr lang="fr-FR" sz="2400" b="1" dirty="0" err="1" smtClean="0"/>
                <a:t>void</a:t>
              </a:r>
              <a:endParaRPr lang="fr-FR" sz="2400" b="1" dirty="0" smtClean="0"/>
            </a:p>
            <a:p>
              <a:r>
                <a:rPr lang="fr-FR" sz="2400" b="1" dirty="0" smtClean="0"/>
                <a:t>move(</a:t>
              </a:r>
              <a:r>
                <a:rPr lang="fr-FR" sz="2400" b="1" dirty="0" err="1" smtClean="0"/>
                <a:t>x,y:integer</a:t>
              </a:r>
              <a:r>
                <a:rPr lang="fr-FR" sz="2400" b="1" dirty="0" smtClean="0"/>
                <a:t>):</a:t>
              </a:r>
              <a:r>
                <a:rPr lang="fr-FR" sz="2400" b="1" dirty="0" err="1" smtClean="0"/>
                <a:t>void</a:t>
              </a:r>
              <a:endParaRPr lang="fr-FR" sz="2400" b="1" dirty="0" smtClean="0"/>
            </a:p>
            <a:p>
              <a:r>
                <a:rPr lang="fr-FR" sz="2400" b="1" dirty="0" err="1" smtClean="0"/>
                <a:t>rotate</a:t>
              </a:r>
              <a:r>
                <a:rPr lang="fr-FR" sz="2400" b="1" dirty="0" smtClean="0"/>
                <a:t>(</a:t>
              </a:r>
              <a:r>
                <a:rPr lang="fr-FR" sz="2400" b="1" dirty="0" err="1" smtClean="0"/>
                <a:t>angle:integer</a:t>
              </a:r>
              <a:r>
                <a:rPr lang="fr-FR" sz="2400" b="1" dirty="0" smtClean="0"/>
                <a:t>):</a:t>
              </a:r>
              <a:r>
                <a:rPr lang="fr-FR" sz="2400" b="1" dirty="0" err="1" smtClean="0"/>
                <a:t>void</a:t>
              </a:r>
              <a:endParaRPr lang="fr-FR" sz="2400" b="1" dirty="0" smtClean="0"/>
            </a:p>
            <a:p>
              <a:r>
                <a:rPr lang="fr-FR" sz="2400" b="1" dirty="0" err="1" smtClean="0"/>
                <a:t>zoomIn</a:t>
              </a:r>
              <a:r>
                <a:rPr lang="fr-FR" sz="2400" b="1" dirty="0" smtClean="0"/>
                <a:t>(</a:t>
              </a:r>
              <a:r>
                <a:rPr lang="fr-FR" sz="2400" b="1" dirty="0" err="1" smtClean="0"/>
                <a:t>facteur:integer</a:t>
              </a:r>
              <a:r>
                <a:rPr lang="fr-FR" sz="2400" b="1" dirty="0" smtClean="0"/>
                <a:t>):</a:t>
              </a:r>
              <a:r>
                <a:rPr lang="fr-FR" sz="2400" b="1" dirty="0" err="1" smtClean="0"/>
                <a:t>void</a:t>
              </a:r>
              <a:endParaRPr lang="fr-FR" sz="2400" b="1" dirty="0" smtClean="0"/>
            </a:p>
            <a:p>
              <a:r>
                <a:rPr lang="fr-FR" sz="2400" b="1" dirty="0" err="1" smtClean="0"/>
                <a:t>zoomOut</a:t>
              </a:r>
              <a:r>
                <a:rPr lang="fr-FR" sz="2400" b="1" dirty="0" smtClean="0"/>
                <a:t>(</a:t>
              </a:r>
              <a:r>
                <a:rPr lang="fr-FR" sz="2400" b="1" dirty="0" err="1" smtClean="0"/>
                <a:t>facteur:integer</a:t>
              </a:r>
              <a:r>
                <a:rPr lang="fr-FR" sz="2400" b="1" dirty="0"/>
                <a:t>):</a:t>
              </a:r>
              <a:r>
                <a:rPr lang="fr-FR" sz="2400" b="1" dirty="0" err="1" smtClean="0"/>
                <a:t>void</a:t>
              </a:r>
              <a:endParaRPr lang="fr-FR" sz="2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10200" y="1752600"/>
              <a:ext cx="3124200" cy="3352681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30982" y="1752601"/>
              <a:ext cx="3106907" cy="10682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fr-FR" sz="2800" b="1" dirty="0" err="1" smtClean="0">
                  <a:solidFill>
                    <a:schemeClr val="tx1"/>
                  </a:solidFill>
                </a:rPr>
                <a:t>IFigure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4304312" y="4504157"/>
            <a:ext cx="3735778" cy="1828801"/>
            <a:chOff x="5410200" y="1752600"/>
            <a:chExt cx="3129346" cy="2198435"/>
          </a:xfrm>
        </p:grpSpPr>
        <p:sp>
          <p:nvSpPr>
            <p:cNvPr id="15" name="Rectangle 14"/>
            <p:cNvSpPr/>
            <p:nvPr/>
          </p:nvSpPr>
          <p:spPr>
            <a:xfrm>
              <a:off x="5430981" y="2237656"/>
              <a:ext cx="3106908" cy="9292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2000" b="1" dirty="0" smtClean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32639" y="3166896"/>
              <a:ext cx="3106907" cy="78413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28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1752600"/>
              <a:ext cx="3124200" cy="219843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0981" y="1752601"/>
              <a:ext cx="3106907" cy="949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 smtClean="0">
                  <a:solidFill>
                    <a:schemeClr val="tx1"/>
                  </a:solidFill>
                </a:rPr>
                <a:t>Rectangle</a:t>
              </a:r>
              <a:endParaRPr lang="fr-FR" sz="2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avec flèche 18"/>
          <p:cNvCxnSpPr/>
          <p:nvPr/>
        </p:nvCxnSpPr>
        <p:spPr>
          <a:xfrm flipV="1">
            <a:off x="6172201" y="3200400"/>
            <a:ext cx="0" cy="1219201"/>
          </a:xfrm>
          <a:prstGeom prst="straightConnector1">
            <a:avLst/>
          </a:prstGeom>
          <a:ln w="76200">
            <a:solidFill>
              <a:srgbClr val="00FF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8600" y="3456057"/>
            <a:ext cx="3124200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FF00"/>
                </a:solidFill>
              </a:rPr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4526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02" y="1484785"/>
            <a:ext cx="8164599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3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10" name="ZoneTexte 9"/>
          <p:cNvSpPr txBox="1"/>
          <p:nvPr/>
        </p:nvSpPr>
        <p:spPr>
          <a:xfrm>
            <a:off x="0" y="147"/>
            <a:ext cx="9144000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tx1"/>
                </a:solidFill>
              </a:rPr>
              <a:t>Notation UML d’un PACKAGE </a:t>
            </a:r>
            <a:endParaRPr lang="ar-DZ" sz="4000" b="1" dirty="0" smtClean="0">
              <a:solidFill>
                <a:schemeClr val="tx1"/>
              </a:solidFill>
            </a:endParaRPr>
          </a:p>
        </p:txBody>
      </p:sp>
      <p:sp>
        <p:nvSpPr>
          <p:cNvPr id="8" name="ZoneTexte 9"/>
          <p:cNvSpPr txBox="1"/>
          <p:nvPr/>
        </p:nvSpPr>
        <p:spPr>
          <a:xfrm>
            <a:off x="-22773" y="857617"/>
            <a:ext cx="9144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tx1"/>
                </a:solidFill>
              </a:rPr>
              <a:t>Exemple</a:t>
            </a:r>
            <a:endParaRPr lang="ar-DZ" sz="4000" b="1" dirty="0" smtClean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47564" y="1661063"/>
            <a:ext cx="7848872" cy="4638129"/>
            <a:chOff x="899592" y="1455167"/>
            <a:chExt cx="7848872" cy="4638129"/>
          </a:xfrm>
        </p:grpSpPr>
        <p:sp>
          <p:nvSpPr>
            <p:cNvPr id="12" name="Rectangle 11"/>
            <p:cNvSpPr/>
            <p:nvPr/>
          </p:nvSpPr>
          <p:spPr>
            <a:xfrm>
              <a:off x="899592" y="1916832"/>
              <a:ext cx="7848872" cy="41764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9592" y="1455167"/>
              <a:ext cx="1800200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2400" dirty="0" err="1" smtClean="0"/>
                <a:t>scolarite</a:t>
              </a:r>
              <a:endParaRPr lang="en-US" sz="2400" dirty="0"/>
            </a:p>
          </p:txBody>
        </p:sp>
      </p:grpSp>
      <p:sp>
        <p:nvSpPr>
          <p:cNvPr id="14" name="ZoneTexte 9"/>
          <p:cNvSpPr txBox="1"/>
          <p:nvPr/>
        </p:nvSpPr>
        <p:spPr>
          <a:xfrm>
            <a:off x="1316412" y="3429000"/>
            <a:ext cx="297080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Etudiant</a:t>
            </a:r>
            <a:endParaRPr lang="fr-FR" sz="3200" dirty="0" smtClean="0"/>
          </a:p>
        </p:txBody>
      </p:sp>
      <p:sp>
        <p:nvSpPr>
          <p:cNvPr id="15" name="ZoneTexte 9"/>
          <p:cNvSpPr txBox="1"/>
          <p:nvPr/>
        </p:nvSpPr>
        <p:spPr>
          <a:xfrm>
            <a:off x="4935286" y="3395353"/>
            <a:ext cx="297080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Enseignant</a:t>
            </a:r>
            <a:endParaRPr lang="fr-FR" sz="3200" b="1" dirty="0"/>
          </a:p>
        </p:txBody>
      </p:sp>
      <p:sp>
        <p:nvSpPr>
          <p:cNvPr id="16" name="ZoneTexte 9"/>
          <p:cNvSpPr txBox="1"/>
          <p:nvPr/>
        </p:nvSpPr>
        <p:spPr>
          <a:xfrm>
            <a:off x="3275856" y="4504764"/>
            <a:ext cx="297080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Module</a:t>
            </a:r>
            <a:endParaRPr lang="fr-FR" sz="3200" b="1" dirty="0"/>
          </a:p>
        </p:txBody>
      </p:sp>
      <p:sp>
        <p:nvSpPr>
          <p:cNvPr id="17" name="ZoneTexte 9"/>
          <p:cNvSpPr txBox="1"/>
          <p:nvPr/>
        </p:nvSpPr>
        <p:spPr>
          <a:xfrm>
            <a:off x="3275856" y="2520475"/>
            <a:ext cx="2970802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Test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55269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1430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9/16/2014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990600" y="6400800"/>
            <a:ext cx="7315200" cy="365125"/>
          </a:xfrm>
        </p:spPr>
        <p:txBody>
          <a:bodyPr/>
          <a:lstStyle/>
          <a:p>
            <a:r>
              <a:rPr lang="fr-FR" smtClean="0">
                <a:solidFill>
                  <a:schemeClr val="bg1"/>
                </a:solidFill>
              </a:rPr>
              <a:t>Université de -Bouira, FSSA, Dpt Informatique,POO, 2014/2015, Djamal BENNOUAR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4" y="457200"/>
            <a:ext cx="9000851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10" name="ZoneTexte 9"/>
          <p:cNvSpPr txBox="1"/>
          <p:nvPr/>
        </p:nvSpPr>
        <p:spPr>
          <a:xfrm>
            <a:off x="0" y="2068118"/>
            <a:ext cx="9144000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REPRESENTATION DES CLASSES </a:t>
            </a:r>
          </a:p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ET OBJET EN LANGAGE JAVA</a:t>
            </a:r>
          </a:p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ET</a:t>
            </a:r>
          </a:p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TRANSFORMATION UML VERS JAVA</a:t>
            </a:r>
            <a:endParaRPr lang="ar-DZ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7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10" name="ZoneTexte 9"/>
          <p:cNvSpPr txBox="1"/>
          <p:nvPr/>
        </p:nvSpPr>
        <p:spPr>
          <a:xfrm>
            <a:off x="12188" y="3068960"/>
            <a:ext cx="9144000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tx1"/>
                </a:solidFill>
              </a:rPr>
              <a:t>LES CLASSES JAVA</a:t>
            </a:r>
            <a:endParaRPr lang="ar-DZ" sz="4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097656"/>
            <a:ext cx="5112568" cy="203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131840" y="429309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3600" b="1" dirty="0"/>
              <a:t>public class Personne {</a:t>
            </a:r>
          </a:p>
          <a:p>
            <a:r>
              <a:rPr lang="fr-FR" sz="3600" dirty="0" smtClean="0"/>
              <a:t>}</a:t>
            </a:r>
            <a:endParaRPr lang="fr-FR" sz="3600" dirty="0"/>
          </a:p>
        </p:txBody>
      </p:sp>
      <p:sp>
        <p:nvSpPr>
          <p:cNvPr id="19" name="Rectangle 18"/>
          <p:cNvSpPr/>
          <p:nvPr/>
        </p:nvSpPr>
        <p:spPr>
          <a:xfrm>
            <a:off x="182628" y="1412776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 smtClean="0"/>
              <a:t>UML</a:t>
            </a:r>
            <a:endParaRPr lang="fr-FR" sz="3600" dirty="0"/>
          </a:p>
        </p:txBody>
      </p:sp>
      <p:sp>
        <p:nvSpPr>
          <p:cNvPr id="20" name="Rectangle 19"/>
          <p:cNvSpPr/>
          <p:nvPr/>
        </p:nvSpPr>
        <p:spPr>
          <a:xfrm>
            <a:off x="335028" y="4570093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 smtClean="0"/>
              <a:t>JAVA</a:t>
            </a:r>
            <a:endParaRPr lang="fr-FR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356992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63688" y="764704"/>
            <a:ext cx="0" cy="60932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0"/>
            <a:ext cx="3419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 smtClean="0"/>
              <a:t>Une classe UML  </a:t>
            </a:r>
            <a:endParaRPr lang="fr-FR" sz="3600" dirty="0"/>
          </a:p>
        </p:txBody>
      </p:sp>
      <p:sp>
        <p:nvSpPr>
          <p:cNvPr id="22" name="Left-Right Arrow 21"/>
          <p:cNvSpPr/>
          <p:nvPr/>
        </p:nvSpPr>
        <p:spPr>
          <a:xfrm>
            <a:off x="3759642" y="123132"/>
            <a:ext cx="1624715" cy="5520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94532" y="9896"/>
            <a:ext cx="3419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 smtClean="0"/>
              <a:t>Une classe Java  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9347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  <p:sp>
        <p:nvSpPr>
          <p:cNvPr id="19" name="Rectangle 18"/>
          <p:cNvSpPr/>
          <p:nvPr/>
        </p:nvSpPr>
        <p:spPr>
          <a:xfrm>
            <a:off x="182628" y="1412776"/>
            <a:ext cx="1365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 smtClean="0"/>
              <a:t>UML</a:t>
            </a:r>
            <a:endParaRPr lang="fr-FR" sz="3600" dirty="0"/>
          </a:p>
        </p:txBody>
      </p:sp>
      <p:sp>
        <p:nvSpPr>
          <p:cNvPr id="20" name="Rectangle 19"/>
          <p:cNvSpPr/>
          <p:nvPr/>
        </p:nvSpPr>
        <p:spPr>
          <a:xfrm>
            <a:off x="335028" y="4570093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 smtClean="0"/>
              <a:t>JAVA</a:t>
            </a:r>
            <a:endParaRPr lang="fr-FR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356992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63688" y="764704"/>
            <a:ext cx="0" cy="60932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 smtClean="0"/>
              <a:t>VISIBILITE DES ATTRIBUTS ET METHODES</a:t>
            </a:r>
            <a:endParaRPr lang="fr-FR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84823"/>
              </p:ext>
            </p:extLst>
          </p:nvPr>
        </p:nvGraphicFramePr>
        <p:xfrm>
          <a:off x="1907704" y="1484783"/>
          <a:ext cx="7056784" cy="33843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4196"/>
                <a:gridCol w="2268252"/>
                <a:gridCol w="1260140"/>
                <a:gridCol w="1764196"/>
              </a:tblGrid>
              <a:tr h="649667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/>
                        <a:t>+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/>
                        <a:t>#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/>
                        <a:t>~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/>
                        <a:t>-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49667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9667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9667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5709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/>
                        <a:t>public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err="1" smtClean="0"/>
                        <a:t>protected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err="1" smtClean="0"/>
                        <a:t>private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3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Bouira, POO, 2017-2018,    par Dj. Bennouar</a:t>
            </a:r>
            <a:endParaRPr lang="fr-B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sp>
        <p:nvSpPr>
          <p:cNvPr id="19" name="Rectangle 18"/>
          <p:cNvSpPr/>
          <p:nvPr/>
        </p:nvSpPr>
        <p:spPr>
          <a:xfrm>
            <a:off x="200422" y="2520771"/>
            <a:ext cx="1365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 smtClean="0"/>
              <a:t>UML</a:t>
            </a:r>
            <a:endParaRPr lang="fr-FR" sz="3600" dirty="0"/>
          </a:p>
        </p:txBody>
      </p:sp>
      <p:sp>
        <p:nvSpPr>
          <p:cNvPr id="20" name="Rectangle 19"/>
          <p:cNvSpPr/>
          <p:nvPr/>
        </p:nvSpPr>
        <p:spPr>
          <a:xfrm>
            <a:off x="335028" y="4570093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 smtClean="0"/>
              <a:t>JAVA</a:t>
            </a:r>
            <a:endParaRPr lang="fr-FR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933056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63688" y="2059107"/>
            <a:ext cx="0" cy="47988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2028402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 smtClean="0"/>
              <a:t>LES TYPES DE BASES</a:t>
            </a:r>
            <a:endParaRPr lang="fr-FR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847530" y="2091543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#</a:t>
            </a:r>
            <a:r>
              <a:rPr lang="fr-FR" sz="3200" b="1" dirty="0" smtClean="0"/>
              <a:t>Nom: String</a:t>
            </a:r>
          </a:p>
          <a:p>
            <a:r>
              <a:rPr lang="fr-FR" sz="3200" b="1" dirty="0" smtClean="0"/>
              <a:t>#</a:t>
            </a:r>
            <a:r>
              <a:rPr lang="fr-FR" sz="3200" b="1" dirty="0" err="1" smtClean="0"/>
              <a:t>taille:int</a:t>
            </a:r>
            <a:endParaRPr lang="fr-FR" sz="3200" b="1" dirty="0" smtClean="0"/>
          </a:p>
          <a:p>
            <a:r>
              <a:rPr lang="fr-FR" sz="3200" b="1" dirty="0"/>
              <a:t>-</a:t>
            </a:r>
            <a:r>
              <a:rPr lang="fr-FR" sz="3200" b="1" dirty="0" err="1" smtClean="0"/>
              <a:t>salaire:float</a:t>
            </a:r>
            <a:r>
              <a:rPr lang="fr-FR" sz="3200" b="1" dirty="0" smtClean="0"/>
              <a:t> = 20 000,00</a:t>
            </a:r>
          </a:p>
        </p:txBody>
      </p:sp>
      <p:sp>
        <p:nvSpPr>
          <p:cNvPr id="6" name="Rectangle 5"/>
          <p:cNvSpPr/>
          <p:nvPr/>
        </p:nvSpPr>
        <p:spPr>
          <a:xfrm>
            <a:off x="-33933" y="548680"/>
            <a:ext cx="90314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Nous utilisons en UML les types de bases de  Java. </a:t>
            </a:r>
            <a:endParaRPr lang="fr-FR" sz="2400" dirty="0" smtClean="0"/>
          </a:p>
          <a:p>
            <a:pPr algn="ctr"/>
            <a:r>
              <a:rPr lang="fr-FR" sz="2400" dirty="0" smtClean="0"/>
              <a:t>La </a:t>
            </a:r>
            <a:r>
              <a:rPr lang="fr-FR" sz="2400" dirty="0"/>
              <a:t>transformation est ainsi </a:t>
            </a:r>
            <a:r>
              <a:rPr lang="fr-FR" sz="2400" dirty="0" smtClean="0"/>
              <a:t>directe. </a:t>
            </a:r>
          </a:p>
          <a:p>
            <a:pPr algn="ctr"/>
            <a:r>
              <a:rPr lang="fr-FR" sz="3600" b="1" dirty="0" smtClean="0"/>
              <a:t>Exemples </a:t>
            </a:r>
            <a:endParaRPr lang="fr-FR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74748" y="4437112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 smtClean="0"/>
              <a:t>protected</a:t>
            </a:r>
            <a:r>
              <a:rPr lang="fr-FR" sz="3200" b="1" dirty="0" smtClean="0"/>
              <a:t> String Nom;</a:t>
            </a:r>
          </a:p>
          <a:p>
            <a:r>
              <a:rPr lang="fr-FR" sz="3200" b="1" dirty="0" err="1" smtClean="0"/>
              <a:t>protected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int</a:t>
            </a:r>
            <a:r>
              <a:rPr lang="fr-FR" sz="3200" b="1" dirty="0" smtClean="0"/>
              <a:t> taille;</a:t>
            </a:r>
          </a:p>
          <a:p>
            <a:r>
              <a:rPr lang="fr-FR" sz="3200" b="1" dirty="0" err="1" smtClean="0"/>
              <a:t>private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float</a:t>
            </a:r>
            <a:r>
              <a:rPr lang="fr-FR" sz="3200" b="1" dirty="0" smtClean="0"/>
              <a:t> salaire = 20000f;</a:t>
            </a:r>
          </a:p>
        </p:txBody>
      </p:sp>
    </p:spTree>
    <p:extLst>
      <p:ext uri="{BB962C8B-B14F-4D97-AF65-F5344CB8AC3E}">
        <p14:creationId xmlns:p14="http://schemas.microsoft.com/office/powerpoint/2010/main" val="12387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15702</TotalTime>
  <Words>1486</Words>
  <Application>Microsoft Office PowerPoint</Application>
  <PresentationFormat>On-screen Show (4:3)</PresentationFormat>
  <Paragraphs>325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Thème Office</vt:lpstr>
      <vt:lpstr>Programmation orienté objet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Problématique</dc:title>
  <dc:creator>bennouar</dc:creator>
  <cp:lastModifiedBy>DJAMAL</cp:lastModifiedBy>
  <cp:revision>372</cp:revision>
  <dcterms:created xsi:type="dcterms:W3CDTF">2009-02-27T20:30:05Z</dcterms:created>
  <dcterms:modified xsi:type="dcterms:W3CDTF">2021-04-24T09:31:02Z</dcterms:modified>
</cp:coreProperties>
</file>