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90" r:id="rId2"/>
    <p:sldId id="592" r:id="rId3"/>
    <p:sldId id="597" r:id="rId4"/>
    <p:sldId id="596" r:id="rId5"/>
    <p:sldId id="595" r:id="rId6"/>
    <p:sldId id="593" r:id="rId7"/>
    <p:sldId id="594" r:id="rId8"/>
  </p:sldIdLst>
  <p:sldSz cx="9144000" cy="6858000" type="screen4x3"/>
  <p:notesSz cx="7102475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62" autoAdjust="0"/>
    <p:restoredTop sz="94676" autoAdjust="0"/>
  </p:normalViewPr>
  <p:slideViewPr>
    <p:cSldViewPr>
      <p:cViewPr>
        <p:scale>
          <a:sx n="80" d="100"/>
          <a:sy n="80" d="100"/>
        </p:scale>
        <p:origin x="-155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E690F8B-665C-49A2-B4FF-A7C07307F760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D9006625-4472-4D57-B6FD-05554B8E9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67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C9C-BDC8-4B47-AE8C-ADE6DC94A351}" type="datetime1">
              <a:rPr lang="fr-FR" smtClean="0"/>
              <a:t>25/04/2021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8BC0-A815-4376-811E-ADB8E447347C}" type="datetime1">
              <a:rPr lang="fr-FR" smtClean="0"/>
              <a:t>25/04/2021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8B90-762C-41EA-A11B-A10D87D863A5}" type="datetime1">
              <a:rPr lang="fr-FR" smtClean="0"/>
              <a:t>25/04/2021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E6CD-68AC-45C7-AF98-957C172347F3}" type="datetime1">
              <a:rPr lang="fr-FR" smtClean="0"/>
              <a:t>25/04/2021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CA0C-6064-4436-BED8-CD9F0F13C749}" type="datetime1">
              <a:rPr lang="fr-FR" smtClean="0"/>
              <a:t>25/04/2021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3355-65D4-43B4-884F-CF08FBC3032D}" type="datetime1">
              <a:rPr lang="fr-FR" smtClean="0"/>
              <a:t>25/04/2021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AE4-78BC-4A92-9CAF-45D7970E9C05}" type="datetime1">
              <a:rPr lang="fr-FR" smtClean="0"/>
              <a:t>25/04/2021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6F81-A369-4E1C-8869-76325EA5D93A}" type="datetime1">
              <a:rPr lang="fr-FR" smtClean="0"/>
              <a:t>25/04/2021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8460-3656-4370-99B0-0E91961C2A97}" type="datetime1">
              <a:rPr lang="fr-FR" smtClean="0"/>
              <a:t>25/04/2021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2BFF-22A2-45EF-A036-5146FAEF6D38}" type="datetime1">
              <a:rPr lang="fr-FR" smtClean="0"/>
              <a:t>25/04/2021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9F07-C857-44AB-9511-EDB569D98053}" type="datetime1">
              <a:rPr lang="fr-FR" smtClean="0"/>
              <a:t>25/04/2021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3007-FE88-4B52-9CB0-FF455748D2F2}" type="datetime1">
              <a:rPr lang="fr-FR" smtClean="0"/>
              <a:t>25/04/2021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179512" y="2132856"/>
            <a:ext cx="864096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REGLE D’ECRITURE DES </a:t>
            </a:r>
            <a:r>
              <a:rPr lang="fr-FR" sz="4000" dirty="0" smtClean="0"/>
              <a:t>NOMS </a:t>
            </a:r>
          </a:p>
          <a:p>
            <a:pPr algn="ctr"/>
            <a:r>
              <a:rPr lang="fr-FR" sz="4000" dirty="0" smtClean="0"/>
              <a:t>D’ACCESSEURS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0610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0" y="-1365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Un accesseur est une </a:t>
            </a:r>
            <a:r>
              <a:rPr lang="fr-FR" sz="2400" b="1" dirty="0" smtClean="0">
                <a:solidFill>
                  <a:srgbClr val="FF0000"/>
                </a:solidFill>
              </a:rPr>
              <a:t>méthode publique </a:t>
            </a:r>
            <a:r>
              <a:rPr lang="fr-FR" sz="2400" dirty="0" smtClean="0"/>
              <a:t>qui permet soit de lire  (accéder à) la valeur  d’un attribut d’objet soit de le modifier. 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Les accesseur qui permettent d’accéder à l’attribut commencent par le mot </a:t>
            </a:r>
            <a:r>
              <a:rPr lang="fr-FR" sz="2400" b="1" dirty="0" err="1" smtClean="0"/>
              <a:t>get</a:t>
            </a:r>
            <a:r>
              <a:rPr lang="fr-FR" sz="2400" b="1" dirty="0"/>
              <a:t> </a:t>
            </a:r>
            <a:r>
              <a:rPr lang="fr-FR" sz="2400" dirty="0" smtClean="0"/>
              <a:t>suivi  du nom de l’attribut.  </a:t>
            </a:r>
            <a:endParaRPr lang="fr-FR" sz="2400" b="1" dirty="0" smtClean="0"/>
          </a:p>
          <a:p>
            <a:pPr marL="285750" indent="-285750">
              <a:buFontTx/>
              <a:buChar char="-"/>
            </a:pPr>
            <a:r>
              <a:rPr lang="fr-FR" sz="2400" dirty="0" smtClean="0"/>
              <a:t>Les accesseur qui permettent de modifier un attribut commencent par le mot </a:t>
            </a:r>
            <a:r>
              <a:rPr lang="fr-FR" sz="2400" b="1" dirty="0" smtClean="0"/>
              <a:t>set </a:t>
            </a:r>
            <a:r>
              <a:rPr lang="fr-FR" sz="2400" dirty="0"/>
              <a:t>suivi  par </a:t>
            </a:r>
            <a:r>
              <a:rPr lang="fr-FR" sz="2400" dirty="0" smtClean="0"/>
              <a:t>du </a:t>
            </a:r>
            <a:r>
              <a:rPr lang="fr-FR" sz="2400" dirty="0"/>
              <a:t>nom de l’attribut.  </a:t>
            </a:r>
            <a:r>
              <a:rPr lang="fr-FR" sz="2400" b="1" dirty="0"/>
              <a:t> </a:t>
            </a:r>
            <a:endParaRPr lang="fr-FR" sz="2400" b="1" dirty="0"/>
          </a:p>
          <a:p>
            <a:pPr marL="285750" indent="-285750">
              <a:buFontTx/>
              <a:buChar char="-"/>
            </a:pPr>
            <a:r>
              <a:rPr lang="fr-FR" sz="2400" dirty="0"/>
              <a:t>Au niveau du nom de l’accesseur le premier caractère </a:t>
            </a:r>
            <a:r>
              <a:rPr lang="fr-FR" sz="2400" dirty="0" smtClean="0"/>
              <a:t>de la partie représentant l’attribut doit </a:t>
            </a:r>
            <a:r>
              <a:rPr lang="fr-FR" sz="2400" dirty="0"/>
              <a:t>être en </a:t>
            </a:r>
            <a:r>
              <a:rPr lang="fr-FR" sz="2400" dirty="0" smtClean="0"/>
              <a:t>Majuscule</a:t>
            </a:r>
            <a:endParaRPr lang="fr-FR" sz="2400" dirty="0" smtClean="0"/>
          </a:p>
          <a:p>
            <a:endParaRPr lang="fr-FR" sz="2400" dirty="0"/>
          </a:p>
          <a:p>
            <a:pPr algn="ctr"/>
            <a:r>
              <a:rPr lang="fr-FR" sz="2400" dirty="0" smtClean="0"/>
              <a:t>Exemples:</a:t>
            </a:r>
          </a:p>
          <a:p>
            <a:r>
              <a:rPr lang="fr-FR" sz="2400" dirty="0" smtClean="0"/>
              <a:t>Si le nom de l’attribut est   </a:t>
            </a:r>
            <a:r>
              <a:rPr lang="fr-FR" sz="2400" b="1" dirty="0" smtClean="0"/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q</a:t>
            </a:r>
            <a:r>
              <a:rPr lang="fr-FR" sz="2400" b="1" dirty="0" err="1" smtClean="0"/>
              <a:t>uantite</a:t>
            </a:r>
            <a:r>
              <a:rPr lang="fr-FR" sz="2400" b="1" dirty="0" smtClean="0"/>
              <a:t>  </a:t>
            </a:r>
            <a:r>
              <a:rPr lang="fr-FR" sz="2400" dirty="0" smtClean="0"/>
              <a:t>alors </a:t>
            </a:r>
          </a:p>
          <a:p>
            <a:pPr marL="342900" indent="-342900">
              <a:buFontTx/>
              <a:buChar char="-"/>
            </a:pPr>
            <a:r>
              <a:rPr lang="fr-FR" sz="2400" dirty="0" smtClean="0"/>
              <a:t>le nom de l’accesseur </a:t>
            </a:r>
            <a:r>
              <a:rPr lang="fr-FR" sz="2400" b="1" dirty="0" smtClean="0"/>
              <a:t>set</a:t>
            </a:r>
            <a:r>
              <a:rPr lang="fr-FR" sz="2400" dirty="0" smtClean="0"/>
              <a:t> sera </a:t>
            </a:r>
            <a:r>
              <a:rPr lang="fr-FR" sz="2400" b="1" dirty="0" err="1" smtClean="0"/>
              <a:t>set</a:t>
            </a:r>
            <a:r>
              <a:rPr lang="fr-FR" sz="2400" b="1" dirty="0" err="1" smtClean="0">
                <a:solidFill>
                  <a:srgbClr val="FF0000"/>
                </a:solidFill>
              </a:rPr>
              <a:t>Q</a:t>
            </a:r>
            <a:r>
              <a:rPr lang="fr-FR" sz="2400" b="1" dirty="0" err="1" smtClean="0"/>
              <a:t>uantité</a:t>
            </a:r>
            <a:r>
              <a:rPr lang="fr-FR" sz="2400" dirty="0" smtClean="0"/>
              <a:t>  </a:t>
            </a:r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 smtClean="0"/>
              <a:t>le nom de l’accesseur </a:t>
            </a:r>
            <a:r>
              <a:rPr lang="fr-FR" sz="2400" b="1" dirty="0" err="1" smtClean="0"/>
              <a:t>get</a:t>
            </a:r>
            <a:r>
              <a:rPr lang="fr-FR" sz="2400" dirty="0" smtClean="0"/>
              <a:t> sera </a:t>
            </a:r>
            <a:r>
              <a:rPr lang="fr-FR" sz="2400" b="1" dirty="0" err="1" smtClean="0"/>
              <a:t>get</a:t>
            </a:r>
            <a:r>
              <a:rPr lang="fr-FR" sz="2400" b="1" dirty="0" err="1" smtClean="0">
                <a:solidFill>
                  <a:srgbClr val="FF0000"/>
                </a:solidFill>
              </a:rPr>
              <a:t>Q</a:t>
            </a:r>
            <a:r>
              <a:rPr lang="fr-FR" sz="2400" b="1" dirty="0" err="1" smtClean="0"/>
              <a:t>uantité</a:t>
            </a:r>
            <a:endParaRPr lang="fr-FR" sz="2400" b="1" dirty="0" smtClean="0"/>
          </a:p>
          <a:p>
            <a:endParaRPr lang="fr-FR" sz="2400" b="1" dirty="0" smtClean="0"/>
          </a:p>
          <a:p>
            <a:r>
              <a:rPr lang="fr-FR" sz="2400" dirty="0"/>
              <a:t>Si le nom de l’attribut est   </a:t>
            </a:r>
            <a:r>
              <a:rPr lang="fr-FR" sz="2400" b="1" dirty="0"/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p</a:t>
            </a:r>
            <a:r>
              <a:rPr lang="fr-FR" sz="2400" b="1" dirty="0" err="1" smtClean="0"/>
              <a:t>ositionActuelle</a:t>
            </a:r>
            <a:r>
              <a:rPr lang="fr-FR" sz="2400" b="1" dirty="0" smtClean="0"/>
              <a:t>  </a:t>
            </a:r>
            <a:r>
              <a:rPr lang="fr-FR" sz="2400" dirty="0"/>
              <a:t>alors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le nom de l’accesseur </a:t>
            </a:r>
            <a:r>
              <a:rPr lang="fr-FR" sz="2400" b="1" dirty="0"/>
              <a:t>set</a:t>
            </a:r>
            <a:r>
              <a:rPr lang="fr-FR" sz="2400" dirty="0"/>
              <a:t> sera </a:t>
            </a:r>
            <a:r>
              <a:rPr lang="fr-FR" sz="2400" b="1" dirty="0" err="1" smtClean="0"/>
              <a:t>set</a:t>
            </a:r>
            <a:r>
              <a:rPr lang="fr-FR" sz="2400" b="1" dirty="0" err="1" smtClean="0">
                <a:solidFill>
                  <a:srgbClr val="FF0000"/>
                </a:solidFill>
              </a:rPr>
              <a:t>P</a:t>
            </a:r>
            <a:r>
              <a:rPr lang="fr-FR" sz="2400" b="1" dirty="0" err="1" smtClean="0"/>
              <a:t>ositionActuelle</a:t>
            </a:r>
            <a:r>
              <a:rPr lang="fr-FR" sz="2400" dirty="0" smtClean="0"/>
              <a:t>  </a:t>
            </a:r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/>
              <a:t>le nom de l’accesseur </a:t>
            </a:r>
            <a:r>
              <a:rPr lang="fr-FR" sz="2400" b="1" dirty="0" err="1"/>
              <a:t>get</a:t>
            </a:r>
            <a:r>
              <a:rPr lang="fr-FR" sz="2400" dirty="0"/>
              <a:t> sera </a:t>
            </a:r>
            <a:r>
              <a:rPr lang="fr-FR" sz="2400" b="1" dirty="0" err="1" smtClean="0"/>
              <a:t>get</a:t>
            </a:r>
            <a:r>
              <a:rPr lang="fr-FR" sz="2400" b="1" dirty="0" err="1">
                <a:solidFill>
                  <a:srgbClr val="FF0000"/>
                </a:solidFill>
              </a:rPr>
              <a:t>P</a:t>
            </a:r>
            <a:r>
              <a:rPr lang="fr-FR" sz="2400" b="1" dirty="0" err="1"/>
              <a:t>ositionActuelle</a:t>
            </a:r>
            <a:r>
              <a:rPr lang="fr-FR" sz="2400" dirty="0"/>
              <a:t> </a:t>
            </a:r>
            <a:endParaRPr lang="fr-FR" sz="2400" b="1" dirty="0"/>
          </a:p>
          <a:p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8343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1825" y="98072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 smtClean="0"/>
              <a:t>En général les attributs d’objets sont soit </a:t>
            </a:r>
            <a:r>
              <a:rPr lang="fr-FR" sz="2400" b="1" dirty="0" err="1" smtClean="0"/>
              <a:t>protected</a:t>
            </a:r>
            <a:r>
              <a:rPr lang="fr-FR" sz="2400" b="1" dirty="0" smtClean="0"/>
              <a:t> </a:t>
            </a:r>
            <a:r>
              <a:rPr lang="fr-FR" sz="2400" dirty="0" smtClean="0"/>
              <a:t>soit </a:t>
            </a:r>
            <a:r>
              <a:rPr lang="fr-FR" sz="2400" b="1" dirty="0" err="1" smtClean="0"/>
              <a:t>private</a:t>
            </a:r>
            <a:endParaRPr lang="fr-FR" sz="2400" b="1" dirty="0"/>
          </a:p>
          <a:p>
            <a:pPr marL="342900" indent="-342900">
              <a:buFontTx/>
              <a:buChar char="-"/>
            </a:pPr>
            <a:endParaRPr lang="fr-FR" sz="2400" b="1" dirty="0" smtClean="0"/>
          </a:p>
          <a:p>
            <a:pPr marL="342900" indent="-342900">
              <a:buFontTx/>
              <a:buChar char="-"/>
            </a:pPr>
            <a:r>
              <a:rPr lang="fr-FR" sz="2400" dirty="0" smtClean="0"/>
              <a:t>Même si une classe a le droit d’accès direct à un attribut d’une autre classe (généralement les 2 classes sont dans le même package) </a:t>
            </a:r>
            <a:r>
              <a:rPr lang="fr-FR" sz="2400" dirty="0" err="1" smtClean="0"/>
              <a:t>grace</a:t>
            </a:r>
            <a:r>
              <a:rPr lang="fr-FR" sz="2400" dirty="0" smtClean="0"/>
              <a:t> à l’opérateur point (</a:t>
            </a:r>
            <a:r>
              <a:rPr lang="fr-FR" sz="2400" dirty="0" smtClean="0">
                <a:solidFill>
                  <a:srgbClr val="FF0000"/>
                </a:solidFill>
              </a:rPr>
              <a:t>.</a:t>
            </a:r>
            <a:r>
              <a:rPr lang="fr-FR" sz="2400" dirty="0" smtClean="0"/>
              <a:t> ), il n’est pas recommandé d’utiliser  ce type d’accès.</a:t>
            </a:r>
          </a:p>
          <a:p>
            <a:pPr marL="342900" indent="-342900">
              <a:buFontTx/>
              <a:buChar char="-"/>
            </a:pPr>
            <a:r>
              <a:rPr lang="fr-FR" sz="2400" b="1" dirty="0" smtClean="0"/>
              <a:t>Il est fortement recommandé </a:t>
            </a:r>
            <a:r>
              <a:rPr lang="fr-FR" sz="2400" dirty="0" smtClean="0"/>
              <a:t>d’accéder aux attributs d’objet d’une autre classe en utilisant les accesseurs </a:t>
            </a:r>
            <a:r>
              <a:rPr lang="fr-FR" sz="2400" b="1" dirty="0" smtClean="0"/>
              <a:t>set</a:t>
            </a:r>
            <a:r>
              <a:rPr lang="fr-FR" sz="2400" dirty="0" smtClean="0"/>
              <a:t> ou </a:t>
            </a:r>
            <a:r>
              <a:rPr lang="fr-FR" sz="2400" b="1" dirty="0" err="1" smtClean="0"/>
              <a:t>get</a:t>
            </a:r>
            <a:endParaRPr lang="fr-F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3275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0" y="620688"/>
            <a:ext cx="9144000" cy="25545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FF0000"/>
                </a:solidFill>
              </a:rPr>
              <a:t>ATTENTION:  </a:t>
            </a:r>
          </a:p>
          <a:p>
            <a:pPr algn="ctr"/>
            <a:r>
              <a:rPr lang="fr-FR" sz="3200" b="1" dirty="0" smtClean="0">
                <a:solidFill>
                  <a:srgbClr val="FF0000"/>
                </a:solidFill>
              </a:rPr>
              <a:t>DANS LE CONTEXTE DE CE COURS,</a:t>
            </a:r>
          </a:p>
          <a:p>
            <a:pPr algn="ctr"/>
            <a:r>
              <a:rPr lang="fr-FR" sz="3200" b="1" dirty="0" smtClean="0">
                <a:solidFill>
                  <a:srgbClr val="FF0000"/>
                </a:solidFill>
              </a:rPr>
              <a:t>L’ACCES DIRECT (UTILISATION DE L’OPERATEUR . ) </a:t>
            </a:r>
          </a:p>
          <a:p>
            <a:pPr algn="ctr"/>
            <a:r>
              <a:rPr lang="fr-FR" sz="3200" b="1" dirty="0" smtClean="0">
                <a:solidFill>
                  <a:srgbClr val="FF0000"/>
                </a:solidFill>
              </a:rPr>
              <a:t>AUX ATTRIBUTS   PAR DES METHODES ETRANGERES</a:t>
            </a:r>
          </a:p>
          <a:p>
            <a:pPr algn="ctr"/>
            <a:r>
              <a:rPr lang="fr-FR" sz="3200" b="1" dirty="0" smtClean="0">
                <a:solidFill>
                  <a:srgbClr val="FF0000"/>
                </a:solidFill>
              </a:rPr>
              <a:t>EST INTERDIT</a:t>
            </a:r>
            <a:endParaRPr lang="fr-FR" sz="32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581128"/>
            <a:ext cx="9144000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FF0000"/>
                </a:solidFill>
              </a:rPr>
              <a:t>UNE METHODE ETRANGERE EST UNE METHODE DEFINIE DANS UNE AUTRE CLASSE</a:t>
            </a:r>
          </a:p>
        </p:txBody>
      </p:sp>
    </p:spTree>
    <p:extLst>
      <p:ext uri="{BB962C8B-B14F-4D97-AF65-F5344CB8AC3E}">
        <p14:creationId xmlns:p14="http://schemas.microsoft.com/office/powerpoint/2010/main" val="29119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0" y="-1365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Intérêt du Style d’écriture: A Suivre obligatoirement</a:t>
            </a:r>
          </a:p>
          <a:p>
            <a:endParaRPr lang="fr-FR" sz="2400" b="1" dirty="0" smtClean="0"/>
          </a:p>
          <a:p>
            <a:r>
              <a:rPr lang="fr-FR" sz="2400" dirty="0" smtClean="0"/>
              <a:t>Le </a:t>
            </a:r>
            <a:r>
              <a:rPr lang="fr-FR" sz="2400" dirty="0" smtClean="0"/>
              <a:t>nom d’un attribut doit commencer par une minuscule. </a:t>
            </a:r>
            <a:endParaRPr lang="fr-FR" sz="2400" dirty="0" smtClean="0"/>
          </a:p>
          <a:p>
            <a:r>
              <a:rPr lang="fr-FR" sz="2400" b="1" dirty="0" smtClean="0"/>
              <a:t>Au </a:t>
            </a:r>
            <a:r>
              <a:rPr lang="fr-FR" sz="2400" b="1" dirty="0" smtClean="0"/>
              <a:t>niveau du nom de l’accesseur le </a:t>
            </a:r>
            <a:r>
              <a:rPr lang="fr-FR" sz="2400" b="1" dirty="0" smtClean="0">
                <a:solidFill>
                  <a:srgbClr val="FF0000"/>
                </a:solidFill>
              </a:rPr>
              <a:t>même nom doit commencer par une Majuscule</a:t>
            </a:r>
          </a:p>
          <a:p>
            <a:endParaRPr lang="fr-FR" sz="2400" dirty="0"/>
          </a:p>
          <a:p>
            <a:r>
              <a:rPr lang="fr-FR" sz="2400" dirty="0" smtClean="0"/>
              <a:t>L’intérêt de cette forme d’écriture est de permettre au programmeur de déterminer le nom d’un attribut d’objet à partir du nom de l’accesseur.</a:t>
            </a:r>
          </a:p>
          <a:p>
            <a:r>
              <a:rPr lang="fr-FR" sz="2400" dirty="0" smtClean="0"/>
              <a:t>Exemple:  </a:t>
            </a:r>
            <a:endParaRPr lang="fr-FR" sz="2400" dirty="0" smtClean="0"/>
          </a:p>
          <a:p>
            <a:r>
              <a:rPr lang="fr-FR" sz="2400" dirty="0" smtClean="0"/>
              <a:t>Si </a:t>
            </a:r>
            <a:r>
              <a:rPr lang="fr-FR" sz="2400" dirty="0" smtClean="0"/>
              <a:t>Une classe appelée </a:t>
            </a:r>
            <a:r>
              <a:rPr lang="fr-FR" sz="2400" b="1" dirty="0" smtClean="0"/>
              <a:t>Complexe</a:t>
            </a:r>
            <a:r>
              <a:rPr lang="fr-FR" sz="2400" dirty="0" smtClean="0"/>
              <a:t>  dispose de l’accesseur </a:t>
            </a:r>
            <a:r>
              <a:rPr lang="fr-FR" sz="2400" b="1" dirty="0" err="1" smtClean="0"/>
              <a:t>set</a:t>
            </a:r>
            <a:r>
              <a:rPr lang="fr-FR" sz="2400" b="1" dirty="0" err="1" smtClean="0">
                <a:solidFill>
                  <a:srgbClr val="FF0000"/>
                </a:solidFill>
              </a:rPr>
              <a:t>P</a:t>
            </a:r>
            <a:r>
              <a:rPr lang="fr-FR" sz="2400" b="1" dirty="0" err="1" smtClean="0"/>
              <a:t>artieImaginaire</a:t>
            </a:r>
            <a:r>
              <a:rPr lang="fr-FR" sz="2400" dirty="0"/>
              <a:t> </a:t>
            </a:r>
            <a:r>
              <a:rPr lang="fr-FR" sz="2400" dirty="0" smtClean="0"/>
              <a:t>(ou de l’accesseur </a:t>
            </a:r>
            <a:r>
              <a:rPr lang="fr-FR" sz="2400" b="1" dirty="0" err="1" smtClean="0"/>
              <a:t>get</a:t>
            </a:r>
            <a:r>
              <a:rPr lang="fr-FR" sz="2400" b="1" dirty="0" err="1" smtClean="0">
                <a:solidFill>
                  <a:srgbClr val="FF0000"/>
                </a:solidFill>
              </a:rPr>
              <a:t>P</a:t>
            </a:r>
            <a:r>
              <a:rPr lang="fr-FR" sz="2400" b="1" dirty="0" err="1" smtClean="0"/>
              <a:t>artieImaginaire</a:t>
            </a:r>
            <a:r>
              <a:rPr lang="fr-FR" sz="2400" b="1" dirty="0" smtClean="0"/>
              <a:t>)</a:t>
            </a:r>
            <a:r>
              <a:rPr lang="fr-FR" sz="2400" dirty="0" smtClean="0"/>
              <a:t> </a:t>
            </a:r>
            <a:endParaRPr lang="fr-FR" sz="2400" dirty="0" smtClean="0"/>
          </a:p>
          <a:p>
            <a:r>
              <a:rPr lang="fr-FR" sz="2400" dirty="0" smtClean="0"/>
              <a:t>alors </a:t>
            </a:r>
            <a:r>
              <a:rPr lang="fr-FR" sz="2400" dirty="0" smtClean="0"/>
              <a:t>on déduit que cette classe dispose de l’attribut    </a:t>
            </a:r>
            <a:r>
              <a:rPr lang="fr-FR" sz="2400" b="1" dirty="0" err="1" smtClean="0">
                <a:solidFill>
                  <a:srgbClr val="FF0000"/>
                </a:solidFill>
              </a:rPr>
              <a:t>p</a:t>
            </a:r>
            <a:r>
              <a:rPr lang="fr-FR" sz="2400" b="1" dirty="0" err="1" smtClean="0"/>
              <a:t>artieImaginaire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5251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107504" y="4683"/>
            <a:ext cx="9036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Comment déduire le type de l’attribut  visé par l’accesseur</a:t>
            </a:r>
          </a:p>
          <a:p>
            <a:r>
              <a:rPr lang="fr-FR" sz="2800" dirty="0" smtClean="0"/>
              <a:t>	Le type de l’attribut visé par l’accesseur est déduit à partir du prototype de l’accesseur:</a:t>
            </a:r>
          </a:p>
          <a:p>
            <a:endParaRPr lang="fr-FR" sz="2800" dirty="0" smtClean="0"/>
          </a:p>
          <a:p>
            <a:pPr marL="457200" indent="-457200">
              <a:buFontTx/>
              <a:buChar char="-"/>
            </a:pPr>
            <a:r>
              <a:rPr lang="fr-FR" sz="2800" dirty="0" smtClean="0"/>
              <a:t>Le prototype  de l’accesseur </a:t>
            </a:r>
            <a:r>
              <a:rPr lang="fr-FR" sz="2800" b="1" dirty="0" err="1" smtClean="0"/>
              <a:t>get</a:t>
            </a:r>
            <a:r>
              <a:rPr lang="fr-FR" sz="2800" dirty="0" smtClean="0"/>
              <a:t> a la forme suivante:  </a:t>
            </a:r>
          </a:p>
          <a:p>
            <a:pPr algn="ctr"/>
            <a:r>
              <a:rPr lang="fr-FR" sz="2800" b="1" dirty="0" smtClean="0"/>
              <a:t>public </a:t>
            </a:r>
            <a:r>
              <a:rPr lang="fr-FR" sz="2800" b="1" dirty="0" err="1" smtClean="0"/>
              <a:t>typeDeAttribut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getNomAttribut</a:t>
            </a:r>
            <a:r>
              <a:rPr lang="fr-FR" sz="2800" b="1" dirty="0" smtClean="0"/>
              <a:t>();</a:t>
            </a:r>
          </a:p>
          <a:p>
            <a:r>
              <a:rPr lang="fr-FR" sz="2800" dirty="0" smtClean="0"/>
              <a:t>Exemple:  </a:t>
            </a:r>
            <a:r>
              <a:rPr lang="fr-FR" sz="2800" b="1" dirty="0" smtClean="0"/>
              <a:t>public </a:t>
            </a:r>
            <a:r>
              <a:rPr lang="fr-FR" sz="2800" b="1" dirty="0" smtClean="0">
                <a:solidFill>
                  <a:srgbClr val="FF0000"/>
                </a:solidFill>
              </a:rPr>
              <a:t>double</a:t>
            </a:r>
            <a:r>
              <a:rPr lang="fr-FR" sz="2800" b="1" dirty="0" smtClean="0"/>
              <a:t>  </a:t>
            </a:r>
            <a:r>
              <a:rPr lang="fr-FR" sz="2800" b="1" dirty="0" err="1" smtClean="0"/>
              <a:t>getPartieImaginaire</a:t>
            </a:r>
            <a:r>
              <a:rPr lang="fr-FR" sz="2800" b="1" dirty="0" smtClean="0"/>
              <a:t>()</a:t>
            </a:r>
          </a:p>
          <a:p>
            <a:endParaRPr lang="fr-FR" sz="2800" dirty="0" smtClean="0"/>
          </a:p>
          <a:p>
            <a:pPr marL="457200" indent="-457200">
              <a:buFontTx/>
              <a:buChar char="-"/>
            </a:pPr>
            <a:r>
              <a:rPr lang="fr-FR" sz="2800" dirty="0" smtClean="0"/>
              <a:t>Le </a:t>
            </a:r>
            <a:r>
              <a:rPr lang="fr-FR" sz="2800" dirty="0"/>
              <a:t>prototype  de l’accesseur </a:t>
            </a:r>
            <a:r>
              <a:rPr lang="fr-FR" sz="2800" b="1" dirty="0" smtClean="0"/>
              <a:t>set</a:t>
            </a:r>
            <a:r>
              <a:rPr lang="fr-FR" sz="2800" dirty="0" smtClean="0"/>
              <a:t> </a:t>
            </a:r>
            <a:r>
              <a:rPr lang="fr-FR" sz="2800" dirty="0"/>
              <a:t>a la forme </a:t>
            </a:r>
            <a:r>
              <a:rPr lang="fr-FR" sz="2800" dirty="0" smtClean="0"/>
              <a:t>suivante: </a:t>
            </a:r>
          </a:p>
          <a:p>
            <a:pPr algn="ctr"/>
            <a:r>
              <a:rPr lang="fr-FR" sz="2800" b="1" dirty="0" err="1" smtClean="0"/>
              <a:t>void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setNomAttribut</a:t>
            </a:r>
            <a:r>
              <a:rPr lang="fr-FR" sz="2800" b="1" dirty="0" smtClean="0"/>
              <a:t>(</a:t>
            </a:r>
            <a:r>
              <a:rPr lang="fr-FR" sz="2800" b="1" dirty="0" err="1" smtClean="0"/>
              <a:t>typeDeAttribut</a:t>
            </a:r>
            <a:r>
              <a:rPr lang="fr-FR" sz="2800" b="1" dirty="0" smtClean="0"/>
              <a:t>   </a:t>
            </a:r>
            <a:r>
              <a:rPr lang="fr-FR" sz="2800" b="1" dirty="0" err="1" smtClean="0"/>
              <a:t>nomAttribut</a:t>
            </a:r>
            <a:r>
              <a:rPr lang="fr-FR" sz="2800" b="1" dirty="0" smtClean="0"/>
              <a:t>)</a:t>
            </a:r>
          </a:p>
          <a:p>
            <a:r>
              <a:rPr lang="fr-FR" sz="2800" dirty="0" smtClean="0"/>
              <a:t>Exemple:  </a:t>
            </a:r>
            <a:r>
              <a:rPr lang="fr-FR" sz="2400" b="1" dirty="0" smtClean="0"/>
              <a:t>public </a:t>
            </a:r>
            <a:r>
              <a:rPr lang="fr-FR" sz="2400" b="1" dirty="0" err="1" smtClean="0"/>
              <a:t>void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setPartieImaginaire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(double </a:t>
            </a:r>
            <a:r>
              <a:rPr lang="fr-FR" sz="2400" b="1" dirty="0" err="1" smtClean="0"/>
              <a:t>partieImaginaire</a:t>
            </a:r>
            <a:r>
              <a:rPr lang="fr-FR" sz="2400" b="1" dirty="0" smtClean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0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107504" y="-118556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Exemple Complet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3" y="334974"/>
            <a:ext cx="8932333" cy="619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3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19460</TotalTime>
  <Words>423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bennouar</dc:creator>
  <cp:lastModifiedBy>DJAMAL</cp:lastModifiedBy>
  <cp:revision>410</cp:revision>
  <cp:lastPrinted>2020-05-17T18:02:31Z</cp:lastPrinted>
  <dcterms:created xsi:type="dcterms:W3CDTF">2009-02-27T20:30:05Z</dcterms:created>
  <dcterms:modified xsi:type="dcterms:W3CDTF">2021-04-25T06:35:04Z</dcterms:modified>
</cp:coreProperties>
</file>