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81" r:id="rId2"/>
    <p:sldId id="521" r:id="rId3"/>
    <p:sldId id="524" r:id="rId4"/>
    <p:sldId id="527" r:id="rId5"/>
    <p:sldId id="528" r:id="rId6"/>
    <p:sldId id="522" r:id="rId7"/>
    <p:sldId id="520" r:id="rId8"/>
    <p:sldId id="525" r:id="rId9"/>
    <p:sldId id="526" r:id="rId10"/>
    <p:sldId id="52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 autoAdjust="0"/>
    <p:restoredTop sz="94676" autoAdjust="0"/>
  </p:normalViewPr>
  <p:slideViewPr>
    <p:cSldViewPr>
      <p:cViewPr>
        <p:scale>
          <a:sx n="80" d="100"/>
          <a:sy n="80" d="100"/>
        </p:scale>
        <p:origin x="-166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0F8B-665C-49A2-B4FF-A7C07307F760}" type="datetimeFigureOut">
              <a:rPr lang="fr-FR" smtClean="0"/>
              <a:t>25/04/2021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6625-4472-4D57-B6FD-05554B8E9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7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C9C-BDC8-4B47-AE8C-ADE6DC94A351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8BC0-A815-4376-811E-ADB8E447347C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8B90-762C-41EA-A11B-A10D87D863A5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E6CD-68AC-45C7-AF98-957C172347F3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CA0C-6064-4436-BED8-CD9F0F13C749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3355-65D4-43B4-884F-CF08FBC3032D}" type="datetime1">
              <a:rPr lang="fr-FR" smtClean="0"/>
              <a:t>25/04/2021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AE4-78BC-4A92-9CAF-45D7970E9C05}" type="datetime1">
              <a:rPr lang="fr-FR" smtClean="0"/>
              <a:t>25/04/2021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6F81-A369-4E1C-8869-76325EA5D93A}" type="datetime1">
              <a:rPr lang="fr-FR" smtClean="0"/>
              <a:t>25/04/2021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8460-3656-4370-99B0-0E91961C2A97}" type="datetime1">
              <a:rPr lang="fr-FR" smtClean="0"/>
              <a:t>25/04/2021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2BFF-22A2-45EF-A036-5146FAEF6D38}" type="datetime1">
              <a:rPr lang="fr-FR" smtClean="0"/>
              <a:t>25/04/2021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9F07-C857-44AB-9511-EDB569D98053}" type="datetime1">
              <a:rPr lang="fr-FR" smtClean="0"/>
              <a:t>25/04/2021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3007-FE88-4B52-9CB0-FF455748D2F2}" type="datetime1">
              <a:rPr lang="fr-FR" smtClean="0"/>
              <a:t>25/04/2021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La programmation orientée objet</a:t>
            </a:r>
            <a:endParaRPr lang="fr-FR" sz="36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88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214473" y="26026"/>
            <a:ext cx="8698963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REMARQUE IMPORTANTE</a:t>
            </a:r>
            <a:endParaRPr lang="fr-FR" sz="3200" dirty="0"/>
          </a:p>
        </p:txBody>
      </p:sp>
      <p:sp>
        <p:nvSpPr>
          <p:cNvPr id="7" name="ZoneTexte 12"/>
          <p:cNvSpPr txBox="1"/>
          <p:nvPr/>
        </p:nvSpPr>
        <p:spPr>
          <a:xfrm>
            <a:off x="190723" y="764704"/>
            <a:ext cx="8698963" cy="6001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Pour qu’une méthode m1 d’un  objet  o1 puisse envoyer un message m2 à un objet o2, il faut que la méthode m1 </a:t>
            </a:r>
            <a:r>
              <a:rPr lang="fr-FR" sz="3200" dirty="0"/>
              <a:t>dispose de (elle doit connaitre) la </a:t>
            </a:r>
            <a:r>
              <a:rPr lang="fr-FR" sz="3200" dirty="0" smtClean="0"/>
              <a:t>référence  l’objet o2</a:t>
            </a:r>
          </a:p>
          <a:p>
            <a:r>
              <a:rPr lang="fr-FR" sz="3200" dirty="0" smtClean="0"/>
              <a:t>La référence de l’objet o2 peut être :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Un  attribut de l’objet o1: la référence à o2 représente une sorte de liaison permanente entre o1 et o2 (o1 et o2 forment une sorte de réseau d’objet)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Un paramètre de la méthode m1: Dans ce cas la </a:t>
            </a:r>
            <a:r>
              <a:rPr lang="fr-FR" sz="3200" dirty="0"/>
              <a:t>référence </a:t>
            </a:r>
            <a:r>
              <a:rPr lang="fr-FR" sz="3200" dirty="0" smtClean="0"/>
              <a:t>à o2 représente </a:t>
            </a:r>
            <a:r>
              <a:rPr lang="fr-FR" sz="3200" dirty="0"/>
              <a:t>une sorte de </a:t>
            </a:r>
            <a:r>
              <a:rPr lang="fr-FR" sz="3200" dirty="0" smtClean="0"/>
              <a:t>liaison temporaire entre </a:t>
            </a:r>
            <a:r>
              <a:rPr lang="fr-FR" sz="3200" dirty="0"/>
              <a:t>o1 </a:t>
            </a:r>
            <a:r>
              <a:rPr lang="fr-FR" sz="3200"/>
              <a:t>et </a:t>
            </a:r>
            <a:r>
              <a:rPr lang="fr-FR" sz="3200" smtClean="0"/>
              <a:t>o2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251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179512" y="2852936"/>
            <a:ext cx="864096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Le concept de </a:t>
            </a:r>
            <a:r>
              <a:rPr lang="fr-FR" sz="4000" b="1" dirty="0" smtClean="0">
                <a:solidFill>
                  <a:srgbClr val="FFFF00"/>
                </a:solidFill>
              </a:rPr>
              <a:t>Message </a:t>
            </a:r>
          </a:p>
          <a:p>
            <a:pPr algn="ctr"/>
            <a:r>
              <a:rPr lang="fr-FR" sz="4000" dirty="0" smtClean="0"/>
              <a:t>en orienté objet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52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214473" y="260648"/>
            <a:ext cx="8698963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Envoyer un </a:t>
            </a:r>
            <a:r>
              <a:rPr lang="fr-FR" sz="3200" b="1" dirty="0" smtClean="0"/>
              <a:t>message</a:t>
            </a:r>
            <a:r>
              <a:rPr lang="fr-FR" sz="3200" dirty="0" smtClean="0"/>
              <a:t> veut dire 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demander l’exécution d’une méthode d’objet sur un objet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demander </a:t>
            </a:r>
            <a:r>
              <a:rPr lang="fr-FR" sz="3200" dirty="0"/>
              <a:t>l’exécution d’une méthode </a:t>
            </a:r>
            <a:r>
              <a:rPr lang="fr-FR" sz="3200" dirty="0" smtClean="0"/>
              <a:t>de classe sur une classe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268427" y="3501008"/>
            <a:ext cx="8698963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un message </a:t>
            </a:r>
            <a:r>
              <a:rPr lang="fr-FR" sz="2800" dirty="0" smtClean="0"/>
              <a:t>correspond  </a:t>
            </a:r>
            <a:r>
              <a:rPr lang="fr-FR" sz="2800" b="1" dirty="0" smtClean="0"/>
              <a:t>à </a:t>
            </a:r>
          </a:p>
          <a:p>
            <a:pPr algn="ctr"/>
            <a:r>
              <a:rPr lang="fr-FR" sz="2800" b="1" dirty="0" smtClean="0"/>
              <a:t>la demande d’exécution d’une  méthode </a:t>
            </a:r>
          </a:p>
        </p:txBody>
      </p:sp>
      <p:sp>
        <p:nvSpPr>
          <p:cNvPr id="6" name="ZoneTexte 12"/>
          <p:cNvSpPr txBox="1"/>
          <p:nvPr/>
        </p:nvSpPr>
        <p:spPr>
          <a:xfrm>
            <a:off x="268428" y="4797152"/>
            <a:ext cx="8698963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Envoyer un </a:t>
            </a:r>
            <a:r>
              <a:rPr lang="fr-FR" sz="2800" b="1" dirty="0" smtClean="0"/>
              <a:t>message</a:t>
            </a:r>
            <a:r>
              <a:rPr lang="fr-FR" sz="2800" dirty="0" smtClean="0"/>
              <a:t> </a:t>
            </a:r>
            <a:r>
              <a:rPr lang="fr-FR" sz="2800" b="1" dirty="0" smtClean="0"/>
              <a:t>m</a:t>
            </a:r>
            <a:r>
              <a:rPr lang="fr-FR" sz="2800" dirty="0" smtClean="0"/>
              <a:t> à un objet </a:t>
            </a:r>
            <a:r>
              <a:rPr lang="fr-FR" sz="2800" b="1" dirty="0" smtClean="0"/>
              <a:t>x (ou une classe X)</a:t>
            </a:r>
          </a:p>
          <a:p>
            <a:pPr algn="ctr"/>
            <a:r>
              <a:rPr lang="fr-FR" sz="2800" dirty="0" smtClean="0"/>
              <a:t>équivaut à </a:t>
            </a:r>
          </a:p>
          <a:p>
            <a:pPr algn="ctr"/>
            <a:r>
              <a:rPr lang="fr-FR" sz="2800" dirty="0"/>
              <a:t>d</a:t>
            </a:r>
            <a:r>
              <a:rPr lang="fr-FR" sz="2800" dirty="0" smtClean="0"/>
              <a:t>emander à </a:t>
            </a:r>
            <a:r>
              <a:rPr lang="fr-FR" sz="2800" b="1" dirty="0" smtClean="0"/>
              <a:t>x</a:t>
            </a:r>
            <a:r>
              <a:rPr lang="fr-FR" sz="2800" dirty="0" smtClean="0"/>
              <a:t> l’exécution de la méthode </a:t>
            </a:r>
            <a:r>
              <a:rPr lang="fr-FR" sz="2800" b="1" dirty="0" smtClean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112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10363" y="3284984"/>
            <a:ext cx="9133637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1 d’envoi de message en Java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2218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-108519" y="25460"/>
            <a:ext cx="925251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d’envoi de message en Java</a:t>
            </a:r>
            <a:endParaRPr lang="fr-FR" sz="2800" b="1" dirty="0" smtClean="0"/>
          </a:p>
        </p:txBody>
      </p:sp>
      <p:grpSp>
        <p:nvGrpSpPr>
          <p:cNvPr id="6" name="Groupe 5"/>
          <p:cNvGrpSpPr/>
          <p:nvPr/>
        </p:nvGrpSpPr>
        <p:grpSpPr>
          <a:xfrm>
            <a:off x="165460" y="1430001"/>
            <a:ext cx="2376264" cy="2567401"/>
            <a:chOff x="467544" y="620688"/>
            <a:chExt cx="3224229" cy="1965647"/>
          </a:xfrm>
        </p:grpSpPr>
        <p:grpSp>
          <p:nvGrpSpPr>
            <p:cNvPr id="7" name="Groupe 6"/>
            <p:cNvGrpSpPr/>
            <p:nvPr/>
          </p:nvGrpSpPr>
          <p:grpSpPr>
            <a:xfrm>
              <a:off x="467544" y="620688"/>
              <a:ext cx="3224229" cy="1284153"/>
              <a:chOff x="395536" y="332656"/>
              <a:chExt cx="3456384" cy="1420256"/>
            </a:xfrm>
          </p:grpSpPr>
          <p:sp>
            <p:nvSpPr>
              <p:cNvPr id="9" name="ZoneTexte 8"/>
              <p:cNvSpPr txBox="1"/>
              <p:nvPr/>
            </p:nvSpPr>
            <p:spPr>
              <a:xfrm>
                <a:off x="395536" y="332656"/>
                <a:ext cx="3456384" cy="3909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 err="1" smtClean="0">
                    <a:solidFill>
                      <a:schemeClr val="bg1"/>
                    </a:solidFill>
                  </a:rPr>
                  <a:t>Velo</a:t>
                </a:r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395536" y="736518"/>
                <a:ext cx="3456384" cy="10163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chemeClr val="bg1"/>
                    </a:solidFill>
                  </a:rPr>
                  <a:t>numSerie</a:t>
                </a:r>
                <a:r>
                  <a:rPr lang="fr-FR" b="1" dirty="0" smtClean="0">
                    <a:solidFill>
                      <a:schemeClr val="bg1"/>
                    </a:solidFill>
                  </a:rPr>
                  <a:t>: String</a:t>
                </a:r>
              </a:p>
              <a:p>
                <a:r>
                  <a:rPr lang="fr-FR" b="1" dirty="0" err="1" smtClean="0">
                    <a:solidFill>
                      <a:schemeClr val="bg1"/>
                    </a:solidFill>
                  </a:rPr>
                  <a:t>nbRoues</a:t>
                </a:r>
                <a:r>
                  <a:rPr lang="fr-FR" b="1" dirty="0" smtClean="0">
                    <a:solidFill>
                      <a:schemeClr val="bg1"/>
                    </a:solidFill>
                  </a:rPr>
                  <a:t>: </a:t>
                </a:r>
                <a:r>
                  <a:rPr lang="fr-FR" b="1" dirty="0" err="1" smtClean="0">
                    <a:solidFill>
                      <a:schemeClr val="bg1"/>
                    </a:solidFill>
                  </a:rPr>
                  <a:t>int</a:t>
                </a:r>
                <a:endParaRPr lang="fr-FR" b="1" dirty="0" smtClean="0">
                  <a:solidFill>
                    <a:schemeClr val="bg1"/>
                  </a:solidFill>
                </a:endParaRPr>
              </a:p>
              <a:p>
                <a:r>
                  <a:rPr lang="fr-FR" b="1" dirty="0" smtClean="0">
                    <a:solidFill>
                      <a:schemeClr val="bg1"/>
                    </a:solidFill>
                  </a:rPr>
                  <a:t>couleur: String</a:t>
                </a:r>
              </a:p>
              <a:p>
                <a:r>
                  <a:rPr lang="fr-FR" b="1" dirty="0" err="1" smtClean="0">
                    <a:solidFill>
                      <a:schemeClr val="bg1"/>
                    </a:solidFill>
                  </a:rPr>
                  <a:t>hauteur:float</a:t>
                </a:r>
                <a:endParaRPr lang="fr-FR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ZoneTexte 7"/>
            <p:cNvSpPr txBox="1"/>
            <p:nvPr/>
          </p:nvSpPr>
          <p:spPr>
            <a:xfrm>
              <a:off x="467544" y="1879417"/>
              <a:ext cx="3224229" cy="7069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bg1"/>
                  </a:solidFill>
                </a:rPr>
                <a:t>demarre</a:t>
              </a:r>
              <a:r>
                <a:rPr lang="fr-FR" b="1" dirty="0" smtClean="0">
                  <a:solidFill>
                    <a:schemeClr val="bg1"/>
                  </a:solidFill>
                </a:rPr>
                <a:t>():</a:t>
              </a:r>
              <a:r>
                <a:rPr lang="fr-FR" b="1" dirty="0" err="1" smtClean="0">
                  <a:solidFill>
                    <a:schemeClr val="bg1"/>
                  </a:solidFill>
                </a:rPr>
                <a:t>void</a:t>
              </a:r>
              <a:endParaRPr lang="fr-FR" b="1" dirty="0" smtClean="0">
                <a:solidFill>
                  <a:schemeClr val="bg1"/>
                </a:solidFill>
              </a:endParaRPr>
            </a:p>
            <a:p>
              <a:r>
                <a:rPr lang="fr-FR" b="1" dirty="0" err="1" smtClean="0">
                  <a:solidFill>
                    <a:schemeClr val="bg1"/>
                  </a:solidFill>
                </a:rPr>
                <a:t>arrete</a:t>
              </a:r>
              <a:r>
                <a:rPr lang="fr-FR" b="1" dirty="0" smtClean="0">
                  <a:solidFill>
                    <a:schemeClr val="bg1"/>
                  </a:solidFill>
                </a:rPr>
                <a:t>() :</a:t>
              </a:r>
              <a:r>
                <a:rPr lang="fr-FR" b="1" dirty="0" err="1" smtClean="0">
                  <a:solidFill>
                    <a:schemeClr val="bg1"/>
                  </a:solidFill>
                </a:rPr>
                <a:t>void</a:t>
              </a:r>
              <a:endParaRPr lang="fr-FR" b="1" dirty="0" smtClean="0">
                <a:solidFill>
                  <a:schemeClr val="bg1"/>
                </a:solidFill>
              </a:endParaRPr>
            </a:p>
            <a:p>
              <a:r>
                <a:rPr lang="fr-FR" b="1" dirty="0" smtClean="0">
                  <a:solidFill>
                    <a:schemeClr val="bg1"/>
                  </a:solidFill>
                </a:rPr>
                <a:t>tourne(): </a:t>
              </a:r>
              <a:r>
                <a:rPr lang="fr-FR" b="1" dirty="0" err="1" smtClean="0">
                  <a:solidFill>
                    <a:schemeClr val="bg1"/>
                  </a:solidFill>
                </a:rPr>
                <a:t>void</a:t>
              </a:r>
              <a:endParaRPr lang="fr-FR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7824" y="548680"/>
            <a:ext cx="6610367" cy="6247864"/>
            <a:chOff x="2411760" y="627652"/>
            <a:chExt cx="6610367" cy="6247864"/>
          </a:xfrm>
        </p:grpSpPr>
        <p:sp>
          <p:nvSpPr>
            <p:cNvPr id="4" name="Rectangle 3"/>
            <p:cNvSpPr/>
            <p:nvPr/>
          </p:nvSpPr>
          <p:spPr>
            <a:xfrm>
              <a:off x="2411760" y="627652"/>
              <a:ext cx="6610367" cy="6247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b="1" dirty="0">
                  <a:solidFill>
                    <a:srgbClr val="7F0055"/>
                  </a:solidFill>
                  <a:latin typeface="Consolas"/>
                </a:rPr>
                <a:t>package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b="1" dirty="0" smtClean="0">
                  <a:solidFill>
                    <a:srgbClr val="000000"/>
                  </a:solidFill>
                  <a:latin typeface="Consolas"/>
                </a:rPr>
                <a:t>poo_seance_06</a:t>
              </a:r>
              <a:endParaRPr lang="fr-FR" sz="2000" b="1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fr-FR" sz="2000" b="1" dirty="0" smtClean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fr-FR" sz="2000" b="1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b="1" dirty="0" err="1">
                  <a:solidFill>
                    <a:srgbClr val="000000"/>
                  </a:solidFill>
                  <a:latin typeface="Consolas"/>
                </a:rPr>
                <a:t>Velo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 {</a:t>
              </a:r>
            </a:p>
            <a:p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    String </a:t>
              </a:r>
              <a:r>
                <a:rPr lang="fr-FR" sz="2000" dirty="0" err="1" smtClean="0">
                  <a:solidFill>
                    <a:srgbClr val="0000C0"/>
                  </a:solidFill>
                  <a:latin typeface="Consolas"/>
                </a:rPr>
                <a:t>numSerie</a:t>
              </a:r>
              <a:r>
                <a:rPr lang="fr-FR" sz="2000" dirty="0" smtClean="0">
                  <a:solidFill>
                    <a:srgbClr val="0000C0"/>
                  </a:solidFill>
                  <a:latin typeface="Consolas"/>
                </a:rPr>
                <a:t>, couleur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;</a:t>
              </a:r>
              <a:endParaRPr lang="fr-FR" sz="20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fr-FR" sz="2000" b="1" dirty="0" smtClean="0">
                  <a:solidFill>
                    <a:srgbClr val="7F0055"/>
                  </a:solidFill>
                  <a:latin typeface="Consolas"/>
                </a:rPr>
                <a:t>    </a:t>
              </a:r>
              <a:r>
                <a:rPr lang="fr-FR" sz="2000" b="1" dirty="0" err="1" smtClean="0">
                  <a:solidFill>
                    <a:srgbClr val="7F0055"/>
                  </a:solidFill>
                  <a:latin typeface="Consolas"/>
                </a:rPr>
                <a:t>int</a:t>
              </a:r>
              <a:r>
                <a:rPr lang="fr-FR" sz="2000" b="1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b="1" dirty="0" err="1">
                  <a:solidFill>
                    <a:srgbClr val="0000C0"/>
                  </a:solidFill>
                  <a:latin typeface="Consolas"/>
                </a:rPr>
                <a:t>nbRoues</a:t>
              </a:r>
              <a:r>
                <a:rPr lang="fr-FR" sz="2000" b="1" dirty="0" smtClean="0">
                  <a:solidFill>
                    <a:srgbClr val="000000"/>
                  </a:solidFill>
                  <a:latin typeface="Consolas"/>
                </a:rPr>
                <a:t>;</a:t>
              </a:r>
              <a:endParaRPr lang="fr-FR" sz="20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fr-FR" sz="2000" b="1" dirty="0" smtClean="0">
                  <a:solidFill>
                    <a:srgbClr val="7F0055"/>
                  </a:solidFill>
                  <a:latin typeface="Consolas"/>
                </a:rPr>
                <a:t>    </a:t>
              </a:r>
              <a:r>
                <a:rPr lang="fr-FR" sz="2000" b="1" dirty="0" err="1" smtClean="0">
                  <a:solidFill>
                    <a:srgbClr val="7F0055"/>
                  </a:solidFill>
                  <a:latin typeface="Consolas"/>
                </a:rPr>
                <a:t>float</a:t>
              </a:r>
              <a:r>
                <a:rPr lang="fr-FR" sz="2000" b="1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b="1" dirty="0">
                  <a:solidFill>
                    <a:srgbClr val="0000C0"/>
                  </a:solidFill>
                  <a:latin typeface="Consolas"/>
                </a:rPr>
                <a:t>hauteur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fr-FR" sz="2000" b="1" dirty="0" err="1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b="1" dirty="0" err="1">
                  <a:solidFill>
                    <a:srgbClr val="000000"/>
                  </a:solidFill>
                  <a:latin typeface="Consolas"/>
                </a:rPr>
                <a:t>demarre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(){};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fr-FR" sz="2000" b="1" dirty="0" err="1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b="1" dirty="0" err="1">
                  <a:solidFill>
                    <a:srgbClr val="000000"/>
                  </a:solidFill>
                  <a:latin typeface="Consolas"/>
                </a:rPr>
                <a:t>arrete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(){};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fr-FR" sz="2000" b="1" dirty="0" err="1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 tourne</a:t>
              </a:r>
              <a:r>
                <a:rPr lang="fr-FR" sz="2000" b="1" dirty="0" smtClean="0">
                  <a:solidFill>
                    <a:srgbClr val="000000"/>
                  </a:solidFill>
                  <a:latin typeface="Consolas"/>
                </a:rPr>
                <a:t>(){};</a:t>
              </a:r>
            </a:p>
            <a:p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}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2000" b="1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sz="20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b="1" dirty="0" smtClean="0">
                  <a:solidFill>
                    <a:srgbClr val="7F0055"/>
                  </a:solidFill>
                  <a:latin typeface="Consolas"/>
                </a:rPr>
                <a:t>class Main{</a:t>
              </a:r>
              <a:endParaRPr lang="fr-FR" sz="20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en-US" sz="2000" b="1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sz="20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2000" b="1" dirty="0">
                  <a:solidFill>
                    <a:srgbClr val="7F0055"/>
                  </a:solidFill>
                  <a:latin typeface="Consolas"/>
                </a:rPr>
                <a:t>static</a:t>
              </a:r>
              <a:r>
                <a:rPr lang="en-US" sz="20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2000" b="1" dirty="0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en-US" sz="2000" b="1" dirty="0">
                  <a:solidFill>
                    <a:srgbClr val="000000"/>
                  </a:solidFill>
                  <a:latin typeface="Consolas"/>
                </a:rPr>
                <a:t> main(String[] </a:t>
              </a:r>
              <a:r>
                <a:rPr lang="en-US" sz="2000" b="1" dirty="0" err="1">
                  <a:solidFill>
                    <a:srgbClr val="6A3E3E"/>
                  </a:solidFill>
                  <a:latin typeface="Consolas"/>
                </a:rPr>
                <a:t>args</a:t>
              </a:r>
              <a:r>
                <a:rPr lang="en-US" sz="2000" b="1" dirty="0">
                  <a:solidFill>
                    <a:srgbClr val="000000"/>
                  </a:solidFill>
                  <a:latin typeface="Consolas"/>
                </a:rPr>
                <a:t>){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	</a:t>
              </a:r>
              <a:r>
                <a:rPr lang="fr-FR" sz="2000" dirty="0" err="1" smtClean="0">
                  <a:solidFill>
                    <a:srgbClr val="000000"/>
                  </a:solidFill>
                  <a:latin typeface="Consolas"/>
                </a:rPr>
                <a:t>Velo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dirty="0">
                  <a:solidFill>
                    <a:srgbClr val="6A3E3E"/>
                  </a:solidFill>
                  <a:latin typeface="Consolas"/>
                </a:rPr>
                <a:t>velo1</a:t>
              </a:r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= </a:t>
              </a:r>
              <a:r>
                <a:rPr lang="fr-FR" sz="20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b="1" dirty="0" err="1">
                  <a:solidFill>
                    <a:srgbClr val="000000"/>
                  </a:solidFill>
                  <a:latin typeface="Consolas"/>
                </a:rPr>
                <a:t>Velo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	</a:t>
              </a:r>
              <a:r>
                <a:rPr lang="fr-FR" sz="2000" dirty="0" err="1" smtClean="0">
                  <a:solidFill>
                    <a:srgbClr val="000000"/>
                  </a:solidFill>
                  <a:latin typeface="Consolas"/>
                </a:rPr>
                <a:t>Velo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dirty="0">
                  <a:solidFill>
                    <a:srgbClr val="6A3E3E"/>
                  </a:solidFill>
                  <a:latin typeface="Consolas"/>
                </a:rPr>
                <a:t>velo2</a:t>
              </a:r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= </a:t>
              </a:r>
              <a:r>
                <a:rPr lang="fr-FR" sz="20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sz="2000" b="1" dirty="0" err="1">
                  <a:solidFill>
                    <a:srgbClr val="000000"/>
                  </a:solidFill>
                  <a:latin typeface="Consolas"/>
                </a:rPr>
                <a:t>Velo</a:t>
              </a:r>
              <a:r>
                <a:rPr lang="fr-FR" sz="2000" b="1" dirty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    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	</a:t>
              </a:r>
              <a:r>
                <a:rPr lang="fr-FR" sz="2000" dirty="0" smtClean="0">
                  <a:solidFill>
                    <a:srgbClr val="6A3E3E"/>
                  </a:solidFill>
                  <a:latin typeface="Consolas"/>
                </a:rPr>
                <a:t>velo1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.demarre</a:t>
              </a:r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	</a:t>
              </a:r>
              <a:r>
                <a:rPr lang="fr-FR" sz="2000" dirty="0" smtClean="0">
                  <a:solidFill>
                    <a:srgbClr val="6A3E3E"/>
                  </a:solidFill>
                  <a:latin typeface="Consolas"/>
                </a:rPr>
                <a:t>velo2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.demarre</a:t>
              </a:r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	</a:t>
              </a:r>
              <a:r>
                <a:rPr lang="fr-FR" sz="2000" dirty="0" smtClean="0">
                  <a:solidFill>
                    <a:srgbClr val="6A3E3E"/>
                  </a:solidFill>
                  <a:latin typeface="Consolas"/>
                </a:rPr>
                <a:t>velo1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.tourne</a:t>
              </a:r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	</a:t>
              </a:r>
              <a:r>
                <a:rPr lang="fr-FR" sz="2000" dirty="0" smtClean="0">
                  <a:solidFill>
                    <a:srgbClr val="6A3E3E"/>
                  </a:solidFill>
                  <a:latin typeface="Consolas"/>
                </a:rPr>
                <a:t>velo2</a:t>
              </a:r>
              <a:r>
                <a:rPr lang="fr-FR" sz="2000" dirty="0" smtClean="0">
                  <a:solidFill>
                    <a:srgbClr val="000000"/>
                  </a:solidFill>
                  <a:latin typeface="Consolas"/>
                </a:rPr>
                <a:t>.arrete</a:t>
              </a:r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    }</a:t>
              </a:r>
            </a:p>
            <a:p>
              <a:r>
                <a:rPr lang="fr-FR" sz="2000" dirty="0">
                  <a:solidFill>
                    <a:srgbClr val="000000"/>
                  </a:solidFill>
                  <a:latin typeface="Consolas"/>
                </a:rPr>
                <a:t>}</a:t>
              </a:r>
              <a:endParaRPr lang="fr-FR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3848" y="4941168"/>
              <a:ext cx="2808312" cy="122413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5"/>
          <p:cNvGrpSpPr/>
          <p:nvPr/>
        </p:nvGrpSpPr>
        <p:grpSpPr>
          <a:xfrm>
            <a:off x="118402" y="4768404"/>
            <a:ext cx="2634444" cy="1513240"/>
            <a:chOff x="448478" y="620688"/>
            <a:chExt cx="3243295" cy="1158563"/>
          </a:xfrm>
        </p:grpSpPr>
        <p:grpSp>
          <p:nvGrpSpPr>
            <p:cNvPr id="14" name="Groupe 6"/>
            <p:cNvGrpSpPr/>
            <p:nvPr/>
          </p:nvGrpSpPr>
          <p:grpSpPr>
            <a:xfrm>
              <a:off x="467544" y="620688"/>
              <a:ext cx="3224229" cy="647926"/>
              <a:chOff x="395536" y="332656"/>
              <a:chExt cx="3456384" cy="716598"/>
            </a:xfrm>
          </p:grpSpPr>
          <p:sp>
            <p:nvSpPr>
              <p:cNvPr id="16" name="ZoneTexte 8"/>
              <p:cNvSpPr txBox="1"/>
              <p:nvPr/>
            </p:nvSpPr>
            <p:spPr>
              <a:xfrm>
                <a:off x="395536" y="332656"/>
                <a:ext cx="3456384" cy="3909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Main</a:t>
                </a:r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ZoneTexte 10"/>
              <p:cNvSpPr txBox="1"/>
              <p:nvPr/>
            </p:nvSpPr>
            <p:spPr>
              <a:xfrm>
                <a:off x="395536" y="736518"/>
                <a:ext cx="3456384" cy="31273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endParaRPr lang="fr-FR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ZoneTexte 7"/>
            <p:cNvSpPr txBox="1"/>
            <p:nvPr/>
          </p:nvSpPr>
          <p:spPr>
            <a:xfrm>
              <a:off x="448478" y="1284409"/>
              <a:ext cx="3224229" cy="4948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b="1" u="sng" dirty="0" smtClean="0">
                  <a:solidFill>
                    <a:schemeClr val="bg1"/>
                  </a:solidFill>
                </a:rPr>
                <a:t>+main(</a:t>
              </a:r>
              <a:r>
                <a:rPr lang="fr-FR" b="1" u="sng" dirty="0" err="1" smtClean="0">
                  <a:solidFill>
                    <a:schemeClr val="bg1"/>
                  </a:solidFill>
                </a:rPr>
                <a:t>arg:String</a:t>
              </a:r>
              <a:r>
                <a:rPr lang="fr-FR" b="1" u="sng" dirty="0" smtClean="0">
                  <a:solidFill>
                    <a:schemeClr val="bg1"/>
                  </a:solidFill>
                </a:rPr>
                <a:t>[]):</a:t>
              </a:r>
              <a:r>
                <a:rPr lang="fr-FR" b="1" u="sng" dirty="0" err="1" smtClean="0">
                  <a:solidFill>
                    <a:schemeClr val="bg1"/>
                  </a:solidFill>
                </a:rPr>
                <a:t>void</a:t>
              </a:r>
              <a:endParaRPr lang="fr-FR" b="1" u="sng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6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10363" y="3284984"/>
            <a:ext cx="9133637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 2 d’envoi de message en Java</a:t>
            </a:r>
          </a:p>
          <a:p>
            <a:pPr algn="ctr"/>
            <a:r>
              <a:rPr lang="fr-FR" sz="2800" b="1" dirty="0" smtClean="0"/>
              <a:t>Soit 3 classes: X, Y et Main</a:t>
            </a:r>
          </a:p>
        </p:txBody>
      </p:sp>
    </p:spTree>
    <p:extLst>
      <p:ext uri="{BB962C8B-B14F-4D97-AF65-F5344CB8AC3E}">
        <p14:creationId xmlns:p14="http://schemas.microsoft.com/office/powerpoint/2010/main" val="24741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304305" y="27522"/>
            <a:ext cx="869896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Exemple: La classe X</a:t>
            </a:r>
            <a:endParaRPr lang="fr-FR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2" y="836712"/>
            <a:ext cx="907365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71601" y="4869160"/>
            <a:ext cx="1800200" cy="5760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9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304305" y="27522"/>
            <a:ext cx="869896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Exemple: La classe </a:t>
            </a:r>
            <a:r>
              <a:rPr lang="fr-FR" sz="2800" dirty="0" smtClean="0"/>
              <a:t>Y</a:t>
            </a:r>
            <a:endParaRPr lang="fr-FR" sz="28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4" y="1700808"/>
            <a:ext cx="88990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7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304305" y="27522"/>
            <a:ext cx="869896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Exemple: La classe </a:t>
            </a:r>
            <a:r>
              <a:rPr lang="fr-FR" sz="2800" dirty="0" smtClean="0"/>
              <a:t>Main</a:t>
            </a:r>
            <a:endParaRPr lang="fr-FR" sz="28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1" y="764704"/>
            <a:ext cx="903496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12"/>
          <p:cNvSpPr txBox="1"/>
          <p:nvPr/>
        </p:nvSpPr>
        <p:spPr>
          <a:xfrm>
            <a:off x="140259" y="3933056"/>
            <a:ext cx="8698963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Résultat de l’exécution: java Main</a:t>
            </a:r>
            <a:endParaRPr lang="fr-FR" sz="28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21133"/>
            <a:ext cx="7272808" cy="161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2276872"/>
            <a:ext cx="7622803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8747" y="4941168"/>
            <a:ext cx="7622803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564" y="5589240"/>
            <a:ext cx="5868652" cy="5760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9708</TotalTime>
  <Words>417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La programmation orientée objet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359</cp:revision>
  <dcterms:created xsi:type="dcterms:W3CDTF">2009-02-27T20:30:05Z</dcterms:created>
  <dcterms:modified xsi:type="dcterms:W3CDTF">2021-04-25T11:29:17Z</dcterms:modified>
</cp:coreProperties>
</file>