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480" r:id="rId3"/>
    <p:sldId id="474" r:id="rId4"/>
    <p:sldId id="486" r:id="rId5"/>
    <p:sldId id="487" r:id="rId6"/>
    <p:sldId id="488" r:id="rId7"/>
    <p:sldId id="478" r:id="rId8"/>
    <p:sldId id="479" r:id="rId9"/>
    <p:sldId id="489" r:id="rId10"/>
    <p:sldId id="490" r:id="rId11"/>
    <p:sldId id="491" r:id="rId12"/>
    <p:sldId id="492" r:id="rId13"/>
    <p:sldId id="493" r:id="rId14"/>
    <p:sldId id="494" r:id="rId15"/>
    <p:sldId id="495" r:id="rId16"/>
    <p:sldId id="496" r:id="rId17"/>
    <p:sldId id="498" r:id="rId18"/>
    <p:sldId id="497" r:id="rId19"/>
    <p:sldId id="499" r:id="rId20"/>
    <p:sldId id="500" r:id="rId21"/>
    <p:sldId id="501" r:id="rId2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8" autoAdjust="0"/>
    <p:restoredTop sz="94660"/>
  </p:normalViewPr>
  <p:slideViewPr>
    <p:cSldViewPr>
      <p:cViewPr>
        <p:scale>
          <a:sx n="100" d="100"/>
          <a:sy n="100" d="100"/>
        </p:scale>
        <p:origin x="-1140" y="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F378FD-BDC2-4EC9-B59C-A6395934AB41}" type="datetimeFigureOut">
              <a:rPr lang="fr-FR" smtClean="0"/>
              <a:pPr/>
              <a:t>25/04/2021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6C7A84-51F8-4729-A202-894EC0337E9C}" type="slidenum">
              <a:rPr lang="fr-FR" smtClean="0"/>
              <a:pPr/>
              <a:t>‹#›</a:t>
            </a:fld>
            <a:endParaRPr lang="fr-FR"/>
          </a:p>
        </p:txBody>
      </p:sp>
    </p:spTree>
    <p:extLst>
      <p:ext uri="{BB962C8B-B14F-4D97-AF65-F5344CB8AC3E}">
        <p14:creationId xmlns:p14="http://schemas.microsoft.com/office/powerpoint/2010/main" val="3193736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5E50EDD-A1C1-44AE-9175-8CDAE49E6A8A}" type="datetime8">
              <a:rPr lang="ar-DZ" smtClean="0"/>
              <a:t>25 نيسان، 21</a:t>
            </a:fld>
            <a:endParaRPr lang="fr-BE"/>
          </a:p>
        </p:txBody>
      </p:sp>
      <p:sp>
        <p:nvSpPr>
          <p:cNvPr id="5" name="Espace réservé du pied de page 4"/>
          <p:cNvSpPr>
            <a:spLocks noGrp="1"/>
          </p:cNvSpPr>
          <p:nvPr>
            <p:ph type="ftr" sz="quarter" idx="11"/>
          </p:nvPr>
        </p:nvSpPr>
        <p:spPr/>
        <p:txBody>
          <a:bodyPr/>
          <a:lstStyle/>
          <a:p>
            <a:r>
              <a:rPr lang="en-US" smtClean="0"/>
              <a:t>Bouira University, CS Dpt, OOP With Java, Introduction to Java</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BA0991B0-5049-4D6E-B3F4-84650A580492}" type="datetime8">
              <a:rPr lang="ar-DZ" smtClean="0"/>
              <a:t>25 نيسان، 21</a:t>
            </a:fld>
            <a:endParaRPr lang="fr-BE"/>
          </a:p>
        </p:txBody>
      </p:sp>
      <p:sp>
        <p:nvSpPr>
          <p:cNvPr id="5" name="Espace réservé du pied de page 4"/>
          <p:cNvSpPr>
            <a:spLocks noGrp="1"/>
          </p:cNvSpPr>
          <p:nvPr>
            <p:ph type="ftr" sz="quarter" idx="11"/>
          </p:nvPr>
        </p:nvSpPr>
        <p:spPr/>
        <p:txBody>
          <a:bodyPr/>
          <a:lstStyle/>
          <a:p>
            <a:r>
              <a:rPr lang="en-US" smtClean="0"/>
              <a:t>Bouira University, CS Dpt, OOP With Java, Introduction to Java</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E5983D93-900B-46AB-B050-B7979B96B77C}" type="datetime8">
              <a:rPr lang="ar-DZ" smtClean="0"/>
              <a:t>25 نيسان، 21</a:t>
            </a:fld>
            <a:endParaRPr lang="fr-BE"/>
          </a:p>
        </p:txBody>
      </p:sp>
      <p:sp>
        <p:nvSpPr>
          <p:cNvPr id="5" name="Espace réservé du pied de page 4"/>
          <p:cNvSpPr>
            <a:spLocks noGrp="1"/>
          </p:cNvSpPr>
          <p:nvPr>
            <p:ph type="ftr" sz="quarter" idx="11"/>
          </p:nvPr>
        </p:nvSpPr>
        <p:spPr/>
        <p:txBody>
          <a:bodyPr/>
          <a:lstStyle/>
          <a:p>
            <a:r>
              <a:rPr lang="en-US" smtClean="0"/>
              <a:t>Bouira University, CS Dpt, OOP With Java, Introduction to Java</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F808A56D-E4FD-4BEC-B097-204944E95C6C}" type="datetime8">
              <a:rPr lang="ar-DZ" smtClean="0"/>
              <a:t>25 نيسان، 21</a:t>
            </a:fld>
            <a:endParaRPr lang="fr-BE"/>
          </a:p>
        </p:txBody>
      </p:sp>
      <p:sp>
        <p:nvSpPr>
          <p:cNvPr id="5" name="Espace réservé du pied de page 4"/>
          <p:cNvSpPr>
            <a:spLocks noGrp="1"/>
          </p:cNvSpPr>
          <p:nvPr>
            <p:ph type="ftr" sz="quarter" idx="11"/>
          </p:nvPr>
        </p:nvSpPr>
        <p:spPr/>
        <p:txBody>
          <a:bodyPr/>
          <a:lstStyle/>
          <a:p>
            <a:r>
              <a:rPr lang="en-US" smtClean="0"/>
              <a:t>Bouira University, CS Dpt, OOP With Java, Introduction to Java</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4D7567B-B5E2-46D2-A904-8E0E5CDF37FB}" type="datetime8">
              <a:rPr lang="ar-DZ" smtClean="0"/>
              <a:t>25 نيسان، 21</a:t>
            </a:fld>
            <a:endParaRPr lang="fr-BE"/>
          </a:p>
        </p:txBody>
      </p:sp>
      <p:sp>
        <p:nvSpPr>
          <p:cNvPr id="5" name="Espace réservé du pied de page 4"/>
          <p:cNvSpPr>
            <a:spLocks noGrp="1"/>
          </p:cNvSpPr>
          <p:nvPr>
            <p:ph type="ftr" sz="quarter" idx="11"/>
          </p:nvPr>
        </p:nvSpPr>
        <p:spPr/>
        <p:txBody>
          <a:bodyPr/>
          <a:lstStyle/>
          <a:p>
            <a:r>
              <a:rPr lang="en-US" smtClean="0"/>
              <a:t>Bouira University, CS Dpt, OOP With Java, Introduction to Java</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17114241-21D9-4F31-BA05-C38731C9F6C6}" type="datetime8">
              <a:rPr lang="ar-DZ" smtClean="0"/>
              <a:t>25 نيسان، 21</a:t>
            </a:fld>
            <a:endParaRPr lang="fr-BE"/>
          </a:p>
        </p:txBody>
      </p:sp>
      <p:sp>
        <p:nvSpPr>
          <p:cNvPr id="6" name="Espace réservé du pied de page 5"/>
          <p:cNvSpPr>
            <a:spLocks noGrp="1"/>
          </p:cNvSpPr>
          <p:nvPr>
            <p:ph type="ftr" sz="quarter" idx="11"/>
          </p:nvPr>
        </p:nvSpPr>
        <p:spPr/>
        <p:txBody>
          <a:bodyPr/>
          <a:lstStyle/>
          <a:p>
            <a:r>
              <a:rPr lang="en-US" smtClean="0"/>
              <a:t>Bouira University, CS Dpt, OOP With Java, Introduction to Java</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02709310-04FD-4AC1-A1D7-A7679A958C9B}" type="datetime8">
              <a:rPr lang="ar-DZ" smtClean="0"/>
              <a:t>25 نيسان، 21</a:t>
            </a:fld>
            <a:endParaRPr lang="fr-BE"/>
          </a:p>
        </p:txBody>
      </p:sp>
      <p:sp>
        <p:nvSpPr>
          <p:cNvPr id="8" name="Espace réservé du pied de page 7"/>
          <p:cNvSpPr>
            <a:spLocks noGrp="1"/>
          </p:cNvSpPr>
          <p:nvPr>
            <p:ph type="ftr" sz="quarter" idx="11"/>
          </p:nvPr>
        </p:nvSpPr>
        <p:spPr/>
        <p:txBody>
          <a:bodyPr/>
          <a:lstStyle/>
          <a:p>
            <a:r>
              <a:rPr lang="en-US" smtClean="0"/>
              <a:t>Bouira University, CS Dpt, OOP With Java, Introduction to Java</a:t>
            </a:r>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F6306069-B3F3-4A2E-8A43-131665874845}" type="datetime8">
              <a:rPr lang="ar-DZ" smtClean="0"/>
              <a:t>25 نيسان، 21</a:t>
            </a:fld>
            <a:endParaRPr lang="fr-BE"/>
          </a:p>
        </p:txBody>
      </p:sp>
      <p:sp>
        <p:nvSpPr>
          <p:cNvPr id="4" name="Espace réservé du pied de page 3"/>
          <p:cNvSpPr>
            <a:spLocks noGrp="1"/>
          </p:cNvSpPr>
          <p:nvPr>
            <p:ph type="ftr" sz="quarter" idx="11"/>
          </p:nvPr>
        </p:nvSpPr>
        <p:spPr/>
        <p:txBody>
          <a:bodyPr/>
          <a:lstStyle/>
          <a:p>
            <a:r>
              <a:rPr lang="en-US" smtClean="0"/>
              <a:t>Bouira University, CS Dpt, OOP With Java, Introduction to Java</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25CB624-99FD-4493-80BA-AD15F881DE26}" type="datetime8">
              <a:rPr lang="ar-DZ" smtClean="0"/>
              <a:t>25 نيسان، 21</a:t>
            </a:fld>
            <a:endParaRPr lang="fr-BE"/>
          </a:p>
        </p:txBody>
      </p:sp>
      <p:sp>
        <p:nvSpPr>
          <p:cNvPr id="3" name="Espace réservé du pied de page 2"/>
          <p:cNvSpPr>
            <a:spLocks noGrp="1"/>
          </p:cNvSpPr>
          <p:nvPr>
            <p:ph type="ftr" sz="quarter" idx="11"/>
          </p:nvPr>
        </p:nvSpPr>
        <p:spPr/>
        <p:txBody>
          <a:bodyPr/>
          <a:lstStyle/>
          <a:p>
            <a:r>
              <a:rPr lang="en-US" smtClean="0"/>
              <a:t>Bouira University, CS Dpt, OOP With Java, Introduction to Java</a:t>
            </a:r>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D89EAC82-AE23-46A0-8F94-4482DC572534}" type="datetime8">
              <a:rPr lang="ar-DZ" smtClean="0"/>
              <a:t>25 نيسان، 21</a:t>
            </a:fld>
            <a:endParaRPr lang="fr-BE"/>
          </a:p>
        </p:txBody>
      </p:sp>
      <p:sp>
        <p:nvSpPr>
          <p:cNvPr id="6" name="Espace réservé du pied de page 5"/>
          <p:cNvSpPr>
            <a:spLocks noGrp="1"/>
          </p:cNvSpPr>
          <p:nvPr>
            <p:ph type="ftr" sz="quarter" idx="11"/>
          </p:nvPr>
        </p:nvSpPr>
        <p:spPr/>
        <p:txBody>
          <a:bodyPr/>
          <a:lstStyle/>
          <a:p>
            <a:r>
              <a:rPr lang="en-US" smtClean="0"/>
              <a:t>Bouira University, CS Dpt, OOP With Java, Introduction to Java</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3D207DC-26C4-48F5-9336-2AF8F5276A39}" type="datetime8">
              <a:rPr lang="ar-DZ" smtClean="0"/>
              <a:t>25 نيسان، 21</a:t>
            </a:fld>
            <a:endParaRPr lang="fr-BE"/>
          </a:p>
        </p:txBody>
      </p:sp>
      <p:sp>
        <p:nvSpPr>
          <p:cNvPr id="6" name="Espace réservé du pied de page 5"/>
          <p:cNvSpPr>
            <a:spLocks noGrp="1"/>
          </p:cNvSpPr>
          <p:nvPr>
            <p:ph type="ftr" sz="quarter" idx="11"/>
          </p:nvPr>
        </p:nvSpPr>
        <p:spPr/>
        <p:txBody>
          <a:bodyPr/>
          <a:lstStyle/>
          <a:p>
            <a:r>
              <a:rPr lang="en-US" smtClean="0"/>
              <a:t>Bouira University, CS Dpt, OOP With Java, Introduction to Java</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92D050"/>
            </a:gs>
            <a:gs pos="53000">
              <a:srgbClr val="D4DEFF"/>
            </a:gs>
            <a:gs pos="83000">
              <a:srgbClr val="D4DEFF"/>
            </a:gs>
            <a:gs pos="100000">
              <a:srgbClr val="96AB94"/>
            </a:gs>
          </a:gsLst>
          <a:lin ang="5400000" scaled="1"/>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336C2-D6B9-43C2-AC0D-5EF838F4BD02}" type="datetime8">
              <a:rPr lang="ar-DZ" smtClean="0"/>
              <a:t>25 نيسان، 21</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Bouira University, CS Dpt, OOP With Java, Introduction to Java</a:t>
            </a:r>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500034" y="2714620"/>
            <a:ext cx="8229600" cy="1143000"/>
          </a:xfrm>
        </p:spPr>
        <p:style>
          <a:lnRef idx="3">
            <a:schemeClr val="lt1"/>
          </a:lnRef>
          <a:fillRef idx="1">
            <a:schemeClr val="accent2"/>
          </a:fillRef>
          <a:effectRef idx="1">
            <a:schemeClr val="accent2"/>
          </a:effectRef>
          <a:fontRef idx="minor">
            <a:schemeClr val="lt1"/>
          </a:fontRef>
        </p:style>
        <p:txBody>
          <a:bodyPr/>
          <a:lstStyle/>
          <a:p>
            <a:r>
              <a:rPr lang="fr-FR" dirty="0" smtClean="0"/>
              <a:t>POO avec JAVA</a:t>
            </a:r>
            <a:endParaRPr lang="fr-FR" dirty="0"/>
          </a:p>
        </p:txBody>
      </p:sp>
      <p:sp>
        <p:nvSpPr>
          <p:cNvPr id="2" name="Espace réservé du pied de page 1"/>
          <p:cNvSpPr>
            <a:spLocks noGrp="1"/>
          </p:cNvSpPr>
          <p:nvPr>
            <p:ph type="ftr" sz="quarter" idx="11"/>
          </p:nvPr>
        </p:nvSpPr>
        <p:spPr/>
        <p:txBody>
          <a:bodyPr/>
          <a:lstStyle/>
          <a:p>
            <a:r>
              <a:rPr lang="en-US" smtClean="0"/>
              <a:t>Bouira University, CS Dpt, OOP With Java, Introduction to Java</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a:t>
            </a:fld>
            <a:endParaRPr lang="fr-BE"/>
          </a:p>
        </p:txBody>
      </p:sp>
      <p:sp>
        <p:nvSpPr>
          <p:cNvPr id="5" name="Date Placeholder 4"/>
          <p:cNvSpPr>
            <a:spLocks noGrp="1"/>
          </p:cNvSpPr>
          <p:nvPr>
            <p:ph type="dt" sz="half" idx="10"/>
          </p:nvPr>
        </p:nvSpPr>
        <p:spPr/>
        <p:txBody>
          <a:bodyPr/>
          <a:lstStyle/>
          <a:p>
            <a:fld id="{65B72022-6638-4381-9367-010BD0DA3164}" type="datetime8">
              <a:rPr lang="ar-DZ" smtClean="0"/>
              <a:t>25 نيسان، 21</a:t>
            </a:fld>
            <a:endParaRPr lang="fr-BE"/>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en-US" smtClean="0"/>
              <a:t>Bouira University, CS Dpt, OOP With Java, Introduction to Java</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10</a:t>
            </a:fld>
            <a:endParaRPr lang="fr-BE"/>
          </a:p>
        </p:txBody>
      </p:sp>
      <p:sp>
        <p:nvSpPr>
          <p:cNvPr id="5" name="ZoneTexte 14"/>
          <p:cNvSpPr txBox="1"/>
          <p:nvPr/>
        </p:nvSpPr>
        <p:spPr>
          <a:xfrm>
            <a:off x="0" y="188640"/>
            <a:ext cx="9143999" cy="95410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800" dirty="0" smtClean="0"/>
              <a:t>Pour le déplacement d’un programme java, on met le package et son contenu dans un fichier Zip.</a:t>
            </a:r>
            <a:endParaRPr lang="fr-FR" sz="2800" dirty="0" smtClean="0"/>
          </a:p>
        </p:txBody>
      </p:sp>
      <p:sp>
        <p:nvSpPr>
          <p:cNvPr id="4" name="Date Placeholder 3"/>
          <p:cNvSpPr>
            <a:spLocks noGrp="1"/>
          </p:cNvSpPr>
          <p:nvPr>
            <p:ph type="dt" sz="half" idx="10"/>
          </p:nvPr>
        </p:nvSpPr>
        <p:spPr/>
        <p:txBody>
          <a:bodyPr/>
          <a:lstStyle/>
          <a:p>
            <a:fld id="{CA04CCC6-CB4B-42DF-8027-A6E81C6CF217}" type="datetime8">
              <a:rPr lang="ar-DZ" smtClean="0"/>
              <a:t>25 نيسان، 21</a:t>
            </a:fld>
            <a:endParaRPr lang="fr-BE"/>
          </a:p>
        </p:txBody>
      </p:sp>
      <p:sp>
        <p:nvSpPr>
          <p:cNvPr id="6" name="ZoneTexte 14"/>
          <p:cNvSpPr txBox="1"/>
          <p:nvPr/>
        </p:nvSpPr>
        <p:spPr>
          <a:xfrm>
            <a:off x="3871" y="2204864"/>
            <a:ext cx="9140128" cy="95410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800" dirty="0" smtClean="0"/>
              <a:t>Dans le monde Java le fichier Zip contenant les classes et leur package possède l’extension.jar.</a:t>
            </a:r>
            <a:endParaRPr lang="fr-FR" sz="2800" dirty="0" smtClean="0"/>
          </a:p>
        </p:txBody>
      </p:sp>
      <p:sp>
        <p:nvSpPr>
          <p:cNvPr id="7" name="ZoneTexte 14"/>
          <p:cNvSpPr txBox="1"/>
          <p:nvPr/>
        </p:nvSpPr>
        <p:spPr>
          <a:xfrm>
            <a:off x="-13700" y="3481844"/>
            <a:ext cx="9157699"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800" b="1" dirty="0" smtClean="0"/>
              <a:t>jar</a:t>
            </a:r>
            <a:r>
              <a:rPr lang="fr-FR" sz="2800" dirty="0" smtClean="0"/>
              <a:t> veut dire </a:t>
            </a:r>
            <a:r>
              <a:rPr lang="fr-FR" sz="2800" b="1" dirty="0" smtClean="0"/>
              <a:t>J</a:t>
            </a:r>
            <a:r>
              <a:rPr lang="fr-FR" sz="2800" dirty="0" smtClean="0"/>
              <a:t>ava </a:t>
            </a:r>
            <a:r>
              <a:rPr lang="fr-FR" sz="2800" b="1" dirty="0" err="1" smtClean="0"/>
              <a:t>AR</a:t>
            </a:r>
            <a:r>
              <a:rPr lang="fr-FR" sz="2800" dirty="0" err="1" smtClean="0"/>
              <a:t>chive</a:t>
            </a:r>
            <a:r>
              <a:rPr lang="fr-FR" sz="2800" dirty="0" smtClean="0"/>
              <a:t>.</a:t>
            </a:r>
            <a:endParaRPr lang="fr-FR" sz="2800" dirty="0" smtClean="0"/>
          </a:p>
        </p:txBody>
      </p:sp>
      <p:sp>
        <p:nvSpPr>
          <p:cNvPr id="8" name="ZoneTexte 14"/>
          <p:cNvSpPr txBox="1"/>
          <p:nvPr/>
        </p:nvSpPr>
        <p:spPr>
          <a:xfrm>
            <a:off x="3872" y="4797152"/>
            <a:ext cx="9140128" cy="138499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800" dirty="0" smtClean="0"/>
              <a:t>Dans le monde Java, pour créer un fichier archive  dont l’extension est </a:t>
            </a:r>
            <a:r>
              <a:rPr lang="fr-FR" sz="2800" b="1" dirty="0" smtClean="0"/>
              <a:t>.jar </a:t>
            </a:r>
            <a:r>
              <a:rPr lang="fr-FR" sz="2800" dirty="0" smtClean="0"/>
              <a:t>nous utilisons en mode console la commande </a:t>
            </a:r>
            <a:r>
              <a:rPr lang="fr-FR" sz="2800" b="1" dirty="0" smtClean="0"/>
              <a:t>jar</a:t>
            </a:r>
            <a:endParaRPr lang="fr-FR" sz="2800" dirty="0" smtClean="0"/>
          </a:p>
        </p:txBody>
      </p:sp>
    </p:spTree>
    <p:extLst>
      <p:ext uri="{BB962C8B-B14F-4D97-AF65-F5344CB8AC3E}">
        <p14:creationId xmlns:p14="http://schemas.microsoft.com/office/powerpoint/2010/main" val="41538692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en-US" smtClean="0"/>
              <a:t>Bouira University, CS Dpt, OOP With Java, Introduction to Java</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11</a:t>
            </a:fld>
            <a:endParaRPr lang="fr-BE"/>
          </a:p>
        </p:txBody>
      </p:sp>
      <p:sp>
        <p:nvSpPr>
          <p:cNvPr id="5" name="ZoneTexte 14"/>
          <p:cNvSpPr txBox="1"/>
          <p:nvPr/>
        </p:nvSpPr>
        <p:spPr>
          <a:xfrm>
            <a:off x="-36512" y="0"/>
            <a:ext cx="9143999"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800" dirty="0" smtClean="0"/>
              <a:t>Exemple</a:t>
            </a:r>
            <a:endParaRPr lang="fr-FR" sz="2800" dirty="0" smtClean="0"/>
          </a:p>
        </p:txBody>
      </p:sp>
      <p:sp>
        <p:nvSpPr>
          <p:cNvPr id="4" name="Date Placeholder 3"/>
          <p:cNvSpPr>
            <a:spLocks noGrp="1"/>
          </p:cNvSpPr>
          <p:nvPr>
            <p:ph type="dt" sz="half" idx="10"/>
          </p:nvPr>
        </p:nvSpPr>
        <p:spPr/>
        <p:txBody>
          <a:bodyPr/>
          <a:lstStyle/>
          <a:p>
            <a:fld id="{CA04CCC6-CB4B-42DF-8027-A6E81C6CF217}" type="datetime8">
              <a:rPr lang="ar-DZ" smtClean="0"/>
              <a:t>25 نيسان، 21</a:t>
            </a:fld>
            <a:endParaRPr lang="fr-BE"/>
          </a:p>
        </p:txBody>
      </p:sp>
      <p:sp>
        <p:nvSpPr>
          <p:cNvPr id="6" name="ZoneTexte 14"/>
          <p:cNvSpPr txBox="1"/>
          <p:nvPr/>
        </p:nvSpPr>
        <p:spPr>
          <a:xfrm>
            <a:off x="-18973" y="620688"/>
            <a:ext cx="9140128" cy="163121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000" dirty="0" smtClean="0"/>
              <a:t>Soit le fichier</a:t>
            </a:r>
            <a:r>
              <a:rPr lang="fr-FR" sz="2000" dirty="0" smtClean="0"/>
              <a:t> </a:t>
            </a:r>
            <a:r>
              <a:rPr lang="fr-FR" sz="2000" b="1" dirty="0" smtClean="0"/>
              <a:t>EquationDuSecondDegre.java</a:t>
            </a:r>
          </a:p>
          <a:p>
            <a:r>
              <a:rPr lang="fr-FR" sz="2000" dirty="0" smtClean="0"/>
              <a:t>Ce fichier contient 2 classes:</a:t>
            </a:r>
          </a:p>
          <a:p>
            <a:pPr marL="457200" indent="-457200">
              <a:buFontTx/>
              <a:buChar char="-"/>
            </a:pPr>
            <a:r>
              <a:rPr lang="fr-FR" sz="2000" dirty="0" smtClean="0"/>
              <a:t>La </a:t>
            </a:r>
            <a:r>
              <a:rPr lang="fr-FR" sz="2000" dirty="0"/>
              <a:t>classe</a:t>
            </a:r>
            <a:r>
              <a:rPr lang="fr-FR" sz="2000" b="1" dirty="0"/>
              <a:t> </a:t>
            </a:r>
            <a:r>
              <a:rPr lang="fr-FR" sz="2000" b="1" dirty="0" err="1" smtClean="0"/>
              <a:t>EquationDuSecondDegre</a:t>
            </a:r>
            <a:r>
              <a:rPr lang="fr-FR" sz="2000" dirty="0" smtClean="0"/>
              <a:t>  qui est qualifiée de public</a:t>
            </a:r>
          </a:p>
          <a:p>
            <a:pPr marL="457200" indent="-457200">
              <a:buFontTx/>
              <a:buChar char="-"/>
            </a:pPr>
            <a:r>
              <a:rPr lang="fr-FR" sz="2000" dirty="0" smtClean="0"/>
              <a:t>La classe </a:t>
            </a:r>
            <a:r>
              <a:rPr lang="fr-FR" sz="2000" b="1" dirty="0" smtClean="0"/>
              <a:t>Solution</a:t>
            </a:r>
            <a:endParaRPr lang="fr-FR" sz="2000" b="1" dirty="0"/>
          </a:p>
          <a:p>
            <a:r>
              <a:rPr lang="fr-FR" sz="2000" dirty="0" smtClean="0"/>
              <a:t>Ces 2 classes se trouvent dans le package </a:t>
            </a:r>
            <a:r>
              <a:rPr lang="fr-FR" sz="2000" b="1" dirty="0" err="1" smtClean="0"/>
              <a:t>equation</a:t>
            </a:r>
            <a:endParaRPr lang="fr-FR" sz="2000" b="1" dirty="0" smtClean="0"/>
          </a:p>
        </p:txBody>
      </p:sp>
      <p:sp>
        <p:nvSpPr>
          <p:cNvPr id="7" name="ZoneTexte 14"/>
          <p:cNvSpPr txBox="1"/>
          <p:nvPr/>
        </p:nvSpPr>
        <p:spPr>
          <a:xfrm>
            <a:off x="14883" y="2348880"/>
            <a:ext cx="3837037"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dirty="0" smtClean="0"/>
              <a:t>Le dossier de travail est</a:t>
            </a:r>
            <a:r>
              <a:rPr lang="fr-FR" b="1" dirty="0" smtClean="0"/>
              <a:t> d:\tp_poo</a:t>
            </a:r>
            <a:r>
              <a:rPr lang="fr-FR" sz="2400" dirty="0" smtClean="0"/>
              <a:t>.</a:t>
            </a:r>
            <a:endParaRPr lang="fr-FR" sz="2400" dirty="0" smtClean="0"/>
          </a:p>
        </p:txBody>
      </p:sp>
      <p:sp>
        <p:nvSpPr>
          <p:cNvPr id="8" name="ZoneTexte 14"/>
          <p:cNvSpPr txBox="1"/>
          <p:nvPr/>
        </p:nvSpPr>
        <p:spPr>
          <a:xfrm>
            <a:off x="190564" y="3594040"/>
            <a:ext cx="3468212"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dirty="0" smtClean="0"/>
              <a:t>Pour vérifier si le package </a:t>
            </a:r>
            <a:r>
              <a:rPr lang="fr-FR" b="1" dirty="0" err="1" smtClean="0"/>
              <a:t>equation</a:t>
            </a:r>
            <a:r>
              <a:rPr lang="fr-FR" dirty="0" smtClean="0"/>
              <a:t> se trouve dans le </a:t>
            </a:r>
            <a:r>
              <a:rPr lang="fr-FR" b="1" dirty="0" smtClean="0"/>
              <a:t>dossier de travail</a:t>
            </a:r>
            <a:r>
              <a:rPr lang="fr-FR" dirty="0" smtClean="0"/>
              <a:t> nous utilisons la commande </a:t>
            </a:r>
            <a:r>
              <a:rPr lang="fr-FR" b="1" dirty="0" err="1" smtClean="0"/>
              <a:t>dir</a:t>
            </a:r>
            <a:r>
              <a:rPr lang="fr-FR" dirty="0" smtClean="0"/>
              <a:t> qui liste le contenu d’un dossier</a:t>
            </a:r>
            <a:endParaRPr lang="fr-FR"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2280067"/>
            <a:ext cx="3555914" cy="1060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3501008"/>
            <a:ext cx="5257800"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Arrow Connector 9"/>
          <p:cNvCxnSpPr/>
          <p:nvPr/>
        </p:nvCxnSpPr>
        <p:spPr>
          <a:xfrm>
            <a:off x="3347864" y="3861048"/>
            <a:ext cx="3744416" cy="1512168"/>
          </a:xfrm>
          <a:prstGeom prst="straightConnector1">
            <a:avLst/>
          </a:prstGeom>
          <a:ln w="381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5710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en-US" smtClean="0"/>
              <a:t>Bouira University, CS Dpt, OOP With Java, Introduction to Java</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12</a:t>
            </a:fld>
            <a:endParaRPr lang="fr-BE"/>
          </a:p>
        </p:txBody>
      </p:sp>
      <p:sp>
        <p:nvSpPr>
          <p:cNvPr id="5" name="ZoneTexte 14"/>
          <p:cNvSpPr txBox="1"/>
          <p:nvPr/>
        </p:nvSpPr>
        <p:spPr>
          <a:xfrm>
            <a:off x="-36512" y="0"/>
            <a:ext cx="9143999"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800" dirty="0" smtClean="0"/>
              <a:t>Exemple</a:t>
            </a:r>
            <a:endParaRPr lang="fr-FR" sz="2800" dirty="0" smtClean="0"/>
          </a:p>
        </p:txBody>
      </p:sp>
      <p:sp>
        <p:nvSpPr>
          <p:cNvPr id="4" name="Date Placeholder 3"/>
          <p:cNvSpPr>
            <a:spLocks noGrp="1"/>
          </p:cNvSpPr>
          <p:nvPr>
            <p:ph type="dt" sz="half" idx="10"/>
          </p:nvPr>
        </p:nvSpPr>
        <p:spPr/>
        <p:txBody>
          <a:bodyPr/>
          <a:lstStyle/>
          <a:p>
            <a:fld id="{CA04CCC6-CB4B-42DF-8027-A6E81C6CF217}" type="datetime8">
              <a:rPr lang="ar-DZ" smtClean="0"/>
              <a:t>25 نيسان، 21</a:t>
            </a:fld>
            <a:endParaRPr lang="fr-BE"/>
          </a:p>
        </p:txBody>
      </p:sp>
      <p:sp>
        <p:nvSpPr>
          <p:cNvPr id="6" name="ZoneTexte 14"/>
          <p:cNvSpPr txBox="1"/>
          <p:nvPr/>
        </p:nvSpPr>
        <p:spPr>
          <a:xfrm>
            <a:off x="-18973" y="620688"/>
            <a:ext cx="9140128"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000" dirty="0" smtClean="0"/>
              <a:t>Si on désire voir le contenu du package (ou dossier ) </a:t>
            </a:r>
            <a:r>
              <a:rPr lang="fr-FR" sz="2000" dirty="0" err="1" smtClean="0"/>
              <a:t>equation</a:t>
            </a:r>
            <a:r>
              <a:rPr lang="fr-FR" sz="2000" dirty="0" smtClean="0"/>
              <a:t>  on utilise aussi la commande </a:t>
            </a:r>
            <a:r>
              <a:rPr lang="fr-FR" sz="2000" dirty="0" err="1" smtClean="0"/>
              <a:t>dir</a:t>
            </a:r>
            <a:r>
              <a:rPr lang="fr-FR" sz="2000" dirty="0" smtClean="0"/>
              <a:t> en spécifiant le dossier visé, ici   </a:t>
            </a:r>
            <a:r>
              <a:rPr lang="fr-FR" sz="2000" b="1" dirty="0" err="1" smtClean="0"/>
              <a:t>equation</a:t>
            </a:r>
            <a:endParaRPr lang="fr-FR" sz="2000" b="1"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628800"/>
            <a:ext cx="6257925"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ZoneTexte 14"/>
          <p:cNvSpPr txBox="1"/>
          <p:nvPr/>
        </p:nvSpPr>
        <p:spPr>
          <a:xfrm>
            <a:off x="-11755" y="4725144"/>
            <a:ext cx="9140128"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000" dirty="0" smtClean="0"/>
              <a:t>On remarque l’</a:t>
            </a:r>
            <a:r>
              <a:rPr lang="fr-FR" sz="2000" dirty="0" err="1" smtClean="0"/>
              <a:t>existance</a:t>
            </a:r>
            <a:r>
              <a:rPr lang="fr-FR" sz="2000" dirty="0" smtClean="0"/>
              <a:t> d’un  seul fichier Java: </a:t>
            </a:r>
            <a:r>
              <a:rPr lang="fr-FR" sz="2000" b="1" dirty="0" smtClean="0"/>
              <a:t>EquationDuSecondDegre.java</a:t>
            </a:r>
            <a:endParaRPr lang="fr-FR" sz="2000" b="1" dirty="0"/>
          </a:p>
        </p:txBody>
      </p:sp>
      <p:cxnSp>
        <p:nvCxnSpPr>
          <p:cNvPr id="14" name="Straight Arrow Connector 13"/>
          <p:cNvCxnSpPr/>
          <p:nvPr/>
        </p:nvCxnSpPr>
        <p:spPr>
          <a:xfrm flipV="1">
            <a:off x="6372200" y="3717032"/>
            <a:ext cx="504056" cy="1208168"/>
          </a:xfrm>
          <a:prstGeom prst="straightConnector1">
            <a:avLst/>
          </a:prstGeom>
          <a:ln w="381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7104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579092"/>
            <a:ext cx="5546378" cy="2886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Espace réservé du pied de page 1"/>
          <p:cNvSpPr>
            <a:spLocks noGrp="1"/>
          </p:cNvSpPr>
          <p:nvPr>
            <p:ph type="ftr" sz="quarter" idx="11"/>
          </p:nvPr>
        </p:nvSpPr>
        <p:spPr/>
        <p:txBody>
          <a:bodyPr/>
          <a:lstStyle/>
          <a:p>
            <a:r>
              <a:rPr lang="en-US" smtClean="0"/>
              <a:t>Bouira University, CS Dpt, OOP With Java, Introduction to Java</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13</a:t>
            </a:fld>
            <a:endParaRPr lang="fr-BE"/>
          </a:p>
        </p:txBody>
      </p:sp>
      <p:sp>
        <p:nvSpPr>
          <p:cNvPr id="5" name="ZoneTexte 14"/>
          <p:cNvSpPr txBox="1"/>
          <p:nvPr/>
        </p:nvSpPr>
        <p:spPr>
          <a:xfrm>
            <a:off x="-36512" y="0"/>
            <a:ext cx="9143999"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800" dirty="0" smtClean="0"/>
              <a:t>Exemple</a:t>
            </a:r>
            <a:endParaRPr lang="fr-FR" sz="2800" dirty="0" smtClean="0"/>
          </a:p>
        </p:txBody>
      </p:sp>
      <p:sp>
        <p:nvSpPr>
          <p:cNvPr id="4" name="Date Placeholder 3"/>
          <p:cNvSpPr>
            <a:spLocks noGrp="1"/>
          </p:cNvSpPr>
          <p:nvPr>
            <p:ph type="dt" sz="half" idx="10"/>
          </p:nvPr>
        </p:nvSpPr>
        <p:spPr/>
        <p:txBody>
          <a:bodyPr/>
          <a:lstStyle/>
          <a:p>
            <a:fld id="{CA04CCC6-CB4B-42DF-8027-A6E81C6CF217}" type="datetime8">
              <a:rPr lang="ar-DZ" smtClean="0"/>
              <a:t>25 نيسان، 21</a:t>
            </a:fld>
            <a:endParaRPr lang="fr-BE"/>
          </a:p>
        </p:txBody>
      </p:sp>
      <p:sp>
        <p:nvSpPr>
          <p:cNvPr id="6" name="ZoneTexte 14"/>
          <p:cNvSpPr txBox="1"/>
          <p:nvPr/>
        </p:nvSpPr>
        <p:spPr>
          <a:xfrm>
            <a:off x="-18973" y="620688"/>
            <a:ext cx="9140128"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dirty="0" smtClean="0"/>
              <a:t>Pour compiler le fichier  </a:t>
            </a:r>
            <a:r>
              <a:rPr lang="fr-FR" b="1" dirty="0" smtClean="0"/>
              <a:t>EquationDuSecondDegre.java </a:t>
            </a:r>
            <a:r>
              <a:rPr lang="fr-FR" dirty="0" smtClean="0"/>
              <a:t>du package </a:t>
            </a:r>
            <a:r>
              <a:rPr lang="fr-FR" b="1" dirty="0" err="1" smtClean="0"/>
              <a:t>equation</a:t>
            </a:r>
            <a:r>
              <a:rPr lang="fr-FR" dirty="0" smtClean="0"/>
              <a:t> on utilise la commande </a:t>
            </a:r>
            <a:r>
              <a:rPr lang="fr-FR" b="1" dirty="0" err="1" smtClean="0"/>
              <a:t>javac</a:t>
            </a:r>
            <a:r>
              <a:rPr lang="fr-FR" b="1" dirty="0" smtClean="0"/>
              <a:t> suivi du nom de package suivi du fichier java</a:t>
            </a:r>
            <a:r>
              <a:rPr lang="fr-FR" dirty="0" smtClean="0"/>
              <a:t>. Apres la compilation on lance la commande </a:t>
            </a:r>
            <a:r>
              <a:rPr lang="fr-FR" dirty="0" err="1" smtClean="0"/>
              <a:t>Dir</a:t>
            </a:r>
            <a:r>
              <a:rPr lang="fr-FR" dirty="0" smtClean="0"/>
              <a:t> pour voir le contenu du dossier </a:t>
            </a:r>
            <a:r>
              <a:rPr lang="fr-FR" dirty="0" err="1" smtClean="0"/>
              <a:t>equation</a:t>
            </a:r>
            <a:endParaRPr lang="fr-FR" b="1" dirty="0" smtClean="0"/>
          </a:p>
        </p:txBody>
      </p:sp>
      <p:sp>
        <p:nvSpPr>
          <p:cNvPr id="13" name="ZoneTexte 14"/>
          <p:cNvSpPr txBox="1"/>
          <p:nvPr/>
        </p:nvSpPr>
        <p:spPr>
          <a:xfrm>
            <a:off x="-11755" y="4535418"/>
            <a:ext cx="9140128"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dirty="0" smtClean="0"/>
              <a:t>On remarque l’existence de 3 fichier</a:t>
            </a:r>
          </a:p>
          <a:p>
            <a:pPr marL="342900" indent="-342900">
              <a:buFontTx/>
              <a:buChar char="-"/>
            </a:pPr>
            <a:r>
              <a:rPr lang="fr-FR" b="1" dirty="0" smtClean="0"/>
              <a:t>EquationDuSecondDegre.java</a:t>
            </a:r>
          </a:p>
          <a:p>
            <a:pPr marL="342900" indent="-342900">
              <a:buFontTx/>
              <a:buChar char="-"/>
            </a:pPr>
            <a:r>
              <a:rPr lang="fr-FR" b="1" dirty="0" err="1"/>
              <a:t>E</a:t>
            </a:r>
            <a:r>
              <a:rPr lang="fr-FR" b="1" dirty="0" err="1" smtClean="0"/>
              <a:t>quationDuSecondDegre.class</a:t>
            </a:r>
            <a:endParaRPr lang="fr-FR" b="1" dirty="0" smtClean="0"/>
          </a:p>
          <a:p>
            <a:pPr marL="342900" indent="-342900">
              <a:buFontTx/>
              <a:buChar char="-"/>
            </a:pPr>
            <a:r>
              <a:rPr lang="fr-FR" b="1" dirty="0" err="1" smtClean="0"/>
              <a:t>Solution.class</a:t>
            </a:r>
            <a:endParaRPr lang="fr-FR" b="1" dirty="0"/>
          </a:p>
          <a:p>
            <a:pPr marL="342900" indent="-342900">
              <a:buFontTx/>
              <a:buChar char="-"/>
            </a:pPr>
            <a:endParaRPr lang="fr-FR" b="1" dirty="0"/>
          </a:p>
        </p:txBody>
      </p:sp>
      <p:grpSp>
        <p:nvGrpSpPr>
          <p:cNvPr id="12" name="Group 11"/>
          <p:cNvGrpSpPr/>
          <p:nvPr/>
        </p:nvGrpSpPr>
        <p:grpSpPr>
          <a:xfrm>
            <a:off x="3419872" y="3212976"/>
            <a:ext cx="3744416" cy="2061106"/>
            <a:chOff x="3419872" y="3212976"/>
            <a:chExt cx="3744416" cy="2061106"/>
          </a:xfrm>
        </p:grpSpPr>
        <p:cxnSp>
          <p:nvCxnSpPr>
            <p:cNvPr id="14" name="Straight Arrow Connector 13"/>
            <p:cNvCxnSpPr/>
            <p:nvPr/>
          </p:nvCxnSpPr>
          <p:spPr>
            <a:xfrm flipV="1">
              <a:off x="3419872" y="3861048"/>
              <a:ext cx="1944216" cy="1413034"/>
            </a:xfrm>
            <a:prstGeom prst="straightConnector1">
              <a:avLst/>
            </a:prstGeom>
            <a:ln w="381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4896917" y="3212976"/>
              <a:ext cx="2267371" cy="6480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ounded Rectangle 16"/>
          <p:cNvSpPr/>
          <p:nvPr/>
        </p:nvSpPr>
        <p:spPr>
          <a:xfrm>
            <a:off x="395536" y="4869160"/>
            <a:ext cx="3024336" cy="86409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1331640" y="1340768"/>
            <a:ext cx="1512168" cy="936104"/>
          </a:xfrm>
          <a:prstGeom prst="straightConnector1">
            <a:avLst/>
          </a:prstGeom>
          <a:ln w="381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1680" y="1196752"/>
            <a:ext cx="1368152" cy="792088"/>
          </a:xfrm>
          <a:prstGeom prst="straightConnector1">
            <a:avLst/>
          </a:prstGeom>
          <a:ln w="381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06156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en-US" smtClean="0"/>
              <a:t>Bouira University, CS Dpt, OOP With Java, Introduction to Java</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14</a:t>
            </a:fld>
            <a:endParaRPr lang="fr-BE"/>
          </a:p>
        </p:txBody>
      </p:sp>
      <p:sp>
        <p:nvSpPr>
          <p:cNvPr id="5" name="ZoneTexte 14"/>
          <p:cNvSpPr txBox="1"/>
          <p:nvPr/>
        </p:nvSpPr>
        <p:spPr>
          <a:xfrm>
            <a:off x="-36512" y="0"/>
            <a:ext cx="9143999"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800" dirty="0" smtClean="0"/>
              <a:t>Exemple</a:t>
            </a:r>
            <a:endParaRPr lang="fr-FR" sz="2800" dirty="0" smtClean="0"/>
          </a:p>
        </p:txBody>
      </p:sp>
      <p:sp>
        <p:nvSpPr>
          <p:cNvPr id="4" name="Date Placeholder 3"/>
          <p:cNvSpPr>
            <a:spLocks noGrp="1"/>
          </p:cNvSpPr>
          <p:nvPr>
            <p:ph type="dt" sz="half" idx="10"/>
          </p:nvPr>
        </p:nvSpPr>
        <p:spPr/>
        <p:txBody>
          <a:bodyPr/>
          <a:lstStyle/>
          <a:p>
            <a:fld id="{CA04CCC6-CB4B-42DF-8027-A6E81C6CF217}" type="datetime8">
              <a:rPr lang="ar-DZ" smtClean="0"/>
              <a:t>25 نيسان، 21</a:t>
            </a:fld>
            <a:endParaRPr lang="fr-BE"/>
          </a:p>
        </p:txBody>
      </p:sp>
      <p:sp>
        <p:nvSpPr>
          <p:cNvPr id="6" name="ZoneTexte 14"/>
          <p:cNvSpPr txBox="1"/>
          <p:nvPr/>
        </p:nvSpPr>
        <p:spPr>
          <a:xfrm>
            <a:off x="-18973" y="620688"/>
            <a:ext cx="9140128"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dirty="0" smtClean="0"/>
              <a:t>Pour exécuter le programme on utilise la commande java suivi du nom de package suivi du nom de la classe (la méthode </a:t>
            </a:r>
            <a:r>
              <a:rPr lang="fr-FR" b="1" dirty="0" err="1" smtClean="0"/>
              <a:t>static</a:t>
            </a:r>
            <a:r>
              <a:rPr lang="fr-FR" b="1" dirty="0" smtClean="0"/>
              <a:t> </a:t>
            </a:r>
            <a:r>
              <a:rPr lang="fr-FR" b="1" dirty="0" err="1" smtClean="0"/>
              <a:t>void</a:t>
            </a:r>
            <a:r>
              <a:rPr lang="fr-FR" b="1" dirty="0" smtClean="0"/>
              <a:t> main </a:t>
            </a:r>
            <a:r>
              <a:rPr lang="fr-FR" dirty="0" smtClean="0"/>
              <a:t>se trouve dans la classe </a:t>
            </a:r>
            <a:r>
              <a:rPr lang="fr-FR" b="1" dirty="0" err="1" smtClean="0"/>
              <a:t>EquationDuSecondDegre</a:t>
            </a:r>
            <a:r>
              <a:rPr lang="fr-FR" b="1" dirty="0" smtClean="0"/>
              <a:t>)</a:t>
            </a:r>
            <a:endParaRPr lang="fr-FR" b="1" dirty="0" smtClean="0"/>
          </a:p>
        </p:txBody>
      </p:sp>
      <p:sp>
        <p:nvSpPr>
          <p:cNvPr id="13" name="ZoneTexte 14"/>
          <p:cNvSpPr txBox="1"/>
          <p:nvPr/>
        </p:nvSpPr>
        <p:spPr>
          <a:xfrm>
            <a:off x="-36512" y="2564904"/>
            <a:ext cx="914012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buFontTx/>
              <a:buChar char="-"/>
            </a:pPr>
            <a:r>
              <a:rPr lang="fr-FR" b="1" dirty="0" smtClean="0"/>
              <a:t>Ci-dessous un exemple complet d’exécution</a:t>
            </a:r>
            <a:endParaRPr lang="fr-FR"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324963"/>
            <a:ext cx="531495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Arrow Connector 20"/>
          <p:cNvCxnSpPr/>
          <p:nvPr/>
        </p:nvCxnSpPr>
        <p:spPr>
          <a:xfrm flipH="1">
            <a:off x="3419872" y="943853"/>
            <a:ext cx="1800200" cy="885935"/>
          </a:xfrm>
          <a:prstGeom prst="straightConnector1">
            <a:avLst/>
          </a:prstGeom>
          <a:ln w="381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252" y="3140968"/>
            <a:ext cx="6324600"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2620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3" y="1484784"/>
            <a:ext cx="920115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Espace réservé du pied de page 1"/>
          <p:cNvSpPr>
            <a:spLocks noGrp="1"/>
          </p:cNvSpPr>
          <p:nvPr>
            <p:ph type="ftr" sz="quarter" idx="11"/>
          </p:nvPr>
        </p:nvSpPr>
        <p:spPr/>
        <p:txBody>
          <a:bodyPr/>
          <a:lstStyle/>
          <a:p>
            <a:r>
              <a:rPr lang="en-US" smtClean="0"/>
              <a:t>Bouira University, CS Dpt, OOP With Java, Introduction to Java</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15</a:t>
            </a:fld>
            <a:endParaRPr lang="fr-BE"/>
          </a:p>
        </p:txBody>
      </p:sp>
      <p:sp>
        <p:nvSpPr>
          <p:cNvPr id="5" name="ZoneTexte 14"/>
          <p:cNvSpPr txBox="1"/>
          <p:nvPr/>
        </p:nvSpPr>
        <p:spPr>
          <a:xfrm>
            <a:off x="-36512" y="0"/>
            <a:ext cx="9143999"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800" dirty="0" smtClean="0"/>
              <a:t>Mise en Archive du programme: </a:t>
            </a:r>
            <a:r>
              <a:rPr lang="fr-FR" sz="2800" dirty="0"/>
              <a:t>La commande jar</a:t>
            </a:r>
            <a:endParaRPr lang="fr-FR" sz="2800" dirty="0" smtClean="0"/>
          </a:p>
        </p:txBody>
      </p:sp>
      <p:sp>
        <p:nvSpPr>
          <p:cNvPr id="4" name="Date Placeholder 3"/>
          <p:cNvSpPr>
            <a:spLocks noGrp="1"/>
          </p:cNvSpPr>
          <p:nvPr>
            <p:ph type="dt" sz="half" idx="10"/>
          </p:nvPr>
        </p:nvSpPr>
        <p:spPr/>
        <p:txBody>
          <a:bodyPr/>
          <a:lstStyle/>
          <a:p>
            <a:fld id="{CA04CCC6-CB4B-42DF-8027-A6E81C6CF217}" type="datetime8">
              <a:rPr lang="ar-DZ" smtClean="0"/>
              <a:t>25 نيسان، 21</a:t>
            </a:fld>
            <a:endParaRPr lang="fr-BE"/>
          </a:p>
        </p:txBody>
      </p:sp>
      <p:sp>
        <p:nvSpPr>
          <p:cNvPr id="6" name="ZoneTexte 14"/>
          <p:cNvSpPr txBox="1"/>
          <p:nvPr/>
        </p:nvSpPr>
        <p:spPr>
          <a:xfrm>
            <a:off x="-18973" y="620688"/>
            <a:ext cx="9140128" cy="3385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1600" dirty="0" smtClean="0"/>
              <a:t>Pour créer une archive  appelée </a:t>
            </a:r>
            <a:r>
              <a:rPr lang="fr-FR" sz="1600" b="1" dirty="0" smtClean="0"/>
              <a:t>equation.jar</a:t>
            </a:r>
            <a:r>
              <a:rPr lang="fr-FR" sz="1600" dirty="0" smtClean="0"/>
              <a:t>  contenant la classe </a:t>
            </a:r>
            <a:r>
              <a:rPr lang="fr-FR" sz="1600" b="1" dirty="0" err="1" smtClean="0"/>
              <a:t>equation</a:t>
            </a:r>
            <a:r>
              <a:rPr lang="fr-FR" sz="1600" b="1" dirty="0" smtClean="0"/>
              <a:t>\EquationDuSecondDegre.java</a:t>
            </a:r>
            <a:endParaRPr lang="fr-FR" sz="1600" b="1" dirty="0" smtClean="0"/>
          </a:p>
        </p:txBody>
      </p:sp>
      <p:sp>
        <p:nvSpPr>
          <p:cNvPr id="13" name="ZoneTexte 14"/>
          <p:cNvSpPr txBox="1"/>
          <p:nvPr/>
        </p:nvSpPr>
        <p:spPr>
          <a:xfrm>
            <a:off x="-36512" y="959242"/>
            <a:ext cx="914012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b="1" dirty="0" smtClean="0"/>
              <a:t>jar </a:t>
            </a:r>
            <a:r>
              <a:rPr lang="fr-FR" b="1" dirty="0" err="1" smtClean="0"/>
              <a:t>cvf</a:t>
            </a:r>
            <a:r>
              <a:rPr lang="fr-FR" b="1" dirty="0" smtClean="0"/>
              <a:t> equation.jar   </a:t>
            </a:r>
            <a:r>
              <a:rPr lang="fr-FR" b="1" dirty="0" err="1" smtClean="0"/>
              <a:t>equation</a:t>
            </a:r>
            <a:r>
              <a:rPr lang="fr-FR" b="1" dirty="0" smtClean="0"/>
              <a:t> </a:t>
            </a:r>
            <a:endParaRPr lang="fr-FR" b="1" dirty="0"/>
          </a:p>
        </p:txBody>
      </p:sp>
      <p:cxnSp>
        <p:nvCxnSpPr>
          <p:cNvPr id="21" name="Straight Arrow Connector 20"/>
          <p:cNvCxnSpPr>
            <a:stCxn id="13" idx="2"/>
          </p:cNvCxnSpPr>
          <p:nvPr/>
        </p:nvCxnSpPr>
        <p:spPr>
          <a:xfrm flipH="1">
            <a:off x="2555776" y="1328574"/>
            <a:ext cx="1977776" cy="660266"/>
          </a:xfrm>
          <a:prstGeom prst="straightConnector1">
            <a:avLst/>
          </a:prstGeom>
          <a:ln w="381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7" name="ZoneTexte 14"/>
          <p:cNvSpPr txBox="1"/>
          <p:nvPr/>
        </p:nvSpPr>
        <p:spPr>
          <a:xfrm>
            <a:off x="42049" y="3573016"/>
            <a:ext cx="2513727"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1600" dirty="0" smtClean="0"/>
              <a:t>Pour voir si l’archive a été créée: on utilise </a:t>
            </a:r>
            <a:r>
              <a:rPr lang="fr-FR" sz="1600" dirty="0" err="1" smtClean="0"/>
              <a:t>dir</a:t>
            </a:r>
            <a:endParaRPr lang="fr-FR" sz="1600" b="1" dirty="0" smtClean="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3501008"/>
            <a:ext cx="521017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ZoneTexte 14"/>
          <p:cNvSpPr txBox="1"/>
          <p:nvPr/>
        </p:nvSpPr>
        <p:spPr>
          <a:xfrm>
            <a:off x="53137" y="4797152"/>
            <a:ext cx="2513727"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1600" dirty="0" smtClean="0"/>
              <a:t>Le fichier </a:t>
            </a:r>
            <a:r>
              <a:rPr lang="fr-FR" sz="1600" b="1" dirty="0" smtClean="0"/>
              <a:t>equation.jar</a:t>
            </a:r>
            <a:r>
              <a:rPr lang="fr-FR" sz="1600" dirty="0" smtClean="0"/>
              <a:t> a été créé</a:t>
            </a:r>
            <a:endParaRPr lang="fr-FR" sz="1600" b="1" dirty="0" smtClean="0"/>
          </a:p>
        </p:txBody>
      </p:sp>
      <p:cxnSp>
        <p:nvCxnSpPr>
          <p:cNvPr id="20" name="Straight Arrow Connector 19"/>
          <p:cNvCxnSpPr/>
          <p:nvPr/>
        </p:nvCxnSpPr>
        <p:spPr>
          <a:xfrm>
            <a:off x="1547664" y="5089540"/>
            <a:ext cx="5184576" cy="105834"/>
          </a:xfrm>
          <a:prstGeom prst="straightConnector1">
            <a:avLst/>
          </a:prstGeom>
          <a:ln w="381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692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803" y="1988840"/>
            <a:ext cx="7648575"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Espace réservé du pied de page 1"/>
          <p:cNvSpPr>
            <a:spLocks noGrp="1"/>
          </p:cNvSpPr>
          <p:nvPr>
            <p:ph type="ftr" sz="quarter" idx="11"/>
          </p:nvPr>
        </p:nvSpPr>
        <p:spPr/>
        <p:txBody>
          <a:bodyPr/>
          <a:lstStyle/>
          <a:p>
            <a:r>
              <a:rPr lang="en-US" smtClean="0"/>
              <a:t>Bouira University, CS Dpt, OOP With Java, Introduction to Java</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16</a:t>
            </a:fld>
            <a:endParaRPr lang="fr-BE"/>
          </a:p>
        </p:txBody>
      </p:sp>
      <p:sp>
        <p:nvSpPr>
          <p:cNvPr id="5" name="ZoneTexte 14"/>
          <p:cNvSpPr txBox="1"/>
          <p:nvPr/>
        </p:nvSpPr>
        <p:spPr>
          <a:xfrm>
            <a:off x="-36512" y="0"/>
            <a:ext cx="9143999"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800" dirty="0" smtClean="0"/>
              <a:t>Mise en Archive du programme: </a:t>
            </a:r>
            <a:r>
              <a:rPr lang="fr-FR" sz="2800" dirty="0"/>
              <a:t>La commande jar</a:t>
            </a:r>
            <a:endParaRPr lang="fr-FR" sz="2800" dirty="0" smtClean="0"/>
          </a:p>
        </p:txBody>
      </p:sp>
      <p:sp>
        <p:nvSpPr>
          <p:cNvPr id="4" name="Date Placeholder 3"/>
          <p:cNvSpPr>
            <a:spLocks noGrp="1"/>
          </p:cNvSpPr>
          <p:nvPr>
            <p:ph type="dt" sz="half" idx="10"/>
          </p:nvPr>
        </p:nvSpPr>
        <p:spPr/>
        <p:txBody>
          <a:bodyPr/>
          <a:lstStyle/>
          <a:p>
            <a:fld id="{CA04CCC6-CB4B-42DF-8027-A6E81C6CF217}" type="datetime8">
              <a:rPr lang="ar-DZ" smtClean="0"/>
              <a:t>25 نيسان، 21</a:t>
            </a:fld>
            <a:endParaRPr lang="fr-BE"/>
          </a:p>
        </p:txBody>
      </p:sp>
      <p:sp>
        <p:nvSpPr>
          <p:cNvPr id="6" name="ZoneTexte 14"/>
          <p:cNvSpPr txBox="1"/>
          <p:nvPr/>
        </p:nvSpPr>
        <p:spPr>
          <a:xfrm>
            <a:off x="-18973" y="620688"/>
            <a:ext cx="9140128" cy="3385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1600" dirty="0" smtClean="0"/>
              <a:t>Pour voir le contenu de </a:t>
            </a:r>
            <a:r>
              <a:rPr lang="fr-FR" sz="1600" b="1" dirty="0" smtClean="0"/>
              <a:t>equation.jar</a:t>
            </a:r>
          </a:p>
        </p:txBody>
      </p:sp>
      <p:sp>
        <p:nvSpPr>
          <p:cNvPr id="13" name="ZoneTexte 14"/>
          <p:cNvSpPr txBox="1"/>
          <p:nvPr/>
        </p:nvSpPr>
        <p:spPr>
          <a:xfrm>
            <a:off x="-36512" y="959242"/>
            <a:ext cx="914012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b="1" dirty="0" smtClean="0"/>
              <a:t>jar </a:t>
            </a:r>
            <a:r>
              <a:rPr lang="fr-FR" b="1" dirty="0" err="1" smtClean="0"/>
              <a:t>tvf</a:t>
            </a:r>
            <a:r>
              <a:rPr lang="fr-FR" b="1" dirty="0" smtClean="0"/>
              <a:t> equation.jar</a:t>
            </a:r>
            <a:endParaRPr lang="fr-FR" b="1" dirty="0"/>
          </a:p>
        </p:txBody>
      </p:sp>
      <p:cxnSp>
        <p:nvCxnSpPr>
          <p:cNvPr id="21" name="Straight Arrow Connector 20"/>
          <p:cNvCxnSpPr>
            <a:stCxn id="13" idx="2"/>
          </p:cNvCxnSpPr>
          <p:nvPr/>
        </p:nvCxnSpPr>
        <p:spPr>
          <a:xfrm flipH="1">
            <a:off x="2051720" y="1328574"/>
            <a:ext cx="2481832" cy="1092314"/>
          </a:xfrm>
          <a:prstGeom prst="straightConnector1">
            <a:avLst/>
          </a:prstGeom>
          <a:ln w="381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1836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en-US" smtClean="0"/>
              <a:t>Bouira University, CS Dpt, OOP With Java, Introduction to Java</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17</a:t>
            </a:fld>
            <a:endParaRPr lang="fr-BE"/>
          </a:p>
        </p:txBody>
      </p:sp>
      <p:sp>
        <p:nvSpPr>
          <p:cNvPr id="5" name="ZoneTexte 14"/>
          <p:cNvSpPr txBox="1"/>
          <p:nvPr/>
        </p:nvSpPr>
        <p:spPr>
          <a:xfrm>
            <a:off x="-8011" y="2780928"/>
            <a:ext cx="9143999"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800" dirty="0" smtClean="0"/>
              <a:t>Exécution d’un programme java se trouvant dans une archive</a:t>
            </a:r>
            <a:endParaRPr lang="fr-FR" sz="2800" dirty="0" smtClean="0"/>
          </a:p>
        </p:txBody>
      </p:sp>
      <p:sp>
        <p:nvSpPr>
          <p:cNvPr id="4" name="Date Placeholder 3"/>
          <p:cNvSpPr>
            <a:spLocks noGrp="1"/>
          </p:cNvSpPr>
          <p:nvPr>
            <p:ph type="dt" sz="half" idx="10"/>
          </p:nvPr>
        </p:nvSpPr>
        <p:spPr/>
        <p:txBody>
          <a:bodyPr/>
          <a:lstStyle/>
          <a:p>
            <a:fld id="{CA04CCC6-CB4B-42DF-8027-A6E81C6CF217}" type="datetime8">
              <a:rPr lang="ar-DZ" smtClean="0"/>
              <a:t>25 نيسان، 21</a:t>
            </a:fld>
            <a:endParaRPr lang="fr-BE"/>
          </a:p>
        </p:txBody>
      </p:sp>
    </p:spTree>
    <p:extLst>
      <p:ext uri="{BB962C8B-B14F-4D97-AF65-F5344CB8AC3E}">
        <p14:creationId xmlns:p14="http://schemas.microsoft.com/office/powerpoint/2010/main" val="6183624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en-US" smtClean="0"/>
              <a:t>Bouira University, CS Dpt, OOP With Java, Introduction to Java</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18</a:t>
            </a:fld>
            <a:endParaRPr lang="fr-BE"/>
          </a:p>
        </p:txBody>
      </p:sp>
      <p:sp>
        <p:nvSpPr>
          <p:cNvPr id="5" name="ZoneTexte 14"/>
          <p:cNvSpPr txBox="1"/>
          <p:nvPr/>
        </p:nvSpPr>
        <p:spPr>
          <a:xfrm>
            <a:off x="-8012" y="116632"/>
            <a:ext cx="9143999"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000" dirty="0" smtClean="0"/>
              <a:t>Une fois le programme java compilé correctement, et une fois que les binaires exécutable (les fichiers .class  et la fonction main dans une des classe) se trouvent dans un fichier jar, il est possible de lancer l’exécution du programme sans nécessité de faire une décompression (</a:t>
            </a:r>
            <a:r>
              <a:rPr lang="fr-FR" sz="2000" dirty="0" err="1" smtClean="0"/>
              <a:t>unzip</a:t>
            </a:r>
            <a:r>
              <a:rPr lang="fr-FR" sz="2000" dirty="0" smtClean="0"/>
              <a:t>) dans un  dossier de travail</a:t>
            </a:r>
            <a:endParaRPr lang="fr-FR" sz="2000" dirty="0" smtClean="0"/>
          </a:p>
        </p:txBody>
      </p:sp>
      <p:sp>
        <p:nvSpPr>
          <p:cNvPr id="4" name="Date Placeholder 3"/>
          <p:cNvSpPr>
            <a:spLocks noGrp="1"/>
          </p:cNvSpPr>
          <p:nvPr>
            <p:ph type="dt" sz="half" idx="10"/>
          </p:nvPr>
        </p:nvSpPr>
        <p:spPr/>
        <p:txBody>
          <a:bodyPr/>
          <a:lstStyle/>
          <a:p>
            <a:fld id="{CA04CCC6-CB4B-42DF-8027-A6E81C6CF217}" type="datetime8">
              <a:rPr lang="ar-DZ" smtClean="0"/>
              <a:t>25 نيسان، 21</a:t>
            </a:fld>
            <a:endParaRPr lang="fr-BE"/>
          </a:p>
        </p:txBody>
      </p:sp>
      <p:sp>
        <p:nvSpPr>
          <p:cNvPr id="10" name="ZoneTexte 14"/>
          <p:cNvSpPr txBox="1"/>
          <p:nvPr/>
        </p:nvSpPr>
        <p:spPr>
          <a:xfrm>
            <a:off x="1" y="2132856"/>
            <a:ext cx="9143999"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dirty="0" smtClean="0"/>
              <a:t>Pour exécuter une archive jar il faut suivre les 2 </a:t>
            </a:r>
            <a:r>
              <a:rPr lang="fr-FR" dirty="0" err="1" smtClean="0"/>
              <a:t>etpaes</a:t>
            </a:r>
            <a:endParaRPr lang="fr-FR" dirty="0" smtClean="0"/>
          </a:p>
          <a:p>
            <a:pPr marL="342900" indent="-342900">
              <a:buFontTx/>
              <a:buChar char="-"/>
            </a:pPr>
            <a:r>
              <a:rPr lang="fr-FR" dirty="0" smtClean="0"/>
              <a:t>Transformer l’archive jar en archive jar exécutable</a:t>
            </a:r>
          </a:p>
          <a:p>
            <a:pPr marL="342900" indent="-342900">
              <a:buFontTx/>
              <a:buChar char="-"/>
            </a:pPr>
            <a:r>
              <a:rPr lang="fr-FR" dirty="0" smtClean="0"/>
              <a:t>Lancer la commande  j</a:t>
            </a:r>
            <a:r>
              <a:rPr lang="fr-FR" dirty="0" smtClean="0"/>
              <a:t>ava –jar </a:t>
            </a:r>
            <a:r>
              <a:rPr lang="fr-FR" dirty="0" err="1" smtClean="0"/>
              <a:t>nomDuFichierArchive</a:t>
            </a:r>
            <a:r>
              <a:rPr lang="fr-FR" dirty="0" smtClean="0"/>
              <a:t> (</a:t>
            </a:r>
            <a:r>
              <a:rPr lang="fr-FR" dirty="0" smtClean="0"/>
              <a:t>Exemple </a:t>
            </a:r>
            <a:r>
              <a:rPr lang="fr-FR" dirty="0"/>
              <a:t>j</a:t>
            </a:r>
            <a:r>
              <a:rPr lang="fr-FR" dirty="0" smtClean="0"/>
              <a:t>ar –jar equation.jar)</a:t>
            </a:r>
            <a:endParaRPr lang="fr-FR" dirty="0" smtClean="0"/>
          </a:p>
        </p:txBody>
      </p:sp>
    </p:spTree>
    <p:extLst>
      <p:ext uri="{BB962C8B-B14F-4D97-AF65-F5344CB8AC3E}">
        <p14:creationId xmlns:p14="http://schemas.microsoft.com/office/powerpoint/2010/main" val="29676433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en-US" smtClean="0"/>
              <a:t>Bouira University, CS Dpt, OOP With Java, Introduction to Java</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19</a:t>
            </a:fld>
            <a:endParaRPr lang="fr-BE"/>
          </a:p>
        </p:txBody>
      </p:sp>
      <p:sp>
        <p:nvSpPr>
          <p:cNvPr id="5" name="ZoneTexte 14"/>
          <p:cNvSpPr txBox="1"/>
          <p:nvPr/>
        </p:nvSpPr>
        <p:spPr>
          <a:xfrm>
            <a:off x="-8012" y="116632"/>
            <a:ext cx="9143999"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000" dirty="0" smtClean="0"/>
              <a:t>Etape 1: Transformer le jar en jar exécutable</a:t>
            </a:r>
            <a:endParaRPr lang="fr-FR" sz="2000" dirty="0" smtClean="0"/>
          </a:p>
        </p:txBody>
      </p:sp>
      <p:sp>
        <p:nvSpPr>
          <p:cNvPr id="4" name="Date Placeholder 3"/>
          <p:cNvSpPr>
            <a:spLocks noGrp="1"/>
          </p:cNvSpPr>
          <p:nvPr>
            <p:ph type="dt" sz="half" idx="10"/>
          </p:nvPr>
        </p:nvSpPr>
        <p:spPr/>
        <p:txBody>
          <a:bodyPr/>
          <a:lstStyle/>
          <a:p>
            <a:fld id="{CA04CCC6-CB4B-42DF-8027-A6E81C6CF217}" type="datetime8">
              <a:rPr lang="ar-DZ" smtClean="0"/>
              <a:t>25 نيسان، 21</a:t>
            </a:fld>
            <a:endParaRPr lang="fr-BE"/>
          </a:p>
        </p:txBody>
      </p:sp>
      <p:sp>
        <p:nvSpPr>
          <p:cNvPr id="10" name="ZoneTexte 14"/>
          <p:cNvSpPr txBox="1"/>
          <p:nvPr/>
        </p:nvSpPr>
        <p:spPr>
          <a:xfrm>
            <a:off x="26" y="692696"/>
            <a:ext cx="914399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dirty="0" smtClean="0"/>
              <a:t>Il est nécessaire d’ajuster le fichier MANIFEST crée par la commande </a:t>
            </a:r>
            <a:r>
              <a:rPr lang="fr-FR" dirty="0" err="1" smtClean="0"/>
              <a:t>ja</a:t>
            </a:r>
            <a:r>
              <a:rPr lang="fr-FR" dirty="0" smtClean="0"/>
              <a:t> comme suit</a:t>
            </a:r>
            <a:endParaRPr lang="fr-FR" dirty="0" smtClean="0"/>
          </a:p>
        </p:txBody>
      </p:sp>
      <p:sp>
        <p:nvSpPr>
          <p:cNvPr id="11" name="ZoneTexte 14"/>
          <p:cNvSpPr txBox="1"/>
          <p:nvPr/>
        </p:nvSpPr>
        <p:spPr>
          <a:xfrm>
            <a:off x="36240" y="1212721"/>
            <a:ext cx="9143999"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000" dirty="0" smtClean="0"/>
              <a:t>1. On ouvre l’archive avec l’utilitaire </a:t>
            </a:r>
            <a:r>
              <a:rPr lang="fr-FR" sz="2000" dirty="0" err="1" smtClean="0"/>
              <a:t>rar</a:t>
            </a:r>
            <a:r>
              <a:rPr lang="fr-FR" sz="2000" dirty="0" smtClean="0"/>
              <a:t>  (ou </a:t>
            </a:r>
            <a:r>
              <a:rPr lang="fr-FR" sz="2000" dirty="0" err="1" smtClean="0"/>
              <a:t>atre</a:t>
            </a:r>
            <a:r>
              <a:rPr lang="fr-FR" sz="2000" dirty="0" smtClean="0"/>
              <a:t>)</a:t>
            </a:r>
            <a:endParaRPr lang="fr-FR" sz="2000"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4388" y="1627203"/>
            <a:ext cx="3497585" cy="2089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ZoneTexte 14"/>
          <p:cNvSpPr txBox="1"/>
          <p:nvPr/>
        </p:nvSpPr>
        <p:spPr>
          <a:xfrm>
            <a:off x="36241" y="3727843"/>
            <a:ext cx="9143999"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000" dirty="0" smtClean="0"/>
              <a:t>1. On ouvre le dossier MET-INF  en double </a:t>
            </a:r>
            <a:r>
              <a:rPr lang="fr-FR" sz="2000" dirty="0" err="1" smtClean="0"/>
              <a:t>clickant</a:t>
            </a:r>
            <a:r>
              <a:rPr lang="fr-FR" sz="2000" dirty="0" smtClean="0"/>
              <a:t> </a:t>
            </a:r>
            <a:endParaRPr lang="fr-FR" sz="2000" dirty="0" smtClean="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5348" y="4127953"/>
            <a:ext cx="32766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0088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en-US" smtClean="0"/>
              <a:t>Bouira University, CS Dpt, OOP With Java, Introduction to Java</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2</a:t>
            </a:fld>
            <a:endParaRPr lang="fr-BE"/>
          </a:p>
        </p:txBody>
      </p:sp>
      <p:sp>
        <p:nvSpPr>
          <p:cNvPr id="5" name="Date Placeholder 4"/>
          <p:cNvSpPr>
            <a:spLocks noGrp="1"/>
          </p:cNvSpPr>
          <p:nvPr>
            <p:ph type="dt" sz="half" idx="10"/>
          </p:nvPr>
        </p:nvSpPr>
        <p:spPr/>
        <p:txBody>
          <a:bodyPr/>
          <a:lstStyle/>
          <a:p>
            <a:fld id="{65B72022-6638-4381-9367-010BD0DA3164}" type="datetime8">
              <a:rPr lang="ar-DZ" smtClean="0"/>
              <a:t>25 نيسان، 21</a:t>
            </a:fld>
            <a:endParaRPr lang="fr-BE"/>
          </a:p>
        </p:txBody>
      </p:sp>
      <p:sp>
        <p:nvSpPr>
          <p:cNvPr id="7" name="Rectangle 6"/>
          <p:cNvSpPr/>
          <p:nvPr/>
        </p:nvSpPr>
        <p:spPr>
          <a:xfrm>
            <a:off x="1910" y="1483281"/>
            <a:ext cx="9144000" cy="107721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fr-FR" sz="3200" dirty="0"/>
              <a:t>En mode console,</a:t>
            </a:r>
            <a:br>
              <a:rPr lang="fr-FR" sz="3200" dirty="0"/>
            </a:br>
            <a:r>
              <a:rPr lang="fr-FR" sz="3200" dirty="0" smtClean="0"/>
              <a:t>Comprendre </a:t>
            </a:r>
            <a:r>
              <a:rPr lang="fr-FR" sz="3200" dirty="0"/>
              <a:t>les concepts de </a:t>
            </a:r>
            <a:endParaRPr lang="fr-FR" sz="3200" dirty="0" smtClean="0"/>
          </a:p>
        </p:txBody>
      </p:sp>
      <p:sp>
        <p:nvSpPr>
          <p:cNvPr id="8" name="Rectangle 7"/>
          <p:cNvSpPr/>
          <p:nvPr/>
        </p:nvSpPr>
        <p:spPr>
          <a:xfrm>
            <a:off x="0" y="2996952"/>
            <a:ext cx="8927976" cy="156966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marL="1200150" lvl="2" indent="-285750">
              <a:buFont typeface="Arial" pitchFamily="34" charset="0"/>
              <a:buChar char="•"/>
            </a:pPr>
            <a:r>
              <a:rPr lang="fr-FR" sz="3200" dirty="0"/>
              <a:t>package, </a:t>
            </a:r>
            <a:endParaRPr lang="fr-FR" sz="3200" dirty="0" smtClean="0"/>
          </a:p>
          <a:p>
            <a:pPr marL="1200150" lvl="2" indent="-285750">
              <a:buFont typeface="Arial" pitchFamily="34" charset="0"/>
              <a:buChar char="•"/>
            </a:pPr>
            <a:r>
              <a:rPr lang="fr-FR" sz="3200" dirty="0" smtClean="0"/>
              <a:t>d’archive </a:t>
            </a:r>
            <a:r>
              <a:rPr lang="fr-FR" sz="3200" dirty="0"/>
              <a:t>jar et </a:t>
            </a:r>
            <a:endParaRPr lang="fr-FR" sz="3200" dirty="0" smtClean="0"/>
          </a:p>
          <a:p>
            <a:pPr marL="1200150" lvl="2" indent="-285750">
              <a:buFont typeface="Arial" pitchFamily="34" charset="0"/>
              <a:buChar char="•"/>
            </a:pPr>
            <a:r>
              <a:rPr lang="fr-FR" sz="3200" dirty="0" smtClean="0"/>
              <a:t>d’archive </a:t>
            </a:r>
            <a:r>
              <a:rPr lang="fr-FR" sz="3200" dirty="0"/>
              <a:t>jar exécutable</a:t>
            </a:r>
            <a:endParaRPr lang="en-US" sz="3200" dirty="0"/>
          </a:p>
        </p:txBody>
      </p:sp>
    </p:spTree>
    <p:extLst>
      <p:ext uri="{BB962C8B-B14F-4D97-AF65-F5344CB8AC3E}">
        <p14:creationId xmlns:p14="http://schemas.microsoft.com/office/powerpoint/2010/main" val="18113614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en-US" smtClean="0"/>
              <a:t>Bouira University, CS Dpt, OOP With Java, Introduction to Java</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20</a:t>
            </a:fld>
            <a:endParaRPr lang="fr-BE"/>
          </a:p>
        </p:txBody>
      </p:sp>
      <p:sp>
        <p:nvSpPr>
          <p:cNvPr id="5" name="ZoneTexte 14"/>
          <p:cNvSpPr txBox="1"/>
          <p:nvPr/>
        </p:nvSpPr>
        <p:spPr>
          <a:xfrm>
            <a:off x="-8012" y="116632"/>
            <a:ext cx="9143999"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000" dirty="0" smtClean="0"/>
              <a:t>Etape 1: Transformer le jar en jar exécutable</a:t>
            </a:r>
            <a:endParaRPr lang="fr-FR" sz="2000" dirty="0" smtClean="0"/>
          </a:p>
        </p:txBody>
      </p:sp>
      <p:sp>
        <p:nvSpPr>
          <p:cNvPr id="4" name="Date Placeholder 3"/>
          <p:cNvSpPr>
            <a:spLocks noGrp="1"/>
          </p:cNvSpPr>
          <p:nvPr>
            <p:ph type="dt" sz="half" idx="10"/>
          </p:nvPr>
        </p:nvSpPr>
        <p:spPr/>
        <p:txBody>
          <a:bodyPr/>
          <a:lstStyle/>
          <a:p>
            <a:fld id="{CA04CCC6-CB4B-42DF-8027-A6E81C6CF217}" type="datetime8">
              <a:rPr lang="ar-DZ" smtClean="0"/>
              <a:t>25 نيسان، 21</a:t>
            </a:fld>
            <a:endParaRPr lang="fr-BE"/>
          </a:p>
        </p:txBody>
      </p:sp>
      <p:sp>
        <p:nvSpPr>
          <p:cNvPr id="10" name="ZoneTexte 14"/>
          <p:cNvSpPr txBox="1"/>
          <p:nvPr/>
        </p:nvSpPr>
        <p:spPr>
          <a:xfrm>
            <a:off x="26" y="692696"/>
            <a:ext cx="914399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dirty="0" smtClean="0"/>
              <a:t>Il est nécessaire d’ajuster le fichier MANIFEST crée par la commande </a:t>
            </a:r>
            <a:r>
              <a:rPr lang="fr-FR" dirty="0" err="1" smtClean="0"/>
              <a:t>ja</a:t>
            </a:r>
            <a:r>
              <a:rPr lang="fr-FR" dirty="0" smtClean="0"/>
              <a:t> comme suit</a:t>
            </a:r>
            <a:endParaRPr lang="fr-FR" dirty="0" smtClean="0"/>
          </a:p>
        </p:txBody>
      </p:sp>
      <p:sp>
        <p:nvSpPr>
          <p:cNvPr id="11" name="ZoneTexte 14"/>
          <p:cNvSpPr txBox="1"/>
          <p:nvPr/>
        </p:nvSpPr>
        <p:spPr>
          <a:xfrm>
            <a:off x="36240" y="1081981"/>
            <a:ext cx="914399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dirty="0" smtClean="0"/>
              <a:t>1. On ouvre </a:t>
            </a:r>
            <a:r>
              <a:rPr lang="fr-FR" dirty="0"/>
              <a:t>le fichier </a:t>
            </a:r>
            <a:r>
              <a:rPr lang="fr-FR" dirty="0" smtClean="0"/>
              <a:t>MANIFEST.MF avec un </a:t>
            </a:r>
            <a:r>
              <a:rPr lang="fr-FR" dirty="0"/>
              <a:t>é</a:t>
            </a:r>
            <a:r>
              <a:rPr lang="fr-FR" dirty="0" smtClean="0"/>
              <a:t>diteur de texte (Bloc Note, </a:t>
            </a:r>
            <a:r>
              <a:rPr lang="fr-FR" dirty="0" err="1" smtClean="0"/>
              <a:t>NotePad</a:t>
            </a:r>
            <a:r>
              <a:rPr lang="fr-FR" dirty="0" smtClean="0"/>
              <a:t>++)</a:t>
            </a:r>
            <a:endParaRPr lang="fr-FR"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912" y="1479144"/>
            <a:ext cx="55435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293096"/>
            <a:ext cx="521017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ZoneTexte 14"/>
          <p:cNvSpPr txBox="1"/>
          <p:nvPr/>
        </p:nvSpPr>
        <p:spPr>
          <a:xfrm>
            <a:off x="178892" y="3212976"/>
            <a:ext cx="9143999"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1600" dirty="0"/>
              <a:t>2</a:t>
            </a:r>
            <a:r>
              <a:rPr lang="fr-FR" sz="1600" dirty="0" smtClean="0"/>
              <a:t>. On ajoute au fichier la ligne </a:t>
            </a:r>
            <a:r>
              <a:rPr lang="en-US" sz="1600" b="1" dirty="0"/>
              <a:t>Main-Class: </a:t>
            </a:r>
            <a:r>
              <a:rPr lang="en-US" sz="1600" b="1" dirty="0" err="1" smtClean="0"/>
              <a:t>equation.EquationDuSecondDegre</a:t>
            </a:r>
            <a:r>
              <a:rPr lang="en-US" sz="1600" b="1" dirty="0" smtClean="0"/>
              <a:t>  </a:t>
            </a:r>
            <a:r>
              <a:rPr lang="en-US" sz="1600" dirty="0" smtClean="0"/>
              <a:t>et on </a:t>
            </a:r>
            <a:r>
              <a:rPr lang="en-US" sz="1600" dirty="0" err="1" smtClean="0"/>
              <a:t>sauvegarde</a:t>
            </a:r>
            <a:r>
              <a:rPr lang="en-US" sz="1600" dirty="0" smtClean="0"/>
              <a:t> le </a:t>
            </a:r>
            <a:r>
              <a:rPr lang="en-US" sz="1600" dirty="0" err="1" smtClean="0"/>
              <a:t>fichier</a:t>
            </a:r>
            <a:r>
              <a:rPr lang="en-US" sz="1600" dirty="0" smtClean="0"/>
              <a:t> </a:t>
            </a:r>
            <a:r>
              <a:rPr lang="en-US" sz="1600" dirty="0" err="1" smtClean="0"/>
              <a:t>dans</a:t>
            </a:r>
            <a:r>
              <a:rPr lang="en-US" sz="1600" dirty="0" smtClean="0"/>
              <a:t> </a:t>
            </a:r>
            <a:r>
              <a:rPr lang="en-US" sz="1600" dirty="0" err="1" smtClean="0"/>
              <a:t>l’archive</a:t>
            </a:r>
            <a:r>
              <a:rPr lang="en-US" sz="1600" dirty="0" smtClean="0"/>
              <a:t>. </a:t>
            </a:r>
            <a:r>
              <a:rPr lang="fr-FR" sz="1600" dirty="0"/>
              <a:t>la ligne </a:t>
            </a:r>
            <a:r>
              <a:rPr lang="en-US" sz="1600" b="1" dirty="0"/>
              <a:t>Main-Class: </a:t>
            </a:r>
            <a:r>
              <a:rPr lang="en-US" sz="1600" b="1" dirty="0" err="1"/>
              <a:t>equation.EquationDuSecondDegre</a:t>
            </a:r>
            <a:r>
              <a:rPr lang="en-US" sz="1600" b="1" dirty="0"/>
              <a:t>  </a:t>
            </a:r>
            <a:r>
              <a:rPr lang="en-US" sz="1600" dirty="0" err="1"/>
              <a:t>informe</a:t>
            </a:r>
            <a:r>
              <a:rPr lang="en-US" sz="1600" dirty="0"/>
              <a:t> java </a:t>
            </a:r>
            <a:r>
              <a:rPr lang="en-US" sz="1600" dirty="0" err="1"/>
              <a:t>où</a:t>
            </a:r>
            <a:r>
              <a:rPr lang="en-US" sz="1600" dirty="0"/>
              <a:t> se </a:t>
            </a:r>
            <a:r>
              <a:rPr lang="en-US" sz="1600" dirty="0" err="1"/>
              <a:t>trouve</a:t>
            </a:r>
            <a:r>
              <a:rPr lang="en-US" sz="1600" dirty="0"/>
              <a:t> la </a:t>
            </a:r>
            <a:r>
              <a:rPr lang="en-US" sz="1600" dirty="0" err="1"/>
              <a:t>methode</a:t>
            </a:r>
            <a:r>
              <a:rPr lang="en-US" sz="1600" b="1" dirty="0"/>
              <a:t> static void main</a:t>
            </a:r>
            <a:r>
              <a:rPr lang="en-US" sz="1600" dirty="0"/>
              <a:t> </a:t>
            </a:r>
            <a:r>
              <a:rPr lang="en-US" sz="1600" dirty="0" err="1"/>
              <a:t>qu’il</a:t>
            </a:r>
            <a:r>
              <a:rPr lang="en-US" sz="1600" dirty="0"/>
              <a:t> </a:t>
            </a:r>
            <a:r>
              <a:rPr lang="en-US" sz="1600" dirty="0" err="1"/>
              <a:t>faut</a:t>
            </a:r>
            <a:r>
              <a:rPr lang="en-US" sz="1600" dirty="0"/>
              <a:t> </a:t>
            </a:r>
            <a:r>
              <a:rPr lang="en-US" sz="1600" dirty="0" err="1"/>
              <a:t>exécuter</a:t>
            </a:r>
            <a:r>
              <a:rPr lang="en-US" sz="1600" dirty="0"/>
              <a:t> en </a:t>
            </a:r>
            <a:r>
              <a:rPr lang="en-US" sz="1600" dirty="0" smtClean="0"/>
              <a:t>premier</a:t>
            </a:r>
            <a:endParaRPr lang="en-US" sz="1600" dirty="0"/>
          </a:p>
        </p:txBody>
      </p:sp>
      <p:cxnSp>
        <p:nvCxnSpPr>
          <p:cNvPr id="17" name="Straight Arrow Connector 16"/>
          <p:cNvCxnSpPr/>
          <p:nvPr/>
        </p:nvCxnSpPr>
        <p:spPr>
          <a:xfrm flipH="1">
            <a:off x="6012160" y="4106979"/>
            <a:ext cx="1131418" cy="743329"/>
          </a:xfrm>
          <a:prstGeom prst="straightConnector1">
            <a:avLst/>
          </a:prstGeom>
          <a:ln w="381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0" name="ZoneTexte 14"/>
          <p:cNvSpPr txBox="1"/>
          <p:nvPr/>
        </p:nvSpPr>
        <p:spPr>
          <a:xfrm>
            <a:off x="251520" y="5589240"/>
            <a:ext cx="9143999"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000" dirty="0" smtClean="0"/>
              <a:t>On lance ensuite l’exécution du programme</a:t>
            </a:r>
            <a:endParaRPr lang="en-US" sz="2000" dirty="0"/>
          </a:p>
        </p:txBody>
      </p:sp>
    </p:spTree>
    <p:extLst>
      <p:ext uri="{BB962C8B-B14F-4D97-AF65-F5344CB8AC3E}">
        <p14:creationId xmlns:p14="http://schemas.microsoft.com/office/powerpoint/2010/main" val="25950912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en-US" smtClean="0"/>
              <a:t>Bouira University, CS Dpt, OOP With Java, Introduction to Java</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21</a:t>
            </a:fld>
            <a:endParaRPr lang="fr-BE"/>
          </a:p>
        </p:txBody>
      </p:sp>
      <p:sp>
        <p:nvSpPr>
          <p:cNvPr id="5" name="ZoneTexte 14"/>
          <p:cNvSpPr txBox="1"/>
          <p:nvPr/>
        </p:nvSpPr>
        <p:spPr>
          <a:xfrm>
            <a:off x="-8012" y="116632"/>
            <a:ext cx="9143999"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000" dirty="0" smtClean="0"/>
              <a:t>Etape 2: Exécution  d’un programme présenté sous forme d’archive jar</a:t>
            </a:r>
            <a:endParaRPr lang="fr-FR" sz="2000" dirty="0" smtClean="0"/>
          </a:p>
        </p:txBody>
      </p:sp>
      <p:sp>
        <p:nvSpPr>
          <p:cNvPr id="4" name="Date Placeholder 3"/>
          <p:cNvSpPr>
            <a:spLocks noGrp="1"/>
          </p:cNvSpPr>
          <p:nvPr>
            <p:ph type="dt" sz="half" idx="10"/>
          </p:nvPr>
        </p:nvSpPr>
        <p:spPr/>
        <p:txBody>
          <a:bodyPr/>
          <a:lstStyle/>
          <a:p>
            <a:fld id="{CA04CCC6-CB4B-42DF-8027-A6E81C6CF217}" type="datetime8">
              <a:rPr lang="ar-DZ" smtClean="0"/>
              <a:t>25 نيسان، 21</a:t>
            </a:fld>
            <a:endParaRPr lang="fr-BE"/>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508312"/>
            <a:ext cx="660082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ounded Rectangle 13"/>
          <p:cNvSpPr/>
          <p:nvPr/>
        </p:nvSpPr>
        <p:spPr>
          <a:xfrm>
            <a:off x="1187624" y="2924944"/>
            <a:ext cx="4896544"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1428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0" y="274638"/>
            <a:ext cx="9144000" cy="70609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fr-FR" dirty="0" smtClean="0"/>
              <a:t>Structure d’un programme JAVA</a:t>
            </a:r>
            <a:endParaRPr lang="fr-FR" dirty="0"/>
          </a:p>
        </p:txBody>
      </p:sp>
      <p:sp>
        <p:nvSpPr>
          <p:cNvPr id="7" name="ZoneTexte 6"/>
          <p:cNvSpPr txBox="1"/>
          <p:nvPr/>
        </p:nvSpPr>
        <p:spPr>
          <a:xfrm>
            <a:off x="0" y="1124744"/>
            <a:ext cx="9144000" cy="95410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800" dirty="0" smtClean="0"/>
              <a:t>1. Un </a:t>
            </a:r>
            <a:r>
              <a:rPr lang="fr-FR" sz="2800" dirty="0" smtClean="0"/>
              <a:t>programme Java se présente sous la forme d’un ou plusieurs fichiers</a:t>
            </a:r>
          </a:p>
        </p:txBody>
      </p:sp>
      <p:sp>
        <p:nvSpPr>
          <p:cNvPr id="15" name="ZoneTexte 14"/>
          <p:cNvSpPr txBox="1"/>
          <p:nvPr/>
        </p:nvSpPr>
        <p:spPr>
          <a:xfrm>
            <a:off x="0" y="2303834"/>
            <a:ext cx="91440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800" dirty="0" smtClean="0"/>
              <a:t>2. Chaque </a:t>
            </a:r>
            <a:r>
              <a:rPr lang="fr-FR" sz="2800" dirty="0" smtClean="0"/>
              <a:t>fichier contient une ou plusieurs classes</a:t>
            </a:r>
          </a:p>
        </p:txBody>
      </p:sp>
      <p:sp>
        <p:nvSpPr>
          <p:cNvPr id="2" name="Espace réservé du pied de page 1"/>
          <p:cNvSpPr>
            <a:spLocks noGrp="1"/>
          </p:cNvSpPr>
          <p:nvPr>
            <p:ph type="ftr" sz="quarter" idx="11"/>
          </p:nvPr>
        </p:nvSpPr>
        <p:spPr/>
        <p:txBody>
          <a:bodyPr/>
          <a:lstStyle/>
          <a:p>
            <a:r>
              <a:rPr lang="en-US" smtClean="0"/>
              <a:t>Bouira University, CS Dpt, OOP With Java, Introduction to Java</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3</a:t>
            </a:fld>
            <a:endParaRPr lang="fr-BE"/>
          </a:p>
        </p:txBody>
      </p:sp>
      <p:sp>
        <p:nvSpPr>
          <p:cNvPr id="5" name="Date Placeholder 4"/>
          <p:cNvSpPr>
            <a:spLocks noGrp="1"/>
          </p:cNvSpPr>
          <p:nvPr>
            <p:ph type="dt" sz="half" idx="10"/>
          </p:nvPr>
        </p:nvSpPr>
        <p:spPr/>
        <p:txBody>
          <a:bodyPr/>
          <a:lstStyle/>
          <a:p>
            <a:fld id="{2F51DDC6-3444-4904-93C2-D66283E9F358}" type="datetime8">
              <a:rPr lang="ar-DZ" smtClean="0"/>
              <a:t>25 نيسان، 21</a:t>
            </a:fld>
            <a:endParaRPr lang="fr-BE"/>
          </a:p>
        </p:txBody>
      </p:sp>
      <p:sp>
        <p:nvSpPr>
          <p:cNvPr id="8" name="ZoneTexte 14"/>
          <p:cNvSpPr txBox="1"/>
          <p:nvPr/>
        </p:nvSpPr>
        <p:spPr>
          <a:xfrm>
            <a:off x="-11028" y="3119190"/>
            <a:ext cx="9047524"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800" dirty="0" smtClean="0"/>
              <a:t>3. Une </a:t>
            </a:r>
            <a:r>
              <a:rPr lang="fr-FR" sz="2800" dirty="0" smtClean="0"/>
              <a:t>classe se trouve dans un package</a:t>
            </a:r>
          </a:p>
        </p:txBody>
      </p:sp>
      <p:sp>
        <p:nvSpPr>
          <p:cNvPr id="9" name="ZoneTexte 14"/>
          <p:cNvSpPr txBox="1"/>
          <p:nvPr/>
        </p:nvSpPr>
        <p:spPr>
          <a:xfrm>
            <a:off x="0" y="4035018"/>
            <a:ext cx="91440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800" dirty="0" smtClean="0"/>
              <a:t>4. Le package </a:t>
            </a:r>
            <a:r>
              <a:rPr lang="fr-FR" sz="2800" dirty="0" smtClean="0"/>
              <a:t>est représenté par un dossier</a:t>
            </a:r>
          </a:p>
        </p:txBody>
      </p:sp>
      <p:sp>
        <p:nvSpPr>
          <p:cNvPr id="11" name="ZoneTexte 14"/>
          <p:cNvSpPr txBox="1"/>
          <p:nvPr/>
        </p:nvSpPr>
        <p:spPr>
          <a:xfrm>
            <a:off x="5605" y="4869160"/>
            <a:ext cx="91440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800" dirty="0" smtClean="0"/>
              <a:t>5. Le nom du package correspond à un nom relatif du dossier</a:t>
            </a:r>
            <a:endParaRPr lang="fr-FR" sz="2800" dirty="0" smtClean="0"/>
          </a:p>
        </p:txBody>
      </p:sp>
    </p:spTree>
    <p:extLst>
      <p:ext uri="{BB962C8B-B14F-4D97-AF65-F5344CB8AC3E}">
        <p14:creationId xmlns:p14="http://schemas.microsoft.com/office/powerpoint/2010/main" val="1937704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0" y="274638"/>
            <a:ext cx="9144000" cy="70609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fr-FR" dirty="0" smtClean="0"/>
              <a:t>Exemple</a:t>
            </a:r>
            <a:endParaRPr lang="fr-FR" dirty="0"/>
          </a:p>
        </p:txBody>
      </p:sp>
      <p:sp>
        <p:nvSpPr>
          <p:cNvPr id="7" name="ZoneTexte 6"/>
          <p:cNvSpPr txBox="1"/>
          <p:nvPr/>
        </p:nvSpPr>
        <p:spPr>
          <a:xfrm>
            <a:off x="0" y="1124744"/>
            <a:ext cx="914400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400" dirty="0" smtClean="0"/>
              <a:t>1. Soit la classe </a:t>
            </a:r>
            <a:r>
              <a:rPr lang="fr-FR" sz="2400" b="1" dirty="0" smtClean="0"/>
              <a:t>Etudiant</a:t>
            </a:r>
            <a:r>
              <a:rPr lang="fr-FR" sz="2400" dirty="0" smtClean="0"/>
              <a:t> déclaré comme </a:t>
            </a:r>
            <a:r>
              <a:rPr lang="fr-FR" sz="2400" b="1" dirty="0" smtClean="0"/>
              <a:t>public</a:t>
            </a:r>
            <a:r>
              <a:rPr lang="fr-FR" sz="2400" dirty="0" smtClean="0"/>
              <a:t>  dans son fichier </a:t>
            </a:r>
          </a:p>
        </p:txBody>
      </p:sp>
      <p:sp>
        <p:nvSpPr>
          <p:cNvPr id="15" name="ZoneTexte 14"/>
          <p:cNvSpPr txBox="1"/>
          <p:nvPr/>
        </p:nvSpPr>
        <p:spPr>
          <a:xfrm>
            <a:off x="-107504" y="5805264"/>
            <a:ext cx="914400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400" dirty="0" smtClean="0"/>
              <a:t>Le nom du fichier </a:t>
            </a:r>
            <a:endParaRPr lang="fr-FR" sz="2400" dirty="0" smtClean="0"/>
          </a:p>
        </p:txBody>
      </p:sp>
      <p:sp>
        <p:nvSpPr>
          <p:cNvPr id="2" name="Espace réservé du pied de page 1"/>
          <p:cNvSpPr>
            <a:spLocks noGrp="1"/>
          </p:cNvSpPr>
          <p:nvPr>
            <p:ph type="ftr" sz="quarter" idx="11"/>
          </p:nvPr>
        </p:nvSpPr>
        <p:spPr/>
        <p:txBody>
          <a:bodyPr/>
          <a:lstStyle/>
          <a:p>
            <a:r>
              <a:rPr lang="en-US" smtClean="0"/>
              <a:t>Bouira University, CS Dpt, OOP With Java, Introduction to Java</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4</a:t>
            </a:fld>
            <a:endParaRPr lang="fr-BE"/>
          </a:p>
        </p:txBody>
      </p:sp>
      <p:sp>
        <p:nvSpPr>
          <p:cNvPr id="5" name="Date Placeholder 4"/>
          <p:cNvSpPr>
            <a:spLocks noGrp="1"/>
          </p:cNvSpPr>
          <p:nvPr>
            <p:ph type="dt" sz="half" idx="10"/>
          </p:nvPr>
        </p:nvSpPr>
        <p:spPr/>
        <p:txBody>
          <a:bodyPr/>
          <a:lstStyle/>
          <a:p>
            <a:fld id="{2F51DDC6-3444-4904-93C2-D66283E9F358}" type="datetime8">
              <a:rPr lang="ar-DZ" smtClean="0"/>
              <a:t>25 نيسان، 21</a:t>
            </a:fld>
            <a:endParaRPr lang="fr-BE"/>
          </a:p>
        </p:txBody>
      </p:sp>
      <p:sp>
        <p:nvSpPr>
          <p:cNvPr id="8" name="ZoneTexte 14"/>
          <p:cNvSpPr txBox="1"/>
          <p:nvPr/>
        </p:nvSpPr>
        <p:spPr>
          <a:xfrm>
            <a:off x="-11028" y="2420888"/>
            <a:ext cx="904752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400" dirty="0" smtClean="0"/>
              <a:t>3. Le code source de </a:t>
            </a:r>
            <a:r>
              <a:rPr lang="fr-FR" sz="2400" b="1" dirty="0" smtClean="0"/>
              <a:t>Etudiant</a:t>
            </a:r>
            <a:r>
              <a:rPr lang="fr-FR" sz="2400" dirty="0" smtClean="0"/>
              <a:t> se </a:t>
            </a:r>
            <a:r>
              <a:rPr lang="fr-FR" sz="2400" dirty="0" smtClean="0"/>
              <a:t>trouve dans </a:t>
            </a:r>
            <a:r>
              <a:rPr lang="fr-FR" sz="2400" dirty="0" smtClean="0"/>
              <a:t>le fichier </a:t>
            </a:r>
            <a:r>
              <a:rPr lang="fr-FR" sz="2400" b="1" dirty="0" smtClean="0"/>
              <a:t>Etudiant.java</a:t>
            </a:r>
            <a:endParaRPr lang="fr-FR" sz="2400" b="1" dirty="0" smtClean="0"/>
          </a:p>
        </p:txBody>
      </p:sp>
      <p:sp>
        <p:nvSpPr>
          <p:cNvPr id="9" name="ZoneTexte 14"/>
          <p:cNvSpPr txBox="1"/>
          <p:nvPr/>
        </p:nvSpPr>
        <p:spPr>
          <a:xfrm>
            <a:off x="-27035" y="3717032"/>
            <a:ext cx="914400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400" dirty="0"/>
              <a:t>5</a:t>
            </a:r>
            <a:r>
              <a:rPr lang="fr-FR" sz="2400" dirty="0" smtClean="0"/>
              <a:t>.  </a:t>
            </a:r>
            <a:r>
              <a:rPr lang="fr-FR" sz="2400" b="1" dirty="0" smtClean="0"/>
              <a:t>Etudiant.java </a:t>
            </a:r>
            <a:r>
              <a:rPr lang="fr-FR" sz="2400" dirty="0" smtClean="0"/>
              <a:t> se trouve dans le dossier  </a:t>
            </a:r>
            <a:r>
              <a:rPr lang="fr-FR" sz="2400" b="1" dirty="0" smtClean="0"/>
              <a:t>scolarité\inscription</a:t>
            </a:r>
            <a:r>
              <a:rPr lang="fr-FR" sz="2400" dirty="0" smtClean="0"/>
              <a:t> </a:t>
            </a:r>
            <a:endParaRPr lang="fr-FR" sz="2400" dirty="0" smtClean="0"/>
          </a:p>
        </p:txBody>
      </p:sp>
      <p:sp>
        <p:nvSpPr>
          <p:cNvPr id="11" name="ZoneTexte 14"/>
          <p:cNvSpPr txBox="1"/>
          <p:nvPr/>
        </p:nvSpPr>
        <p:spPr>
          <a:xfrm>
            <a:off x="23750" y="5229200"/>
            <a:ext cx="914400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400" dirty="0" smtClean="0"/>
              <a:t>5. Le nom du package correspond à un nom relatif du dossier</a:t>
            </a:r>
            <a:endParaRPr lang="fr-FR" sz="2400" dirty="0" smtClean="0"/>
          </a:p>
        </p:txBody>
      </p:sp>
      <p:sp>
        <p:nvSpPr>
          <p:cNvPr id="12" name="ZoneTexte 6"/>
          <p:cNvSpPr txBox="1"/>
          <p:nvPr/>
        </p:nvSpPr>
        <p:spPr>
          <a:xfrm>
            <a:off x="14143" y="1772816"/>
            <a:ext cx="914400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400" dirty="0" smtClean="0"/>
              <a:t>2. La classe </a:t>
            </a:r>
            <a:r>
              <a:rPr lang="fr-FR" sz="2400" b="1" dirty="0" smtClean="0"/>
              <a:t>Etudiant</a:t>
            </a:r>
            <a:r>
              <a:rPr lang="fr-FR" sz="2400" dirty="0" smtClean="0"/>
              <a:t> se trouve dans le package </a:t>
            </a:r>
            <a:r>
              <a:rPr lang="fr-FR" sz="2400" b="1" dirty="0" err="1" smtClean="0"/>
              <a:t>scolarite.inscription</a:t>
            </a:r>
            <a:endParaRPr lang="fr-FR" sz="2400" b="1" dirty="0" smtClean="0"/>
          </a:p>
        </p:txBody>
      </p:sp>
      <p:sp>
        <p:nvSpPr>
          <p:cNvPr id="13" name="ZoneTexte 14"/>
          <p:cNvSpPr txBox="1"/>
          <p:nvPr/>
        </p:nvSpPr>
        <p:spPr>
          <a:xfrm>
            <a:off x="-23346" y="3041698"/>
            <a:ext cx="904752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400" dirty="0" smtClean="0"/>
              <a:t>4. </a:t>
            </a:r>
            <a:r>
              <a:rPr lang="fr-FR" sz="2400" dirty="0" smtClean="0"/>
              <a:t> Le nom </a:t>
            </a:r>
            <a:r>
              <a:rPr lang="fr-FR" sz="2400" b="1" dirty="0" smtClean="0"/>
              <a:t>Etudiant.java </a:t>
            </a:r>
            <a:r>
              <a:rPr lang="fr-FR" sz="2400" dirty="0" smtClean="0"/>
              <a:t>est un nom de fichier relatif</a:t>
            </a:r>
            <a:endParaRPr lang="fr-FR" sz="2400" dirty="0" smtClean="0"/>
          </a:p>
        </p:txBody>
      </p:sp>
      <p:sp>
        <p:nvSpPr>
          <p:cNvPr id="14" name="ZoneTexte 14"/>
          <p:cNvSpPr txBox="1"/>
          <p:nvPr/>
        </p:nvSpPr>
        <p:spPr>
          <a:xfrm>
            <a:off x="23750" y="4407495"/>
            <a:ext cx="914400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400" dirty="0"/>
              <a:t>6</a:t>
            </a:r>
            <a:r>
              <a:rPr lang="fr-FR" sz="2400" dirty="0" smtClean="0"/>
              <a:t>.  </a:t>
            </a:r>
            <a:r>
              <a:rPr lang="fr-FR" sz="2400" b="1" dirty="0" smtClean="0"/>
              <a:t>scolarité\inscription</a:t>
            </a:r>
            <a:r>
              <a:rPr lang="fr-FR" sz="2400" dirty="0" smtClean="0"/>
              <a:t> est un nom de dossier relatif</a:t>
            </a:r>
            <a:endParaRPr lang="fr-FR" sz="2400" dirty="0" smtClean="0"/>
          </a:p>
        </p:txBody>
      </p:sp>
    </p:spTree>
    <p:extLst>
      <p:ext uri="{BB962C8B-B14F-4D97-AF65-F5344CB8AC3E}">
        <p14:creationId xmlns:p14="http://schemas.microsoft.com/office/powerpoint/2010/main" val="3673554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3387" y="0"/>
            <a:ext cx="9144000" cy="490066"/>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fr-FR" sz="3200" dirty="0" smtClean="0"/>
              <a:t>Exemple (Suite)</a:t>
            </a:r>
            <a:endParaRPr lang="fr-FR" sz="3200" dirty="0"/>
          </a:p>
        </p:txBody>
      </p:sp>
      <p:sp>
        <p:nvSpPr>
          <p:cNvPr id="7" name="ZoneTexte 6"/>
          <p:cNvSpPr txBox="1"/>
          <p:nvPr/>
        </p:nvSpPr>
        <p:spPr>
          <a:xfrm>
            <a:off x="23750" y="663079"/>
            <a:ext cx="914400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400" dirty="0" smtClean="0"/>
              <a:t>1. Supposons que le nom absolu du dossier de travail est :</a:t>
            </a:r>
            <a:r>
              <a:rPr lang="fr-FR" sz="2400" b="1" dirty="0" smtClean="0"/>
              <a:t> d:\projet</a:t>
            </a:r>
          </a:p>
        </p:txBody>
      </p:sp>
      <p:sp>
        <p:nvSpPr>
          <p:cNvPr id="2" name="Espace réservé du pied de page 1"/>
          <p:cNvSpPr>
            <a:spLocks noGrp="1"/>
          </p:cNvSpPr>
          <p:nvPr>
            <p:ph type="ftr" sz="quarter" idx="11"/>
          </p:nvPr>
        </p:nvSpPr>
        <p:spPr/>
        <p:txBody>
          <a:bodyPr/>
          <a:lstStyle/>
          <a:p>
            <a:r>
              <a:rPr lang="en-US" smtClean="0"/>
              <a:t>Bouira University, CS Dpt, OOP With Java, Introduction to Java</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5</a:t>
            </a:fld>
            <a:endParaRPr lang="fr-BE"/>
          </a:p>
        </p:txBody>
      </p:sp>
      <p:sp>
        <p:nvSpPr>
          <p:cNvPr id="5" name="Date Placeholder 4"/>
          <p:cNvSpPr>
            <a:spLocks noGrp="1"/>
          </p:cNvSpPr>
          <p:nvPr>
            <p:ph type="dt" sz="half" idx="10"/>
          </p:nvPr>
        </p:nvSpPr>
        <p:spPr/>
        <p:txBody>
          <a:bodyPr/>
          <a:lstStyle/>
          <a:p>
            <a:fld id="{2F51DDC6-3444-4904-93C2-D66283E9F358}" type="datetime8">
              <a:rPr lang="ar-DZ" smtClean="0"/>
              <a:t>25 نيسان، 21</a:t>
            </a:fld>
            <a:endParaRPr lang="fr-BE"/>
          </a:p>
        </p:txBody>
      </p:sp>
      <p:sp>
        <p:nvSpPr>
          <p:cNvPr id="8" name="ZoneTexte 14"/>
          <p:cNvSpPr txBox="1"/>
          <p:nvPr/>
        </p:nvSpPr>
        <p:spPr>
          <a:xfrm>
            <a:off x="-11028" y="3356992"/>
            <a:ext cx="9047524"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400" dirty="0" smtClean="0"/>
              <a:t>Une fois dans le dossier de travail, la compilation</a:t>
            </a:r>
            <a:r>
              <a:rPr lang="fr-FR" sz="2400" dirty="0" smtClean="0"/>
              <a:t> de </a:t>
            </a:r>
            <a:r>
              <a:rPr lang="fr-FR" sz="2400" b="1" dirty="0" smtClean="0"/>
              <a:t>Etudiant .java </a:t>
            </a:r>
            <a:r>
              <a:rPr lang="fr-FR" sz="2400" dirty="0" smtClean="0"/>
              <a:t>se fait en indiquant obligatoirement le nom du dossier représentant le package suivi du fichier représentant la classe </a:t>
            </a:r>
            <a:r>
              <a:rPr lang="fr-FR" sz="2400" b="1" dirty="0" smtClean="0"/>
              <a:t>Etudiant</a:t>
            </a:r>
            <a:endParaRPr lang="fr-FR" sz="2400" b="1" dirty="0" smtClean="0"/>
          </a:p>
        </p:txBody>
      </p:sp>
      <p:sp>
        <p:nvSpPr>
          <p:cNvPr id="9" name="ZoneTexte 14"/>
          <p:cNvSpPr txBox="1"/>
          <p:nvPr/>
        </p:nvSpPr>
        <p:spPr>
          <a:xfrm>
            <a:off x="23750" y="4812418"/>
            <a:ext cx="914400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400" dirty="0" smtClean="0"/>
              <a:t> La commande de compilation de la classe Etudiant qui se trouve bd ans le package </a:t>
            </a:r>
            <a:r>
              <a:rPr lang="fr-FR" sz="2400" b="1" dirty="0" err="1" smtClean="0">
                <a:solidFill>
                  <a:srgbClr val="FF0000"/>
                </a:solidFill>
              </a:rPr>
              <a:t>scolarite.inscription</a:t>
            </a:r>
            <a:r>
              <a:rPr lang="fr-FR" sz="2400" b="1" dirty="0" smtClean="0"/>
              <a:t>  </a:t>
            </a:r>
            <a:r>
              <a:rPr lang="fr-FR" sz="2400" dirty="0" smtClean="0"/>
              <a:t>est </a:t>
            </a:r>
          </a:p>
          <a:p>
            <a:pPr algn="ctr"/>
            <a:r>
              <a:rPr lang="fr-FR" sz="2400" b="1" dirty="0" err="1">
                <a:solidFill>
                  <a:srgbClr val="FF0000"/>
                </a:solidFill>
              </a:rPr>
              <a:t>Javac</a:t>
            </a:r>
            <a:r>
              <a:rPr lang="fr-FR" sz="2400" b="1" dirty="0">
                <a:solidFill>
                  <a:srgbClr val="FF0000"/>
                </a:solidFill>
              </a:rPr>
              <a:t> </a:t>
            </a:r>
            <a:r>
              <a:rPr lang="fr-FR" sz="2400" b="1" dirty="0" err="1">
                <a:solidFill>
                  <a:srgbClr val="FF0000"/>
                </a:solidFill>
              </a:rPr>
              <a:t>scolarite</a:t>
            </a:r>
            <a:r>
              <a:rPr lang="fr-FR" sz="2400" b="1" dirty="0">
                <a:solidFill>
                  <a:srgbClr val="FF0000"/>
                </a:solidFill>
              </a:rPr>
              <a:t>\inscription\Etudiant.java</a:t>
            </a:r>
            <a:endParaRPr lang="fr-FR" sz="2400" b="1" dirty="0" smtClean="0">
              <a:solidFill>
                <a:srgbClr val="FF0000"/>
              </a:solidFill>
            </a:endParaRPr>
          </a:p>
        </p:txBody>
      </p:sp>
      <p:sp>
        <p:nvSpPr>
          <p:cNvPr id="12" name="ZoneTexte 6"/>
          <p:cNvSpPr txBox="1"/>
          <p:nvPr/>
        </p:nvSpPr>
        <p:spPr>
          <a:xfrm>
            <a:off x="23750" y="1331870"/>
            <a:ext cx="914400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400" dirty="0" smtClean="0"/>
              <a:t>2. </a:t>
            </a:r>
            <a:r>
              <a:rPr lang="fr-FR" sz="2400" dirty="0" smtClean="0"/>
              <a:t>Le nom absolu du dossier </a:t>
            </a:r>
            <a:r>
              <a:rPr lang="fr-FR" sz="2400" b="1" dirty="0" err="1" smtClean="0"/>
              <a:t>scolarite</a:t>
            </a:r>
            <a:r>
              <a:rPr lang="fr-FR" sz="2400" b="1" dirty="0" smtClean="0"/>
              <a:t>\inscription </a:t>
            </a:r>
            <a:r>
              <a:rPr lang="fr-FR" sz="2400" dirty="0" smtClean="0"/>
              <a:t>est alors:</a:t>
            </a:r>
            <a:r>
              <a:rPr lang="fr-FR" sz="2400" b="1" dirty="0" smtClean="0"/>
              <a:t> </a:t>
            </a:r>
          </a:p>
          <a:p>
            <a:pPr algn="ctr"/>
            <a:r>
              <a:rPr lang="fr-FR" sz="2400" b="1" dirty="0" smtClean="0">
                <a:solidFill>
                  <a:srgbClr val="FF0000"/>
                </a:solidFill>
              </a:rPr>
              <a:t>d:\projet\ </a:t>
            </a:r>
            <a:r>
              <a:rPr lang="fr-FR" sz="2400" b="1" dirty="0" err="1" smtClean="0">
                <a:solidFill>
                  <a:srgbClr val="FF0000"/>
                </a:solidFill>
              </a:rPr>
              <a:t>scolarite</a:t>
            </a:r>
            <a:r>
              <a:rPr lang="fr-FR" sz="2400" b="1" dirty="0" smtClean="0">
                <a:solidFill>
                  <a:srgbClr val="FF0000"/>
                </a:solidFill>
              </a:rPr>
              <a:t>\inscription </a:t>
            </a:r>
            <a:endParaRPr lang="fr-FR" sz="2400" b="1" dirty="0" smtClean="0">
              <a:solidFill>
                <a:srgbClr val="FF0000"/>
              </a:solidFill>
            </a:endParaRPr>
          </a:p>
        </p:txBody>
      </p:sp>
      <p:sp>
        <p:nvSpPr>
          <p:cNvPr id="13" name="ZoneTexte 14"/>
          <p:cNvSpPr txBox="1"/>
          <p:nvPr/>
        </p:nvSpPr>
        <p:spPr>
          <a:xfrm>
            <a:off x="-11028" y="2365429"/>
            <a:ext cx="9047524"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400" dirty="0" smtClean="0"/>
              <a:t>4. </a:t>
            </a:r>
            <a:r>
              <a:rPr lang="fr-FR" sz="2400" dirty="0" smtClean="0"/>
              <a:t> Pour compiler le fichier</a:t>
            </a:r>
            <a:r>
              <a:rPr lang="fr-FR" sz="2400" b="1" dirty="0" smtClean="0"/>
              <a:t> </a:t>
            </a:r>
            <a:r>
              <a:rPr lang="fr-FR" sz="2400" b="1" dirty="0" smtClean="0">
                <a:solidFill>
                  <a:srgbClr val="FF0000"/>
                </a:solidFill>
              </a:rPr>
              <a:t>Etudiant.java</a:t>
            </a:r>
            <a:r>
              <a:rPr lang="fr-FR" sz="2400" dirty="0" smtClean="0"/>
              <a:t> nous devons être au niveau du dossier de travail </a:t>
            </a:r>
            <a:r>
              <a:rPr lang="fr-FR" sz="2400" b="1" dirty="0" smtClean="0">
                <a:solidFill>
                  <a:srgbClr val="FF0000"/>
                </a:solidFill>
              </a:rPr>
              <a:t>d:\work</a:t>
            </a:r>
            <a:endParaRPr lang="fr-FR" sz="2400" b="1" dirty="0" smtClean="0">
              <a:solidFill>
                <a:srgbClr val="FF0000"/>
              </a:solidFill>
            </a:endParaRPr>
          </a:p>
        </p:txBody>
      </p:sp>
    </p:spTree>
    <p:extLst>
      <p:ext uri="{BB962C8B-B14F-4D97-AF65-F5344CB8AC3E}">
        <p14:creationId xmlns:p14="http://schemas.microsoft.com/office/powerpoint/2010/main" val="945096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3387" y="0"/>
            <a:ext cx="9144000" cy="490066"/>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fr-FR" sz="3200" dirty="0" smtClean="0"/>
              <a:t>Exemple (Suite)</a:t>
            </a:r>
            <a:endParaRPr lang="fr-FR" sz="3200" dirty="0"/>
          </a:p>
        </p:txBody>
      </p:sp>
      <p:sp>
        <p:nvSpPr>
          <p:cNvPr id="7" name="ZoneTexte 6"/>
          <p:cNvSpPr txBox="1"/>
          <p:nvPr/>
        </p:nvSpPr>
        <p:spPr>
          <a:xfrm>
            <a:off x="-36512" y="692696"/>
            <a:ext cx="914400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400" dirty="0" smtClean="0"/>
              <a:t>La commande</a:t>
            </a:r>
            <a:r>
              <a:rPr lang="fr-FR" sz="2400" dirty="0"/>
              <a:t> </a:t>
            </a:r>
            <a:r>
              <a:rPr lang="fr-FR" sz="2400" dirty="0" smtClean="0"/>
              <a:t> </a:t>
            </a:r>
            <a:r>
              <a:rPr lang="fr-FR" sz="2400" b="1" dirty="0" err="1" smtClean="0">
                <a:solidFill>
                  <a:srgbClr val="FF0000"/>
                </a:solidFill>
              </a:rPr>
              <a:t>Javac</a:t>
            </a:r>
            <a:r>
              <a:rPr lang="fr-FR" sz="2400" b="1" dirty="0" smtClean="0">
                <a:solidFill>
                  <a:srgbClr val="FF0000"/>
                </a:solidFill>
              </a:rPr>
              <a:t>  </a:t>
            </a:r>
            <a:r>
              <a:rPr lang="fr-FR" sz="2400" b="1" dirty="0" err="1" smtClean="0">
                <a:solidFill>
                  <a:srgbClr val="FF0000"/>
                </a:solidFill>
              </a:rPr>
              <a:t>scolarite</a:t>
            </a:r>
            <a:r>
              <a:rPr lang="fr-FR" sz="2400" b="1" dirty="0" smtClean="0">
                <a:solidFill>
                  <a:srgbClr val="FF0000"/>
                </a:solidFill>
              </a:rPr>
              <a:t>\inscription\Etudiant.java </a:t>
            </a:r>
            <a:r>
              <a:rPr lang="fr-FR" sz="2400" dirty="0"/>
              <a:t>produit le fichier </a:t>
            </a:r>
            <a:r>
              <a:rPr lang="fr-FR" sz="2400" b="1" dirty="0" err="1"/>
              <a:t>Etudiant.class</a:t>
            </a:r>
            <a:r>
              <a:rPr lang="fr-FR" sz="2400" dirty="0"/>
              <a:t> qui se trouve dans le dossier </a:t>
            </a:r>
            <a:r>
              <a:rPr lang="fr-FR" sz="2400" b="1" dirty="0" err="1"/>
              <a:t>scolarite</a:t>
            </a:r>
            <a:r>
              <a:rPr lang="fr-FR" sz="2400" b="1" dirty="0"/>
              <a:t>\inscription</a:t>
            </a:r>
            <a:r>
              <a:rPr lang="fr-FR" sz="2400" dirty="0"/>
              <a:t>\ </a:t>
            </a:r>
          </a:p>
        </p:txBody>
      </p:sp>
      <p:sp>
        <p:nvSpPr>
          <p:cNvPr id="2" name="Espace réservé du pied de page 1"/>
          <p:cNvSpPr>
            <a:spLocks noGrp="1"/>
          </p:cNvSpPr>
          <p:nvPr>
            <p:ph type="ftr" sz="quarter" idx="11"/>
          </p:nvPr>
        </p:nvSpPr>
        <p:spPr/>
        <p:txBody>
          <a:bodyPr/>
          <a:lstStyle/>
          <a:p>
            <a:r>
              <a:rPr lang="en-US" smtClean="0"/>
              <a:t>Bouira University, CS Dpt, OOP With Java, Introduction to Java</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6</a:t>
            </a:fld>
            <a:endParaRPr lang="fr-BE"/>
          </a:p>
        </p:txBody>
      </p:sp>
      <p:sp>
        <p:nvSpPr>
          <p:cNvPr id="5" name="Date Placeholder 4"/>
          <p:cNvSpPr>
            <a:spLocks noGrp="1"/>
          </p:cNvSpPr>
          <p:nvPr>
            <p:ph type="dt" sz="half" idx="10"/>
          </p:nvPr>
        </p:nvSpPr>
        <p:spPr/>
        <p:txBody>
          <a:bodyPr/>
          <a:lstStyle/>
          <a:p>
            <a:fld id="{2F51DDC6-3444-4904-93C2-D66283E9F358}" type="datetime8">
              <a:rPr lang="ar-DZ" smtClean="0"/>
              <a:t>25 نيسان، 21</a:t>
            </a:fld>
            <a:endParaRPr lang="fr-BE"/>
          </a:p>
        </p:txBody>
      </p:sp>
      <p:sp>
        <p:nvSpPr>
          <p:cNvPr id="12" name="ZoneTexte 6"/>
          <p:cNvSpPr txBox="1"/>
          <p:nvPr/>
        </p:nvSpPr>
        <p:spPr>
          <a:xfrm>
            <a:off x="-24488" y="2212356"/>
            <a:ext cx="914400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400" dirty="0" smtClean="0"/>
              <a:t>Si le code source Etudiant.java contenait la méthode </a:t>
            </a:r>
            <a:r>
              <a:rPr lang="fr-FR" sz="2400" b="1" dirty="0" err="1" smtClean="0"/>
              <a:t>static</a:t>
            </a:r>
            <a:r>
              <a:rPr lang="fr-FR" sz="2400" b="1" dirty="0" smtClean="0"/>
              <a:t> </a:t>
            </a:r>
            <a:r>
              <a:rPr lang="fr-FR" sz="2400" b="1" dirty="0" err="1" smtClean="0"/>
              <a:t>void</a:t>
            </a:r>
            <a:r>
              <a:rPr lang="fr-FR" sz="2400" b="1" dirty="0" smtClean="0"/>
              <a:t> main</a:t>
            </a:r>
            <a:r>
              <a:rPr lang="fr-FR" sz="2400" dirty="0" smtClean="0"/>
              <a:t>, le fichier binaire </a:t>
            </a:r>
            <a:r>
              <a:rPr lang="fr-FR" sz="2400" b="1" dirty="0" err="1" smtClean="0"/>
              <a:t>Etudiant.class</a:t>
            </a:r>
            <a:r>
              <a:rPr lang="fr-FR" sz="2400" b="1" dirty="0" smtClean="0"/>
              <a:t> </a:t>
            </a:r>
            <a:r>
              <a:rPr lang="fr-FR" sz="2400" dirty="0" smtClean="0"/>
              <a:t>est </a:t>
            </a:r>
            <a:r>
              <a:rPr lang="fr-FR" sz="2400" dirty="0" err="1" smtClean="0"/>
              <a:t>éxécutable</a:t>
            </a:r>
            <a:r>
              <a:rPr lang="fr-FR" sz="2400" dirty="0" smtClean="0"/>
              <a:t> </a:t>
            </a:r>
            <a:endParaRPr lang="fr-FR" sz="2400" b="1" dirty="0" smtClean="0"/>
          </a:p>
        </p:txBody>
      </p:sp>
      <p:sp>
        <p:nvSpPr>
          <p:cNvPr id="13" name="ZoneTexte 14"/>
          <p:cNvSpPr txBox="1"/>
          <p:nvPr/>
        </p:nvSpPr>
        <p:spPr>
          <a:xfrm>
            <a:off x="23750" y="3645024"/>
            <a:ext cx="9047524"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400" dirty="0" smtClean="0"/>
              <a:t>Pour exécuter  le fichier</a:t>
            </a:r>
            <a:r>
              <a:rPr lang="fr-FR" sz="2400" b="1" dirty="0" smtClean="0"/>
              <a:t> </a:t>
            </a:r>
            <a:r>
              <a:rPr lang="fr-FR" sz="2400" b="1" dirty="0" err="1" smtClean="0"/>
              <a:t>Etudiant.class</a:t>
            </a:r>
            <a:r>
              <a:rPr lang="fr-FR" sz="2400" dirty="0" smtClean="0"/>
              <a:t> du package </a:t>
            </a:r>
            <a:r>
              <a:rPr lang="fr-FR" sz="2400" b="1" dirty="0" err="1" smtClean="0">
                <a:solidFill>
                  <a:srgbClr val="FF0000"/>
                </a:solidFill>
              </a:rPr>
              <a:t>scolarite.inscription</a:t>
            </a:r>
            <a:r>
              <a:rPr lang="fr-FR" sz="2400" b="1" dirty="0" smtClean="0">
                <a:solidFill>
                  <a:srgbClr val="FF0000"/>
                </a:solidFill>
              </a:rPr>
              <a:t> </a:t>
            </a:r>
            <a:r>
              <a:rPr lang="fr-FR" sz="2400" dirty="0" smtClean="0"/>
              <a:t>il faut </a:t>
            </a:r>
            <a:r>
              <a:rPr lang="fr-FR" sz="2400" dirty="0" smtClean="0"/>
              <a:t>être au niveau du </a:t>
            </a:r>
            <a:r>
              <a:rPr lang="fr-FR" sz="2400" dirty="0" smtClean="0"/>
              <a:t>dossier de travail </a:t>
            </a:r>
            <a:r>
              <a:rPr lang="fr-FR" sz="2400" b="1" dirty="0" smtClean="0"/>
              <a:t>d:\work </a:t>
            </a:r>
            <a:r>
              <a:rPr lang="fr-FR" sz="2400" dirty="0" smtClean="0"/>
              <a:t> et écrire</a:t>
            </a:r>
          </a:p>
          <a:p>
            <a:pPr algn="ctr"/>
            <a:r>
              <a:rPr lang="fr-FR" sz="2400" b="1" dirty="0" smtClean="0">
                <a:solidFill>
                  <a:srgbClr val="FF0000"/>
                </a:solidFill>
              </a:rPr>
              <a:t>Java </a:t>
            </a:r>
            <a:r>
              <a:rPr lang="fr-FR" sz="2400" b="1" dirty="0" err="1" smtClean="0">
                <a:solidFill>
                  <a:srgbClr val="FF0000"/>
                </a:solidFill>
              </a:rPr>
              <a:t>scolarite.inscription.Etudiant</a:t>
            </a:r>
            <a:endParaRPr lang="fr-FR" sz="2400" b="1" dirty="0" smtClean="0">
              <a:solidFill>
                <a:srgbClr val="FF0000"/>
              </a:solidFill>
            </a:endParaRPr>
          </a:p>
        </p:txBody>
      </p:sp>
    </p:spTree>
    <p:extLst>
      <p:ext uri="{BB962C8B-B14F-4D97-AF65-F5344CB8AC3E}">
        <p14:creationId xmlns:p14="http://schemas.microsoft.com/office/powerpoint/2010/main" val="2081546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0" y="2643188"/>
            <a:ext cx="9144000" cy="1785937"/>
          </a:xfrm>
        </p:spPr>
        <p:style>
          <a:lnRef idx="3">
            <a:schemeClr val="lt1"/>
          </a:lnRef>
          <a:fillRef idx="1">
            <a:schemeClr val="accent2"/>
          </a:fillRef>
          <a:effectRef idx="1">
            <a:schemeClr val="accent2"/>
          </a:effectRef>
          <a:fontRef idx="minor">
            <a:schemeClr val="lt1"/>
          </a:fontRef>
        </p:style>
        <p:txBody>
          <a:bodyPr rtlCol="0">
            <a:normAutofit fontScale="90000"/>
          </a:bodyPr>
          <a:lstStyle/>
          <a:p>
            <a:pPr fontAlgn="auto">
              <a:spcAft>
                <a:spcPts val="0"/>
              </a:spcAft>
              <a:defRPr/>
            </a:pPr>
            <a:r>
              <a:rPr lang="fr-FR" dirty="0" smtClean="0"/>
              <a:t>Déplacement d’un programme Java se trouvant d ans un package vers un autre dossier de travail</a:t>
            </a:r>
            <a:endParaRPr lang="fr-FR" dirty="0"/>
          </a:p>
        </p:txBody>
      </p:sp>
      <p:sp>
        <p:nvSpPr>
          <p:cNvPr id="2" name="Espace réservé du pied de page 1"/>
          <p:cNvSpPr>
            <a:spLocks noGrp="1"/>
          </p:cNvSpPr>
          <p:nvPr>
            <p:ph type="ftr" sz="quarter" idx="11"/>
          </p:nvPr>
        </p:nvSpPr>
        <p:spPr/>
        <p:txBody>
          <a:bodyPr/>
          <a:lstStyle/>
          <a:p>
            <a:r>
              <a:rPr lang="en-US" smtClean="0"/>
              <a:t>Bouira University, CS Dpt, OOP With Java, Introduction to Java</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7</a:t>
            </a:fld>
            <a:endParaRPr lang="fr-BE"/>
          </a:p>
        </p:txBody>
      </p:sp>
      <p:sp>
        <p:nvSpPr>
          <p:cNvPr id="5" name="Date Placeholder 4"/>
          <p:cNvSpPr>
            <a:spLocks noGrp="1"/>
          </p:cNvSpPr>
          <p:nvPr>
            <p:ph type="dt" sz="half" idx="10"/>
          </p:nvPr>
        </p:nvSpPr>
        <p:spPr/>
        <p:txBody>
          <a:bodyPr/>
          <a:lstStyle/>
          <a:p>
            <a:fld id="{EAA63405-5B50-47FE-BB26-AD8D7B9F63F9}" type="datetime8">
              <a:rPr lang="ar-DZ" smtClean="0"/>
              <a:t>25 نيسان، 21</a:t>
            </a:fld>
            <a:endParaRPr lang="fr-BE"/>
          </a:p>
        </p:txBody>
      </p:sp>
    </p:spTree>
    <p:extLst>
      <p:ext uri="{BB962C8B-B14F-4D97-AF65-F5344CB8AC3E}">
        <p14:creationId xmlns:p14="http://schemas.microsoft.com/office/powerpoint/2010/main" val="8637614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en-US" smtClean="0"/>
              <a:t>Bouira University, CS Dpt, OOP With Java, Introduction to Java</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8</a:t>
            </a:fld>
            <a:endParaRPr lang="fr-BE"/>
          </a:p>
        </p:txBody>
      </p:sp>
      <p:sp>
        <p:nvSpPr>
          <p:cNvPr id="5" name="ZoneTexte 14"/>
          <p:cNvSpPr txBox="1"/>
          <p:nvPr/>
        </p:nvSpPr>
        <p:spPr>
          <a:xfrm>
            <a:off x="107504" y="2132856"/>
            <a:ext cx="8928991" cy="181588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800" dirty="0" smtClean="0"/>
              <a:t>Le déplacement d’un programme java, que ce soit le code source ou le code exécutable, se fait par une copie (ou un déplacement) de tout le dossier représentant le package avec son contenu (fichier code source et binaire)</a:t>
            </a:r>
            <a:endParaRPr lang="fr-FR" sz="2800" dirty="0" smtClean="0"/>
          </a:p>
        </p:txBody>
      </p:sp>
      <p:sp>
        <p:nvSpPr>
          <p:cNvPr id="4" name="Date Placeholder 3"/>
          <p:cNvSpPr>
            <a:spLocks noGrp="1"/>
          </p:cNvSpPr>
          <p:nvPr>
            <p:ph type="dt" sz="half" idx="10"/>
          </p:nvPr>
        </p:nvSpPr>
        <p:spPr/>
        <p:txBody>
          <a:bodyPr/>
          <a:lstStyle/>
          <a:p>
            <a:fld id="{CA04CCC6-CB4B-42DF-8027-A6E81C6CF217}" type="datetime8">
              <a:rPr lang="ar-DZ" smtClean="0"/>
              <a:t>25 نيسان، 21</a:t>
            </a:fld>
            <a:endParaRPr lang="fr-BE"/>
          </a:p>
        </p:txBody>
      </p:sp>
    </p:spTree>
    <p:extLst>
      <p:ext uri="{BB962C8B-B14F-4D97-AF65-F5344CB8AC3E}">
        <p14:creationId xmlns:p14="http://schemas.microsoft.com/office/powerpoint/2010/main" val="2548261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0" y="2643188"/>
            <a:ext cx="9144000" cy="1785937"/>
          </a:xfrm>
        </p:spPr>
        <p:style>
          <a:lnRef idx="3">
            <a:schemeClr val="lt1"/>
          </a:lnRef>
          <a:fillRef idx="1">
            <a:schemeClr val="accent2"/>
          </a:fillRef>
          <a:effectRef idx="1">
            <a:schemeClr val="accent2"/>
          </a:effectRef>
          <a:fontRef idx="minor">
            <a:schemeClr val="lt1"/>
          </a:fontRef>
        </p:style>
        <p:txBody>
          <a:bodyPr rtlCol="0">
            <a:normAutofit fontScale="90000"/>
          </a:bodyPr>
          <a:lstStyle/>
          <a:p>
            <a:pPr fontAlgn="auto">
              <a:spcAft>
                <a:spcPts val="0"/>
              </a:spcAft>
              <a:defRPr/>
            </a:pPr>
            <a:r>
              <a:rPr lang="fr-FR" dirty="0" smtClean="0"/>
              <a:t>Déplacement d’un programme Java se trouvant d ans un package vers un autre dossier de travail</a:t>
            </a:r>
            <a:endParaRPr lang="fr-FR" dirty="0"/>
          </a:p>
        </p:txBody>
      </p:sp>
      <p:sp>
        <p:nvSpPr>
          <p:cNvPr id="2" name="Espace réservé du pied de page 1"/>
          <p:cNvSpPr>
            <a:spLocks noGrp="1"/>
          </p:cNvSpPr>
          <p:nvPr>
            <p:ph type="ftr" sz="quarter" idx="11"/>
          </p:nvPr>
        </p:nvSpPr>
        <p:spPr/>
        <p:txBody>
          <a:bodyPr/>
          <a:lstStyle/>
          <a:p>
            <a:r>
              <a:rPr lang="en-US" smtClean="0"/>
              <a:t>Bouira University, CS Dpt, OOP With Java, Introduction to Java</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9</a:t>
            </a:fld>
            <a:endParaRPr lang="fr-BE"/>
          </a:p>
        </p:txBody>
      </p:sp>
      <p:sp>
        <p:nvSpPr>
          <p:cNvPr id="5" name="Date Placeholder 4"/>
          <p:cNvSpPr>
            <a:spLocks noGrp="1"/>
          </p:cNvSpPr>
          <p:nvPr>
            <p:ph type="dt" sz="half" idx="10"/>
          </p:nvPr>
        </p:nvSpPr>
        <p:spPr/>
        <p:txBody>
          <a:bodyPr/>
          <a:lstStyle/>
          <a:p>
            <a:fld id="{EAA63405-5B50-47FE-BB26-AD8D7B9F63F9}" type="datetime8">
              <a:rPr lang="ar-DZ" smtClean="0"/>
              <a:t>25 نيسان، 21</a:t>
            </a:fld>
            <a:endParaRPr lang="fr-BE"/>
          </a:p>
        </p:txBody>
      </p:sp>
    </p:spTree>
    <p:extLst>
      <p:ext uri="{BB962C8B-B14F-4D97-AF65-F5344CB8AC3E}">
        <p14:creationId xmlns:p14="http://schemas.microsoft.com/office/powerpoint/2010/main" val="392994154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6141</TotalTime>
  <Words>1268</Words>
  <Application>Microsoft Office PowerPoint</Application>
  <PresentationFormat>On-screen Show (4:3)</PresentationFormat>
  <Paragraphs>146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Thème Office</vt:lpstr>
      <vt:lpstr>POO avec JAVA</vt:lpstr>
      <vt:lpstr>PowerPoint Presentation</vt:lpstr>
      <vt:lpstr>Structure d’un programme JAVA</vt:lpstr>
      <vt:lpstr>Exemple</vt:lpstr>
      <vt:lpstr>Exemple (Suite)</vt:lpstr>
      <vt:lpstr>Exemple (Suite)</vt:lpstr>
      <vt:lpstr>Déplacement d’un programme Java se trouvant d ans un package vers un autre dossier de travail</vt:lpstr>
      <vt:lpstr>PowerPoint Presentation</vt:lpstr>
      <vt:lpstr>Déplacement d’un programme Java se trouvant d ans un package vers un autre dossier de travail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Problématique</dc:title>
  <dc:creator>bennouar</dc:creator>
  <cp:lastModifiedBy>DJAMAL</cp:lastModifiedBy>
  <cp:revision>196</cp:revision>
  <dcterms:created xsi:type="dcterms:W3CDTF">2009-02-27T20:30:05Z</dcterms:created>
  <dcterms:modified xsi:type="dcterms:W3CDTF">2021-04-25T17:22:21Z</dcterms:modified>
</cp:coreProperties>
</file>