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9" r:id="rId2"/>
    <p:sldId id="587" r:id="rId3"/>
    <p:sldId id="588" r:id="rId4"/>
    <p:sldId id="589" r:id="rId5"/>
    <p:sldId id="594" r:id="rId6"/>
    <p:sldId id="593" r:id="rId7"/>
    <p:sldId id="590" r:id="rId8"/>
    <p:sldId id="591" r:id="rId9"/>
    <p:sldId id="592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93" autoAdjust="0"/>
    <p:restoredTop sz="94676" autoAdjust="0"/>
  </p:normalViewPr>
  <p:slideViewPr>
    <p:cSldViewPr>
      <p:cViewPr>
        <p:scale>
          <a:sx n="70" d="100"/>
          <a:sy n="70" d="100"/>
        </p:scale>
        <p:origin x="-1968" y="-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90F8B-665C-49A2-B4FF-A7C07307F760}" type="datetimeFigureOut">
              <a:rPr lang="fr-FR" smtClean="0"/>
              <a:t>26/04/2021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06625-4472-4D57-B6FD-05554B8E96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67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6FD4-F2D9-44DC-9A2D-E8B0DA3966BE}" type="datetime1">
              <a:rPr lang="fr-FR" smtClean="0"/>
              <a:t>26/04/2021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Programmation Orientée Objet, 15-19 Sept 2013, par Dj. Bennouar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51D4-6595-48BC-8C68-BE243A08D45A}" type="datetime1">
              <a:rPr lang="fr-FR" smtClean="0"/>
              <a:t>26/04/2021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Programmation Orientée Objet, 15-19 Sept 2013, par Dj. Bennouar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4071-3B44-4237-997B-5B6399B7C940}" type="datetime1">
              <a:rPr lang="fr-FR" smtClean="0"/>
              <a:t>26/04/2021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Programmation Orientée Objet, 15-19 Sept 2013, par Dj. Bennouar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6D63-7CA4-4242-85D2-85B4735671DF}" type="datetime1">
              <a:rPr lang="fr-FR" smtClean="0"/>
              <a:t>26/04/2021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Programmation Orientée Objet, 15-19 Sept 2013, par Dj. Bennouar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998D-2CCA-4299-9006-F1EAFF18702E}" type="datetime1">
              <a:rPr lang="fr-FR" smtClean="0"/>
              <a:t>26/04/2021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Programmation Orientée Objet, 15-19 Sept 2013, par Dj. Bennouar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C5FA-77DA-43C2-BFC3-0D9F6CBE9F0C}" type="datetime1">
              <a:rPr lang="fr-FR" smtClean="0"/>
              <a:t>26/04/2021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Programmation Orientée Objet, 15-19 Sept 2013, par Dj. Bennouar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0F14-F005-460F-96F2-9A64A943BE5D}" type="datetime1">
              <a:rPr lang="fr-FR" smtClean="0"/>
              <a:t>26/04/2021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Programmation Orientée Objet, 15-19 Sept 2013, par Dj. Bennouar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4E5F-EA50-4683-94DE-EB46E3811AC3}" type="datetime1">
              <a:rPr lang="fr-FR" smtClean="0"/>
              <a:t>26/04/2021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Programmation Orientée Objet, 15-19 Sept 2013, par Dj. Bennouar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5927-881B-464A-BDE3-543EFFB38FA2}" type="datetime1">
              <a:rPr lang="fr-FR" smtClean="0"/>
              <a:t>26/04/2021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Programmation Orientée Objet, 15-19 Sept 2013, par Dj. Bennouar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FA7-8E67-48D5-BE84-9E3545454931}" type="datetime1">
              <a:rPr lang="fr-FR" smtClean="0"/>
              <a:t>26/04/2021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Programmation Orientée Objet, 15-19 Sept 2013, par Dj. Bennouar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2BCA-8982-4AFD-90C8-F60EE07C8CEA}" type="datetime1">
              <a:rPr lang="fr-FR" smtClean="0"/>
              <a:t>26/04/2021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Programmation Orientée Objet, 15-19 Sept 2013, par Dj. Bennouar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BDA84-6E4E-4663-93E9-E0FAF7192D86}" type="datetime1">
              <a:rPr lang="fr-FR" smtClean="0"/>
              <a:t>26/04/2021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ESG, Programmation Orientée Objet, 15-19 Sept 2013, par Dj. Bennouar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500034" y="2500306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3600" b="1" dirty="0" smtClean="0"/>
              <a:t>La programmation orientée objet</a:t>
            </a:r>
            <a:endParaRPr lang="fr-FR" sz="3600" b="1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ESG, Programmation Orientée Objet, 15-19 Sept 2013, par Dj. </a:t>
            </a:r>
            <a:r>
              <a:rPr lang="fr-FR" dirty="0" err="1" smtClean="0"/>
              <a:t>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Programmation Orientée Objet, 15-19 Sept 2013, par Dj. Bennouar</a:t>
            </a:r>
            <a:endParaRPr lang="fr-BE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26778" y="2372687"/>
            <a:ext cx="9197144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LES CONCEPTS FONDAMENTAUX </a:t>
            </a:r>
          </a:p>
          <a:p>
            <a:pPr algn="ctr"/>
            <a:r>
              <a:rPr lang="fr-FR" sz="3600" dirty="0" smtClean="0"/>
              <a:t>DE L’ORIENTE OBJET</a:t>
            </a:r>
            <a:endParaRPr lang="ar-DZ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7189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Programmation Orientée Objet, 15-19 Sept 2013, par Dj. Bennouar</a:t>
            </a:r>
            <a:endParaRPr lang="fr-BE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-1" y="380563"/>
            <a:ext cx="9144001" cy="646331"/>
          </a:xfrm>
          <a:prstGeom prst="rect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1</a:t>
            </a:r>
            <a:r>
              <a:rPr lang="fr-FR" sz="3600" baseline="30000" dirty="0" smtClean="0"/>
              <a:t>er</a:t>
            </a:r>
            <a:r>
              <a:rPr lang="fr-FR" sz="3600" dirty="0" smtClean="0"/>
              <a:t> Concept:  </a:t>
            </a:r>
            <a:r>
              <a:rPr lang="fr-FR" sz="3600" b="1" dirty="0" smtClean="0"/>
              <a:t>objet</a:t>
            </a:r>
            <a:endParaRPr lang="ar-DZ" sz="3600" b="1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0" y="1340768"/>
            <a:ext cx="9144000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Donnée </a:t>
            </a:r>
            <a:r>
              <a:rPr lang="fr-FR" sz="3600" dirty="0" smtClean="0"/>
              <a:t>Structurée </a:t>
            </a:r>
            <a:r>
              <a:rPr lang="fr-FR" sz="3600" dirty="0" smtClean="0"/>
              <a:t>capable:</a:t>
            </a:r>
          </a:p>
          <a:p>
            <a:pPr marL="571500" indent="-571500">
              <a:buFontTx/>
              <a:buChar char="-"/>
            </a:pPr>
            <a:r>
              <a:rPr lang="fr-FR" sz="3600" dirty="0" smtClean="0"/>
              <a:t>de </a:t>
            </a:r>
            <a:r>
              <a:rPr lang="fr-FR" sz="3600" dirty="0" smtClean="0"/>
              <a:t>réaliser des </a:t>
            </a:r>
            <a:r>
              <a:rPr lang="fr-FR" sz="3600" dirty="0" smtClean="0"/>
              <a:t>traitements </a:t>
            </a:r>
          </a:p>
          <a:p>
            <a:pPr marL="571500" indent="-571500">
              <a:buFontTx/>
              <a:buChar char="-"/>
            </a:pPr>
            <a:r>
              <a:rPr lang="fr-FR" sz="3600" dirty="0" smtClean="0"/>
              <a:t>d’interagir avec </a:t>
            </a:r>
            <a:r>
              <a:rPr lang="fr-FR" sz="3600" dirty="0" smtClean="0"/>
              <a:t>le monde externe représenté par d’autres objets</a:t>
            </a:r>
            <a:endParaRPr lang="ar-DZ" sz="3600" b="1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0" y="4437112"/>
            <a:ext cx="9144000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Possède </a:t>
            </a:r>
            <a:r>
              <a:rPr lang="fr-FR" sz="3600" dirty="0" smtClean="0"/>
              <a:t>des attributs et des </a:t>
            </a:r>
            <a:r>
              <a:rPr lang="fr-FR" sz="3600" dirty="0" smtClean="0"/>
              <a:t>comportement. Les comportement sont représentés par les diverses méthodes</a:t>
            </a:r>
            <a:endParaRPr lang="ar-DZ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280878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Programmation Orientée Objet, 15-19 Sept 2013, par Dj. Bennouar</a:t>
            </a:r>
            <a:endParaRPr lang="fr-BE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-1" y="380563"/>
            <a:ext cx="9144001" cy="646331"/>
          </a:xfrm>
          <a:prstGeom prst="rect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2</a:t>
            </a:r>
            <a:r>
              <a:rPr lang="fr-FR" sz="3600" baseline="30000" dirty="0" smtClean="0"/>
              <a:t>ème</a:t>
            </a:r>
            <a:r>
              <a:rPr lang="fr-FR" sz="3600" dirty="0" smtClean="0"/>
              <a:t>  Concept:  </a:t>
            </a:r>
            <a:r>
              <a:rPr lang="fr-FR" sz="3600" b="1" dirty="0" smtClean="0"/>
              <a:t>classe</a:t>
            </a:r>
            <a:endParaRPr lang="ar-DZ" sz="3600" b="1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30816" y="1916832"/>
            <a:ext cx="914400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défini  la structure et le comportement</a:t>
            </a:r>
          </a:p>
          <a:p>
            <a:pPr algn="ctr"/>
            <a:r>
              <a:rPr lang="fr-FR" sz="3600" dirty="0"/>
              <a:t>d’un objet</a:t>
            </a:r>
            <a:endParaRPr lang="ar-DZ" sz="3600" b="1" dirty="0" smtClean="0"/>
          </a:p>
        </p:txBody>
      </p:sp>
      <p:sp>
        <p:nvSpPr>
          <p:cNvPr id="7" name="ZoneTexte 5"/>
          <p:cNvSpPr txBox="1"/>
          <p:nvPr/>
        </p:nvSpPr>
        <p:spPr>
          <a:xfrm>
            <a:off x="-10004" y="3789040"/>
            <a:ext cx="9144000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Une classe doté d’attributs et méthode de classe (déclarés par </a:t>
            </a:r>
            <a:r>
              <a:rPr lang="fr-FR" sz="3600" b="1" dirty="0" err="1" smtClean="0"/>
              <a:t>static</a:t>
            </a:r>
            <a:r>
              <a:rPr lang="fr-FR" sz="3600" b="1" dirty="0" smtClean="0"/>
              <a:t> </a:t>
            </a:r>
            <a:r>
              <a:rPr lang="fr-FR" sz="3600" dirty="0" smtClean="0"/>
              <a:t>en Java) </a:t>
            </a:r>
          </a:p>
          <a:p>
            <a:pPr algn="ctr"/>
            <a:r>
              <a:rPr lang="fr-FR" sz="3600" dirty="0" smtClean="0"/>
              <a:t>peut être considérée comme un objet </a:t>
            </a:r>
            <a:endParaRPr lang="ar-DZ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255107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Programmation Orientée Objet, 15-19 Sept 2013, par Dj. Bennouar</a:t>
            </a:r>
            <a:endParaRPr lang="fr-BE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5862" y="0"/>
            <a:ext cx="9144001" cy="646331"/>
          </a:xfrm>
          <a:prstGeom prst="rect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3</a:t>
            </a:r>
            <a:r>
              <a:rPr lang="fr-FR" sz="3600" baseline="30000" dirty="0" smtClean="0"/>
              <a:t>ème</a:t>
            </a:r>
            <a:r>
              <a:rPr lang="fr-FR" sz="3600" dirty="0" smtClean="0"/>
              <a:t>  Concept:  </a:t>
            </a:r>
            <a:r>
              <a:rPr lang="fr-FR" sz="3600" b="1" dirty="0" smtClean="0">
                <a:solidFill>
                  <a:srgbClr val="FF0000"/>
                </a:solidFill>
              </a:rPr>
              <a:t>Méthode</a:t>
            </a:r>
            <a:endParaRPr lang="ar-DZ" sz="3600" b="1" dirty="0" smtClean="0">
              <a:solidFill>
                <a:srgbClr val="FF0000"/>
              </a:solidFill>
            </a:endParaRPr>
          </a:p>
        </p:txBody>
      </p:sp>
      <p:sp>
        <p:nvSpPr>
          <p:cNvPr id="7" name="ZoneTexte 5"/>
          <p:cNvSpPr txBox="1"/>
          <p:nvPr/>
        </p:nvSpPr>
        <p:spPr>
          <a:xfrm>
            <a:off x="-9485" y="836712"/>
            <a:ext cx="9144000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Une méthode est une fonction  définie au niveau de la classe</a:t>
            </a:r>
          </a:p>
        </p:txBody>
      </p:sp>
      <p:sp>
        <p:nvSpPr>
          <p:cNvPr id="8" name="ZoneTexte 5"/>
          <p:cNvSpPr txBox="1"/>
          <p:nvPr/>
        </p:nvSpPr>
        <p:spPr>
          <a:xfrm>
            <a:off x="-26260" y="2103092"/>
            <a:ext cx="9144000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Les méthodes </a:t>
            </a:r>
            <a:r>
              <a:rPr lang="fr-FR" sz="3200" dirty="0" smtClean="0"/>
              <a:t>définissent </a:t>
            </a:r>
            <a:r>
              <a:rPr lang="fr-FR" sz="3200" dirty="0" smtClean="0"/>
              <a:t>le comportement des objets de la classe</a:t>
            </a:r>
            <a:endParaRPr lang="ar-DZ" sz="3200" dirty="0" smtClean="0"/>
          </a:p>
        </p:txBody>
      </p:sp>
      <p:sp>
        <p:nvSpPr>
          <p:cNvPr id="9" name="ZoneTexte 5"/>
          <p:cNvSpPr txBox="1"/>
          <p:nvPr/>
        </p:nvSpPr>
        <p:spPr>
          <a:xfrm>
            <a:off x="-26260" y="3429000"/>
            <a:ext cx="9144000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Une méthode est un service que fournit  un objet de la classe</a:t>
            </a:r>
            <a:endParaRPr lang="ar-DZ" sz="3200" dirty="0" smtClean="0"/>
          </a:p>
        </p:txBody>
      </p:sp>
      <p:sp>
        <p:nvSpPr>
          <p:cNvPr id="10" name="ZoneTexte 5"/>
          <p:cNvSpPr txBox="1"/>
          <p:nvPr/>
        </p:nvSpPr>
        <p:spPr>
          <a:xfrm>
            <a:off x="-9485" y="4781729"/>
            <a:ext cx="9144000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En java si une méthode est déclarée avec </a:t>
            </a:r>
            <a:r>
              <a:rPr lang="fr-FR" sz="3200" b="1" dirty="0" err="1" smtClean="0"/>
              <a:t>static</a:t>
            </a:r>
            <a:r>
              <a:rPr lang="fr-FR" sz="3200" dirty="0" smtClean="0"/>
              <a:t>, elle devient une méthode de classe et non pas d’objet</a:t>
            </a:r>
            <a:endParaRPr lang="ar-DZ" sz="3200" dirty="0" smtClean="0"/>
          </a:p>
        </p:txBody>
      </p:sp>
    </p:spTree>
    <p:extLst>
      <p:ext uri="{BB962C8B-B14F-4D97-AF65-F5344CB8AC3E}">
        <p14:creationId xmlns:p14="http://schemas.microsoft.com/office/powerpoint/2010/main" val="191890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Programmation Orientée Objet, 15-19 Sept 2013, par Dj. Bennouar</a:t>
            </a:r>
            <a:endParaRPr lang="fr-BE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-1" y="380563"/>
            <a:ext cx="9144001" cy="646331"/>
          </a:xfrm>
          <a:prstGeom prst="rect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4</a:t>
            </a:r>
            <a:r>
              <a:rPr lang="fr-FR" sz="3600" baseline="30000" dirty="0" smtClean="0"/>
              <a:t>ème</a:t>
            </a:r>
            <a:r>
              <a:rPr lang="fr-FR" sz="3600" dirty="0" smtClean="0"/>
              <a:t>  Concept:  Message</a:t>
            </a:r>
            <a:endParaRPr lang="ar-DZ" sz="3600" b="1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30816" y="1484784"/>
            <a:ext cx="914400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La capacité d’un objet à demander à un autre l’exécution d’une ses méthodes</a:t>
            </a:r>
            <a:endParaRPr lang="ar-DZ" sz="3600" dirty="0" smtClean="0"/>
          </a:p>
        </p:txBody>
      </p:sp>
    </p:spTree>
    <p:extLst>
      <p:ext uri="{BB962C8B-B14F-4D97-AF65-F5344CB8AC3E}">
        <p14:creationId xmlns:p14="http://schemas.microsoft.com/office/powerpoint/2010/main" val="277661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Programmation Orientée Objet, 15-19 Sept 2013, par Dj. Bennouar</a:t>
            </a:r>
            <a:endParaRPr lang="fr-BE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-1" y="380563"/>
            <a:ext cx="9144001" cy="646331"/>
          </a:xfrm>
          <a:prstGeom prst="rect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5</a:t>
            </a:r>
            <a:r>
              <a:rPr lang="fr-FR" sz="3600" baseline="30000" dirty="0" smtClean="0"/>
              <a:t>ème</a:t>
            </a:r>
            <a:r>
              <a:rPr lang="fr-FR" sz="3600" dirty="0" smtClean="0"/>
              <a:t>  Concept:  héritage (généralisation)</a:t>
            </a:r>
            <a:endParaRPr lang="ar-DZ" sz="3600" b="1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30816" y="2204864"/>
            <a:ext cx="9144000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Technique permettant la réutilisation de classe (dite classe de base) lors de la définition </a:t>
            </a:r>
          </a:p>
          <a:p>
            <a:pPr algn="ctr"/>
            <a:r>
              <a:rPr lang="fr-FR" sz="3600" dirty="0" smtClean="0"/>
              <a:t>de nouvelles classes plus spécifiques (dites sous classe ou classe dérivées)</a:t>
            </a:r>
          </a:p>
        </p:txBody>
      </p:sp>
    </p:spTree>
    <p:extLst>
      <p:ext uri="{BB962C8B-B14F-4D97-AF65-F5344CB8AC3E}">
        <p14:creationId xmlns:p14="http://schemas.microsoft.com/office/powerpoint/2010/main" val="404859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Programmation Orientée Objet, 15-19 Sept 2013, par Dj. Bennouar</a:t>
            </a:r>
            <a:endParaRPr lang="fr-BE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-1" y="380563"/>
            <a:ext cx="9144001" cy="646331"/>
          </a:xfrm>
          <a:prstGeom prst="rect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6</a:t>
            </a:r>
            <a:r>
              <a:rPr lang="fr-FR" sz="3600" baseline="30000" dirty="0" smtClean="0"/>
              <a:t>ème</a:t>
            </a:r>
            <a:r>
              <a:rPr lang="fr-FR" sz="3600" dirty="0" smtClean="0"/>
              <a:t>  Concept:  </a:t>
            </a:r>
            <a:r>
              <a:rPr lang="fr-FR" sz="3600" b="1" dirty="0" err="1" smtClean="0"/>
              <a:t>Polymorphysme</a:t>
            </a:r>
            <a:endParaRPr lang="ar-DZ" sz="3600" b="1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0" y="2516996"/>
            <a:ext cx="914400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Technique permettant la redéfinition, au  niveau </a:t>
            </a:r>
            <a:r>
              <a:rPr lang="fr-FR" sz="3600" dirty="0"/>
              <a:t>des sous  </a:t>
            </a:r>
            <a:r>
              <a:rPr lang="fr-FR" sz="3600" dirty="0" smtClean="0"/>
              <a:t>classes, </a:t>
            </a:r>
            <a:r>
              <a:rPr lang="fr-FR" sz="3600" dirty="0"/>
              <a:t>de </a:t>
            </a:r>
            <a:r>
              <a:rPr lang="fr-FR" sz="3600" dirty="0" smtClean="0"/>
              <a:t>méthodes héritées</a:t>
            </a:r>
          </a:p>
        </p:txBody>
      </p:sp>
    </p:spTree>
    <p:extLst>
      <p:ext uri="{BB962C8B-B14F-4D97-AF65-F5344CB8AC3E}">
        <p14:creationId xmlns:p14="http://schemas.microsoft.com/office/powerpoint/2010/main" val="422269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ESG, Programmation Orientée Objet, 15-19 Sept 2013, par Dj. Bennouar</a:t>
            </a:r>
            <a:endParaRPr lang="fr-BE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-1" y="380563"/>
            <a:ext cx="9144001" cy="646331"/>
          </a:xfrm>
          <a:prstGeom prst="rect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7</a:t>
            </a:r>
            <a:r>
              <a:rPr lang="fr-FR" sz="3600" baseline="30000" dirty="0" smtClean="0"/>
              <a:t>ème</a:t>
            </a:r>
            <a:r>
              <a:rPr lang="fr-FR" sz="3600" dirty="0" smtClean="0"/>
              <a:t>  Concept:  Encapsulation</a:t>
            </a:r>
            <a:endParaRPr lang="ar-DZ" sz="3600" b="1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-32495" y="1322812"/>
            <a:ext cx="914400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Technique permettant de contrôler le niveau de visibilité des attributs et méthodes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1059" y="2852936"/>
            <a:ext cx="9144000" cy="2862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Souvent 4 Niveaux de visibilité</a:t>
            </a:r>
          </a:p>
          <a:p>
            <a:pPr marL="571500" indent="-571500">
              <a:buFontTx/>
              <a:buChar char="-"/>
            </a:pPr>
            <a:r>
              <a:rPr lang="fr-FR" sz="3600" dirty="0" smtClean="0"/>
              <a:t>Publique</a:t>
            </a:r>
          </a:p>
          <a:p>
            <a:pPr marL="571500" indent="-571500">
              <a:buFontTx/>
              <a:buChar char="-"/>
            </a:pPr>
            <a:r>
              <a:rPr lang="fr-FR" sz="3600" dirty="0" smtClean="0"/>
              <a:t>Protégé</a:t>
            </a:r>
          </a:p>
          <a:p>
            <a:pPr marL="571500" indent="-571500">
              <a:buFontTx/>
              <a:buChar char="-"/>
            </a:pPr>
            <a:r>
              <a:rPr lang="fr-FR" sz="3600" dirty="0" smtClean="0"/>
              <a:t>Ami   (classe du même package)</a:t>
            </a:r>
          </a:p>
          <a:p>
            <a:pPr marL="571500" indent="-571500">
              <a:buFontTx/>
              <a:buChar char="-"/>
            </a:pPr>
            <a:r>
              <a:rPr lang="fr-FR" sz="3600" dirty="0" smtClean="0"/>
              <a:t>Privé</a:t>
            </a:r>
          </a:p>
        </p:txBody>
      </p:sp>
    </p:spTree>
    <p:extLst>
      <p:ext uri="{BB962C8B-B14F-4D97-AF65-F5344CB8AC3E}">
        <p14:creationId xmlns:p14="http://schemas.microsoft.com/office/powerpoint/2010/main" val="132510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7940</TotalTime>
  <Words>373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Thème Office</vt:lpstr>
      <vt:lpstr>La programmation orientée objet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Problématique</dc:title>
  <dc:creator>bennouar</dc:creator>
  <cp:lastModifiedBy>DJAMAL</cp:lastModifiedBy>
  <cp:revision>296</cp:revision>
  <dcterms:created xsi:type="dcterms:W3CDTF">2009-02-27T20:30:05Z</dcterms:created>
  <dcterms:modified xsi:type="dcterms:W3CDTF">2021-04-26T11:48:24Z</dcterms:modified>
</cp:coreProperties>
</file>