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7"/>
  </p:notesMasterIdLst>
  <p:sldIdLst>
    <p:sldId id="291" r:id="rId2"/>
    <p:sldId id="384" r:id="rId3"/>
    <p:sldId id="350" r:id="rId4"/>
    <p:sldId id="351" r:id="rId5"/>
    <p:sldId id="346" r:id="rId6"/>
    <p:sldId id="347" r:id="rId7"/>
    <p:sldId id="343" r:id="rId8"/>
    <p:sldId id="348" r:id="rId9"/>
    <p:sldId id="349" r:id="rId10"/>
    <p:sldId id="352" r:id="rId11"/>
    <p:sldId id="321" r:id="rId12"/>
    <p:sldId id="354" r:id="rId13"/>
    <p:sldId id="356" r:id="rId14"/>
    <p:sldId id="355" r:id="rId15"/>
    <p:sldId id="342" r:id="rId16"/>
    <p:sldId id="358" r:id="rId17"/>
    <p:sldId id="359" r:id="rId18"/>
    <p:sldId id="403" r:id="rId19"/>
    <p:sldId id="363" r:id="rId20"/>
    <p:sldId id="364" r:id="rId21"/>
    <p:sldId id="365" r:id="rId22"/>
    <p:sldId id="366" r:id="rId23"/>
    <p:sldId id="362" r:id="rId24"/>
    <p:sldId id="368" r:id="rId25"/>
    <p:sldId id="369" r:id="rId26"/>
    <p:sldId id="371" r:id="rId27"/>
    <p:sldId id="370" r:id="rId28"/>
    <p:sldId id="373" r:id="rId29"/>
    <p:sldId id="367" r:id="rId30"/>
    <p:sldId id="372" r:id="rId31"/>
    <p:sldId id="382" r:id="rId32"/>
    <p:sldId id="383" r:id="rId33"/>
    <p:sldId id="381" r:id="rId34"/>
    <p:sldId id="386" r:id="rId35"/>
    <p:sldId id="385" r:id="rId36"/>
    <p:sldId id="374" r:id="rId37"/>
    <p:sldId id="379" r:id="rId38"/>
    <p:sldId id="380" r:id="rId39"/>
    <p:sldId id="375" r:id="rId40"/>
    <p:sldId id="376" r:id="rId41"/>
    <p:sldId id="377" r:id="rId42"/>
    <p:sldId id="378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8" r:id="rId52"/>
    <p:sldId id="395" r:id="rId53"/>
    <p:sldId id="396" r:id="rId54"/>
    <p:sldId id="399" r:id="rId55"/>
    <p:sldId id="397" r:id="rId5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974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3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859C7-9D53-48B9-92BD-EC1F4FB316AC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ED372-75DA-40EA-BC4E-E1B691EC30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61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ED372-75DA-40EA-BC4E-E1B691EC30F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49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102E-0543-4A60-9C00-4264DAD022EF}" type="datetime1">
              <a:rPr lang="fr-FR" smtClean="0"/>
              <a:t>18/04/2021</a:t>
            </a:fld>
            <a:endParaRPr lang="fr-B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Université de -Bouira, FSSA, Dpt Informatique, Algo &amp; Structure de Données, 2014/2015, Djamal BENNOUAR</a:t>
            </a:r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78-E9F2-404C-9762-CE3BF194E75D}" type="datetime1">
              <a:rPr lang="fr-FR" smtClean="0"/>
              <a:t>18/04/2021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-Bouira, FSSA, Dpt Informatique, Algo &amp; Structure de Données, 2014/2015, Djamal BENNOUAR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276-057D-4C37-B65D-3153BC896908}" type="datetime1">
              <a:rPr lang="fr-FR" smtClean="0"/>
              <a:t>18/04/2021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-Bouira, FSSA, Dpt Informatique, Algo &amp; Structure de Données, 2014/2015, Djamal BENNOUAR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2DCB-5F2C-4FAA-A0EB-84FB0C49D138}" type="datetime1">
              <a:rPr lang="fr-FR" smtClean="0"/>
              <a:t>18/04/2021</a:t>
            </a:fld>
            <a:endParaRPr lang="fr-B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Université de -Bouira, FSSA, Dpt Informatique, Algo &amp; Structure de Données, 2014/2015, Djamal BENNOUAR</a:t>
            </a:r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CE9E-76B5-4344-AB57-29E23CE9DB49}" type="datetime1">
              <a:rPr lang="fr-FR" smtClean="0"/>
              <a:t>18/04/2021</a:t>
            </a:fld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Université de -Bouira, FSSA, Dpt Informatique, Algo &amp; Structure de Données, 2014/2015, Djamal BENNOUAR</a:t>
            </a:r>
            <a:endParaRPr lang="fr-B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7C27-C7DC-4267-AF12-FFF83332C245}" type="datetime1">
              <a:rPr lang="fr-FR" smtClean="0"/>
              <a:t>18/04/2021</a:t>
            </a:fld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Université de -Bouira, FSSA, Dpt Informatique, Algo &amp; Structure de Données, 2014/2015, Djamal BENNOUAR</a:t>
            </a:r>
            <a:endParaRPr lang="fr-B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B63C-52A6-4F53-9FF3-016108857643}" type="datetime1">
              <a:rPr lang="fr-FR" smtClean="0"/>
              <a:t>18/04/2021</a:t>
            </a:fld>
            <a:endParaRPr lang="fr-B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Université de -Bouira, FSSA, Dpt Informatique, Algo &amp; Structure de Données, 2014/2015, Djamal BENNOUAR</a:t>
            </a:r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5FDA-7F7F-4CFC-A304-34066C93F8BF}" type="datetime1">
              <a:rPr lang="fr-FR" smtClean="0"/>
              <a:t>18/04/2021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Université de -Bouira, FSSA, Dpt Informatique, Algo &amp; Structure de Données, 2014/2015, Djamal BENNOUAR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86D0-FFE7-4BCD-878D-A95F3D51D26E}" type="datetime1">
              <a:rPr lang="fr-FR" smtClean="0"/>
              <a:t>18/04/2021</a:t>
            </a:fld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Université de -Bouira, FSSA, Dpt Informatique, Algo &amp; Structure de Données, 2014/2015, Djamal BENNOUAR</a:t>
            </a:r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6FB5-F05E-4FF0-9FE9-1FCDFFBB29D3}" type="datetime1">
              <a:rPr lang="fr-FR" smtClean="0"/>
              <a:t>18/04/2021</a:t>
            </a:fld>
            <a:endParaRPr lang="fr-B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Université de -Bouira, FSSA, Dpt Informatique, Algo &amp; Structure de Données, 2014/2015, Djamal BENNOUAR</a:t>
            </a:r>
            <a:endParaRPr lang="fr-BE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EE2F-1D05-4569-A0C0-ECC5D1D0DE8D}" type="datetime1">
              <a:rPr lang="fr-FR" smtClean="0"/>
              <a:t>18/04/2021</a:t>
            </a:fld>
            <a:endParaRPr lang="fr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Université de -Bouira, FSSA, Dpt Informatique, Algo &amp; Structure de Données, 2014/2015, Djamal BENNOUAR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051FA8D-941D-4E6B-A355-60129CAD8C8E}" type="datetime1">
              <a:rPr lang="fr-FR" smtClean="0"/>
              <a:t>18/04/2021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fr-FR" smtClean="0"/>
              <a:t>Université de -Bouira, FSSA, Dpt Informatique, Algo &amp; Structure de Données, 2014/2015, Djamal BENNOUAR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2420888"/>
            <a:ext cx="856895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COURS POO</a:t>
            </a:r>
          </a:p>
          <a:p>
            <a:pPr algn="ctr"/>
            <a:r>
              <a:rPr lang="fr-FR" sz="4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RAPPELS JAVA</a:t>
            </a:r>
            <a:endParaRPr lang="fr-FR" sz="3600" b="1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958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1133" y="951414"/>
            <a:ext cx="89160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Ttable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de comparaison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33" y="2204864"/>
            <a:ext cx="891682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90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134" y="116632"/>
            <a:ext cx="89160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0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Définitions</a:t>
            </a:r>
            <a:endParaRPr lang="fr-FR" sz="4000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586" y="968534"/>
            <a:ext cx="891600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tableau est une structure de données destinées à représenter les tables </a:t>
            </a:r>
          </a:p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du monde réel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678" y="3082518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tableau est une structure logique constituée </a:t>
            </a:r>
            <a:r>
              <a:rPr lang="fr-FR" sz="32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  1 ou plusieurs cellules  apparaissant </a:t>
            </a:r>
            <a:r>
              <a:rPr lang="fr-FR" sz="32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placée l’une à coté de </a:t>
            </a:r>
            <a:r>
              <a:rPr lang="fr-FR" sz="32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l’autre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7499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260648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tableau possède </a:t>
            </a:r>
            <a:r>
              <a:rPr lang="fr-FR" sz="320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une dimension </a:t>
            </a:r>
            <a:r>
              <a:rPr lang="fr-FR" sz="32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 fixe comment les </a:t>
            </a:r>
            <a:r>
              <a:rPr lang="fr-FR" sz="32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cellules </a:t>
            </a:r>
            <a:r>
              <a:rPr lang="fr-FR" sz="32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sont placées logiquement l’une par rapport à l’autre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16088"/>
              </p:ext>
            </p:extLst>
          </p:nvPr>
        </p:nvGraphicFramePr>
        <p:xfrm>
          <a:off x="387152" y="2340496"/>
          <a:ext cx="280865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164"/>
                <a:gridCol w="702164"/>
                <a:gridCol w="702164"/>
                <a:gridCol w="702164"/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98125"/>
              </p:ext>
            </p:extLst>
          </p:nvPr>
        </p:nvGraphicFramePr>
        <p:xfrm>
          <a:off x="3707904" y="2204864"/>
          <a:ext cx="28086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164"/>
                <a:gridCol w="702164"/>
                <a:gridCol w="702164"/>
                <a:gridCol w="702164"/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73596"/>
              </p:ext>
            </p:extLst>
          </p:nvPr>
        </p:nvGraphicFramePr>
        <p:xfrm>
          <a:off x="7668344" y="1556792"/>
          <a:ext cx="702164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164"/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9512" y="6021288"/>
            <a:ext cx="3240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Tableau 2D: 7x4</a:t>
            </a:r>
            <a:endParaRPr lang="fr-FR" sz="320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3888" y="2780928"/>
            <a:ext cx="3240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Tableau 1D</a:t>
            </a:r>
            <a:r>
              <a:rPr lang="fr-FR" sz="320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32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 Vecteur de 4 éléments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6176" y="5099700"/>
            <a:ext cx="3240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Tableau 1D</a:t>
            </a:r>
            <a:r>
              <a:rPr lang="fr-FR" sz="320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32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 Vecteur de</a:t>
            </a:r>
          </a:p>
          <a:p>
            <a:pPr algn="ctr"/>
            <a:r>
              <a:rPr lang="fr-FR" sz="32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320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</a:t>
            </a:r>
            <a:r>
              <a:rPr lang="fr-FR" sz="32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éléments</a:t>
            </a:r>
          </a:p>
        </p:txBody>
      </p:sp>
    </p:spTree>
    <p:extLst>
      <p:ext uri="{BB962C8B-B14F-4D97-AF65-F5344CB8AC3E}">
        <p14:creationId xmlns:p14="http://schemas.microsoft.com/office/powerpoint/2010/main" val="93959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2133560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 JAVA, tous les tableaux de toutes dimensions sont défini à partir d’un tableau de base ayant 1 dimension (ou vecteur)</a:t>
            </a:r>
          </a:p>
        </p:txBody>
      </p:sp>
    </p:spTree>
    <p:extLst>
      <p:ext uri="{BB962C8B-B14F-4D97-AF65-F5344CB8AC3E}">
        <p14:creationId xmlns:p14="http://schemas.microsoft.com/office/powerpoint/2010/main" val="36965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2492" y="404664"/>
            <a:ext cx="82809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 tableau de base est un type structuré comportant deux champs</a:t>
            </a:r>
          </a:p>
          <a:p>
            <a:pPr algn="ctr"/>
            <a:endParaRPr lang="fr-FR" sz="3200" dirty="0" smtClean="0">
              <a:ln w="11430"/>
              <a:solidFill>
                <a:srgbClr val="00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fr-FR" sz="32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Les cellules qui contiennent les données: les </a:t>
            </a:r>
            <a:r>
              <a:rPr lang="fr-FR" sz="32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cellules </a:t>
            </a:r>
            <a:r>
              <a:rPr lang="fr-FR" sz="320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sont des </a:t>
            </a:r>
            <a:r>
              <a:rPr lang="fr-FR" sz="32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variables se trouvant l’une à coté de l’autre en mémoire et  ayant un seul et même </a:t>
            </a:r>
            <a:r>
              <a:rPr lang="fr-FR" sz="320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type de </a:t>
            </a:r>
            <a:r>
              <a:rPr lang="fr-FR" sz="32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données</a:t>
            </a:r>
          </a:p>
          <a:p>
            <a:endParaRPr lang="fr-FR" sz="3200" dirty="0">
              <a:ln w="11430"/>
              <a:solidFill>
                <a:srgbClr val="00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fr-FR" sz="32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champs de type entier appelé </a:t>
            </a:r>
            <a:r>
              <a:rPr lang="fr-FR" sz="3200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length</a:t>
            </a:r>
            <a:r>
              <a:rPr lang="fr-FR" sz="32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ce champs contient une valeur constante qui est le nombre de cellule du tableau (C’est la taille du tableau)  </a:t>
            </a:r>
          </a:p>
        </p:txBody>
      </p:sp>
    </p:spTree>
    <p:extLst>
      <p:ext uri="{BB962C8B-B14F-4D97-AF65-F5344CB8AC3E}">
        <p14:creationId xmlns:p14="http://schemas.microsoft.com/office/powerpoint/2010/main" val="140785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134" y="260648"/>
            <a:ext cx="89160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0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Tableau Java de Base</a:t>
            </a:r>
            <a:endParaRPr lang="fr-FR" sz="4000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752" y="1340768"/>
            <a:ext cx="3866718" cy="43924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067944" y="1484784"/>
            <a:ext cx="1944216" cy="576064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/>
              <a:t>5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55776" y="147581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 smtClean="0">
                <a:solidFill>
                  <a:schemeClr val="bg1"/>
                </a:solidFill>
              </a:rPr>
              <a:t>Length</a:t>
            </a:r>
            <a:endParaRPr lang="fr-FR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68153"/>
              </p:ext>
            </p:extLst>
          </p:nvPr>
        </p:nvGraphicFramePr>
        <p:xfrm>
          <a:off x="4067944" y="2348880"/>
          <a:ext cx="1944216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64807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52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449" y="620688"/>
            <a:ext cx="891600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 nom du </a:t>
            </a: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type tableau 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 base est composé du nom d’un type de donnée suivi de l’opérateur []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881" y="2564904"/>
            <a:ext cx="891600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Exemple</a:t>
            </a:r>
          </a:p>
          <a:p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boolean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 </a:t>
            </a:r>
          </a:p>
          <a:p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</a:t>
            </a:r>
          </a:p>
          <a:p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double[]</a:t>
            </a:r>
          </a:p>
          <a:p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Rectangle[]</a:t>
            </a:r>
          </a:p>
          <a:p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2878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548680"/>
            <a:ext cx="8916009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 tableau est un </a:t>
            </a: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objet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crée à l’aide de l’opérateur </a:t>
            </a: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</a:p>
          <a:p>
            <a:pPr algn="ctr"/>
            <a:endParaRPr lang="fr-FR" sz="3600" b="1" cap="none" spc="0" dirty="0">
              <a:ln w="11430"/>
              <a:solidFill>
                <a:srgbClr val="00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fr-FR" sz="36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L’opérateur new nécessite la spécification de la taille du tableau </a:t>
            </a:r>
          </a:p>
          <a:p>
            <a:pPr algn="ctr"/>
            <a:endParaRPr lang="fr-FR" sz="3600" b="1" cap="none" spc="0" dirty="0">
              <a:ln w="11430"/>
              <a:solidFill>
                <a:srgbClr val="00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fr-FR" sz="36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l’opérateur new 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retourne </a:t>
            </a:r>
            <a:r>
              <a:rPr lang="fr-FR" sz="36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une référence permettant d’accéder aux champs du tableau</a:t>
            </a:r>
            <a:endParaRPr lang="fr-FR" sz="3600" b="1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352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8680"/>
            <a:ext cx="8916009" cy="54476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Lorsque un tableau est crée à l’aide  de l’opérateur new, toute la zone mémoire réservée au tableau est mise à 0</a:t>
            </a:r>
          </a:p>
          <a:p>
            <a:pPr marL="342900" indent="-342900">
              <a:buFontTx/>
              <a:buChar char="-"/>
            </a:pPr>
            <a:r>
              <a:rPr lang="fr-FR" sz="2400" b="1" cap="none" spc="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Les cases d’un tableau  d’entier contiennent 0</a:t>
            </a:r>
          </a:p>
          <a:p>
            <a:pPr marL="342900" indent="-342900">
              <a:buFontTx/>
              <a:buChar char="-"/>
            </a:pPr>
            <a:r>
              <a:rPr lang="fr-FR" sz="24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Les </a:t>
            </a:r>
            <a:r>
              <a:rPr lang="fr-FR" sz="2400" b="1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cases d’un tableau  </a:t>
            </a:r>
            <a:r>
              <a:rPr lang="fr-FR" sz="24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 </a:t>
            </a:r>
            <a:r>
              <a:rPr lang="fr-FR" sz="24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boolean</a:t>
            </a:r>
            <a:r>
              <a:rPr lang="fr-FR" sz="24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contiennent FALSE</a:t>
            </a:r>
          </a:p>
          <a:p>
            <a:pPr marL="342900" indent="-342900">
              <a:buFontTx/>
              <a:buChar char="-"/>
            </a:pPr>
            <a:r>
              <a:rPr lang="fr-FR" sz="24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Les </a:t>
            </a:r>
            <a:r>
              <a:rPr lang="fr-FR" sz="2400" b="1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cases d’un tableau  </a:t>
            </a:r>
            <a:r>
              <a:rPr lang="fr-FR" sz="24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 double contiennent 0.0</a:t>
            </a:r>
          </a:p>
          <a:p>
            <a:pPr marL="342900" indent="-342900">
              <a:buFontTx/>
              <a:buChar char="-"/>
            </a:pPr>
            <a:r>
              <a:rPr lang="fr-FR" sz="24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Les </a:t>
            </a:r>
            <a:r>
              <a:rPr lang="fr-FR" sz="2400" b="1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cases d’un tableau  </a:t>
            </a:r>
            <a:r>
              <a:rPr lang="fr-FR" sz="24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 </a:t>
            </a:r>
            <a:r>
              <a:rPr lang="fr-FR" sz="24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float</a:t>
            </a:r>
            <a:r>
              <a:rPr lang="fr-FR" sz="24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r>
              <a:rPr lang="fr-FR" sz="2400" b="1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contiennent </a:t>
            </a:r>
            <a:r>
              <a:rPr lang="fr-FR" sz="24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0.0F</a:t>
            </a:r>
          </a:p>
          <a:p>
            <a:pPr marL="342900" indent="-342900">
              <a:buFontTx/>
              <a:buChar char="-"/>
            </a:pPr>
            <a:r>
              <a:rPr lang="fr-FR" sz="24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Les </a:t>
            </a:r>
            <a:r>
              <a:rPr lang="fr-FR" sz="2400" b="1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cases d’un tableau  </a:t>
            </a:r>
            <a:r>
              <a:rPr lang="fr-FR" sz="24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d’objet  </a:t>
            </a:r>
            <a:r>
              <a:rPr lang="fr-FR" sz="2400" b="1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contiennent </a:t>
            </a:r>
            <a:r>
              <a:rPr lang="fr-FR" sz="24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NULL</a:t>
            </a:r>
          </a:p>
          <a:p>
            <a:pPr marL="342900" indent="-342900">
              <a:buFontTx/>
              <a:buChar char="-"/>
            </a:pPr>
            <a:r>
              <a:rPr lang="fr-FR" sz="24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Etc..</a:t>
            </a:r>
            <a:endParaRPr lang="fr-FR" sz="24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endParaRPr lang="fr-FR" sz="24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endParaRPr lang="fr-FR" sz="24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endParaRPr lang="fr-FR" sz="24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endParaRPr lang="fr-FR" sz="2400" b="1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76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16632"/>
            <a:ext cx="89160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808703"/>
            <a:ext cx="89160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boolean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  </a:t>
            </a:r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tb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= new </a:t>
            </a:r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boolean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[7]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9698" y="1844824"/>
            <a:ext cx="3866718" cy="4680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6177890" y="1988840"/>
            <a:ext cx="1944216" cy="452691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7</a:t>
            </a:r>
            <a:endParaRPr lang="fr-FR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4665722" y="197986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bg1"/>
                </a:solidFill>
              </a:rPr>
              <a:t>Length</a:t>
            </a:r>
            <a:endParaRPr lang="fr-FR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99981"/>
              </p:ext>
            </p:extLst>
          </p:nvPr>
        </p:nvGraphicFramePr>
        <p:xfrm>
          <a:off x="6177890" y="2636912"/>
          <a:ext cx="1944216" cy="3730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32859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3762"/>
              </p:ext>
            </p:extLst>
          </p:nvPr>
        </p:nvGraphicFramePr>
        <p:xfrm>
          <a:off x="6159554" y="2636912"/>
          <a:ext cx="1944216" cy="3730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e 9"/>
          <p:cNvGrpSpPr/>
          <p:nvPr/>
        </p:nvGrpSpPr>
        <p:grpSpPr>
          <a:xfrm>
            <a:off x="251520" y="2708920"/>
            <a:ext cx="4223325" cy="1161266"/>
            <a:chOff x="467544" y="2708920"/>
            <a:chExt cx="4223325" cy="1161266"/>
          </a:xfrm>
        </p:grpSpPr>
        <p:sp>
          <p:nvSpPr>
            <p:cNvPr id="11" name="Rectangle 10"/>
            <p:cNvSpPr/>
            <p:nvPr/>
          </p:nvSpPr>
          <p:spPr>
            <a:xfrm>
              <a:off x="467544" y="2708920"/>
              <a:ext cx="223224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67544" y="3285411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/>
                <a:t>tb</a:t>
              </a:r>
              <a:endParaRPr lang="fr-FR" sz="2400" b="1" dirty="0"/>
            </a:p>
          </p:txBody>
        </p:sp>
        <p:cxnSp>
          <p:nvCxnSpPr>
            <p:cNvPr id="13" name="Connecteur droit avec flèche 12"/>
            <p:cNvCxnSpPr>
              <a:stCxn id="11" idx="3"/>
            </p:cNvCxnSpPr>
            <p:nvPr/>
          </p:nvCxnSpPr>
          <p:spPr>
            <a:xfrm>
              <a:off x="2699792" y="2996952"/>
              <a:ext cx="1991077" cy="0"/>
            </a:xfrm>
            <a:prstGeom prst="straightConnector1">
              <a:avLst/>
            </a:prstGeom>
            <a:ln w="57150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62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838" y="2924944"/>
            <a:ext cx="89160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0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Les tableaux</a:t>
            </a:r>
            <a:endParaRPr lang="fr-FR" sz="4000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64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16632"/>
            <a:ext cx="89160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003" y="808703"/>
            <a:ext cx="89160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char[]  </a:t>
            </a:r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tchar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= new char[4]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3674" y="1844824"/>
            <a:ext cx="3866718" cy="3384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5961866" y="1988840"/>
            <a:ext cx="1944216" cy="452691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449698" y="197986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bg1"/>
                </a:solidFill>
              </a:rPr>
              <a:t>Length</a:t>
            </a:r>
            <a:endParaRPr lang="fr-FR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47005"/>
              </p:ext>
            </p:extLst>
          </p:nvPr>
        </p:nvGraphicFramePr>
        <p:xfrm>
          <a:off x="5961866" y="2636912"/>
          <a:ext cx="1944216" cy="213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32859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3462"/>
              </p:ext>
            </p:extLst>
          </p:nvPr>
        </p:nvGraphicFramePr>
        <p:xfrm>
          <a:off x="5943530" y="2636912"/>
          <a:ext cx="1944216" cy="213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\u0000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\u0000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\u0000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\u0000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e 9"/>
          <p:cNvGrpSpPr/>
          <p:nvPr/>
        </p:nvGrpSpPr>
        <p:grpSpPr>
          <a:xfrm>
            <a:off x="467544" y="2708920"/>
            <a:ext cx="4223325" cy="1161266"/>
            <a:chOff x="467544" y="2708920"/>
            <a:chExt cx="4223325" cy="1161266"/>
          </a:xfrm>
        </p:grpSpPr>
        <p:sp>
          <p:nvSpPr>
            <p:cNvPr id="11" name="Rectangle 10"/>
            <p:cNvSpPr/>
            <p:nvPr/>
          </p:nvSpPr>
          <p:spPr>
            <a:xfrm>
              <a:off x="467544" y="2708920"/>
              <a:ext cx="223224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67544" y="3285411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/>
                <a:t>tchar</a:t>
              </a:r>
              <a:endParaRPr lang="fr-FR" sz="2400" b="1" dirty="0"/>
            </a:p>
          </p:txBody>
        </p:sp>
        <p:cxnSp>
          <p:nvCxnSpPr>
            <p:cNvPr id="13" name="Connecteur droit avec flèche 12"/>
            <p:cNvCxnSpPr>
              <a:stCxn id="11" idx="3"/>
            </p:cNvCxnSpPr>
            <p:nvPr/>
          </p:nvCxnSpPr>
          <p:spPr>
            <a:xfrm>
              <a:off x="2699792" y="2996952"/>
              <a:ext cx="1991077" cy="0"/>
            </a:xfrm>
            <a:prstGeom prst="straightConnector1">
              <a:avLst/>
            </a:prstGeom>
            <a:ln w="57150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005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16632"/>
            <a:ext cx="89160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808703"/>
            <a:ext cx="89160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float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  </a:t>
            </a:r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tf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= new </a:t>
            </a:r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float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[6]</a:t>
            </a:r>
          </a:p>
        </p:txBody>
      </p:sp>
      <p:sp>
        <p:nvSpPr>
          <p:cNvPr id="5" name="Rectangle 4"/>
          <p:cNvSpPr/>
          <p:nvPr/>
        </p:nvSpPr>
        <p:spPr>
          <a:xfrm>
            <a:off x="4690869" y="1834500"/>
            <a:ext cx="3650694" cy="42484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6203037" y="1978516"/>
            <a:ext cx="1944216" cy="452691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6</a:t>
            </a:r>
            <a:endParaRPr lang="fr-FR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4690869" y="196954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bg1"/>
                </a:solidFill>
              </a:rPr>
              <a:t>Length</a:t>
            </a:r>
            <a:endParaRPr lang="fr-FR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12386"/>
              </p:ext>
            </p:extLst>
          </p:nvPr>
        </p:nvGraphicFramePr>
        <p:xfrm>
          <a:off x="6203037" y="2626588"/>
          <a:ext cx="1944216" cy="213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32859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18271"/>
              </p:ext>
            </p:extLst>
          </p:nvPr>
        </p:nvGraphicFramePr>
        <p:xfrm>
          <a:off x="6184701" y="2626588"/>
          <a:ext cx="1944216" cy="3197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0.0f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0.0f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0.0f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0.0f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0.0f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0.0f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e 12"/>
          <p:cNvGrpSpPr/>
          <p:nvPr/>
        </p:nvGrpSpPr>
        <p:grpSpPr>
          <a:xfrm>
            <a:off x="467544" y="2708920"/>
            <a:ext cx="4223325" cy="1161266"/>
            <a:chOff x="467544" y="2708920"/>
            <a:chExt cx="4223325" cy="1161266"/>
          </a:xfrm>
        </p:grpSpPr>
        <p:sp>
          <p:nvSpPr>
            <p:cNvPr id="2" name="Rectangle 1"/>
            <p:cNvSpPr/>
            <p:nvPr/>
          </p:nvSpPr>
          <p:spPr>
            <a:xfrm>
              <a:off x="467544" y="2708920"/>
              <a:ext cx="223224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67544" y="3285411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/>
                <a:t>tf</a:t>
              </a:r>
              <a:endParaRPr lang="fr-FR" sz="2400" b="1" dirty="0"/>
            </a:p>
          </p:txBody>
        </p:sp>
        <p:cxnSp>
          <p:nvCxnSpPr>
            <p:cNvPr id="12" name="Connecteur droit avec flèche 11"/>
            <p:cNvCxnSpPr>
              <a:stCxn id="2" idx="3"/>
            </p:cNvCxnSpPr>
            <p:nvPr/>
          </p:nvCxnSpPr>
          <p:spPr>
            <a:xfrm>
              <a:off x="2699792" y="2996952"/>
              <a:ext cx="1991077" cy="0"/>
            </a:xfrm>
            <a:prstGeom prst="straightConnector1">
              <a:avLst/>
            </a:prstGeom>
            <a:ln w="57150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25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16632"/>
            <a:ext cx="89160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808703"/>
            <a:ext cx="89160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  </a:t>
            </a:r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tc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= new </a:t>
            </a:r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[5]</a:t>
            </a:r>
          </a:p>
        </p:txBody>
      </p:sp>
      <p:sp>
        <p:nvSpPr>
          <p:cNvPr id="5" name="Rectangle 4"/>
          <p:cNvSpPr/>
          <p:nvPr/>
        </p:nvSpPr>
        <p:spPr>
          <a:xfrm>
            <a:off x="4690869" y="1833344"/>
            <a:ext cx="3650694" cy="42484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6203037" y="1978516"/>
            <a:ext cx="1944216" cy="452691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690869" y="196954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bg1"/>
                </a:solidFill>
              </a:rPr>
              <a:t>Length</a:t>
            </a:r>
            <a:endParaRPr lang="fr-FR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2885"/>
              </p:ext>
            </p:extLst>
          </p:nvPr>
        </p:nvGraphicFramePr>
        <p:xfrm>
          <a:off x="6203037" y="2626588"/>
          <a:ext cx="1944216" cy="213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32859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269287"/>
              </p:ext>
            </p:extLst>
          </p:nvPr>
        </p:nvGraphicFramePr>
        <p:xfrm>
          <a:off x="6184701" y="2626588"/>
          <a:ext cx="1944216" cy="266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e 12"/>
          <p:cNvGrpSpPr/>
          <p:nvPr/>
        </p:nvGrpSpPr>
        <p:grpSpPr>
          <a:xfrm>
            <a:off x="467544" y="2708920"/>
            <a:ext cx="4223325" cy="1161266"/>
            <a:chOff x="467544" y="2708920"/>
            <a:chExt cx="4223325" cy="1161266"/>
          </a:xfrm>
        </p:grpSpPr>
        <p:sp>
          <p:nvSpPr>
            <p:cNvPr id="2" name="Rectangle 1"/>
            <p:cNvSpPr/>
            <p:nvPr/>
          </p:nvSpPr>
          <p:spPr>
            <a:xfrm>
              <a:off x="467544" y="2708920"/>
              <a:ext cx="223224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67544" y="3285411"/>
              <a:ext cx="2232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/>
                <a:t>tc</a:t>
              </a:r>
              <a:endParaRPr lang="fr-FR" sz="2400" b="1" dirty="0"/>
            </a:p>
          </p:txBody>
        </p:sp>
        <p:cxnSp>
          <p:nvCxnSpPr>
            <p:cNvPr id="12" name="Connecteur droit avec flèche 11"/>
            <p:cNvCxnSpPr>
              <a:stCxn id="2" idx="3"/>
            </p:cNvCxnSpPr>
            <p:nvPr/>
          </p:nvCxnSpPr>
          <p:spPr>
            <a:xfrm>
              <a:off x="2699792" y="2996952"/>
              <a:ext cx="1991077" cy="0"/>
            </a:xfrm>
            <a:prstGeom prst="straightConnector1">
              <a:avLst/>
            </a:prstGeom>
            <a:ln w="57150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52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3" y="2996952"/>
            <a:ext cx="89160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Accès aux champs d’un tableau</a:t>
            </a:r>
            <a:endParaRPr lang="fr-FR" sz="3600" b="1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90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389" y="1163965"/>
            <a:ext cx="891600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Nous remarquons que dans le tableau il y’a un seul champs doté d’un identificateur: c’est le champs </a:t>
            </a:r>
            <a:r>
              <a:rPr lang="fr-FR" sz="3600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length</a:t>
            </a:r>
            <a:endParaRPr lang="fr-FR" sz="3600" b="1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967" y="4159249"/>
            <a:ext cx="891600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Les variables représentant les cellules du tableau ne possèdent aucun identificateur </a:t>
            </a:r>
            <a:endParaRPr lang="fr-FR" sz="3600" b="1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39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389" y="1163965"/>
            <a:ext cx="891600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L’accès au champs </a:t>
            </a:r>
            <a:r>
              <a:rPr lang="fr-FR" sz="3600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length</a:t>
            </a: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est réalisé à l’aide de l’opérateur </a:t>
            </a:r>
            <a:r>
              <a:rPr lang="fr-FR" sz="48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  <a:endParaRPr lang="fr-FR" sz="3600" b="1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967" y="4159249"/>
            <a:ext cx="891600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L’accès aux cellule nécessité l’utilisation de l’opérateur </a:t>
            </a: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 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pour lequel il faut indiquer </a:t>
            </a: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l’indice de la cellule 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dans le tableau</a:t>
            </a:r>
            <a:endParaRPr lang="fr-FR" sz="3600" b="1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319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5426" y="3068960"/>
            <a:ext cx="90235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22053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900" y="0"/>
            <a:ext cx="577586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long[]  </a:t>
            </a:r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tl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= new long[4]</a:t>
            </a:r>
          </a:p>
          <a:p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 = </a:t>
            </a:r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tl.length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;</a:t>
            </a:r>
          </a:p>
          <a:p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tl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[0</a:t>
            </a:r>
            <a:r>
              <a:rPr lang="fr-FR" sz="36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] = 100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;</a:t>
            </a:r>
          </a:p>
          <a:p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tl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[3] </a:t>
            </a:r>
            <a:r>
              <a:rPr lang="fr-FR" sz="36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 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222;</a:t>
            </a:r>
          </a:p>
          <a:p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 </a:t>
            </a:r>
            <a:r>
              <a:rPr lang="fr-FR" sz="36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 </a:t>
            </a:r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tl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[0]+ </a:t>
            </a:r>
            <a:r>
              <a:rPr lang="fr-FR" sz="3600" dirty="0" err="1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tl</a:t>
            </a:r>
            <a:r>
              <a:rPr lang="fr-FR" sz="36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[3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];</a:t>
            </a:r>
          </a:p>
          <a:p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tl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[1] = i </a:t>
            </a:r>
            <a:r>
              <a:rPr lang="fr-FR" sz="36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  </a:t>
            </a:r>
            <a:r>
              <a:rPr lang="fr-FR" sz="3600" dirty="0" err="1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tl</a:t>
            </a:r>
            <a:r>
              <a:rPr lang="fr-FR" sz="36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[0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] +5;</a:t>
            </a:r>
          </a:p>
          <a:p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tl.length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i - </a:t>
            </a:r>
            <a:r>
              <a:rPr lang="fr-FR" sz="3600" dirty="0" err="1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tl</a:t>
            </a:r>
            <a:r>
              <a:rPr lang="fr-FR" sz="36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[3]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6006" y="3665165"/>
            <a:ext cx="3866718" cy="30243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6342494" y="3809181"/>
            <a:ext cx="1944216" cy="452691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830326" y="380020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bg1"/>
                </a:solidFill>
              </a:rPr>
              <a:t>Length</a:t>
            </a:r>
            <a:endParaRPr lang="fr-FR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47152"/>
              </p:ext>
            </p:extLst>
          </p:nvPr>
        </p:nvGraphicFramePr>
        <p:xfrm>
          <a:off x="6325334" y="4457253"/>
          <a:ext cx="1944216" cy="213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e 9"/>
          <p:cNvGrpSpPr/>
          <p:nvPr/>
        </p:nvGrpSpPr>
        <p:grpSpPr>
          <a:xfrm>
            <a:off x="848172" y="4529261"/>
            <a:ext cx="3766130" cy="1161266"/>
            <a:chOff x="467544" y="2708920"/>
            <a:chExt cx="3766130" cy="1161266"/>
          </a:xfrm>
        </p:grpSpPr>
        <p:sp>
          <p:nvSpPr>
            <p:cNvPr id="11" name="Rectangle 10"/>
            <p:cNvSpPr/>
            <p:nvPr/>
          </p:nvSpPr>
          <p:spPr>
            <a:xfrm>
              <a:off x="467544" y="2708920"/>
              <a:ext cx="223224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67544" y="3285411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/>
                <a:t>tl</a:t>
              </a:r>
              <a:endParaRPr lang="fr-FR" sz="2400" b="1" dirty="0"/>
            </a:p>
          </p:txBody>
        </p:sp>
        <p:cxnSp>
          <p:nvCxnSpPr>
            <p:cNvPr id="13" name="Connecteur droit avec flèche 12"/>
            <p:cNvCxnSpPr>
              <a:stCxn id="11" idx="3"/>
            </p:cNvCxnSpPr>
            <p:nvPr/>
          </p:nvCxnSpPr>
          <p:spPr>
            <a:xfrm>
              <a:off x="2699792" y="2996952"/>
              <a:ext cx="1533882" cy="0"/>
            </a:xfrm>
            <a:prstGeom prst="straightConnector1">
              <a:avLst/>
            </a:prstGeom>
            <a:ln w="57150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841686" y="5724118"/>
            <a:ext cx="2232248" cy="1161266"/>
            <a:chOff x="841686" y="5174854"/>
            <a:chExt cx="2232248" cy="1161266"/>
          </a:xfrm>
        </p:grpSpPr>
        <p:sp>
          <p:nvSpPr>
            <p:cNvPr id="14" name="Rectangle 13"/>
            <p:cNvSpPr/>
            <p:nvPr/>
          </p:nvSpPr>
          <p:spPr>
            <a:xfrm>
              <a:off x="841686" y="5174854"/>
              <a:ext cx="223224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4</a:t>
              </a:r>
              <a:endParaRPr lang="fr-FR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841686" y="5751345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/>
                <a:t>i</a:t>
              </a:r>
              <a:endParaRPr lang="fr-FR" sz="2400" b="1" dirty="0"/>
            </a:p>
          </p:txBody>
        </p:sp>
      </p:grp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67395"/>
              </p:ext>
            </p:extLst>
          </p:nvPr>
        </p:nvGraphicFramePr>
        <p:xfrm>
          <a:off x="6300192" y="4482320"/>
          <a:ext cx="1944216" cy="213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196240"/>
              </p:ext>
            </p:extLst>
          </p:nvPr>
        </p:nvGraphicFramePr>
        <p:xfrm>
          <a:off x="6300192" y="4482320"/>
          <a:ext cx="1944216" cy="213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222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827584" y="5706456"/>
            <a:ext cx="2232248" cy="576064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322</a:t>
            </a:r>
            <a:endParaRPr lang="fr-FR" dirty="0"/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8455"/>
              </p:ext>
            </p:extLst>
          </p:nvPr>
        </p:nvGraphicFramePr>
        <p:xfrm>
          <a:off x="6300192" y="4465916"/>
          <a:ext cx="1944216" cy="213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427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solidFill>
                            <a:schemeClr val="tx1"/>
                          </a:solidFill>
                        </a:rPr>
                        <a:t>222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Multiplier 20"/>
          <p:cNvSpPr/>
          <p:nvPr/>
        </p:nvSpPr>
        <p:spPr>
          <a:xfrm>
            <a:off x="-181086" y="3356992"/>
            <a:ext cx="4290764" cy="602039"/>
          </a:xfrm>
          <a:prstGeom prst="mathMultiply">
            <a:avLst>
              <a:gd name="adj1" fmla="val 764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02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9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900" y="39112"/>
            <a:ext cx="7568452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  </a:t>
            </a:r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tc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= new </a:t>
            </a:r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[5]</a:t>
            </a:r>
          </a:p>
          <a:p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tc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[0</a:t>
            </a:r>
            <a:r>
              <a:rPr lang="fr-FR" sz="36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] 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 new  </a:t>
            </a:r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(1.0, 2.0);</a:t>
            </a:r>
          </a:p>
          <a:p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tc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[3] </a:t>
            </a:r>
            <a:r>
              <a:rPr lang="fr-FR" sz="36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 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 </a:t>
            </a:r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(5.5, 3.4);</a:t>
            </a:r>
          </a:p>
          <a:p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tc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[1] = </a:t>
            </a:r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tc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[3];</a:t>
            </a:r>
          </a:p>
          <a:p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tc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[4] = </a:t>
            </a:r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tc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[0];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7744" y="2862322"/>
            <a:ext cx="1842492" cy="3807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2526025" y="3006551"/>
            <a:ext cx="1338446" cy="452691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489463" y="3369687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bg1"/>
                </a:solidFill>
              </a:rPr>
              <a:t>Length</a:t>
            </a:r>
            <a:endParaRPr lang="fr-FR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99297"/>
              </p:ext>
            </p:extLst>
          </p:nvPr>
        </p:nvGraphicFramePr>
        <p:xfrm>
          <a:off x="2491765" y="3810457"/>
          <a:ext cx="1338446" cy="266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46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e 9"/>
          <p:cNvGrpSpPr/>
          <p:nvPr/>
        </p:nvGrpSpPr>
        <p:grpSpPr>
          <a:xfrm>
            <a:off x="375294" y="3554740"/>
            <a:ext cx="1851620" cy="1161266"/>
            <a:chOff x="467544" y="2708920"/>
            <a:chExt cx="3766130" cy="1161266"/>
          </a:xfrm>
        </p:grpSpPr>
        <p:sp>
          <p:nvSpPr>
            <p:cNvPr id="11" name="Rectangle 10"/>
            <p:cNvSpPr/>
            <p:nvPr/>
          </p:nvSpPr>
          <p:spPr>
            <a:xfrm>
              <a:off x="467544" y="2708920"/>
              <a:ext cx="223224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67544" y="3285411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/>
                <a:t>tc</a:t>
              </a:r>
              <a:endParaRPr lang="fr-FR" sz="2400" b="1" dirty="0"/>
            </a:p>
          </p:txBody>
        </p:sp>
        <p:cxnSp>
          <p:nvCxnSpPr>
            <p:cNvPr id="13" name="Connecteur droit avec flèche 12"/>
            <p:cNvCxnSpPr>
              <a:stCxn id="11" idx="3"/>
            </p:cNvCxnSpPr>
            <p:nvPr/>
          </p:nvCxnSpPr>
          <p:spPr>
            <a:xfrm>
              <a:off x="2699792" y="2996952"/>
              <a:ext cx="1533882" cy="0"/>
            </a:xfrm>
            <a:prstGeom prst="straightConnector1">
              <a:avLst/>
            </a:prstGeom>
            <a:ln w="57150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Tableau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49453"/>
              </p:ext>
            </p:extLst>
          </p:nvPr>
        </p:nvGraphicFramePr>
        <p:xfrm>
          <a:off x="2483768" y="3789040"/>
          <a:ext cx="1338446" cy="266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46"/>
              </a:tblGrid>
              <a:tr h="532859">
                <a:tc>
                  <a:txBody>
                    <a:bodyPr/>
                    <a:lstStyle/>
                    <a:p>
                      <a:pPr algn="ctr"/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au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05439"/>
              </p:ext>
            </p:extLst>
          </p:nvPr>
        </p:nvGraphicFramePr>
        <p:xfrm>
          <a:off x="2483768" y="3789040"/>
          <a:ext cx="1338446" cy="266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46"/>
              </a:tblGrid>
              <a:tr h="532859">
                <a:tc>
                  <a:txBody>
                    <a:bodyPr/>
                    <a:lstStyle/>
                    <a:p>
                      <a:pPr algn="ctr"/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au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2723"/>
              </p:ext>
            </p:extLst>
          </p:nvPr>
        </p:nvGraphicFramePr>
        <p:xfrm>
          <a:off x="2483768" y="3789040"/>
          <a:ext cx="1338446" cy="266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46"/>
              </a:tblGrid>
              <a:tr h="532859">
                <a:tc>
                  <a:txBody>
                    <a:bodyPr/>
                    <a:lstStyle/>
                    <a:p>
                      <a:pPr algn="ctr"/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au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42441"/>
              </p:ext>
            </p:extLst>
          </p:nvPr>
        </p:nvGraphicFramePr>
        <p:xfrm>
          <a:off x="2483768" y="3789040"/>
          <a:ext cx="1338446" cy="266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46"/>
              </a:tblGrid>
              <a:tr h="532859">
                <a:tc>
                  <a:txBody>
                    <a:bodyPr/>
                    <a:lstStyle/>
                    <a:p>
                      <a:pPr algn="ctr"/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3" name="Connecteur droit avec flèche 52"/>
          <p:cNvCxnSpPr/>
          <p:nvPr/>
        </p:nvCxnSpPr>
        <p:spPr>
          <a:xfrm flipV="1">
            <a:off x="3491880" y="4131231"/>
            <a:ext cx="1944216" cy="2106082"/>
          </a:xfrm>
          <a:prstGeom prst="straightConnector1">
            <a:avLst/>
          </a:prstGeom>
          <a:ln w="571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32"/>
          <p:cNvGrpSpPr/>
          <p:nvPr/>
        </p:nvGrpSpPr>
        <p:grpSpPr>
          <a:xfrm>
            <a:off x="3275856" y="5201756"/>
            <a:ext cx="5480992" cy="603508"/>
            <a:chOff x="3123456" y="3659695"/>
            <a:chExt cx="5480992" cy="603508"/>
          </a:xfrm>
        </p:grpSpPr>
        <p:grpSp>
          <p:nvGrpSpPr>
            <p:cNvPr id="34" name="Groupe 33"/>
            <p:cNvGrpSpPr/>
            <p:nvPr/>
          </p:nvGrpSpPr>
          <p:grpSpPr>
            <a:xfrm>
              <a:off x="5436096" y="3659695"/>
              <a:ext cx="3168352" cy="603508"/>
              <a:chOff x="5436096" y="3113524"/>
              <a:chExt cx="3168352" cy="60350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508104" y="3140969"/>
                <a:ext cx="3096344" cy="5760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7" name="Groupe 36"/>
              <p:cNvGrpSpPr/>
              <p:nvPr/>
            </p:nvGrpSpPr>
            <p:grpSpPr>
              <a:xfrm>
                <a:off x="5436096" y="3132257"/>
                <a:ext cx="1548730" cy="584775"/>
                <a:chOff x="5759574" y="3132257"/>
                <a:chExt cx="1548730" cy="584775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6084168" y="3225737"/>
                  <a:ext cx="1224136" cy="4526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3200" dirty="0" smtClean="0"/>
                    <a:t>5.5</a:t>
                  </a:r>
                  <a:endParaRPr lang="fr-FR" sz="3200" dirty="0"/>
                </a:p>
              </p:txBody>
            </p:sp>
            <p:sp>
              <p:nvSpPr>
                <p:cNvPr id="42" name="ZoneTexte 41"/>
                <p:cNvSpPr txBox="1"/>
                <p:nvPr/>
              </p:nvSpPr>
              <p:spPr>
                <a:xfrm>
                  <a:off x="5759574" y="3132257"/>
                  <a:ext cx="5406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3200" b="1" dirty="0">
                      <a:solidFill>
                        <a:schemeClr val="bg1"/>
                      </a:solidFill>
                    </a:rPr>
                    <a:t>i</a:t>
                  </a:r>
                </a:p>
              </p:txBody>
            </p:sp>
          </p:grpSp>
          <p:grpSp>
            <p:nvGrpSpPr>
              <p:cNvPr id="38" name="Groupe 37"/>
              <p:cNvGrpSpPr/>
              <p:nvPr/>
            </p:nvGrpSpPr>
            <p:grpSpPr>
              <a:xfrm>
                <a:off x="6983710" y="3113524"/>
                <a:ext cx="1548730" cy="584775"/>
                <a:chOff x="5759574" y="3132257"/>
                <a:chExt cx="1548730" cy="584775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6084168" y="3225737"/>
                  <a:ext cx="1224136" cy="4526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3200" dirty="0" smtClean="0"/>
                    <a:t>3.4</a:t>
                  </a:r>
                  <a:endParaRPr lang="fr-FR" sz="3200" dirty="0"/>
                </a:p>
              </p:txBody>
            </p:sp>
            <p:sp>
              <p:nvSpPr>
                <p:cNvPr id="40" name="ZoneTexte 39"/>
                <p:cNvSpPr txBox="1"/>
                <p:nvPr/>
              </p:nvSpPr>
              <p:spPr>
                <a:xfrm>
                  <a:off x="5759574" y="3132257"/>
                  <a:ext cx="5406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3200" b="1" dirty="0" smtClean="0">
                      <a:solidFill>
                        <a:schemeClr val="bg1"/>
                      </a:solidFill>
                    </a:rPr>
                    <a:t>r</a:t>
                  </a:r>
                  <a:endParaRPr lang="fr-FR" sz="32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5" name="Connecteur droit avec flèche 34"/>
            <p:cNvCxnSpPr>
              <a:endCxn id="42" idx="1"/>
            </p:cNvCxnSpPr>
            <p:nvPr/>
          </p:nvCxnSpPr>
          <p:spPr>
            <a:xfrm flipV="1">
              <a:off x="3123456" y="3970816"/>
              <a:ext cx="2312640" cy="56399"/>
            </a:xfrm>
            <a:prstGeom prst="straightConnector1">
              <a:avLst/>
            </a:prstGeom>
            <a:ln w="57150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necteur droit avec flèche 46"/>
          <p:cNvCxnSpPr/>
          <p:nvPr/>
        </p:nvCxnSpPr>
        <p:spPr>
          <a:xfrm>
            <a:off x="3491880" y="4581129"/>
            <a:ext cx="2016224" cy="732840"/>
          </a:xfrm>
          <a:prstGeom prst="straightConnector1">
            <a:avLst/>
          </a:prstGeom>
          <a:ln w="571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3195248" y="3659695"/>
            <a:ext cx="5409200" cy="603508"/>
            <a:chOff x="3195248" y="3659695"/>
            <a:chExt cx="5409200" cy="603508"/>
          </a:xfrm>
        </p:grpSpPr>
        <p:grpSp>
          <p:nvGrpSpPr>
            <p:cNvPr id="8" name="Groupe 7"/>
            <p:cNvGrpSpPr/>
            <p:nvPr/>
          </p:nvGrpSpPr>
          <p:grpSpPr>
            <a:xfrm>
              <a:off x="5436096" y="3659695"/>
              <a:ext cx="3168352" cy="603508"/>
              <a:chOff x="5436096" y="3113524"/>
              <a:chExt cx="3168352" cy="60350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508104" y="3140969"/>
                <a:ext cx="3096344" cy="5760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" name="Groupe 2"/>
              <p:cNvGrpSpPr/>
              <p:nvPr/>
            </p:nvGrpSpPr>
            <p:grpSpPr>
              <a:xfrm>
                <a:off x="5436096" y="3132257"/>
                <a:ext cx="1548730" cy="584775"/>
                <a:chOff x="5759574" y="3132257"/>
                <a:chExt cx="1548730" cy="58477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6084168" y="3225737"/>
                  <a:ext cx="1224136" cy="4526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3200" dirty="0" smtClean="0"/>
                    <a:t>1.0</a:t>
                  </a:r>
                  <a:endParaRPr lang="fr-FR" sz="3200" dirty="0"/>
                </a:p>
              </p:txBody>
            </p:sp>
            <p:sp>
              <p:nvSpPr>
                <p:cNvPr id="23" name="ZoneTexte 22"/>
                <p:cNvSpPr txBox="1"/>
                <p:nvPr/>
              </p:nvSpPr>
              <p:spPr>
                <a:xfrm>
                  <a:off x="5759574" y="3132257"/>
                  <a:ext cx="5406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3200" b="1" dirty="0">
                      <a:solidFill>
                        <a:schemeClr val="bg1"/>
                      </a:solidFill>
                    </a:rPr>
                    <a:t>i</a:t>
                  </a:r>
                </a:p>
              </p:txBody>
            </p:sp>
          </p:grpSp>
          <p:grpSp>
            <p:nvGrpSpPr>
              <p:cNvPr id="27" name="Groupe 26"/>
              <p:cNvGrpSpPr/>
              <p:nvPr/>
            </p:nvGrpSpPr>
            <p:grpSpPr>
              <a:xfrm>
                <a:off x="6983710" y="3113524"/>
                <a:ext cx="1548730" cy="584775"/>
                <a:chOff x="5759574" y="3132257"/>
                <a:chExt cx="1548730" cy="584775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6084168" y="3225737"/>
                  <a:ext cx="1224136" cy="4526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3200" dirty="0" smtClean="0"/>
                    <a:t>2.0</a:t>
                  </a:r>
                  <a:endParaRPr lang="fr-FR" sz="3200" dirty="0"/>
                </a:p>
              </p:txBody>
            </p:sp>
            <p:sp>
              <p:nvSpPr>
                <p:cNvPr id="29" name="ZoneTexte 28"/>
                <p:cNvSpPr txBox="1"/>
                <p:nvPr/>
              </p:nvSpPr>
              <p:spPr>
                <a:xfrm>
                  <a:off x="5759574" y="3132257"/>
                  <a:ext cx="5406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3200" b="1" dirty="0" smtClean="0">
                      <a:solidFill>
                        <a:schemeClr val="bg1"/>
                      </a:solidFill>
                    </a:rPr>
                    <a:t>r</a:t>
                  </a:r>
                  <a:endParaRPr lang="fr-FR" sz="32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Connecteur droit avec flèche 29"/>
            <p:cNvCxnSpPr>
              <a:endCxn id="23" idx="1"/>
            </p:cNvCxnSpPr>
            <p:nvPr/>
          </p:nvCxnSpPr>
          <p:spPr>
            <a:xfrm flipV="1">
              <a:off x="3195248" y="3970816"/>
              <a:ext cx="2240848" cy="28199"/>
            </a:xfrm>
            <a:prstGeom prst="straightConnector1">
              <a:avLst/>
            </a:prstGeom>
            <a:ln w="57150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84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991" y="404664"/>
            <a:ext cx="8916009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Règle Importante</a:t>
            </a:r>
          </a:p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Les cellules d’un tableau java de base ne peuvent contenir que </a:t>
            </a:r>
          </a:p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des valeurs de types primitifs</a:t>
            </a:r>
          </a:p>
          <a:p>
            <a:pPr algn="ctr"/>
            <a:endParaRPr lang="fr-FR" sz="3600" dirty="0" smtClean="0">
              <a:ln w="11430"/>
              <a:solidFill>
                <a:srgbClr val="00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571500">
              <a:buFontTx/>
              <a:buChar char="-"/>
            </a:pPr>
            <a:r>
              <a:rPr lang="fr-FR" sz="3600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boolean</a:t>
            </a:r>
            <a:endParaRPr lang="fr-FR" sz="360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571500">
              <a:buFontTx/>
              <a:buChar char="-"/>
            </a:pP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byte, short, </a:t>
            </a:r>
            <a:r>
              <a:rPr lang="fr-FR" sz="3600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</a:t>
            </a: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long</a:t>
            </a:r>
          </a:p>
          <a:p>
            <a:pPr marL="571500" indent="-571500">
              <a:buFontTx/>
              <a:buChar char="-"/>
            </a:pP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char</a:t>
            </a:r>
          </a:p>
          <a:p>
            <a:pPr marL="571500" indent="-571500">
              <a:buFontTx/>
              <a:buChar char="-"/>
            </a:pP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double, </a:t>
            </a:r>
            <a:r>
              <a:rPr lang="fr-FR" sz="3600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float</a:t>
            </a:r>
            <a:endParaRPr lang="fr-FR" sz="360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571500">
              <a:buFontTx/>
              <a:buChar char="-"/>
            </a:pP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référence de variable </a:t>
            </a: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structurée (objets) </a:t>
            </a:r>
            <a:endParaRPr lang="fr-FR" sz="3600" b="1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15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837" y="1680825"/>
            <a:ext cx="891600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0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Les tableaux ou tables représentent une technique très utilisé dans le monde réel pour organiser les données relatives à une activité particulière</a:t>
            </a:r>
            <a:endParaRPr lang="fr-FR" sz="4000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17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3" y="2780928"/>
            <a:ext cx="891600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Déclaration avec Initialisation de tableaux</a:t>
            </a:r>
            <a:endParaRPr lang="fr-FR" sz="4400" b="1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563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5941" y="260648"/>
            <a:ext cx="89160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Forme générale</a:t>
            </a:r>
            <a:endParaRPr lang="fr-FR" sz="44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445" y="1412776"/>
            <a:ext cx="891600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32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 de tableaux de type primitif</a:t>
            </a:r>
          </a:p>
          <a:p>
            <a:endParaRPr lang="fr-FR" sz="3200" dirty="0" smtClean="0">
              <a:ln w="11430"/>
              <a:solidFill>
                <a:srgbClr val="00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fr-FR" sz="3200" b="1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32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r>
              <a:rPr lang="fr-FR" sz="3200" b="1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nomDuType</a:t>
            </a:r>
            <a:r>
              <a:rPr lang="fr-FR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  identificateur = {val, val….};</a:t>
            </a:r>
            <a:endParaRPr lang="fr-FR" sz="32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94" y="3717032"/>
            <a:ext cx="8381750" cy="200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69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5941" y="260648"/>
            <a:ext cx="89160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Forme générale</a:t>
            </a:r>
            <a:endParaRPr lang="fr-FR" sz="44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445" y="1412776"/>
            <a:ext cx="8916009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32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 tableau de type structuré</a:t>
            </a:r>
          </a:p>
          <a:p>
            <a:endParaRPr lang="fr-FR" sz="3200" dirty="0" smtClean="0">
              <a:ln w="11430"/>
              <a:solidFill>
                <a:srgbClr val="00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fr-FR" sz="3200" b="1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32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r>
              <a:rPr lang="fr-FR" sz="3200" b="1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nomDuType</a:t>
            </a:r>
            <a:r>
              <a:rPr lang="fr-FR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  identificateur = </a:t>
            </a:r>
          </a:p>
          <a:p>
            <a:r>
              <a:rPr lang="fr-FR" sz="3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{</a:t>
            </a:r>
            <a:r>
              <a:rPr lang="fr-FR" sz="32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r>
              <a:rPr lang="fr-FR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3200" b="1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nomDuType</a:t>
            </a:r>
            <a:r>
              <a:rPr lang="fr-FR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(..), …….};</a:t>
            </a:r>
            <a:endParaRPr lang="fr-FR" sz="32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643980"/>
            <a:ext cx="9125736" cy="302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75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3" y="2780928"/>
            <a:ext cx="89160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Tableau 2 Dimensions</a:t>
            </a:r>
            <a:endParaRPr lang="fr-FR" sz="4400" b="1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824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991" y="188640"/>
            <a:ext cx="891600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Forme Générale de définition </a:t>
            </a:r>
          </a:p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d’un  type tableau </a:t>
            </a:r>
            <a:endParaRPr lang="fr-FR" sz="3600" b="1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2924944"/>
            <a:ext cx="8916009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Nom du </a:t>
            </a:r>
            <a:r>
              <a:rPr lang="fr-FR" sz="32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TypeDeDonnee</a:t>
            </a:r>
            <a:r>
              <a:rPr lang="fr-FR" sz="32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suivi du symbole </a:t>
            </a:r>
            <a:r>
              <a:rPr lang="fr-FR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</a:t>
            </a:r>
          </a:p>
          <a:p>
            <a:pPr algn="ctr"/>
            <a:r>
              <a:rPr lang="fr-FR" sz="44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TypeDeDonnees</a:t>
            </a:r>
            <a:r>
              <a:rPr lang="fr-FR" sz="44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</a:t>
            </a:r>
            <a:endParaRPr lang="fr-FR" sz="44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352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836712"/>
            <a:ext cx="8916009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800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TypeDeDonnees</a:t>
            </a:r>
            <a:r>
              <a:rPr lang="fr-FR" sz="48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  </a:t>
            </a:r>
          </a:p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est en lui-même un type de donnée. </a:t>
            </a:r>
          </a:p>
          <a:p>
            <a:pPr algn="ctr"/>
            <a:endParaRPr lang="fr-FR" sz="3600" dirty="0" smtClean="0">
              <a:ln w="11430"/>
              <a:solidFill>
                <a:srgbClr val="00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La règle de définition d’un tableau peut lui être appliquée </a:t>
            </a:r>
          </a:p>
          <a:p>
            <a:pPr algn="ctr"/>
            <a:endParaRPr lang="fr-FR" sz="3600" dirty="0">
              <a:ln w="11430"/>
              <a:solidFill>
                <a:srgbClr val="00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Nous obtenons   un nouveau type qui est  tableau de </a:t>
            </a: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tableau de </a:t>
            </a:r>
            <a:r>
              <a:rPr lang="fr-FR" sz="3600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TypDeDonnee</a:t>
            </a:r>
            <a:endParaRPr lang="fr-FR" sz="36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612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989" y="81498"/>
            <a:ext cx="89160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Exemple</a:t>
            </a:r>
            <a:endParaRPr lang="fr-FR" sz="3600" b="1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727829"/>
            <a:ext cx="9289032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36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</a:t>
            </a:r>
            <a:r>
              <a:rPr lang="fr-FR" sz="3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</a:t>
            </a:r>
            <a:r>
              <a:rPr lang="fr-FR" sz="36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   Tableau d’</a:t>
            </a:r>
            <a:r>
              <a:rPr lang="fr-FR" sz="3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entier</a:t>
            </a:r>
          </a:p>
          <a:p>
            <a:endParaRPr lang="fr-FR" sz="3600" b="1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fr-FR" sz="36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</a:t>
            </a:r>
            <a:r>
              <a:rPr lang="fr-FR" sz="36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double</a:t>
            </a:r>
            <a:r>
              <a:rPr lang="fr-FR" sz="36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   </a:t>
            </a:r>
            <a:r>
              <a:rPr lang="fr-FR" sz="36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Tableau de </a:t>
            </a:r>
            <a:r>
              <a:rPr lang="fr-FR" sz="3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double</a:t>
            </a:r>
          </a:p>
          <a:p>
            <a:endParaRPr lang="fr-FR" sz="3600" b="1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fr-FR" sz="36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3600" b="1" cap="none" spc="0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36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   Tableau de </a:t>
            </a:r>
            <a:r>
              <a:rPr lang="fr-FR" sz="3600" b="1" cap="none" spc="0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endParaRPr lang="fr-FR" sz="3600" b="1" cap="none" spc="0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fr-FR" sz="3600" b="1" cap="none" spc="0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fr-FR" sz="36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</a:t>
            </a:r>
            <a:r>
              <a:rPr lang="fr-FR" sz="3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</a:t>
            </a:r>
            <a:r>
              <a:rPr lang="fr-FR" sz="3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</a:t>
            </a:r>
            <a:r>
              <a:rPr lang="fr-FR" sz="36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   Tableau de </a:t>
            </a:r>
            <a:r>
              <a:rPr lang="fr-FR" sz="3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tableau d’entiers</a:t>
            </a:r>
            <a:r>
              <a:rPr lang="fr-FR" sz="36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fr-FR" sz="36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fr-FR" sz="3600" b="1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5085184"/>
            <a:ext cx="891600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Pour obtenir un type tableau, nous ajoutons le symbole </a:t>
            </a: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après le type</a:t>
            </a:r>
            <a:endParaRPr lang="fr-FR" sz="3600" b="1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9401" y="837878"/>
            <a:ext cx="202834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915815" y="836712"/>
            <a:ext cx="590465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39401" y="1801356"/>
            <a:ext cx="202834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915815" y="1800190"/>
            <a:ext cx="590465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79512" y="2953484"/>
            <a:ext cx="202834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855927" y="2952318"/>
            <a:ext cx="596454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79512" y="4006805"/>
            <a:ext cx="202834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855926" y="4006805"/>
            <a:ext cx="596454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25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3865" y="116632"/>
            <a:ext cx="891600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 ajoutant le symbole [] au type tableau, nous obtenons un tableau 2 dimension dont le type est </a:t>
            </a:r>
          </a:p>
          <a:p>
            <a:pPr algn="ctr"/>
            <a:r>
              <a:rPr lang="fr-FR" sz="3600" dirty="0" err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TypeDeDonnee</a:t>
            </a: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</a:t>
            </a:r>
            <a:endParaRPr lang="fr-FR" sz="36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265" y="3356992"/>
            <a:ext cx="891600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 ajoutant le symbole [] au type tableau 2 dimensions, nous obtenons un tableau 3 dimension dont le type est </a:t>
            </a:r>
          </a:p>
          <a:p>
            <a:pPr algn="ctr"/>
            <a:r>
              <a:rPr lang="fr-FR" sz="3600" dirty="0" err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TypeDeDonnee</a:t>
            </a: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[][]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</a:t>
            </a:r>
            <a:endParaRPr lang="fr-FR" sz="36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30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991" y="404664"/>
            <a:ext cx="89160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Exemple</a:t>
            </a:r>
            <a:endParaRPr lang="fr-FR" sz="3600" b="1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581" y="1484784"/>
            <a:ext cx="891600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 2 D d’entier: </a:t>
            </a:r>
            <a:r>
              <a:rPr lang="fr-FR" sz="3600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</a:t>
            </a: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[]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</a:t>
            </a:r>
          </a:p>
          <a:p>
            <a:endParaRPr lang="fr-FR" sz="3600" dirty="0" smtClean="0">
              <a:ln w="11430"/>
              <a:solidFill>
                <a:srgbClr val="00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fr-FR" sz="36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 2 D 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 </a:t>
            </a:r>
            <a:r>
              <a:rPr lang="fr-FR" sz="3600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float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</a:t>
            </a:r>
            <a:r>
              <a:rPr lang="fr-FR" sz="3600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float</a:t>
            </a:r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[]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</a:t>
            </a:r>
          </a:p>
          <a:p>
            <a:endParaRPr lang="fr-FR" sz="3600" dirty="0" smtClean="0">
              <a:ln w="11430"/>
              <a:solidFill>
                <a:srgbClr val="00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fr-FR" sz="36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 2 D de  </a:t>
            </a:r>
            <a:r>
              <a:rPr lang="fr-FR" sz="36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36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 </a:t>
            </a:r>
            <a:r>
              <a:rPr lang="fr-FR" sz="36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360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[]</a:t>
            </a:r>
            <a:r>
              <a:rPr lang="fr-FR" sz="36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</a:t>
            </a:r>
            <a:endParaRPr lang="fr-FR" sz="36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fr-FR" sz="36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52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2915816" y="2852936"/>
            <a:ext cx="5616624" cy="648072"/>
            <a:chOff x="2987824" y="2028599"/>
            <a:chExt cx="5616624" cy="648072"/>
          </a:xfrm>
        </p:grpSpPr>
        <p:sp>
          <p:nvSpPr>
            <p:cNvPr id="18" name="Rectangle 17"/>
            <p:cNvSpPr/>
            <p:nvPr/>
          </p:nvSpPr>
          <p:spPr>
            <a:xfrm>
              <a:off x="2987824" y="2028599"/>
              <a:ext cx="5616624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300192" y="2100607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524328" y="2100607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>
                  <a:solidFill>
                    <a:schemeClr val="bg1"/>
                  </a:solidFill>
                </a:rPr>
                <a:t>5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915816" y="3645024"/>
            <a:ext cx="5616624" cy="648072"/>
            <a:chOff x="2987824" y="2028599"/>
            <a:chExt cx="5616624" cy="648072"/>
          </a:xfrm>
        </p:grpSpPr>
        <p:sp>
          <p:nvSpPr>
            <p:cNvPr id="22" name="Rectangle 21"/>
            <p:cNvSpPr/>
            <p:nvPr/>
          </p:nvSpPr>
          <p:spPr>
            <a:xfrm>
              <a:off x="2987824" y="2028599"/>
              <a:ext cx="5616624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6300192" y="2100607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7524328" y="2100607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>
                  <a:solidFill>
                    <a:schemeClr val="bg1"/>
                  </a:solidFill>
                </a:rPr>
                <a:t>5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2915816" y="4365104"/>
            <a:ext cx="5616624" cy="648072"/>
            <a:chOff x="2987824" y="2028599"/>
            <a:chExt cx="5616624" cy="648072"/>
          </a:xfrm>
        </p:grpSpPr>
        <p:sp>
          <p:nvSpPr>
            <p:cNvPr id="26" name="Rectangle 25"/>
            <p:cNvSpPr/>
            <p:nvPr/>
          </p:nvSpPr>
          <p:spPr>
            <a:xfrm>
              <a:off x="2987824" y="2028599"/>
              <a:ext cx="5616624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6300192" y="2100607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524328" y="2100607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>
                  <a:solidFill>
                    <a:schemeClr val="bg1"/>
                  </a:solidFill>
                </a:rPr>
                <a:t>5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2915816" y="5085184"/>
            <a:ext cx="5616624" cy="648072"/>
            <a:chOff x="2987824" y="2028599"/>
            <a:chExt cx="5616624" cy="648072"/>
          </a:xfrm>
        </p:grpSpPr>
        <p:sp>
          <p:nvSpPr>
            <p:cNvPr id="30" name="Rectangle 29"/>
            <p:cNvSpPr/>
            <p:nvPr/>
          </p:nvSpPr>
          <p:spPr>
            <a:xfrm>
              <a:off x="2987824" y="2028599"/>
              <a:ext cx="5616624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6300192" y="2100607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7524328" y="2100607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>
                  <a:solidFill>
                    <a:schemeClr val="bg1"/>
                  </a:solidFill>
                </a:rPr>
                <a:t>5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475656" y="2132856"/>
            <a:ext cx="1224136" cy="46085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915816" y="2132856"/>
            <a:ext cx="5616624" cy="648072"/>
            <a:chOff x="2987824" y="2028599"/>
            <a:chExt cx="5616624" cy="648072"/>
          </a:xfrm>
        </p:grpSpPr>
        <p:sp>
          <p:nvSpPr>
            <p:cNvPr id="2" name="Rectangle 1"/>
            <p:cNvSpPr/>
            <p:nvPr/>
          </p:nvSpPr>
          <p:spPr>
            <a:xfrm>
              <a:off x="2987824" y="2028599"/>
              <a:ext cx="5616624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6300192" y="2100607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7452320" y="2100607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>
                  <a:solidFill>
                    <a:schemeClr val="bg1"/>
                  </a:solidFill>
                </a:rPr>
                <a:t>5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7504" y="332656"/>
            <a:ext cx="891600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Schéma global d’un tableau </a:t>
            </a:r>
          </a:p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dimensions  5x5</a:t>
            </a: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94335"/>
              </p:ext>
            </p:extLst>
          </p:nvPr>
        </p:nvGraphicFramePr>
        <p:xfrm>
          <a:off x="1829205" y="2276872"/>
          <a:ext cx="439898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426"/>
                <a:gridCol w="628426"/>
                <a:gridCol w="630865"/>
                <a:gridCol w="625986"/>
                <a:gridCol w="628426"/>
                <a:gridCol w="628426"/>
                <a:gridCol w="628426"/>
              </a:tblGrid>
              <a:tr h="360040"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1619672" y="5877272"/>
            <a:ext cx="109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bg1"/>
                </a:solidFill>
              </a:rPr>
              <a:t>length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763688" y="6237312"/>
            <a:ext cx="802243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</a:rPr>
              <a:t>5</a:t>
            </a:r>
            <a:endParaRPr lang="fr-FR" sz="2800" b="1" dirty="0">
              <a:solidFill>
                <a:schemeClr val="bg1"/>
              </a:solidFill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2166656" y="2561710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195736" y="3212976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2195736" y="3933056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195736" y="4725144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195736" y="5445224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3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838" y="2924944"/>
            <a:ext cx="891600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0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Exemples de tables </a:t>
            </a:r>
          </a:p>
          <a:p>
            <a:pPr algn="ctr"/>
            <a:r>
              <a:rPr lang="fr-FR" sz="40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du Monde réels</a:t>
            </a:r>
            <a:endParaRPr lang="fr-FR" sz="4000" cap="none" spc="0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75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0487" y="1484784"/>
            <a:ext cx="8916009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Processus de création de </a:t>
            </a:r>
            <a:r>
              <a:rPr lang="fr-FR" sz="3600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tableau </a:t>
            </a:r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2D par application en 2 étapes de l’opérateur []</a:t>
            </a:r>
          </a:p>
          <a:p>
            <a:pPr algn="ctr"/>
            <a:endParaRPr lang="fr-FR" sz="3600" dirty="0" smtClean="0">
              <a:ln w="11430"/>
              <a:solidFill>
                <a:srgbClr val="00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FR" sz="36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Création du tableau de ligne</a:t>
            </a:r>
          </a:p>
          <a:p>
            <a:pPr marL="742950" indent="-742950">
              <a:buAutoNum type="arabicPeriod"/>
            </a:pPr>
            <a:r>
              <a:rPr lang="fr-FR" sz="36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Création des lignes</a:t>
            </a:r>
          </a:p>
        </p:txBody>
      </p:sp>
    </p:spTree>
    <p:extLst>
      <p:ext uri="{BB962C8B-B14F-4D97-AF65-F5344CB8AC3E}">
        <p14:creationId xmlns:p14="http://schemas.microsoft.com/office/powerpoint/2010/main" val="378008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230" y="2276872"/>
            <a:ext cx="89160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Exemple illustratif</a:t>
            </a:r>
            <a:endParaRPr lang="fr-FR" sz="3600" b="1" dirty="0" smtClean="0">
              <a:ln w="11430"/>
              <a:solidFill>
                <a:srgbClr val="00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11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7931" y="-99392"/>
            <a:ext cx="89160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40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</a:t>
            </a:r>
            <a:r>
              <a:rPr lang="fr-FR" sz="40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[][] mat = new </a:t>
            </a:r>
            <a:r>
              <a:rPr lang="fr-FR" sz="40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</a:t>
            </a:r>
            <a:r>
              <a:rPr lang="fr-FR" sz="40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[5]</a:t>
            </a:r>
            <a:r>
              <a:rPr lang="fr-FR" sz="4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[6]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085" y="982469"/>
            <a:ext cx="467894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Opérateur de création </a:t>
            </a:r>
          </a:p>
          <a:p>
            <a:pPr algn="ctr"/>
            <a:r>
              <a:rPr lang="fr-FR" sz="32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du tableau des lignes</a:t>
            </a:r>
            <a:endParaRPr lang="fr-FR" sz="3200" b="1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520558" y="608495"/>
            <a:ext cx="2483490" cy="451064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181085" y="1059559"/>
            <a:ext cx="4678947" cy="105123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132065" y="2780928"/>
            <a:ext cx="1700989" cy="1161266"/>
            <a:chOff x="467544" y="2708920"/>
            <a:chExt cx="4734758" cy="1161266"/>
          </a:xfrm>
        </p:grpSpPr>
        <p:sp>
          <p:nvSpPr>
            <p:cNvPr id="29" name="Rectangle 28"/>
            <p:cNvSpPr/>
            <p:nvPr/>
          </p:nvSpPr>
          <p:spPr>
            <a:xfrm>
              <a:off x="467544" y="2708920"/>
              <a:ext cx="223224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67544" y="3285411"/>
              <a:ext cx="2999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/>
                <a:t>mat</a:t>
              </a:r>
              <a:endParaRPr lang="fr-FR" sz="2400" b="1" dirty="0"/>
            </a:p>
          </p:txBody>
        </p:sp>
        <p:cxnSp>
          <p:nvCxnSpPr>
            <p:cNvPr id="31" name="Connecteur droit avec flèche 30"/>
            <p:cNvCxnSpPr>
              <a:stCxn id="29" idx="3"/>
            </p:cNvCxnSpPr>
            <p:nvPr/>
          </p:nvCxnSpPr>
          <p:spPr>
            <a:xfrm>
              <a:off x="2699792" y="2996952"/>
              <a:ext cx="2502510" cy="0"/>
            </a:xfrm>
            <a:prstGeom prst="straightConnector1">
              <a:avLst/>
            </a:prstGeom>
            <a:ln w="57150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5004049" y="1005731"/>
            <a:ext cx="432048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Opérateur de </a:t>
            </a:r>
          </a:p>
          <a:p>
            <a:pPr algn="ctr"/>
            <a:r>
              <a:rPr lang="fr-FR" sz="32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création  des lignes</a:t>
            </a:r>
            <a:endParaRPr lang="fr-FR" sz="3200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flipH="1" flipV="1">
            <a:off x="6012160" y="478413"/>
            <a:ext cx="1331361" cy="55330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5004048" y="1031718"/>
            <a:ext cx="4678947" cy="10512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3" name="Groupe 42"/>
          <p:cNvGrpSpPr/>
          <p:nvPr/>
        </p:nvGrpSpPr>
        <p:grpSpPr>
          <a:xfrm>
            <a:off x="2915816" y="2977788"/>
            <a:ext cx="5616624" cy="648072"/>
            <a:chOff x="2987824" y="2028599"/>
            <a:chExt cx="5616624" cy="648072"/>
          </a:xfrm>
        </p:grpSpPr>
        <p:sp>
          <p:nvSpPr>
            <p:cNvPr id="44" name="Rectangle 43"/>
            <p:cNvSpPr/>
            <p:nvPr/>
          </p:nvSpPr>
          <p:spPr>
            <a:xfrm>
              <a:off x="2987824" y="2028599"/>
              <a:ext cx="5616624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6300192" y="2100607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7524328" y="2100607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chemeClr val="bg1"/>
                  </a:solidFill>
                </a:rPr>
                <a:t>6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2915816" y="3769876"/>
            <a:ext cx="5616624" cy="648072"/>
            <a:chOff x="2987824" y="2028599"/>
            <a:chExt cx="5616624" cy="648072"/>
          </a:xfrm>
        </p:grpSpPr>
        <p:sp>
          <p:nvSpPr>
            <p:cNvPr id="48" name="Rectangle 47"/>
            <p:cNvSpPr/>
            <p:nvPr/>
          </p:nvSpPr>
          <p:spPr>
            <a:xfrm>
              <a:off x="2987824" y="2028599"/>
              <a:ext cx="5616624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6300192" y="2100607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7524328" y="2100607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chemeClr val="bg1"/>
                  </a:solidFill>
                </a:rPr>
                <a:t>6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2915816" y="4489956"/>
            <a:ext cx="5616624" cy="648072"/>
            <a:chOff x="2987824" y="2028599"/>
            <a:chExt cx="5616624" cy="648072"/>
          </a:xfrm>
        </p:grpSpPr>
        <p:sp>
          <p:nvSpPr>
            <p:cNvPr id="52" name="Rectangle 51"/>
            <p:cNvSpPr/>
            <p:nvPr/>
          </p:nvSpPr>
          <p:spPr>
            <a:xfrm>
              <a:off x="2987824" y="2028599"/>
              <a:ext cx="5616624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6300192" y="2100607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7524328" y="2100607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2915816" y="5229200"/>
            <a:ext cx="5616624" cy="648072"/>
            <a:chOff x="2987824" y="2028599"/>
            <a:chExt cx="5616624" cy="648072"/>
          </a:xfrm>
        </p:grpSpPr>
        <p:sp>
          <p:nvSpPr>
            <p:cNvPr id="56" name="Rectangle 55"/>
            <p:cNvSpPr/>
            <p:nvPr/>
          </p:nvSpPr>
          <p:spPr>
            <a:xfrm>
              <a:off x="2987824" y="2028599"/>
              <a:ext cx="5616624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6300192" y="2100607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7524328" y="2100607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1475656" y="2257708"/>
            <a:ext cx="1224136" cy="46085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0" name="Groupe 59"/>
          <p:cNvGrpSpPr/>
          <p:nvPr/>
        </p:nvGrpSpPr>
        <p:grpSpPr>
          <a:xfrm>
            <a:off x="2915816" y="2257708"/>
            <a:ext cx="5616624" cy="648072"/>
            <a:chOff x="2987824" y="2028599"/>
            <a:chExt cx="5616624" cy="648072"/>
          </a:xfrm>
        </p:grpSpPr>
        <p:sp>
          <p:nvSpPr>
            <p:cNvPr id="61" name="Rectangle 60"/>
            <p:cNvSpPr/>
            <p:nvPr/>
          </p:nvSpPr>
          <p:spPr>
            <a:xfrm>
              <a:off x="2987824" y="2028599"/>
              <a:ext cx="5616624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6300192" y="2100607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7524328" y="2100607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chemeClr val="bg1"/>
                  </a:solidFill>
                </a:rPr>
                <a:t>6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4" name="Tableau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84450"/>
              </p:ext>
            </p:extLst>
          </p:nvPr>
        </p:nvGraphicFramePr>
        <p:xfrm>
          <a:off x="1829205" y="2401724"/>
          <a:ext cx="439898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873"/>
                <a:gridCol w="549873"/>
                <a:gridCol w="552007"/>
                <a:gridCol w="547738"/>
                <a:gridCol w="549873"/>
                <a:gridCol w="549873"/>
                <a:gridCol w="549873"/>
                <a:gridCol w="549873"/>
              </a:tblGrid>
              <a:tr h="360040">
                <a:tc rowSpan="2"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ZoneTexte 64"/>
          <p:cNvSpPr txBox="1"/>
          <p:nvPr/>
        </p:nvSpPr>
        <p:spPr>
          <a:xfrm>
            <a:off x="1619672" y="5919663"/>
            <a:ext cx="109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bg1"/>
                </a:solidFill>
              </a:rPr>
              <a:t>length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1691681" y="6290156"/>
            <a:ext cx="87863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</a:rPr>
              <a:t>5</a:t>
            </a:r>
            <a:endParaRPr lang="fr-FR" sz="2800" b="1" dirty="0">
              <a:solidFill>
                <a:schemeClr val="bg1"/>
              </a:solidFill>
            </a:endParaRPr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2166656" y="2686562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195736" y="3337828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2195736" y="4057908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2195736" y="4849996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2195736" y="5570076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7931" y="-99392"/>
            <a:ext cx="89160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40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</a:t>
            </a:r>
            <a:r>
              <a:rPr lang="fr-FR" sz="40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[][] mat = new </a:t>
            </a:r>
            <a:r>
              <a:rPr lang="fr-FR" sz="40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</a:t>
            </a:r>
            <a:r>
              <a:rPr lang="fr-FR" sz="40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[5]</a:t>
            </a:r>
            <a:r>
              <a:rPr lang="fr-FR" sz="4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085" y="982469"/>
            <a:ext cx="467894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Opérateur de création </a:t>
            </a:r>
          </a:p>
          <a:p>
            <a:pPr algn="ctr"/>
            <a:r>
              <a:rPr lang="fr-FR" sz="32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du tableau des lignes</a:t>
            </a:r>
            <a:endParaRPr lang="fr-FR" sz="3200" b="1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520558" y="608495"/>
            <a:ext cx="2483490" cy="451064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181085" y="1059559"/>
            <a:ext cx="4678947" cy="105123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132065" y="2780928"/>
            <a:ext cx="1343591" cy="1161266"/>
            <a:chOff x="467544" y="2708920"/>
            <a:chExt cx="3739929" cy="1161266"/>
          </a:xfrm>
        </p:grpSpPr>
        <p:sp>
          <p:nvSpPr>
            <p:cNvPr id="29" name="Rectangle 28"/>
            <p:cNvSpPr/>
            <p:nvPr/>
          </p:nvSpPr>
          <p:spPr>
            <a:xfrm>
              <a:off x="467544" y="2708920"/>
              <a:ext cx="223224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67544" y="3285411"/>
              <a:ext cx="2999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/>
                <a:t>mat</a:t>
              </a:r>
              <a:endParaRPr lang="fr-FR" sz="2400" b="1" dirty="0"/>
            </a:p>
          </p:txBody>
        </p:sp>
        <p:cxnSp>
          <p:nvCxnSpPr>
            <p:cNvPr id="31" name="Connecteur droit avec flèche 30"/>
            <p:cNvCxnSpPr>
              <a:stCxn id="29" idx="3"/>
            </p:cNvCxnSpPr>
            <p:nvPr/>
          </p:nvCxnSpPr>
          <p:spPr>
            <a:xfrm>
              <a:off x="2699792" y="2996952"/>
              <a:ext cx="1507681" cy="0"/>
            </a:xfrm>
            <a:prstGeom prst="straightConnector1">
              <a:avLst/>
            </a:prstGeom>
            <a:ln w="57150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5004049" y="1005731"/>
            <a:ext cx="432048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Aucune ligne ne sera créée</a:t>
            </a:r>
            <a:endParaRPr lang="fr-FR" sz="3200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flipH="1" flipV="1">
            <a:off x="6012160" y="478413"/>
            <a:ext cx="1331361" cy="55330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5004048" y="1031718"/>
            <a:ext cx="4678947" cy="10512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1475656" y="2257708"/>
            <a:ext cx="1872208" cy="46085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4" name="Tableau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34796"/>
              </p:ext>
            </p:extLst>
          </p:nvPr>
        </p:nvGraphicFramePr>
        <p:xfrm>
          <a:off x="1829205" y="2401724"/>
          <a:ext cx="1086611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611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fr-FR" sz="32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32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fr-FR" sz="32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32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65" name="ZoneTexte 64"/>
          <p:cNvSpPr txBox="1"/>
          <p:nvPr/>
        </p:nvSpPr>
        <p:spPr>
          <a:xfrm>
            <a:off x="1821848" y="5919663"/>
            <a:ext cx="109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bg1"/>
                </a:solidFill>
              </a:rPr>
              <a:t>length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1893857" y="6290156"/>
            <a:ext cx="87863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</a:rPr>
              <a:t>5</a:t>
            </a:r>
            <a:endParaRPr lang="fr-F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1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7931" y="-99392"/>
            <a:ext cx="8916009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Ajout de lignes à un tableau 2D</a:t>
            </a:r>
          </a:p>
          <a:p>
            <a:r>
              <a:rPr lang="fr-FR" sz="3200" b="1" dirty="0" err="1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r>
              <a:rPr lang="fr-FR" sz="32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nt</a:t>
            </a:r>
            <a:r>
              <a:rPr lang="fr-FR" sz="32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[][] mat = new </a:t>
            </a:r>
            <a:r>
              <a:rPr lang="fr-FR" sz="32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</a:t>
            </a:r>
            <a:r>
              <a:rPr lang="fr-FR" sz="32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[5][]</a:t>
            </a:r>
          </a:p>
          <a:p>
            <a:r>
              <a:rPr lang="fr-FR" sz="32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mat[2] =  new </a:t>
            </a:r>
            <a:r>
              <a:rPr lang="fr-FR" sz="32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</a:t>
            </a:r>
            <a:r>
              <a:rPr lang="fr-FR" sz="32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[4];</a:t>
            </a:r>
          </a:p>
          <a:p>
            <a:r>
              <a:rPr lang="fr-FR" sz="32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mat[4] </a:t>
            </a:r>
            <a:r>
              <a:rPr lang="fr-FR" sz="3200" b="1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  new </a:t>
            </a:r>
            <a:r>
              <a:rPr lang="fr-FR" sz="32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</a:t>
            </a:r>
            <a:r>
              <a:rPr lang="fr-FR" sz="32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[6];   </a:t>
            </a:r>
            <a:endParaRPr lang="fr-FR" sz="3200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492105" y="2512060"/>
            <a:ext cx="1343591" cy="1161266"/>
            <a:chOff x="467544" y="2708920"/>
            <a:chExt cx="3739929" cy="1161266"/>
          </a:xfrm>
        </p:grpSpPr>
        <p:sp>
          <p:nvSpPr>
            <p:cNvPr id="29" name="Rectangle 28"/>
            <p:cNvSpPr/>
            <p:nvPr/>
          </p:nvSpPr>
          <p:spPr>
            <a:xfrm>
              <a:off x="467544" y="2708920"/>
              <a:ext cx="223224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67544" y="3285411"/>
              <a:ext cx="2999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/>
                <a:t>mat</a:t>
              </a:r>
              <a:endParaRPr lang="fr-FR" sz="2400" b="1" dirty="0"/>
            </a:p>
          </p:txBody>
        </p:sp>
        <p:cxnSp>
          <p:nvCxnSpPr>
            <p:cNvPr id="31" name="Connecteur droit avec flèche 30"/>
            <p:cNvCxnSpPr>
              <a:stCxn id="29" idx="3"/>
            </p:cNvCxnSpPr>
            <p:nvPr/>
          </p:nvCxnSpPr>
          <p:spPr>
            <a:xfrm>
              <a:off x="2699792" y="2996952"/>
              <a:ext cx="1507681" cy="0"/>
            </a:xfrm>
            <a:prstGeom prst="straightConnector1">
              <a:avLst/>
            </a:prstGeom>
            <a:ln w="57150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3275856" y="3501008"/>
            <a:ext cx="4392488" cy="648072"/>
            <a:chOff x="2987824" y="2028599"/>
            <a:chExt cx="4392488" cy="648072"/>
          </a:xfrm>
        </p:grpSpPr>
        <p:sp>
          <p:nvSpPr>
            <p:cNvPr id="48" name="Rectangle 47"/>
            <p:cNvSpPr/>
            <p:nvPr/>
          </p:nvSpPr>
          <p:spPr>
            <a:xfrm>
              <a:off x="2987824" y="2028599"/>
              <a:ext cx="4392488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5256076" y="208579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6336196" y="2085798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3275856" y="4960332"/>
            <a:ext cx="5616624" cy="648072"/>
            <a:chOff x="2987824" y="2028599"/>
            <a:chExt cx="5616624" cy="648072"/>
          </a:xfrm>
        </p:grpSpPr>
        <p:sp>
          <p:nvSpPr>
            <p:cNvPr id="56" name="Rectangle 55"/>
            <p:cNvSpPr/>
            <p:nvPr/>
          </p:nvSpPr>
          <p:spPr>
            <a:xfrm>
              <a:off x="2987824" y="2028599"/>
              <a:ext cx="5616624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6300192" y="2100607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7524328" y="2100607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1835696" y="1988840"/>
            <a:ext cx="1224136" cy="46085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4" name="Tableau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04194"/>
              </p:ext>
            </p:extLst>
          </p:nvPr>
        </p:nvGraphicFramePr>
        <p:xfrm>
          <a:off x="2189245" y="2132856"/>
          <a:ext cx="439898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873"/>
                <a:gridCol w="549873"/>
                <a:gridCol w="552007"/>
                <a:gridCol w="547738"/>
                <a:gridCol w="549873"/>
                <a:gridCol w="549873"/>
                <a:gridCol w="549873"/>
                <a:gridCol w="549873"/>
              </a:tblGrid>
              <a:tr h="360040">
                <a:tc rowSpan="2"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ZoneTexte 64"/>
          <p:cNvSpPr txBox="1"/>
          <p:nvPr/>
        </p:nvSpPr>
        <p:spPr>
          <a:xfrm>
            <a:off x="1979712" y="5650795"/>
            <a:ext cx="109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bg1"/>
                </a:solidFill>
              </a:rPr>
              <a:t>length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2051721" y="6021288"/>
            <a:ext cx="87863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</a:rPr>
              <a:t>5</a:t>
            </a:r>
            <a:endParaRPr lang="fr-FR" sz="2800" b="1" dirty="0">
              <a:solidFill>
                <a:schemeClr val="bg1"/>
              </a:solidFill>
            </a:endParaRP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2555776" y="3789040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2555776" y="5301208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4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5" grpId="0"/>
      <p:bldP spid="6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492105" y="2708920"/>
            <a:ext cx="2581575" cy="3888432"/>
            <a:chOff x="492105" y="2708920"/>
            <a:chExt cx="2581575" cy="3888432"/>
          </a:xfrm>
        </p:grpSpPr>
        <p:grpSp>
          <p:nvGrpSpPr>
            <p:cNvPr id="28" name="Groupe 27"/>
            <p:cNvGrpSpPr/>
            <p:nvPr/>
          </p:nvGrpSpPr>
          <p:grpSpPr>
            <a:xfrm>
              <a:off x="492105" y="2800305"/>
              <a:ext cx="1343591" cy="1161266"/>
              <a:chOff x="467544" y="2708920"/>
              <a:chExt cx="3739929" cy="116126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67544" y="2708920"/>
                <a:ext cx="2232248" cy="576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467544" y="3285411"/>
                <a:ext cx="29991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/>
                  <a:t>tc</a:t>
                </a:r>
                <a:endParaRPr lang="fr-FR" sz="2400" b="1" dirty="0"/>
              </a:p>
            </p:txBody>
          </p:sp>
          <p:cxnSp>
            <p:nvCxnSpPr>
              <p:cNvPr id="31" name="Connecteur droit avec flèche 30"/>
              <p:cNvCxnSpPr>
                <a:stCxn id="29" idx="3"/>
              </p:cNvCxnSpPr>
              <p:nvPr/>
            </p:nvCxnSpPr>
            <p:spPr>
              <a:xfrm>
                <a:off x="2699792" y="2996952"/>
                <a:ext cx="1507681" cy="0"/>
              </a:xfrm>
              <a:prstGeom prst="straightConnector1">
                <a:avLst/>
              </a:prstGeom>
              <a:ln w="57150">
                <a:solidFill>
                  <a:srgbClr val="00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1835696" y="2708920"/>
              <a:ext cx="1224136" cy="38884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1979712" y="5650795"/>
              <a:ext cx="1093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2051721" y="6021288"/>
              <a:ext cx="87863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47931" y="-99392"/>
            <a:ext cx="89160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[][] </a:t>
            </a:r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tc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new </a:t>
            </a:r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[4][]; </a:t>
            </a:r>
            <a:endParaRPr lang="fr-FR" sz="2800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64" name="Tableau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51559"/>
              </p:ext>
            </p:extLst>
          </p:nvPr>
        </p:nvGraphicFramePr>
        <p:xfrm>
          <a:off x="2189245" y="2132856"/>
          <a:ext cx="493903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380"/>
                <a:gridCol w="617380"/>
                <a:gridCol w="619776"/>
                <a:gridCol w="614983"/>
                <a:gridCol w="617380"/>
                <a:gridCol w="617380"/>
                <a:gridCol w="617380"/>
                <a:gridCol w="617380"/>
              </a:tblGrid>
              <a:tr h="360040">
                <a:tc rowSpan="2"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14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492105" y="2708920"/>
            <a:ext cx="2581575" cy="3888432"/>
            <a:chOff x="492105" y="2708920"/>
            <a:chExt cx="2581575" cy="3888432"/>
          </a:xfrm>
        </p:grpSpPr>
        <p:grpSp>
          <p:nvGrpSpPr>
            <p:cNvPr id="28" name="Groupe 27"/>
            <p:cNvGrpSpPr/>
            <p:nvPr/>
          </p:nvGrpSpPr>
          <p:grpSpPr>
            <a:xfrm>
              <a:off x="492105" y="2800305"/>
              <a:ext cx="1343591" cy="1161266"/>
              <a:chOff x="467544" y="2708920"/>
              <a:chExt cx="3739929" cy="116126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67544" y="2708920"/>
                <a:ext cx="2232248" cy="576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467544" y="3285411"/>
                <a:ext cx="29991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/>
                  <a:t>tc</a:t>
                </a:r>
                <a:endParaRPr lang="fr-FR" sz="2400" b="1" dirty="0"/>
              </a:p>
            </p:txBody>
          </p:sp>
          <p:cxnSp>
            <p:nvCxnSpPr>
              <p:cNvPr id="31" name="Connecteur droit avec flèche 30"/>
              <p:cNvCxnSpPr>
                <a:stCxn id="29" idx="3"/>
              </p:cNvCxnSpPr>
              <p:nvPr/>
            </p:nvCxnSpPr>
            <p:spPr>
              <a:xfrm>
                <a:off x="2699792" y="2996952"/>
                <a:ext cx="1507681" cy="0"/>
              </a:xfrm>
              <a:prstGeom prst="straightConnector1">
                <a:avLst/>
              </a:prstGeom>
              <a:ln w="57150">
                <a:solidFill>
                  <a:srgbClr val="00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1835696" y="2708920"/>
              <a:ext cx="1224136" cy="38884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1979712" y="5650795"/>
              <a:ext cx="1093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2051721" y="6021288"/>
              <a:ext cx="87863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47931" y="-99392"/>
            <a:ext cx="8916009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[][] </a:t>
            </a:r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tc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new </a:t>
            </a:r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[4][];</a:t>
            </a:r>
          </a:p>
          <a:p>
            <a:r>
              <a:rPr lang="fr-FR" sz="40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mat[1] =  new </a:t>
            </a:r>
            <a:r>
              <a:rPr lang="fr-FR" sz="4000" b="1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40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[4];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fr-FR" sz="2800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3275856" y="3501008"/>
            <a:ext cx="5328592" cy="648072"/>
            <a:chOff x="2987824" y="2028599"/>
            <a:chExt cx="5328592" cy="648072"/>
          </a:xfrm>
        </p:grpSpPr>
        <p:sp>
          <p:nvSpPr>
            <p:cNvPr id="48" name="Rectangle 47"/>
            <p:cNvSpPr/>
            <p:nvPr/>
          </p:nvSpPr>
          <p:spPr>
            <a:xfrm>
              <a:off x="2987824" y="2028599"/>
              <a:ext cx="5328592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6156176" y="208579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7236296" y="2085798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aphicFrame>
        <p:nvGraphicFramePr>
          <p:cNvPr id="64" name="Tableau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31915"/>
              </p:ext>
            </p:extLst>
          </p:nvPr>
        </p:nvGraphicFramePr>
        <p:xfrm>
          <a:off x="2189245" y="2132856"/>
          <a:ext cx="493903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380"/>
                <a:gridCol w="617380"/>
                <a:gridCol w="619776"/>
                <a:gridCol w="614983"/>
                <a:gridCol w="617380"/>
                <a:gridCol w="617380"/>
                <a:gridCol w="617380"/>
                <a:gridCol w="617380"/>
              </a:tblGrid>
              <a:tr h="360040">
                <a:tc rowSpan="2"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" name="Connecteur droit avec flèche 45"/>
          <p:cNvCxnSpPr/>
          <p:nvPr/>
        </p:nvCxnSpPr>
        <p:spPr>
          <a:xfrm>
            <a:off x="2555776" y="3789040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2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492105" y="2708920"/>
            <a:ext cx="2581575" cy="3888432"/>
            <a:chOff x="492105" y="2708920"/>
            <a:chExt cx="2581575" cy="3888432"/>
          </a:xfrm>
        </p:grpSpPr>
        <p:grpSp>
          <p:nvGrpSpPr>
            <p:cNvPr id="28" name="Groupe 27"/>
            <p:cNvGrpSpPr/>
            <p:nvPr/>
          </p:nvGrpSpPr>
          <p:grpSpPr>
            <a:xfrm>
              <a:off x="492105" y="2800305"/>
              <a:ext cx="1343591" cy="1161266"/>
              <a:chOff x="467544" y="2708920"/>
              <a:chExt cx="3739929" cy="116126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67544" y="2708920"/>
                <a:ext cx="2232248" cy="576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467544" y="3285411"/>
                <a:ext cx="29991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/>
                  <a:t>mat</a:t>
                </a:r>
                <a:endParaRPr lang="fr-FR" sz="2400" b="1" dirty="0"/>
              </a:p>
            </p:txBody>
          </p:sp>
          <p:cxnSp>
            <p:nvCxnSpPr>
              <p:cNvPr id="31" name="Connecteur droit avec flèche 30"/>
              <p:cNvCxnSpPr>
                <a:stCxn id="29" idx="3"/>
              </p:cNvCxnSpPr>
              <p:nvPr/>
            </p:nvCxnSpPr>
            <p:spPr>
              <a:xfrm>
                <a:off x="2699792" y="2996952"/>
                <a:ext cx="1507681" cy="0"/>
              </a:xfrm>
              <a:prstGeom prst="straightConnector1">
                <a:avLst/>
              </a:prstGeom>
              <a:ln w="57150">
                <a:solidFill>
                  <a:srgbClr val="00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1835696" y="2708920"/>
              <a:ext cx="1224136" cy="38884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1979712" y="5650795"/>
              <a:ext cx="1093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2051721" y="6021288"/>
              <a:ext cx="87863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47931" y="-99392"/>
            <a:ext cx="8916009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[][] </a:t>
            </a:r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tc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new </a:t>
            </a:r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[4][];</a:t>
            </a:r>
          </a:p>
          <a:p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mat[1] =  new </a:t>
            </a:r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[4]; </a:t>
            </a:r>
          </a:p>
          <a:p>
            <a:r>
              <a:rPr lang="fr-FR" sz="36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mat[1][2] = new </a:t>
            </a:r>
            <a:r>
              <a:rPr lang="fr-FR" sz="3600" b="1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36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(2.0,3.0); 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fr-FR" sz="2800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3275856" y="3501008"/>
            <a:ext cx="5328592" cy="648072"/>
            <a:chOff x="2987824" y="2028599"/>
            <a:chExt cx="5328592" cy="648072"/>
          </a:xfrm>
        </p:grpSpPr>
        <p:sp>
          <p:nvSpPr>
            <p:cNvPr id="48" name="Rectangle 47"/>
            <p:cNvSpPr/>
            <p:nvPr/>
          </p:nvSpPr>
          <p:spPr>
            <a:xfrm>
              <a:off x="2987824" y="2028599"/>
              <a:ext cx="5328592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6156176" y="208579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7236296" y="2085798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aphicFrame>
        <p:nvGraphicFramePr>
          <p:cNvPr id="64" name="Tableau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94864"/>
              </p:ext>
            </p:extLst>
          </p:nvPr>
        </p:nvGraphicFramePr>
        <p:xfrm>
          <a:off x="2189245" y="2132856"/>
          <a:ext cx="493903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380"/>
                <a:gridCol w="617380"/>
                <a:gridCol w="619776"/>
                <a:gridCol w="614983"/>
                <a:gridCol w="617380"/>
                <a:gridCol w="617380"/>
                <a:gridCol w="617380"/>
                <a:gridCol w="617380"/>
              </a:tblGrid>
              <a:tr h="360040">
                <a:tc rowSpan="2"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9" name="Connecteur droit avec flèche 68"/>
          <p:cNvCxnSpPr/>
          <p:nvPr/>
        </p:nvCxnSpPr>
        <p:spPr>
          <a:xfrm>
            <a:off x="2555776" y="3789040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5019829" y="1430124"/>
            <a:ext cx="3976938" cy="2358915"/>
            <a:chOff x="4627510" y="3659695"/>
            <a:chExt cx="3976938" cy="2358915"/>
          </a:xfrm>
        </p:grpSpPr>
        <p:grpSp>
          <p:nvGrpSpPr>
            <p:cNvPr id="23" name="Groupe 22"/>
            <p:cNvGrpSpPr/>
            <p:nvPr/>
          </p:nvGrpSpPr>
          <p:grpSpPr>
            <a:xfrm>
              <a:off x="5436096" y="3659695"/>
              <a:ext cx="3168352" cy="603508"/>
              <a:chOff x="5436096" y="3113524"/>
              <a:chExt cx="3168352" cy="60350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508104" y="3140969"/>
                <a:ext cx="3096344" cy="5760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6" name="Groupe 25"/>
              <p:cNvGrpSpPr/>
              <p:nvPr/>
            </p:nvGrpSpPr>
            <p:grpSpPr>
              <a:xfrm>
                <a:off x="5436096" y="3132257"/>
                <a:ext cx="1548730" cy="584775"/>
                <a:chOff x="5759574" y="3132257"/>
                <a:chExt cx="1548730" cy="584775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084168" y="3225737"/>
                  <a:ext cx="1224136" cy="4526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3200" dirty="0" smtClean="0"/>
                    <a:t>2.0</a:t>
                  </a:r>
                  <a:endParaRPr lang="fr-FR" sz="3200" dirty="0"/>
                </a:p>
              </p:txBody>
            </p:sp>
            <p:sp>
              <p:nvSpPr>
                <p:cNvPr id="35" name="ZoneTexte 34"/>
                <p:cNvSpPr txBox="1"/>
                <p:nvPr/>
              </p:nvSpPr>
              <p:spPr>
                <a:xfrm>
                  <a:off x="5759574" y="3132257"/>
                  <a:ext cx="5406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3200" b="1" dirty="0">
                      <a:solidFill>
                        <a:schemeClr val="bg1"/>
                      </a:solidFill>
                    </a:rPr>
                    <a:t>i</a:t>
                  </a:r>
                </a:p>
              </p:txBody>
            </p:sp>
          </p:grpSp>
          <p:grpSp>
            <p:nvGrpSpPr>
              <p:cNvPr id="27" name="Groupe 26"/>
              <p:cNvGrpSpPr/>
              <p:nvPr/>
            </p:nvGrpSpPr>
            <p:grpSpPr>
              <a:xfrm>
                <a:off x="6983710" y="3113524"/>
                <a:ext cx="1548730" cy="584775"/>
                <a:chOff x="5759574" y="3132257"/>
                <a:chExt cx="1548730" cy="584775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6084168" y="3225737"/>
                  <a:ext cx="1224136" cy="4526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3200" dirty="0" smtClean="0"/>
                    <a:t>3.0</a:t>
                  </a:r>
                  <a:endParaRPr lang="fr-FR" sz="3200" dirty="0"/>
                </a:p>
              </p:txBody>
            </p:sp>
            <p:sp>
              <p:nvSpPr>
                <p:cNvPr id="33" name="ZoneTexte 32"/>
                <p:cNvSpPr txBox="1"/>
                <p:nvPr/>
              </p:nvSpPr>
              <p:spPr>
                <a:xfrm>
                  <a:off x="5759574" y="3132257"/>
                  <a:ext cx="5406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3200" b="1" dirty="0" smtClean="0">
                      <a:solidFill>
                        <a:schemeClr val="bg1"/>
                      </a:solidFill>
                    </a:rPr>
                    <a:t>r</a:t>
                  </a:r>
                  <a:endParaRPr lang="fr-FR" sz="32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24" name="Connecteur droit avec flèche 23"/>
            <p:cNvCxnSpPr/>
            <p:nvPr/>
          </p:nvCxnSpPr>
          <p:spPr>
            <a:xfrm flipV="1">
              <a:off x="4627510" y="4263204"/>
              <a:ext cx="1008112" cy="1755406"/>
            </a:xfrm>
            <a:prstGeom prst="straightConnector1">
              <a:avLst/>
            </a:prstGeom>
            <a:ln w="57150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70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492105" y="2708920"/>
            <a:ext cx="2581575" cy="3888432"/>
            <a:chOff x="492105" y="2708920"/>
            <a:chExt cx="2581575" cy="3888432"/>
          </a:xfrm>
        </p:grpSpPr>
        <p:grpSp>
          <p:nvGrpSpPr>
            <p:cNvPr id="28" name="Groupe 27"/>
            <p:cNvGrpSpPr/>
            <p:nvPr/>
          </p:nvGrpSpPr>
          <p:grpSpPr>
            <a:xfrm>
              <a:off x="492105" y="2800305"/>
              <a:ext cx="1343591" cy="1161266"/>
              <a:chOff x="467544" y="2708920"/>
              <a:chExt cx="3739929" cy="116126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67544" y="2708920"/>
                <a:ext cx="2232248" cy="576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467544" y="3285411"/>
                <a:ext cx="29991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/>
                  <a:t>mat</a:t>
                </a:r>
                <a:endParaRPr lang="fr-FR" sz="2400" b="1" dirty="0"/>
              </a:p>
            </p:txBody>
          </p:sp>
          <p:cxnSp>
            <p:nvCxnSpPr>
              <p:cNvPr id="31" name="Connecteur droit avec flèche 30"/>
              <p:cNvCxnSpPr>
                <a:stCxn id="29" idx="3"/>
              </p:cNvCxnSpPr>
              <p:nvPr/>
            </p:nvCxnSpPr>
            <p:spPr>
              <a:xfrm>
                <a:off x="2699792" y="2996952"/>
                <a:ext cx="1507681" cy="0"/>
              </a:xfrm>
              <a:prstGeom prst="straightConnector1">
                <a:avLst/>
              </a:prstGeom>
              <a:ln w="57150">
                <a:solidFill>
                  <a:srgbClr val="00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1835696" y="2708920"/>
              <a:ext cx="1224136" cy="38884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1979712" y="5650795"/>
              <a:ext cx="1093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2051721" y="6021288"/>
              <a:ext cx="87863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47931" y="-99392"/>
            <a:ext cx="891600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[][] </a:t>
            </a:r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tc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new </a:t>
            </a:r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[4][];</a:t>
            </a:r>
          </a:p>
          <a:p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mat[1] =  new </a:t>
            </a:r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[4]; </a:t>
            </a:r>
          </a:p>
          <a:p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mat[1][2] = new </a:t>
            </a:r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(2.0,3.0);</a:t>
            </a:r>
          </a:p>
          <a:p>
            <a:r>
              <a:rPr lang="fr-FR" sz="36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mat[3] </a:t>
            </a:r>
            <a:r>
              <a:rPr lang="fr-FR" sz="36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  new </a:t>
            </a:r>
            <a:r>
              <a:rPr lang="fr-FR" sz="3600" b="1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36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[6];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3275856" y="3501008"/>
            <a:ext cx="5328592" cy="648072"/>
            <a:chOff x="2987824" y="2028599"/>
            <a:chExt cx="5328592" cy="648072"/>
          </a:xfrm>
        </p:grpSpPr>
        <p:sp>
          <p:nvSpPr>
            <p:cNvPr id="48" name="Rectangle 47"/>
            <p:cNvSpPr/>
            <p:nvPr/>
          </p:nvSpPr>
          <p:spPr>
            <a:xfrm>
              <a:off x="2987824" y="2028599"/>
              <a:ext cx="5328592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6156176" y="208579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7236296" y="2085798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3275856" y="4960332"/>
            <a:ext cx="5633122" cy="648072"/>
            <a:chOff x="2987824" y="2028599"/>
            <a:chExt cx="5633122" cy="648072"/>
          </a:xfrm>
        </p:grpSpPr>
        <p:sp>
          <p:nvSpPr>
            <p:cNvPr id="56" name="Rectangle 55"/>
            <p:cNvSpPr/>
            <p:nvPr/>
          </p:nvSpPr>
          <p:spPr>
            <a:xfrm>
              <a:off x="2987824" y="2028599"/>
              <a:ext cx="5616624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6840252" y="2121802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7828858" y="2100607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aphicFrame>
        <p:nvGraphicFramePr>
          <p:cNvPr id="64" name="Tableau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67026"/>
              </p:ext>
            </p:extLst>
          </p:nvPr>
        </p:nvGraphicFramePr>
        <p:xfrm>
          <a:off x="2189245" y="2132856"/>
          <a:ext cx="493903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380"/>
                <a:gridCol w="617380"/>
                <a:gridCol w="619776"/>
                <a:gridCol w="614983"/>
                <a:gridCol w="617380"/>
                <a:gridCol w="617380"/>
                <a:gridCol w="617380"/>
                <a:gridCol w="617380"/>
              </a:tblGrid>
              <a:tr h="360040">
                <a:tc rowSpan="2"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9" name="Connecteur droit avec flèche 68"/>
          <p:cNvCxnSpPr/>
          <p:nvPr/>
        </p:nvCxnSpPr>
        <p:spPr>
          <a:xfrm>
            <a:off x="2555776" y="3789040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2555776" y="5301208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5019829" y="1430124"/>
            <a:ext cx="3976938" cy="2128083"/>
            <a:chOff x="4627510" y="3659695"/>
            <a:chExt cx="3976938" cy="2128083"/>
          </a:xfrm>
        </p:grpSpPr>
        <p:grpSp>
          <p:nvGrpSpPr>
            <p:cNvPr id="23" name="Groupe 22"/>
            <p:cNvGrpSpPr/>
            <p:nvPr/>
          </p:nvGrpSpPr>
          <p:grpSpPr>
            <a:xfrm>
              <a:off x="5436096" y="3659695"/>
              <a:ext cx="3168352" cy="603508"/>
              <a:chOff x="5436096" y="3113524"/>
              <a:chExt cx="3168352" cy="60350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508104" y="3140969"/>
                <a:ext cx="3096344" cy="5760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6" name="Groupe 25"/>
              <p:cNvGrpSpPr/>
              <p:nvPr/>
            </p:nvGrpSpPr>
            <p:grpSpPr>
              <a:xfrm>
                <a:off x="5436096" y="3132257"/>
                <a:ext cx="1548730" cy="584775"/>
                <a:chOff x="5759574" y="3132257"/>
                <a:chExt cx="1548730" cy="584775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084168" y="3225737"/>
                  <a:ext cx="1224136" cy="4526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3200" dirty="0" smtClean="0"/>
                    <a:t>2.0</a:t>
                  </a:r>
                  <a:endParaRPr lang="fr-FR" sz="3200" dirty="0"/>
                </a:p>
              </p:txBody>
            </p:sp>
            <p:sp>
              <p:nvSpPr>
                <p:cNvPr id="35" name="ZoneTexte 34"/>
                <p:cNvSpPr txBox="1"/>
                <p:nvPr/>
              </p:nvSpPr>
              <p:spPr>
                <a:xfrm>
                  <a:off x="5759574" y="3132257"/>
                  <a:ext cx="5406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3200" b="1" dirty="0">
                      <a:solidFill>
                        <a:schemeClr val="bg1"/>
                      </a:solidFill>
                    </a:rPr>
                    <a:t>i</a:t>
                  </a:r>
                </a:p>
              </p:txBody>
            </p:sp>
          </p:grpSp>
          <p:grpSp>
            <p:nvGrpSpPr>
              <p:cNvPr id="27" name="Groupe 26"/>
              <p:cNvGrpSpPr/>
              <p:nvPr/>
            </p:nvGrpSpPr>
            <p:grpSpPr>
              <a:xfrm>
                <a:off x="6983710" y="3113524"/>
                <a:ext cx="1548730" cy="584775"/>
                <a:chOff x="5759574" y="3132257"/>
                <a:chExt cx="1548730" cy="584775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6084168" y="3225737"/>
                  <a:ext cx="1224136" cy="4526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3200" dirty="0" smtClean="0"/>
                    <a:t>3.0</a:t>
                  </a:r>
                  <a:endParaRPr lang="fr-FR" sz="3200" dirty="0"/>
                </a:p>
              </p:txBody>
            </p:sp>
            <p:sp>
              <p:nvSpPr>
                <p:cNvPr id="33" name="ZoneTexte 32"/>
                <p:cNvSpPr txBox="1"/>
                <p:nvPr/>
              </p:nvSpPr>
              <p:spPr>
                <a:xfrm>
                  <a:off x="5759574" y="3132257"/>
                  <a:ext cx="5406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3200" b="1" dirty="0" smtClean="0">
                      <a:solidFill>
                        <a:schemeClr val="bg1"/>
                      </a:solidFill>
                    </a:rPr>
                    <a:t>r</a:t>
                  </a:r>
                  <a:endParaRPr lang="fr-FR" sz="32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24" name="Connecteur droit avec flèche 23"/>
            <p:cNvCxnSpPr/>
            <p:nvPr/>
          </p:nvCxnSpPr>
          <p:spPr>
            <a:xfrm flipV="1">
              <a:off x="4627510" y="4263203"/>
              <a:ext cx="1008112" cy="1524575"/>
            </a:xfrm>
            <a:prstGeom prst="straightConnector1">
              <a:avLst/>
            </a:prstGeom>
            <a:ln w="57150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471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492105" y="2708920"/>
            <a:ext cx="2581575" cy="3888432"/>
            <a:chOff x="492105" y="2708920"/>
            <a:chExt cx="2581575" cy="3888432"/>
          </a:xfrm>
        </p:grpSpPr>
        <p:grpSp>
          <p:nvGrpSpPr>
            <p:cNvPr id="28" name="Groupe 27"/>
            <p:cNvGrpSpPr/>
            <p:nvPr/>
          </p:nvGrpSpPr>
          <p:grpSpPr>
            <a:xfrm>
              <a:off x="492105" y="2800305"/>
              <a:ext cx="1343591" cy="1161266"/>
              <a:chOff x="467544" y="2708920"/>
              <a:chExt cx="3739929" cy="116126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67544" y="2708920"/>
                <a:ext cx="2232248" cy="576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467544" y="3285411"/>
                <a:ext cx="29991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/>
                  <a:t>mat</a:t>
                </a:r>
                <a:endParaRPr lang="fr-FR" sz="2400" b="1" dirty="0"/>
              </a:p>
            </p:txBody>
          </p:sp>
          <p:cxnSp>
            <p:nvCxnSpPr>
              <p:cNvPr id="31" name="Connecteur droit avec flèche 30"/>
              <p:cNvCxnSpPr>
                <a:stCxn id="29" idx="3"/>
              </p:cNvCxnSpPr>
              <p:nvPr/>
            </p:nvCxnSpPr>
            <p:spPr>
              <a:xfrm>
                <a:off x="2699792" y="2996952"/>
                <a:ext cx="1507681" cy="0"/>
              </a:xfrm>
              <a:prstGeom prst="straightConnector1">
                <a:avLst/>
              </a:prstGeom>
              <a:ln w="57150">
                <a:solidFill>
                  <a:srgbClr val="00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1835696" y="2708920"/>
              <a:ext cx="1224136" cy="38884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1979712" y="5650795"/>
              <a:ext cx="1093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2051721" y="6021288"/>
              <a:ext cx="87863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>
                  <a:solidFill>
                    <a:schemeClr val="bg1"/>
                  </a:solidFill>
                </a:rPr>
                <a:t>4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47931" y="-99392"/>
            <a:ext cx="8916009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[][] </a:t>
            </a:r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tc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new </a:t>
            </a:r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[4][];</a:t>
            </a:r>
          </a:p>
          <a:p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mat[1] =  new </a:t>
            </a:r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[4]; </a:t>
            </a:r>
          </a:p>
          <a:p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mat[1][2] = new </a:t>
            </a:r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(2.0,3.0);</a:t>
            </a:r>
          </a:p>
          <a:p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mat[3] </a:t>
            </a:r>
            <a:r>
              <a:rPr lang="fr-FR" sz="2800" b="1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  new </a:t>
            </a:r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[6]; </a:t>
            </a:r>
          </a:p>
          <a:p>
            <a:r>
              <a:rPr lang="fr-FR" sz="36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mat[3][5] </a:t>
            </a:r>
            <a:r>
              <a:rPr lang="fr-FR" sz="36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 new </a:t>
            </a:r>
            <a:r>
              <a:rPr lang="fr-FR" sz="3600" b="1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36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(7.2,8.3); 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fr-FR" sz="2800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3275856" y="3501008"/>
            <a:ext cx="5328592" cy="648072"/>
            <a:chOff x="2987824" y="2028599"/>
            <a:chExt cx="5328592" cy="648072"/>
          </a:xfrm>
        </p:grpSpPr>
        <p:sp>
          <p:nvSpPr>
            <p:cNvPr id="48" name="Rectangle 47"/>
            <p:cNvSpPr/>
            <p:nvPr/>
          </p:nvSpPr>
          <p:spPr>
            <a:xfrm>
              <a:off x="2987824" y="2028599"/>
              <a:ext cx="5328592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6156176" y="208579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7236296" y="2085798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3275856" y="4960332"/>
            <a:ext cx="5633122" cy="648072"/>
            <a:chOff x="2987824" y="2028599"/>
            <a:chExt cx="5633122" cy="648072"/>
          </a:xfrm>
        </p:grpSpPr>
        <p:sp>
          <p:nvSpPr>
            <p:cNvPr id="56" name="Rectangle 55"/>
            <p:cNvSpPr/>
            <p:nvPr/>
          </p:nvSpPr>
          <p:spPr>
            <a:xfrm>
              <a:off x="2987824" y="2028599"/>
              <a:ext cx="5616624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6840252" y="2121802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chemeClr val="bg1"/>
                  </a:solidFill>
                </a:rPr>
                <a:t>length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7828858" y="2100607"/>
              <a:ext cx="792088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aphicFrame>
        <p:nvGraphicFramePr>
          <p:cNvPr id="64" name="Tableau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54292"/>
              </p:ext>
            </p:extLst>
          </p:nvPr>
        </p:nvGraphicFramePr>
        <p:xfrm>
          <a:off x="2189245" y="2132856"/>
          <a:ext cx="493903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380"/>
                <a:gridCol w="617380"/>
                <a:gridCol w="619776"/>
                <a:gridCol w="614983"/>
                <a:gridCol w="617380"/>
                <a:gridCol w="617380"/>
                <a:gridCol w="617380"/>
                <a:gridCol w="617380"/>
              </a:tblGrid>
              <a:tr h="360040">
                <a:tc rowSpan="2"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rowSpan="2"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9" name="Connecteur droit avec flèche 68"/>
          <p:cNvCxnSpPr/>
          <p:nvPr/>
        </p:nvCxnSpPr>
        <p:spPr>
          <a:xfrm>
            <a:off x="2555776" y="3789040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2555776" y="5301208"/>
            <a:ext cx="749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5076056" y="836712"/>
            <a:ext cx="4094764" cy="2721495"/>
            <a:chOff x="4509684" y="3659695"/>
            <a:chExt cx="4094764" cy="2721495"/>
          </a:xfrm>
        </p:grpSpPr>
        <p:grpSp>
          <p:nvGrpSpPr>
            <p:cNvPr id="23" name="Groupe 22"/>
            <p:cNvGrpSpPr/>
            <p:nvPr/>
          </p:nvGrpSpPr>
          <p:grpSpPr>
            <a:xfrm>
              <a:off x="5436096" y="3659695"/>
              <a:ext cx="3168352" cy="603508"/>
              <a:chOff x="5436096" y="3113524"/>
              <a:chExt cx="3168352" cy="60350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508104" y="3140969"/>
                <a:ext cx="3096344" cy="5760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6" name="Groupe 25"/>
              <p:cNvGrpSpPr/>
              <p:nvPr/>
            </p:nvGrpSpPr>
            <p:grpSpPr>
              <a:xfrm>
                <a:off x="5436096" y="3132257"/>
                <a:ext cx="1548730" cy="584775"/>
                <a:chOff x="5759574" y="3132257"/>
                <a:chExt cx="1548730" cy="584775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084168" y="3225737"/>
                  <a:ext cx="1224136" cy="4526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3200" dirty="0" smtClean="0"/>
                    <a:t>2.0</a:t>
                  </a:r>
                  <a:endParaRPr lang="fr-FR" sz="3200" dirty="0"/>
                </a:p>
              </p:txBody>
            </p:sp>
            <p:sp>
              <p:nvSpPr>
                <p:cNvPr id="35" name="ZoneTexte 34"/>
                <p:cNvSpPr txBox="1"/>
                <p:nvPr/>
              </p:nvSpPr>
              <p:spPr>
                <a:xfrm>
                  <a:off x="5759574" y="3132257"/>
                  <a:ext cx="5406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3200" b="1" dirty="0">
                      <a:solidFill>
                        <a:schemeClr val="bg1"/>
                      </a:solidFill>
                    </a:rPr>
                    <a:t>i</a:t>
                  </a:r>
                </a:p>
              </p:txBody>
            </p:sp>
          </p:grpSp>
          <p:grpSp>
            <p:nvGrpSpPr>
              <p:cNvPr id="27" name="Groupe 26"/>
              <p:cNvGrpSpPr/>
              <p:nvPr/>
            </p:nvGrpSpPr>
            <p:grpSpPr>
              <a:xfrm>
                <a:off x="6983710" y="3113524"/>
                <a:ext cx="1548730" cy="584775"/>
                <a:chOff x="5759574" y="3132257"/>
                <a:chExt cx="1548730" cy="584775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6084168" y="3225737"/>
                  <a:ext cx="1224136" cy="4526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3200" dirty="0" smtClean="0"/>
                    <a:t>3.0</a:t>
                  </a:r>
                  <a:endParaRPr lang="fr-FR" sz="3200" dirty="0"/>
                </a:p>
              </p:txBody>
            </p:sp>
            <p:sp>
              <p:nvSpPr>
                <p:cNvPr id="33" name="ZoneTexte 32"/>
                <p:cNvSpPr txBox="1"/>
                <p:nvPr/>
              </p:nvSpPr>
              <p:spPr>
                <a:xfrm>
                  <a:off x="5759574" y="3132257"/>
                  <a:ext cx="5406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3200" b="1" dirty="0" smtClean="0">
                      <a:solidFill>
                        <a:schemeClr val="bg1"/>
                      </a:solidFill>
                    </a:rPr>
                    <a:t>r</a:t>
                  </a:r>
                  <a:endParaRPr lang="fr-FR" sz="32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24" name="Connecteur droit avec flèche 23"/>
            <p:cNvCxnSpPr/>
            <p:nvPr/>
          </p:nvCxnSpPr>
          <p:spPr>
            <a:xfrm flipV="1">
              <a:off x="4509684" y="4244470"/>
              <a:ext cx="2129318" cy="2136720"/>
            </a:xfrm>
            <a:prstGeom prst="straightConnector1">
              <a:avLst/>
            </a:prstGeom>
            <a:ln w="57150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5585194" y="5284367"/>
            <a:ext cx="3168352" cy="1474621"/>
            <a:chOff x="5436096" y="2788582"/>
            <a:chExt cx="3168352" cy="1474621"/>
          </a:xfrm>
        </p:grpSpPr>
        <p:grpSp>
          <p:nvGrpSpPr>
            <p:cNvPr id="37" name="Groupe 36"/>
            <p:cNvGrpSpPr/>
            <p:nvPr/>
          </p:nvGrpSpPr>
          <p:grpSpPr>
            <a:xfrm>
              <a:off x="5436096" y="3659695"/>
              <a:ext cx="3168352" cy="603508"/>
              <a:chOff x="5436096" y="3113524"/>
              <a:chExt cx="3168352" cy="60350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508104" y="3140969"/>
                <a:ext cx="3096344" cy="5760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436096" y="3132257"/>
                <a:ext cx="1548730" cy="584775"/>
                <a:chOff x="5759574" y="3132257"/>
                <a:chExt cx="1548730" cy="584775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6084168" y="3225737"/>
                  <a:ext cx="1224136" cy="4526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3200" dirty="0" smtClean="0"/>
                    <a:t>7.2</a:t>
                  </a:r>
                  <a:endParaRPr lang="fr-FR" sz="3200" dirty="0"/>
                </a:p>
              </p:txBody>
            </p:sp>
            <p:sp>
              <p:nvSpPr>
                <p:cNvPr id="45" name="ZoneTexte 44"/>
                <p:cNvSpPr txBox="1"/>
                <p:nvPr/>
              </p:nvSpPr>
              <p:spPr>
                <a:xfrm>
                  <a:off x="5759574" y="3132257"/>
                  <a:ext cx="5406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3200" b="1" dirty="0">
                      <a:solidFill>
                        <a:schemeClr val="bg1"/>
                      </a:solidFill>
                    </a:rPr>
                    <a:t>i</a:t>
                  </a:r>
                </a:p>
              </p:txBody>
            </p:sp>
          </p:grpSp>
          <p:grpSp>
            <p:nvGrpSpPr>
              <p:cNvPr id="41" name="Groupe 40"/>
              <p:cNvGrpSpPr/>
              <p:nvPr/>
            </p:nvGrpSpPr>
            <p:grpSpPr>
              <a:xfrm>
                <a:off x="6983710" y="3113524"/>
                <a:ext cx="1548730" cy="584775"/>
                <a:chOff x="5759574" y="3132257"/>
                <a:chExt cx="1548730" cy="584775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6084168" y="3225737"/>
                  <a:ext cx="1224136" cy="4526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3200" dirty="0" smtClean="0"/>
                    <a:t>8.3</a:t>
                  </a:r>
                  <a:endParaRPr lang="fr-FR" sz="3200" dirty="0"/>
                </a:p>
              </p:txBody>
            </p:sp>
            <p:sp>
              <p:nvSpPr>
                <p:cNvPr id="43" name="ZoneTexte 42"/>
                <p:cNvSpPr txBox="1"/>
                <p:nvPr/>
              </p:nvSpPr>
              <p:spPr>
                <a:xfrm>
                  <a:off x="5759574" y="3132257"/>
                  <a:ext cx="5406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3200" b="1" dirty="0" smtClean="0">
                      <a:solidFill>
                        <a:schemeClr val="bg1"/>
                      </a:solidFill>
                    </a:rPr>
                    <a:t>r</a:t>
                  </a:r>
                  <a:endParaRPr lang="fr-FR" sz="32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8" name="Connecteur droit avec flèche 37"/>
            <p:cNvCxnSpPr/>
            <p:nvPr/>
          </p:nvCxnSpPr>
          <p:spPr>
            <a:xfrm flipH="1">
              <a:off x="5976714" y="2788582"/>
              <a:ext cx="639265" cy="871113"/>
            </a:xfrm>
            <a:prstGeom prst="straightConnector1">
              <a:avLst/>
            </a:prstGeom>
            <a:ln w="57150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64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1133" y="951414"/>
            <a:ext cx="89160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vecteur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40767"/>
              </p:ext>
            </p:extLst>
          </p:nvPr>
        </p:nvGraphicFramePr>
        <p:xfrm>
          <a:off x="683568" y="3573016"/>
          <a:ext cx="4915148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164"/>
                <a:gridCol w="702164"/>
                <a:gridCol w="702164"/>
                <a:gridCol w="702164"/>
                <a:gridCol w="702164"/>
                <a:gridCol w="702164"/>
                <a:gridCol w="702164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2.1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6.0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8.1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9.1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6.4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0.9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57451"/>
              </p:ext>
            </p:extLst>
          </p:nvPr>
        </p:nvGraphicFramePr>
        <p:xfrm>
          <a:off x="7308304" y="1916832"/>
          <a:ext cx="702164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164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2.1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6.0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8.1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9.1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6.4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0.9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5445" y="4797152"/>
            <a:ext cx="67328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Vecteur de 7 nombre réel</a:t>
            </a:r>
          </a:p>
        </p:txBody>
      </p:sp>
    </p:spTree>
    <p:extLst>
      <p:ext uri="{BB962C8B-B14F-4D97-AF65-F5344CB8AC3E}">
        <p14:creationId xmlns:p14="http://schemas.microsoft.com/office/powerpoint/2010/main" val="16586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7928" y="3212976"/>
            <a:ext cx="89160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Déclaration avec Initialisation de tableau 2D</a:t>
            </a:r>
          </a:p>
        </p:txBody>
      </p:sp>
    </p:spTree>
    <p:extLst>
      <p:ext uri="{BB962C8B-B14F-4D97-AF65-F5344CB8AC3E}">
        <p14:creationId xmlns:p14="http://schemas.microsoft.com/office/powerpoint/2010/main" val="203012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3" y="1268760"/>
            <a:ext cx="8617979" cy="346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147927" y="5085184"/>
            <a:ext cx="89160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Tableau 2D de 6 lignes d’entiers </a:t>
            </a:r>
          </a:p>
        </p:txBody>
      </p:sp>
    </p:spTree>
    <p:extLst>
      <p:ext uri="{BB962C8B-B14F-4D97-AF65-F5344CB8AC3E}">
        <p14:creationId xmlns:p14="http://schemas.microsoft.com/office/powerpoint/2010/main" val="19518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07504" y="5085184"/>
            <a:ext cx="89160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Tableau 2D de 5 lignes de </a:t>
            </a:r>
            <a:r>
              <a:rPr lang="fr-FR" sz="2800" b="1" dirty="0" err="1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3" y="1916832"/>
            <a:ext cx="896099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01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7928" y="3284984"/>
            <a:ext cx="89160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Exercices</a:t>
            </a:r>
          </a:p>
        </p:txBody>
      </p:sp>
    </p:spTree>
    <p:extLst>
      <p:ext uri="{BB962C8B-B14F-4D97-AF65-F5344CB8AC3E}">
        <p14:creationId xmlns:p14="http://schemas.microsoft.com/office/powerpoint/2010/main" val="23435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" y="0"/>
            <a:ext cx="9073784" cy="364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147928" y="3735974"/>
            <a:ext cx="89160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Quel est la valeur de l’entier </a:t>
            </a:r>
            <a:r>
              <a:rPr lang="fr-FR" sz="2800" b="1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len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9" y="4259194"/>
            <a:ext cx="5638919" cy="259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6135" y="4365104"/>
            <a:ext cx="136815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r>
              <a:rPr lang="fr-FR" sz="28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6135" y="4941168"/>
            <a:ext cx="136815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6134" y="5517232"/>
            <a:ext cx="136815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134" y="6093296"/>
            <a:ext cx="136815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  </a:t>
            </a:r>
          </a:p>
        </p:txBody>
      </p:sp>
    </p:spTree>
    <p:extLst>
      <p:ext uri="{BB962C8B-B14F-4D97-AF65-F5344CB8AC3E}">
        <p14:creationId xmlns:p14="http://schemas.microsoft.com/office/powerpoint/2010/main" val="219709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3" y="116632"/>
            <a:ext cx="892834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7929" y="3698493"/>
            <a:ext cx="89160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Quel est la valeur de l’entier </a:t>
            </a:r>
            <a:r>
              <a:rPr lang="fr-FR" sz="2800" b="1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len</a:t>
            </a:r>
            <a:r>
              <a:rPr lang="fr-FR" sz="28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2" y="4204945"/>
            <a:ext cx="6163663" cy="265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10845" y="4221713"/>
            <a:ext cx="136815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  </a:t>
            </a:r>
          </a:p>
        </p:txBody>
      </p:sp>
      <p:sp>
        <p:nvSpPr>
          <p:cNvPr id="9" name="Rectangle 8"/>
          <p:cNvSpPr/>
          <p:nvPr/>
        </p:nvSpPr>
        <p:spPr>
          <a:xfrm>
            <a:off x="6300192" y="4849996"/>
            <a:ext cx="136815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Erreur!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0192" y="5426060"/>
            <a:ext cx="136815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0192" y="6093296"/>
            <a:ext cx="136815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Erreur!</a:t>
            </a:r>
          </a:p>
        </p:txBody>
      </p:sp>
    </p:spTree>
    <p:extLst>
      <p:ext uri="{BB962C8B-B14F-4D97-AF65-F5344CB8AC3E}">
        <p14:creationId xmlns:p14="http://schemas.microsoft.com/office/powerpoint/2010/main" val="26074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1133" y="332656"/>
            <a:ext cx="89160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Matrice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02617"/>
              </p:ext>
            </p:extLst>
          </p:nvPr>
        </p:nvGraphicFramePr>
        <p:xfrm>
          <a:off x="2131563" y="1700808"/>
          <a:ext cx="491514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164"/>
                <a:gridCol w="702164"/>
                <a:gridCol w="702164"/>
                <a:gridCol w="702164"/>
                <a:gridCol w="702164"/>
                <a:gridCol w="702164"/>
                <a:gridCol w="702164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5445" y="4797152"/>
            <a:ext cx="673281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Matrice d’entiers </a:t>
            </a:r>
          </a:p>
          <a:p>
            <a:pPr algn="ctr"/>
            <a:r>
              <a:rPr lang="fr-FR" sz="36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 5 lignes et 7 colonnes</a:t>
            </a:r>
          </a:p>
        </p:txBody>
      </p:sp>
    </p:spTree>
    <p:extLst>
      <p:ext uri="{BB962C8B-B14F-4D97-AF65-F5344CB8AC3E}">
        <p14:creationId xmlns:p14="http://schemas.microsoft.com/office/powerpoint/2010/main" val="187289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3740" y="476672"/>
            <a:ext cx="89160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emploi du temps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067518"/>
              </p:ext>
            </p:extLst>
          </p:nvPr>
        </p:nvGraphicFramePr>
        <p:xfrm>
          <a:off x="251520" y="1397000"/>
          <a:ext cx="85689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/>
                <a:gridCol w="1389560"/>
                <a:gridCol w="1389560"/>
                <a:gridCol w="1389560"/>
                <a:gridCol w="1389560"/>
                <a:gridCol w="1389560"/>
              </a:tblGrid>
              <a:tr h="370840"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Dim.</a:t>
                      </a:r>
                      <a:endParaRPr lang="fr-FR" sz="2400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Lundi</a:t>
                      </a:r>
                      <a:endParaRPr lang="fr-FR" sz="2400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Mardi</a:t>
                      </a:r>
                      <a:endParaRPr lang="fr-FR" sz="2400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Merc.</a:t>
                      </a:r>
                      <a:endParaRPr lang="fr-FR" sz="2400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Jeudi</a:t>
                      </a:r>
                      <a:endParaRPr lang="fr-FR" sz="2400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08H-10H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>
                          <a:solidFill>
                            <a:schemeClr val="tx1"/>
                          </a:solidFill>
                        </a:rPr>
                        <a:t>P.hilo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Math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>
                          <a:solidFill>
                            <a:schemeClr val="tx1"/>
                          </a:solidFill>
                        </a:rPr>
                        <a:t>Littera</a:t>
                      </a:r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Scie.</a:t>
                      </a:r>
                      <a:r>
                        <a:rPr lang="fr-FR" sz="2400" baseline="0" dirty="0" smtClean="0">
                          <a:solidFill>
                            <a:schemeClr val="tx1"/>
                          </a:solidFill>
                        </a:rPr>
                        <a:t> Nat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>
                          <a:solidFill>
                            <a:schemeClr val="tx1"/>
                          </a:solidFill>
                        </a:rPr>
                        <a:t>Physi</a:t>
                      </a:r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10H-12H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Math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>
                          <a:solidFill>
                            <a:schemeClr val="tx1"/>
                          </a:solidFill>
                        </a:rPr>
                        <a:t>Littera</a:t>
                      </a:r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Scie.</a:t>
                      </a:r>
                      <a:r>
                        <a:rPr lang="fr-FR" sz="2400" baseline="0" dirty="0" smtClean="0">
                          <a:solidFill>
                            <a:schemeClr val="tx1"/>
                          </a:solidFill>
                        </a:rPr>
                        <a:t> Nat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>
                          <a:solidFill>
                            <a:schemeClr val="tx1"/>
                          </a:solidFill>
                        </a:rPr>
                        <a:t>Physi</a:t>
                      </a:r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Philo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14H-16H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>
                          <a:solidFill>
                            <a:schemeClr val="tx1"/>
                          </a:solidFill>
                        </a:rPr>
                        <a:t>Littera</a:t>
                      </a:r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Scie.</a:t>
                      </a:r>
                      <a:r>
                        <a:rPr lang="fr-FR" sz="2400" baseline="0" dirty="0" smtClean="0">
                          <a:solidFill>
                            <a:schemeClr val="tx1"/>
                          </a:solidFill>
                        </a:rPr>
                        <a:t> Nat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>
                          <a:solidFill>
                            <a:schemeClr val="tx1"/>
                          </a:solidFill>
                        </a:rPr>
                        <a:t>Physi</a:t>
                      </a:r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Philo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Math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3739" y="404664"/>
            <a:ext cx="89160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Les prix des produits selon la quantité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35205"/>
              </p:ext>
            </p:extLst>
          </p:nvPr>
        </p:nvGraphicFramePr>
        <p:xfrm>
          <a:off x="251520" y="1628800"/>
          <a:ext cx="842493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83"/>
                <a:gridCol w="1516488"/>
                <a:gridCol w="1600738"/>
                <a:gridCol w="1432239"/>
                <a:gridCol w="168498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&lt; 10</a:t>
                      </a:r>
                      <a:endParaRPr lang="fr-FR" sz="2800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&lt;</a:t>
                      </a:r>
                      <a:r>
                        <a:rPr lang="fr-FR" sz="2800" baseline="0" dirty="0" smtClean="0"/>
                        <a:t> 100</a:t>
                      </a:r>
                      <a:endParaRPr lang="fr-FR" sz="2800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&lt; 200</a:t>
                      </a:r>
                      <a:endParaRPr lang="fr-FR" sz="2800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&gt; 201</a:t>
                      </a:r>
                      <a:endParaRPr lang="fr-FR" sz="2800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48"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DVD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FDISK 1GO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430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390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err="1" smtClean="0">
                          <a:solidFill>
                            <a:schemeClr val="tx1"/>
                          </a:solidFill>
                        </a:rPr>
                        <a:t>Cable</a:t>
                      </a:r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 USB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02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3739" y="332656"/>
            <a:ext cx="891600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Les notes d’étudiants aux divers examens dans un module particulier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74190"/>
              </p:ext>
            </p:extLst>
          </p:nvPr>
        </p:nvGraphicFramePr>
        <p:xfrm>
          <a:off x="389275" y="1772816"/>
          <a:ext cx="842493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83"/>
                <a:gridCol w="1516488"/>
                <a:gridCol w="1600738"/>
                <a:gridCol w="1432239"/>
                <a:gridCol w="16849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Matricule</a:t>
                      </a:r>
                      <a:endParaRPr lang="fr-FR" sz="2800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Exam1</a:t>
                      </a:r>
                      <a:endParaRPr lang="fr-FR" sz="2800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Ratt</a:t>
                      </a:r>
                      <a:endParaRPr lang="fr-FR" sz="2800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TD</a:t>
                      </a:r>
                      <a:endParaRPr lang="fr-FR" sz="2800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TP</a:t>
                      </a:r>
                      <a:endParaRPr lang="fr-FR" sz="2800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48"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109876549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12.50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>
                          <a:solidFill>
                            <a:schemeClr val="tx1"/>
                          </a:solidFill>
                        </a:rPr>
                        <a:t>Nconc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15.50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17.50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109876517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7,50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13,00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10.50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8.50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109876589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11.00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14.00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8,50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2,50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109876543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Abs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15,50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14,50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16,50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109876511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Abs 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Abs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2,50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109876598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13,5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>
                          <a:solidFill>
                            <a:schemeClr val="tx1"/>
                          </a:solidFill>
                        </a:rPr>
                        <a:t>Nconc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16,50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18,00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109876502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Abs 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17,00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14,50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Abs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09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lémentair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Élémentaire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15108</TotalTime>
  <Words>1432</Words>
  <Application>Microsoft Office PowerPoint</Application>
  <PresentationFormat>On-screen Show (4:3)</PresentationFormat>
  <Paragraphs>559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Élémentaire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Client</dc:creator>
  <cp:lastModifiedBy>DJAMAL</cp:lastModifiedBy>
  <cp:revision>419</cp:revision>
  <dcterms:modified xsi:type="dcterms:W3CDTF">2021-04-18T17:16:10Z</dcterms:modified>
</cp:coreProperties>
</file>