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56" r:id="rId3"/>
    <p:sldId id="258" r:id="rId4"/>
    <p:sldId id="446" r:id="rId5"/>
    <p:sldId id="443" r:id="rId6"/>
    <p:sldId id="445" r:id="rId7"/>
    <p:sldId id="447" r:id="rId8"/>
    <p:sldId id="452" r:id="rId9"/>
    <p:sldId id="453" r:id="rId10"/>
    <p:sldId id="454" r:id="rId11"/>
    <p:sldId id="455" r:id="rId12"/>
    <p:sldId id="459" r:id="rId13"/>
    <p:sldId id="448" r:id="rId14"/>
    <p:sldId id="450" r:id="rId15"/>
    <p:sldId id="451" r:id="rId16"/>
    <p:sldId id="449" r:id="rId17"/>
    <p:sldId id="456" r:id="rId18"/>
    <p:sldId id="460" r:id="rId19"/>
    <p:sldId id="466" r:id="rId20"/>
    <p:sldId id="457" r:id="rId21"/>
    <p:sldId id="462" r:id="rId22"/>
    <p:sldId id="463" r:id="rId23"/>
    <p:sldId id="465" r:id="rId24"/>
    <p:sldId id="464" r:id="rId25"/>
    <p:sldId id="468" r:id="rId26"/>
    <p:sldId id="469" r:id="rId27"/>
    <p:sldId id="470" r:id="rId28"/>
    <p:sldId id="458" r:id="rId29"/>
    <p:sldId id="260" r:id="rId30"/>
    <p:sldId id="471" r:id="rId31"/>
    <p:sldId id="472" r:id="rId32"/>
    <p:sldId id="473" r:id="rId33"/>
    <p:sldId id="467" r:id="rId34"/>
    <p:sldId id="474" r:id="rId35"/>
    <p:sldId id="273" r:id="rId36"/>
    <p:sldId id="407" r:id="rId37"/>
    <p:sldId id="408" r:id="rId38"/>
    <p:sldId id="410" r:id="rId39"/>
    <p:sldId id="409" r:id="rId40"/>
    <p:sldId id="475" r:id="rId41"/>
    <p:sldId id="476" r:id="rId42"/>
    <p:sldId id="477" r:id="rId43"/>
    <p:sldId id="478" r:id="rId44"/>
    <p:sldId id="479" r:id="rId4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8" autoAdjust="0"/>
    <p:restoredTop sz="94660"/>
  </p:normalViewPr>
  <p:slideViewPr>
    <p:cSldViewPr>
      <p:cViewPr>
        <p:scale>
          <a:sx n="80" d="100"/>
          <a:sy n="80" d="100"/>
        </p:scale>
        <p:origin x="-170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378FD-BDC2-4EC9-B59C-A6395934AB41}" type="datetimeFigureOut">
              <a:rPr lang="fr-FR" smtClean="0"/>
              <a:pPr/>
              <a:t>13/04/2021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C7A84-51F8-4729-A202-894EC0337E9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7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0EDD-A1C1-44AE-9175-8CDAE49E6A8A}" type="datetime8">
              <a:rPr lang="ar-DZ" smtClean="0"/>
              <a:t>13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91B0-5049-4D6E-B3F4-84650A580492}" type="datetime8">
              <a:rPr lang="ar-DZ" smtClean="0"/>
              <a:t>13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D93-900B-46AB-B050-B7979B96B77C}" type="datetime8">
              <a:rPr lang="ar-DZ" smtClean="0"/>
              <a:t>13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A56D-E4FD-4BEC-B097-204944E95C6C}" type="datetime8">
              <a:rPr lang="ar-DZ" smtClean="0"/>
              <a:t>13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567B-B5E2-46D2-A904-8E0E5CDF37FB}" type="datetime8">
              <a:rPr lang="ar-DZ" smtClean="0"/>
              <a:t>13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4241-21D9-4F31-BA05-C38731C9F6C6}" type="datetime8">
              <a:rPr lang="ar-DZ" smtClean="0"/>
              <a:t>13 نيسان، 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9310-04FD-4AC1-A1D7-A7679A958C9B}" type="datetime8">
              <a:rPr lang="ar-DZ" smtClean="0"/>
              <a:t>13 نيسان، 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6069-B3F3-4A2E-8A43-131665874845}" type="datetime8">
              <a:rPr lang="ar-DZ" smtClean="0"/>
              <a:t>13 نيسان، 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B624-99FD-4493-80BA-AD15F881DE26}" type="datetime8">
              <a:rPr lang="ar-DZ" smtClean="0"/>
              <a:t>13 نيسان، 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AC82-AE23-46A0-8F94-4482DC572534}" type="datetime8">
              <a:rPr lang="ar-DZ" smtClean="0"/>
              <a:t>13 نيسان، 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07DC-26C4-48F5-9336-2AF8F5276A39}" type="datetime8">
              <a:rPr lang="ar-DZ" smtClean="0"/>
              <a:t>13 نيسان، 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336C2-D6B9-43C2-AC0D-5EF838F4BD02}" type="datetime8">
              <a:rPr lang="ar-DZ" smtClean="0"/>
              <a:t>13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00034" y="2714620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POO avec JAVA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2022-6638-4381-9367-010BD0DA3164}" type="datetime8">
              <a:rPr lang="ar-DZ" smtClean="0"/>
              <a:t>13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56207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3600" dirty="0" smtClean="0"/>
              <a:t>Exemple 1 (suite): Détail</a:t>
            </a:r>
            <a:endParaRPr lang="fr-FR" sz="36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48" y="1556792"/>
            <a:ext cx="8952562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874B-1A7E-4C70-8AAE-12CCED625AF4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931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56207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3600" dirty="0" smtClean="0"/>
              <a:t>Exemple 1 (suite): Détail</a:t>
            </a:r>
            <a:endParaRPr lang="fr-FR" sz="36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499" y="1556792"/>
            <a:ext cx="9212011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4266-823A-4AD6-9500-55E0D507C12C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281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56207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3600" dirty="0" smtClean="0"/>
              <a:t>Exemple 1 (suite): Détail</a:t>
            </a:r>
            <a:endParaRPr lang="fr-FR" sz="36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499" y="1556792"/>
            <a:ext cx="9212011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6E0C-FCD2-49B0-8360-785EB97E1C16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677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3600" dirty="0" smtClean="0"/>
              <a:t>Les variables en Java (ou attributs)</a:t>
            </a:r>
            <a:endParaRPr lang="fr-FR" sz="36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11" name="ZoneTexte 6"/>
          <p:cNvSpPr txBox="1"/>
          <p:nvPr/>
        </p:nvSpPr>
        <p:spPr>
          <a:xfrm>
            <a:off x="417913" y="1052736"/>
            <a:ext cx="821537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Toute variable (ou attributs) est associé à un type de donnée</a:t>
            </a:r>
          </a:p>
        </p:txBody>
      </p:sp>
      <p:sp>
        <p:nvSpPr>
          <p:cNvPr id="8" name="ZoneTexte 6"/>
          <p:cNvSpPr txBox="1"/>
          <p:nvPr/>
        </p:nvSpPr>
        <p:spPr>
          <a:xfrm>
            <a:off x="413856" y="2996952"/>
            <a:ext cx="8215370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L’association du type de donnée et la variable est défini lors de la déclaration de la variable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4B9B-4170-428D-A99A-2C830E08846D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586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33870" y="116632"/>
            <a:ext cx="8229600" cy="56207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3600" dirty="0" smtClean="0"/>
              <a:t>Les variables en Java (ou attributs)</a:t>
            </a:r>
            <a:endParaRPr lang="fr-FR" sz="36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11" name="ZoneTexte 6"/>
          <p:cNvSpPr txBox="1"/>
          <p:nvPr/>
        </p:nvSpPr>
        <p:spPr>
          <a:xfrm>
            <a:off x="417913" y="1052736"/>
            <a:ext cx="821537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La déclaration de variable en Java possède la même forme qu’en  C ou C++</a:t>
            </a:r>
            <a:endParaRPr lang="fr-FR" sz="3600" b="1" dirty="0" smtClean="0">
              <a:solidFill>
                <a:srgbClr val="FF0000"/>
              </a:solidFill>
            </a:endParaRPr>
          </a:p>
        </p:txBody>
      </p:sp>
      <p:sp>
        <p:nvSpPr>
          <p:cNvPr id="8" name="ZoneTexte 6"/>
          <p:cNvSpPr txBox="1"/>
          <p:nvPr/>
        </p:nvSpPr>
        <p:spPr>
          <a:xfrm>
            <a:off x="390394" y="2590699"/>
            <a:ext cx="821537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err="1" smtClean="0">
                <a:solidFill>
                  <a:srgbClr val="FF0000"/>
                </a:solidFill>
              </a:rPr>
              <a:t>typeDeDonnée</a:t>
            </a:r>
            <a:r>
              <a:rPr lang="fr-FR" sz="3600" b="1" dirty="0" smtClean="0">
                <a:solidFill>
                  <a:srgbClr val="FF0000"/>
                </a:solidFill>
              </a:rPr>
              <a:t>   variable 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20192" y="3645024"/>
            <a:ext cx="821537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err="1" smtClean="0">
                <a:solidFill>
                  <a:srgbClr val="FF0000"/>
                </a:solidFill>
              </a:rPr>
              <a:t>typeDeDonnée</a:t>
            </a:r>
            <a:r>
              <a:rPr lang="fr-FR" sz="3600" b="1" dirty="0" smtClean="0">
                <a:solidFill>
                  <a:srgbClr val="FF0000"/>
                </a:solidFill>
              </a:rPr>
              <a:t>   variable = </a:t>
            </a:r>
            <a:r>
              <a:rPr lang="fr-FR" sz="3600" b="1" dirty="0" err="1" smtClean="0">
                <a:solidFill>
                  <a:srgbClr val="FF0000"/>
                </a:solidFill>
              </a:rPr>
              <a:t>valeur_initiale</a:t>
            </a:r>
            <a:r>
              <a:rPr lang="fr-FR" sz="3600" b="1" dirty="0" smtClean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4C9D-B2B8-4CF2-AD99-16BF65DB97FA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4345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3600" dirty="0" smtClean="0"/>
              <a:t>Exemple</a:t>
            </a:r>
            <a:endParaRPr lang="fr-FR" sz="36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11" name="ZoneTexte 6"/>
          <p:cNvSpPr txBox="1"/>
          <p:nvPr/>
        </p:nvSpPr>
        <p:spPr>
          <a:xfrm>
            <a:off x="417913" y="1052736"/>
            <a:ext cx="4010071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chemeClr val="tx1"/>
                </a:solidFill>
              </a:rPr>
              <a:t>i</a:t>
            </a:r>
            <a:r>
              <a:rPr lang="fr-FR" sz="2800" b="1" dirty="0" err="1" smtClean="0">
                <a:solidFill>
                  <a:schemeClr val="tx1"/>
                </a:solidFill>
              </a:rPr>
              <a:t>nt</a:t>
            </a:r>
            <a:r>
              <a:rPr lang="fr-FR" sz="2800" b="1" dirty="0" smtClean="0">
                <a:solidFill>
                  <a:srgbClr val="FF0000"/>
                </a:solidFill>
              </a:rPr>
              <a:t>  </a:t>
            </a:r>
            <a:r>
              <a:rPr lang="fr-FR" sz="2800" b="1" dirty="0" err="1" smtClean="0">
                <a:solidFill>
                  <a:srgbClr val="FF0000"/>
                </a:solidFill>
              </a:rPr>
              <a:t>nombreDePersonne</a:t>
            </a:r>
            <a:r>
              <a:rPr lang="fr-FR" sz="2800" b="1" dirty="0" smtClean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9" name="ZoneTexte 6"/>
          <p:cNvSpPr txBox="1"/>
          <p:nvPr/>
        </p:nvSpPr>
        <p:spPr>
          <a:xfrm>
            <a:off x="4716016" y="1068600"/>
            <a:ext cx="404868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chemeClr val="tx1"/>
                </a:solidFill>
              </a:rPr>
              <a:t>i</a:t>
            </a:r>
            <a:r>
              <a:rPr lang="fr-FR" sz="2800" b="1" dirty="0" err="1" smtClean="0">
                <a:solidFill>
                  <a:schemeClr val="tx1"/>
                </a:solidFill>
              </a:rPr>
              <a:t>nt</a:t>
            </a:r>
            <a:r>
              <a:rPr lang="fr-FR" sz="2800" b="1" dirty="0" smtClean="0">
                <a:solidFill>
                  <a:srgbClr val="FF0000"/>
                </a:solidFill>
              </a:rPr>
              <a:t>  </a:t>
            </a:r>
            <a:r>
              <a:rPr lang="fr-FR" sz="2800" b="1" dirty="0" err="1" smtClean="0">
                <a:solidFill>
                  <a:srgbClr val="FF0000"/>
                </a:solidFill>
              </a:rPr>
              <a:t>nombreDePiece</a:t>
            </a:r>
            <a:r>
              <a:rPr lang="fr-FR" sz="2800" b="1" dirty="0" smtClean="0">
                <a:solidFill>
                  <a:srgbClr val="FF0000"/>
                </a:solidFill>
              </a:rPr>
              <a:t> </a:t>
            </a:r>
            <a:r>
              <a:rPr lang="fr-FR" sz="2800" b="1" dirty="0" smtClean="0">
                <a:solidFill>
                  <a:schemeClr val="tx1"/>
                </a:solidFill>
              </a:rPr>
              <a:t>= 12;</a:t>
            </a:r>
          </a:p>
        </p:txBody>
      </p:sp>
      <p:sp>
        <p:nvSpPr>
          <p:cNvPr id="10" name="ZoneTexte 6"/>
          <p:cNvSpPr txBox="1"/>
          <p:nvPr/>
        </p:nvSpPr>
        <p:spPr>
          <a:xfrm>
            <a:off x="390394" y="4077072"/>
            <a:ext cx="3173494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Déclaration sans initialisation</a:t>
            </a:r>
          </a:p>
        </p:txBody>
      </p:sp>
      <p:sp>
        <p:nvSpPr>
          <p:cNvPr id="5" name="Up Arrow 4"/>
          <p:cNvSpPr/>
          <p:nvPr/>
        </p:nvSpPr>
        <p:spPr>
          <a:xfrm>
            <a:off x="1835696" y="1591820"/>
            <a:ext cx="720080" cy="24852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6"/>
          <p:cNvSpPr txBox="1"/>
          <p:nvPr/>
        </p:nvSpPr>
        <p:spPr>
          <a:xfrm>
            <a:off x="5292080" y="4077071"/>
            <a:ext cx="3173494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Déclaration avec initialisation</a:t>
            </a:r>
          </a:p>
        </p:txBody>
      </p:sp>
      <p:sp>
        <p:nvSpPr>
          <p:cNvPr id="13" name="Up Arrow 12"/>
          <p:cNvSpPr/>
          <p:nvPr/>
        </p:nvSpPr>
        <p:spPr>
          <a:xfrm>
            <a:off x="6220883" y="1558345"/>
            <a:ext cx="720080" cy="24852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B99B-4C27-4A6F-904A-F4870C8E392E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862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3600" dirty="0" smtClean="0"/>
              <a:t>Les types de données</a:t>
            </a:r>
            <a:endParaRPr lang="fr-FR" sz="36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11" name="ZoneTexte 6"/>
          <p:cNvSpPr txBox="1"/>
          <p:nvPr/>
        </p:nvSpPr>
        <p:spPr>
          <a:xfrm>
            <a:off x="0" y="1929899"/>
            <a:ext cx="9036495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Les </a:t>
            </a:r>
            <a:r>
              <a:rPr lang="fr-FR" sz="3600" b="1" dirty="0" smtClean="0">
                <a:solidFill>
                  <a:srgbClr val="FF0000"/>
                </a:solidFill>
              </a:rPr>
              <a:t>type  primitifs </a:t>
            </a:r>
            <a:r>
              <a:rPr lang="fr-FR" sz="3600" b="1" dirty="0" smtClean="0">
                <a:solidFill>
                  <a:schemeClr val="tx1"/>
                </a:solidFill>
              </a:rPr>
              <a:t>(</a:t>
            </a:r>
            <a:r>
              <a:rPr lang="fr-FR" sz="3600" b="1" dirty="0" smtClean="0">
                <a:solidFill>
                  <a:srgbClr val="FF0000"/>
                </a:solidFill>
              </a:rPr>
              <a:t>scalaire</a:t>
            </a:r>
            <a:r>
              <a:rPr lang="fr-FR" sz="3600" b="1" dirty="0" smtClean="0">
                <a:solidFill>
                  <a:schemeClr val="tx1"/>
                </a:solidFill>
              </a:rPr>
              <a:t>): </a:t>
            </a:r>
          </a:p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permettent de créer des </a:t>
            </a:r>
            <a:r>
              <a:rPr lang="fr-FR" sz="3600" b="1" dirty="0" smtClean="0">
                <a:solidFill>
                  <a:srgbClr val="FF0000"/>
                </a:solidFill>
              </a:rPr>
              <a:t>variables primitive 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0" y="4653136"/>
            <a:ext cx="9036495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Les </a:t>
            </a:r>
            <a:r>
              <a:rPr lang="fr-FR" sz="3600" b="1" dirty="0" smtClean="0">
                <a:solidFill>
                  <a:srgbClr val="FF0000"/>
                </a:solidFill>
              </a:rPr>
              <a:t>types structurés </a:t>
            </a:r>
          </a:p>
          <a:p>
            <a:r>
              <a:rPr lang="fr-FR" sz="3600" b="1" dirty="0" smtClean="0">
                <a:solidFill>
                  <a:schemeClr val="tx1"/>
                </a:solidFill>
              </a:rPr>
              <a:t>permettent </a:t>
            </a:r>
            <a:r>
              <a:rPr lang="fr-FR" sz="3600" b="1" dirty="0">
                <a:solidFill>
                  <a:schemeClr val="tx1"/>
                </a:solidFill>
              </a:rPr>
              <a:t>de créer des </a:t>
            </a:r>
            <a:r>
              <a:rPr lang="fr-FR" sz="3600" b="1" dirty="0">
                <a:solidFill>
                  <a:srgbClr val="FF0000"/>
                </a:solidFill>
              </a:rPr>
              <a:t>variables </a:t>
            </a:r>
            <a:r>
              <a:rPr lang="fr-FR" sz="3600" b="1" dirty="0" smtClean="0">
                <a:solidFill>
                  <a:srgbClr val="FF0000"/>
                </a:solidFill>
              </a:rPr>
              <a:t>structurées </a:t>
            </a:r>
          </a:p>
        </p:txBody>
      </p:sp>
      <p:sp>
        <p:nvSpPr>
          <p:cNvPr id="9" name="ZoneTexte 6"/>
          <p:cNvSpPr txBox="1"/>
          <p:nvPr/>
        </p:nvSpPr>
        <p:spPr>
          <a:xfrm>
            <a:off x="35496" y="980728"/>
            <a:ext cx="9036495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2 catégories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FDB0-CB5C-4809-9365-7439FA16B42E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131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3600" dirty="0" smtClean="0"/>
              <a:t>Les types primitifs en Java</a:t>
            </a:r>
            <a:endParaRPr lang="fr-FR" sz="36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958337"/>
              </p:ext>
            </p:extLst>
          </p:nvPr>
        </p:nvGraphicFramePr>
        <p:xfrm>
          <a:off x="467544" y="908720"/>
          <a:ext cx="8568951" cy="472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296144"/>
                <a:gridCol w="6192687"/>
              </a:tblGrid>
              <a:tr h="642975">
                <a:tc>
                  <a:txBody>
                    <a:bodyPr/>
                    <a:lstStyle/>
                    <a:p>
                      <a:r>
                        <a:rPr lang="fr-FR" dirty="0" smtClean="0"/>
                        <a:t>Nom du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Espace mémoire occupé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commentaire</a:t>
                      </a:r>
                      <a:endParaRPr lang="en-US" dirty="0"/>
                    </a:p>
                  </a:txBody>
                  <a:tcPr/>
                </a:tc>
              </a:tr>
              <a:tr h="452775">
                <a:tc>
                  <a:txBody>
                    <a:bodyPr/>
                    <a:lstStyle/>
                    <a:p>
                      <a:r>
                        <a:rPr lang="fr-FR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Entier signé</a:t>
                      </a:r>
                      <a:endParaRPr lang="en-US" dirty="0" smtClean="0"/>
                    </a:p>
                  </a:txBody>
                  <a:tcPr/>
                </a:tc>
              </a:tr>
              <a:tr h="452775">
                <a:tc>
                  <a:txBody>
                    <a:bodyPr/>
                    <a:lstStyle/>
                    <a:p>
                      <a:r>
                        <a:rPr lang="fr-FR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16 bit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Entier signé</a:t>
                      </a:r>
                      <a:endParaRPr lang="en-US" dirty="0" smtClean="0"/>
                    </a:p>
                  </a:txBody>
                  <a:tcPr/>
                </a:tc>
              </a:tr>
              <a:tr h="452775">
                <a:tc>
                  <a:txBody>
                    <a:bodyPr/>
                    <a:lstStyle/>
                    <a:p>
                      <a:r>
                        <a:rPr lang="fr-FR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32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Entier signé</a:t>
                      </a:r>
                      <a:endParaRPr lang="en-US" dirty="0" smtClean="0"/>
                    </a:p>
                  </a:txBody>
                  <a:tcPr/>
                </a:tc>
              </a:tr>
              <a:tr h="452775">
                <a:tc>
                  <a:txBody>
                    <a:bodyPr/>
                    <a:lstStyle/>
                    <a:p>
                      <a:r>
                        <a:rPr lang="fr-FR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64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Entier signé</a:t>
                      </a:r>
                      <a:endParaRPr lang="en-US" dirty="0" smtClean="0"/>
                    </a:p>
                  </a:txBody>
                  <a:tcPr/>
                </a:tc>
              </a:tr>
              <a:tr h="642975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32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Nombre réel simple précision format: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IEEE 754</a:t>
                      </a:r>
                      <a:endParaRPr lang="en-US" dirty="0" smtClean="0"/>
                    </a:p>
                  </a:txBody>
                  <a:tcPr/>
                </a:tc>
              </a:tr>
              <a:tr h="452775">
                <a:tc>
                  <a:txBody>
                    <a:bodyPr/>
                    <a:lstStyle/>
                    <a:p>
                      <a:r>
                        <a:rPr lang="fr-FR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64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Nombre réel double précision format: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IEEE 754</a:t>
                      </a:r>
                      <a:endParaRPr lang="en-US" dirty="0" smtClean="0"/>
                    </a:p>
                  </a:txBody>
                  <a:tcPr/>
                </a:tc>
              </a:tr>
              <a:tr h="452775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2 valeurs: </a:t>
                      </a:r>
                      <a:r>
                        <a:rPr lang="fr-FR" b="1" dirty="0" err="1" smtClean="0"/>
                        <a:t>true</a:t>
                      </a:r>
                      <a:r>
                        <a:rPr lang="fr-FR" dirty="0" smtClean="0"/>
                        <a:t>   et </a:t>
                      </a:r>
                      <a:r>
                        <a:rPr lang="fr-FR" b="1" dirty="0" smtClean="0"/>
                        <a:t>false</a:t>
                      </a:r>
                      <a:endParaRPr lang="en-US" b="1" dirty="0" smtClean="0"/>
                    </a:p>
                  </a:txBody>
                  <a:tcPr/>
                </a:tc>
              </a:tr>
              <a:tr h="452775">
                <a:tc>
                  <a:txBody>
                    <a:bodyPr/>
                    <a:lstStyle/>
                    <a:p>
                      <a:r>
                        <a:rPr lang="fr-FR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16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Caractère UNICODE,</a:t>
                      </a:r>
                      <a:r>
                        <a:rPr lang="fr-FR" b="1" baseline="0" dirty="0" smtClean="0"/>
                        <a:t> de \u0000  à \</a:t>
                      </a:r>
                      <a:r>
                        <a:rPr lang="fr-FR" b="1" baseline="0" dirty="0" err="1" smtClean="0"/>
                        <a:t>uFFFF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AF5F-97E1-4E6D-82D8-DBE3451B619F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406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3600" dirty="0" smtClean="0"/>
              <a:t>Les référence: Un type primitif particulier</a:t>
            </a:r>
            <a:endParaRPr lang="fr-FR" sz="36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sp>
        <p:nvSpPr>
          <p:cNvPr id="7" name="ZoneTexte 6"/>
          <p:cNvSpPr txBox="1"/>
          <p:nvPr/>
        </p:nvSpPr>
        <p:spPr>
          <a:xfrm>
            <a:off x="467544" y="908720"/>
            <a:ext cx="8215370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Une </a:t>
            </a:r>
            <a:r>
              <a:rPr lang="fr-FR" sz="3200" b="1" dirty="0" smtClean="0">
                <a:solidFill>
                  <a:srgbClr val="FF0000"/>
                </a:solidFill>
              </a:rPr>
              <a:t>référence</a:t>
            </a:r>
            <a:r>
              <a:rPr lang="fr-FR" sz="3200" b="1" dirty="0" smtClean="0">
                <a:solidFill>
                  <a:schemeClr val="tx1"/>
                </a:solidFill>
              </a:rPr>
              <a:t> est une variable utilisé pour localiser les </a:t>
            </a:r>
            <a:r>
              <a:rPr lang="fr-FR" sz="3200" b="1" dirty="0" smtClean="0">
                <a:solidFill>
                  <a:srgbClr val="FF0000"/>
                </a:solidFill>
              </a:rPr>
              <a:t>objets </a:t>
            </a:r>
            <a:r>
              <a:rPr lang="fr-FR" sz="3200" b="1" dirty="0" smtClean="0">
                <a:solidFill>
                  <a:schemeClr val="tx1"/>
                </a:solidFill>
              </a:rPr>
              <a:t>(variable structurées)</a:t>
            </a:r>
          </a:p>
        </p:txBody>
      </p:sp>
      <p:sp>
        <p:nvSpPr>
          <p:cNvPr id="8" name="ZoneTexte 6"/>
          <p:cNvSpPr txBox="1"/>
          <p:nvPr/>
        </p:nvSpPr>
        <p:spPr>
          <a:xfrm>
            <a:off x="467544" y="2492896"/>
            <a:ext cx="8215370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Une </a:t>
            </a:r>
            <a:r>
              <a:rPr lang="fr-FR" sz="3200" b="1" dirty="0" smtClean="0">
                <a:solidFill>
                  <a:srgbClr val="FF0000"/>
                </a:solidFill>
              </a:rPr>
              <a:t>référence</a:t>
            </a:r>
            <a:r>
              <a:rPr lang="fr-FR" sz="3200" b="1" dirty="0" smtClean="0">
                <a:solidFill>
                  <a:schemeClr val="tx1"/>
                </a:solidFill>
              </a:rPr>
              <a:t> contient les informations de localisation d’un </a:t>
            </a:r>
            <a:r>
              <a:rPr lang="fr-FR" sz="3200" b="1" dirty="0" smtClean="0">
                <a:solidFill>
                  <a:srgbClr val="FF0000"/>
                </a:solidFill>
              </a:rPr>
              <a:t>objet</a:t>
            </a:r>
            <a:r>
              <a:rPr lang="fr-FR" sz="32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ZoneTexte 6"/>
          <p:cNvSpPr txBox="1"/>
          <p:nvPr/>
        </p:nvSpPr>
        <p:spPr>
          <a:xfrm>
            <a:off x="467544" y="3933056"/>
            <a:ext cx="821537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Joue un rôle similaire au pointeur 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6423-01C4-4300-B2FF-D94657B080ED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2952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3600" dirty="0" smtClean="0"/>
              <a:t>Différence entre pointeur et référence </a:t>
            </a:r>
            <a:endParaRPr lang="fr-FR" sz="36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sp>
        <p:nvSpPr>
          <p:cNvPr id="7" name="ZoneTexte 6"/>
          <p:cNvSpPr txBox="1"/>
          <p:nvPr/>
        </p:nvSpPr>
        <p:spPr>
          <a:xfrm>
            <a:off x="336983" y="980728"/>
            <a:ext cx="3802969" cy="2062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Un pointeur est un entier non signé représentant une adresse en mémoire</a:t>
            </a:r>
          </a:p>
        </p:txBody>
      </p:sp>
      <p:sp>
        <p:nvSpPr>
          <p:cNvPr id="8" name="ZoneTexte 6"/>
          <p:cNvSpPr txBox="1"/>
          <p:nvPr/>
        </p:nvSpPr>
        <p:spPr>
          <a:xfrm>
            <a:off x="4355976" y="980728"/>
            <a:ext cx="4430792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Une référence n’est pas un nombre entier.</a:t>
            </a:r>
          </a:p>
        </p:txBody>
      </p:sp>
      <p:sp>
        <p:nvSpPr>
          <p:cNvPr id="9" name="ZoneTexte 6"/>
          <p:cNvSpPr txBox="1"/>
          <p:nvPr/>
        </p:nvSpPr>
        <p:spPr>
          <a:xfrm>
            <a:off x="304461" y="3212976"/>
            <a:ext cx="3816424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Toutes les opérations arithmétique et logique sont possible sur les pointeur </a:t>
            </a:r>
          </a:p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(=, ==, +, -, *, %, etc.. </a:t>
            </a:r>
          </a:p>
        </p:txBody>
      </p:sp>
      <p:sp>
        <p:nvSpPr>
          <p:cNvPr id="10" name="ZoneTexte 6"/>
          <p:cNvSpPr txBox="1"/>
          <p:nvPr/>
        </p:nvSpPr>
        <p:spPr>
          <a:xfrm>
            <a:off x="4353407" y="3235293"/>
            <a:ext cx="4430792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Seuls les opérateurs = et  == sont possible avec les références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747D-7763-428F-AA78-A4470CF9A231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220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28596" y="3071810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Structure d’un programme JAVA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738-4515-467A-9F1D-1D472EBCC30B}" type="datetime8">
              <a:rPr lang="ar-DZ" smtClean="0"/>
              <a:t>13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3600" dirty="0" smtClean="0"/>
              <a:t>Variable structuré et objet</a:t>
            </a:r>
            <a:endParaRPr lang="fr-FR" sz="36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  <p:sp>
        <p:nvSpPr>
          <p:cNvPr id="8" name="ZoneTexte 6"/>
          <p:cNvSpPr txBox="1"/>
          <p:nvPr/>
        </p:nvSpPr>
        <p:spPr>
          <a:xfrm>
            <a:off x="419805" y="980728"/>
            <a:ext cx="8215370" cy="3046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En java on parle plutôt</a:t>
            </a:r>
          </a:p>
          <a:p>
            <a:pPr marL="571500" indent="-571500">
              <a:buFontTx/>
              <a:buChar char="-"/>
            </a:pPr>
            <a:r>
              <a:rPr lang="fr-FR" sz="3200" b="1" dirty="0" smtClean="0">
                <a:solidFill>
                  <a:schemeClr val="tx1"/>
                </a:solidFill>
              </a:rPr>
              <a:t>D’</a:t>
            </a:r>
            <a:r>
              <a:rPr lang="fr-FR" sz="3200" b="1" dirty="0" smtClean="0">
                <a:solidFill>
                  <a:srgbClr val="FF0000"/>
                </a:solidFill>
              </a:rPr>
              <a:t>objets</a:t>
            </a:r>
            <a:r>
              <a:rPr lang="fr-FR" sz="3200" b="1" dirty="0" smtClean="0">
                <a:solidFill>
                  <a:schemeClr val="tx1"/>
                </a:solidFill>
              </a:rPr>
              <a:t> au lieu de </a:t>
            </a:r>
            <a:r>
              <a:rPr lang="fr-FR" sz="3200" b="1" dirty="0" smtClean="0">
                <a:solidFill>
                  <a:srgbClr val="FF0000"/>
                </a:solidFill>
              </a:rPr>
              <a:t>variable structuré</a:t>
            </a:r>
          </a:p>
          <a:p>
            <a:endParaRPr lang="fr-FR" sz="3200" b="1" dirty="0">
              <a:solidFill>
                <a:srgbClr val="FF0000"/>
              </a:solidFill>
            </a:endParaRPr>
          </a:p>
          <a:p>
            <a:endParaRPr lang="fr-FR" sz="3200" b="1" dirty="0" smtClean="0">
              <a:solidFill>
                <a:srgbClr val="FF0000"/>
              </a:solidFill>
            </a:endParaRPr>
          </a:p>
          <a:p>
            <a:pPr marL="571500" indent="-571500">
              <a:buFontTx/>
              <a:buChar char="-"/>
            </a:pPr>
            <a:r>
              <a:rPr lang="fr-FR" sz="3200" b="1" dirty="0" smtClean="0">
                <a:solidFill>
                  <a:srgbClr val="FF0000"/>
                </a:solidFill>
              </a:rPr>
              <a:t>Classe ou classe d’objet </a:t>
            </a:r>
            <a:r>
              <a:rPr lang="fr-FR" sz="3200" b="1" dirty="0" smtClean="0">
                <a:solidFill>
                  <a:schemeClr val="tx1"/>
                </a:solidFill>
              </a:rPr>
              <a:t>au lieu </a:t>
            </a:r>
            <a:r>
              <a:rPr lang="fr-FR" sz="3200" b="1" dirty="0" smtClean="0">
                <a:solidFill>
                  <a:srgbClr val="FF0000"/>
                </a:solidFill>
              </a:rPr>
              <a:t>de type structuré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19805" y="4869160"/>
            <a:ext cx="8215370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Le terme </a:t>
            </a:r>
            <a:r>
              <a:rPr lang="fr-FR" sz="3200" b="1" dirty="0" smtClean="0">
                <a:solidFill>
                  <a:srgbClr val="FF0000"/>
                </a:solidFill>
              </a:rPr>
              <a:t>class</a:t>
            </a:r>
            <a:r>
              <a:rPr lang="fr-FR" sz="3200" b="1" dirty="0" smtClean="0">
                <a:solidFill>
                  <a:schemeClr val="tx1"/>
                </a:solidFill>
              </a:rPr>
              <a:t> est utilisé pour définir des programmes et des types structurés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AE94-3230-478C-8B80-C4E0AF8DFE3A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583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3600" dirty="0" smtClean="0"/>
              <a:t>Exemple de type structuré (classe)</a:t>
            </a:r>
            <a:endParaRPr lang="fr-FR" sz="36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  <p:sp>
        <p:nvSpPr>
          <p:cNvPr id="8" name="ZoneTexte 6"/>
          <p:cNvSpPr txBox="1"/>
          <p:nvPr/>
        </p:nvSpPr>
        <p:spPr>
          <a:xfrm>
            <a:off x="419805" y="1628800"/>
            <a:ext cx="8215370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class  Date {</a:t>
            </a:r>
          </a:p>
          <a:p>
            <a:r>
              <a:rPr lang="fr-FR" sz="3200" b="1" dirty="0" smtClean="0">
                <a:solidFill>
                  <a:srgbClr val="FF0000"/>
                </a:solidFill>
              </a:rPr>
              <a:t>       </a:t>
            </a:r>
            <a:r>
              <a:rPr lang="fr-FR" sz="3200" b="1" dirty="0" err="1" smtClean="0">
                <a:solidFill>
                  <a:srgbClr val="FF0000"/>
                </a:solidFill>
              </a:rPr>
              <a:t>int</a:t>
            </a:r>
            <a:r>
              <a:rPr lang="fr-FR" sz="3200" b="1" dirty="0" smtClean="0">
                <a:solidFill>
                  <a:srgbClr val="FF0000"/>
                </a:solidFill>
              </a:rPr>
              <a:t> jour, mois, </a:t>
            </a:r>
            <a:r>
              <a:rPr lang="fr-FR" sz="3200" b="1" dirty="0" err="1" smtClean="0">
                <a:solidFill>
                  <a:srgbClr val="FF0000"/>
                </a:solidFill>
              </a:rPr>
              <a:t>annee</a:t>
            </a:r>
            <a:endParaRPr lang="fr-FR" sz="3200" b="1" dirty="0" smtClean="0">
              <a:solidFill>
                <a:srgbClr val="FF0000"/>
              </a:solidFill>
            </a:endParaRPr>
          </a:p>
          <a:p>
            <a:r>
              <a:rPr lang="fr-FR" sz="3200" b="1" dirty="0">
                <a:solidFill>
                  <a:srgbClr val="FF0000"/>
                </a:solidFill>
              </a:rPr>
              <a:t>}</a:t>
            </a:r>
            <a:endParaRPr lang="fr-FR" sz="3200" b="1" dirty="0" smtClean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8528-9A88-4080-B3C2-55D1E3D487BC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2766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/>
          </a:p>
        </p:txBody>
      </p:sp>
      <p:sp>
        <p:nvSpPr>
          <p:cNvPr id="8" name="ZoneTexte 6"/>
          <p:cNvSpPr txBox="1"/>
          <p:nvPr/>
        </p:nvSpPr>
        <p:spPr>
          <a:xfrm>
            <a:off x="446715" y="1196752"/>
            <a:ext cx="8215370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Utilisation de l’opérateur</a:t>
            </a:r>
            <a:r>
              <a:rPr lang="fr-FR" sz="3200" b="1" dirty="0" smtClean="0">
                <a:solidFill>
                  <a:srgbClr val="FF0000"/>
                </a:solidFill>
              </a:rPr>
              <a:t> new  </a:t>
            </a:r>
            <a:r>
              <a:rPr lang="fr-FR" sz="3200" b="1" dirty="0" smtClean="0">
                <a:solidFill>
                  <a:schemeClr val="tx1"/>
                </a:solidFill>
              </a:rPr>
              <a:t>suivi du nom de la classe suivi de parenthèse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9603" y="260647"/>
            <a:ext cx="891577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3600" dirty="0"/>
              <a:t>Comment créer une variable structurée (objet)</a:t>
            </a:r>
            <a:endParaRPr lang="en-US" sz="3600" dirty="0"/>
          </a:p>
        </p:txBody>
      </p:sp>
      <p:sp>
        <p:nvSpPr>
          <p:cNvPr id="7" name="ZoneTexte 6"/>
          <p:cNvSpPr txBox="1"/>
          <p:nvPr/>
        </p:nvSpPr>
        <p:spPr>
          <a:xfrm>
            <a:off x="415748" y="2564904"/>
            <a:ext cx="8215370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Date </a:t>
            </a:r>
            <a:r>
              <a:rPr lang="fr-FR" sz="3200" b="1" dirty="0" smtClean="0">
                <a:solidFill>
                  <a:srgbClr val="FF0000"/>
                </a:solidFill>
              </a:rPr>
              <a:t>d</a:t>
            </a:r>
            <a:r>
              <a:rPr lang="fr-FR" sz="32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fr-FR" sz="3200" b="1" dirty="0" smtClean="0">
                <a:solidFill>
                  <a:srgbClr val="FF0000"/>
                </a:solidFill>
              </a:rPr>
              <a:t>d </a:t>
            </a:r>
            <a:r>
              <a:rPr lang="fr-FR" sz="3200" b="1" dirty="0" smtClean="0">
                <a:solidFill>
                  <a:schemeClr val="tx1"/>
                </a:solidFill>
              </a:rPr>
              <a:t>= new Date()</a:t>
            </a:r>
            <a:endParaRPr lang="fr-FR" sz="3200" b="1" dirty="0" smtClean="0">
              <a:solidFill>
                <a:srgbClr val="FF0000"/>
              </a:solidFill>
            </a:endParaRPr>
          </a:p>
        </p:txBody>
      </p:sp>
      <p:sp>
        <p:nvSpPr>
          <p:cNvPr id="9" name="ZoneTexte 6"/>
          <p:cNvSpPr txBox="1"/>
          <p:nvPr/>
        </p:nvSpPr>
        <p:spPr>
          <a:xfrm>
            <a:off x="419805" y="3983363"/>
            <a:ext cx="8215370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d</a:t>
            </a:r>
            <a:r>
              <a:rPr lang="fr-FR" sz="3200" b="1" dirty="0" smtClean="0">
                <a:solidFill>
                  <a:schemeClr val="tx1"/>
                </a:solidFill>
              </a:rPr>
              <a:t> est une  référence associée au type structuré (ou classe) Date</a:t>
            </a:r>
            <a:endParaRPr lang="fr-FR" sz="3200" b="1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BB36-8D9E-4ED7-9002-77C06882434A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464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/>
          </a:p>
        </p:txBody>
      </p:sp>
      <p:sp>
        <p:nvSpPr>
          <p:cNvPr id="8" name="ZoneTexte 6"/>
          <p:cNvSpPr txBox="1"/>
          <p:nvPr/>
        </p:nvSpPr>
        <p:spPr>
          <a:xfrm>
            <a:off x="69601" y="1700808"/>
            <a:ext cx="8669647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tx1"/>
                </a:solidFill>
              </a:rPr>
              <a:t>Tous les objets (toutes les variables non primitives) résident en mémoire dynamique (le tas)</a:t>
            </a:r>
          </a:p>
        </p:txBody>
      </p:sp>
      <p:sp>
        <p:nvSpPr>
          <p:cNvPr id="5" name="Rectangle 4"/>
          <p:cNvSpPr/>
          <p:nvPr/>
        </p:nvSpPr>
        <p:spPr>
          <a:xfrm>
            <a:off x="69602" y="260647"/>
            <a:ext cx="8750869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3600" dirty="0" smtClean="0"/>
              <a:t>Ou se trouve les objet en mémoire et </a:t>
            </a:r>
          </a:p>
          <a:p>
            <a:pPr algn="ctr"/>
            <a:r>
              <a:rPr lang="fr-FR" sz="3600" dirty="0" smtClean="0"/>
              <a:t>quand est  ce qu’ils sont créés (</a:t>
            </a:r>
            <a:r>
              <a:rPr lang="fr-FR" sz="3600" b="1" dirty="0" smtClean="0"/>
              <a:t>instanciés</a:t>
            </a:r>
            <a:r>
              <a:rPr lang="fr-FR" sz="3600" dirty="0" smtClean="0"/>
              <a:t>)</a:t>
            </a:r>
            <a:endParaRPr lang="en-US" sz="3600" dirty="0"/>
          </a:p>
        </p:txBody>
      </p:sp>
      <p:sp>
        <p:nvSpPr>
          <p:cNvPr id="10" name="ZoneTexte 6"/>
          <p:cNvSpPr txBox="1"/>
          <p:nvPr/>
        </p:nvSpPr>
        <p:spPr>
          <a:xfrm>
            <a:off x="69600" y="2598003"/>
            <a:ext cx="8669647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tx1"/>
                </a:solidFill>
              </a:rPr>
              <a:t>Les objets sont instanciés (créés) lors de l’exécution du programme  par l’opérateur </a:t>
            </a:r>
            <a:r>
              <a:rPr lang="fr-FR" sz="2400" b="1" dirty="0" smtClean="0">
                <a:solidFill>
                  <a:srgbClr val="FF0000"/>
                </a:solidFill>
              </a:rPr>
              <a:t>new</a:t>
            </a:r>
          </a:p>
        </p:txBody>
      </p:sp>
      <p:sp>
        <p:nvSpPr>
          <p:cNvPr id="11" name="ZoneTexte 6"/>
          <p:cNvSpPr txBox="1"/>
          <p:nvPr/>
        </p:nvSpPr>
        <p:spPr>
          <a:xfrm>
            <a:off x="68112" y="3573016"/>
            <a:ext cx="8669647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tx1"/>
                </a:solidFill>
              </a:rPr>
              <a:t>L’opérateur </a:t>
            </a:r>
            <a:r>
              <a:rPr lang="fr-FR" sz="2400" b="1" dirty="0" smtClean="0">
                <a:solidFill>
                  <a:srgbClr val="FF0000"/>
                </a:solidFill>
              </a:rPr>
              <a:t>new  </a:t>
            </a:r>
            <a:r>
              <a:rPr lang="fr-FR" sz="2400" b="1" dirty="0" smtClean="0">
                <a:solidFill>
                  <a:schemeClr val="tx1"/>
                </a:solidFill>
              </a:rPr>
              <a:t>instancie l’objet à l’image de la classe donnée et retourne la référence de l’objet crée</a:t>
            </a:r>
            <a:endParaRPr lang="fr-FR" sz="2400" b="1" dirty="0" smtClean="0">
              <a:solidFill>
                <a:srgbClr val="FF0000"/>
              </a:solidFill>
            </a:endParaRPr>
          </a:p>
        </p:txBody>
      </p:sp>
      <p:sp>
        <p:nvSpPr>
          <p:cNvPr id="12" name="ZoneTexte 6"/>
          <p:cNvSpPr txBox="1"/>
          <p:nvPr/>
        </p:nvSpPr>
        <p:spPr>
          <a:xfrm>
            <a:off x="35496" y="4482118"/>
            <a:ext cx="8669647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tx1"/>
                </a:solidFill>
              </a:rPr>
              <a:t>L’opérateur </a:t>
            </a:r>
            <a:r>
              <a:rPr lang="fr-FR" sz="2400" b="1" dirty="0" smtClean="0">
                <a:solidFill>
                  <a:srgbClr val="FF0000"/>
                </a:solidFill>
              </a:rPr>
              <a:t>new  </a:t>
            </a:r>
            <a:r>
              <a:rPr lang="fr-FR" sz="2400" b="1" dirty="0" smtClean="0">
                <a:solidFill>
                  <a:schemeClr val="tx1"/>
                </a:solidFill>
              </a:rPr>
              <a:t>correspond à l’instruction </a:t>
            </a:r>
            <a:r>
              <a:rPr lang="fr-FR" sz="2400" b="1" dirty="0" err="1" smtClean="0">
                <a:solidFill>
                  <a:srgbClr val="FF0000"/>
                </a:solidFill>
              </a:rPr>
              <a:t>malloc</a:t>
            </a:r>
            <a:r>
              <a:rPr lang="fr-FR" sz="2400" b="1" dirty="0" smtClean="0">
                <a:solidFill>
                  <a:schemeClr val="tx1"/>
                </a:solidFill>
              </a:rPr>
              <a:t> de C. new est cependant plus complet</a:t>
            </a:r>
            <a:endParaRPr lang="fr-FR" sz="2400" b="1" dirty="0" smtClean="0">
              <a:solidFill>
                <a:srgbClr val="FF0000"/>
              </a:solidFill>
            </a:endParaRPr>
          </a:p>
        </p:txBody>
      </p:sp>
      <p:sp>
        <p:nvSpPr>
          <p:cNvPr id="13" name="ZoneTexte 6"/>
          <p:cNvSpPr txBox="1"/>
          <p:nvPr/>
        </p:nvSpPr>
        <p:spPr>
          <a:xfrm>
            <a:off x="68112" y="5418222"/>
            <a:ext cx="8669647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tx1"/>
                </a:solidFill>
              </a:rPr>
              <a:t>Contrairement à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b="1" dirty="0" err="1" smtClean="0">
                <a:solidFill>
                  <a:srgbClr val="FF0000"/>
                </a:solidFill>
              </a:rPr>
              <a:t>malloc</a:t>
            </a:r>
            <a:r>
              <a:rPr lang="fr-FR" sz="2400" b="1" dirty="0" smtClean="0">
                <a:solidFill>
                  <a:schemeClr val="tx1"/>
                </a:solidFill>
              </a:rPr>
              <a:t>, new initialise à 0 tous les bits de  la zone mémoire allouée à l’objet</a:t>
            </a:r>
            <a:endParaRPr lang="fr-FR" sz="2400" b="1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84E5-280E-4E8C-982D-47C1ED5D3E1E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0635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69602" y="260647"/>
            <a:ext cx="8678861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3600" dirty="0" smtClean="0"/>
              <a:t>Accès au champ d’un objet: </a:t>
            </a:r>
          </a:p>
          <a:p>
            <a:pPr algn="ctr"/>
            <a:r>
              <a:rPr lang="fr-FR" sz="3600" dirty="0" smtClean="0"/>
              <a:t>Utilisation de l’opérateur .</a:t>
            </a:r>
            <a:endParaRPr lang="en-US" sz="3600" dirty="0"/>
          </a:p>
        </p:txBody>
      </p:sp>
      <p:sp>
        <p:nvSpPr>
          <p:cNvPr id="7" name="ZoneTexte 6"/>
          <p:cNvSpPr txBox="1"/>
          <p:nvPr/>
        </p:nvSpPr>
        <p:spPr>
          <a:xfrm>
            <a:off x="301347" y="2367751"/>
            <a:ext cx="8215370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Date d;</a:t>
            </a:r>
          </a:p>
          <a:p>
            <a:r>
              <a:rPr lang="fr-FR" sz="3200" b="1" dirty="0" smtClean="0">
                <a:solidFill>
                  <a:schemeClr val="tx1"/>
                </a:solidFill>
              </a:rPr>
              <a:t>d = new Date()</a:t>
            </a:r>
          </a:p>
          <a:p>
            <a:r>
              <a:rPr lang="fr-FR" sz="3200" b="1" dirty="0" err="1" smtClean="0">
                <a:solidFill>
                  <a:schemeClr val="tx1"/>
                </a:solidFill>
              </a:rPr>
              <a:t>d.jour</a:t>
            </a:r>
            <a:r>
              <a:rPr lang="fr-FR" sz="3200" b="1" dirty="0" smtClean="0">
                <a:solidFill>
                  <a:schemeClr val="tx1"/>
                </a:solidFill>
              </a:rPr>
              <a:t> = 12;</a:t>
            </a:r>
          </a:p>
          <a:p>
            <a:r>
              <a:rPr lang="fr-FR" sz="3200" b="1" dirty="0" err="1" smtClean="0">
                <a:solidFill>
                  <a:schemeClr val="tx1"/>
                </a:solidFill>
              </a:rPr>
              <a:t>d.mois</a:t>
            </a:r>
            <a:r>
              <a:rPr lang="fr-FR" sz="3200" b="1" dirty="0" smtClean="0">
                <a:solidFill>
                  <a:schemeClr val="tx1"/>
                </a:solidFill>
              </a:rPr>
              <a:t> = 4;</a:t>
            </a:r>
          </a:p>
          <a:p>
            <a:r>
              <a:rPr lang="fr-FR" sz="3200" b="1" dirty="0" err="1" smtClean="0">
                <a:solidFill>
                  <a:schemeClr val="tx1"/>
                </a:solidFill>
              </a:rPr>
              <a:t>d.annee</a:t>
            </a:r>
            <a:r>
              <a:rPr lang="fr-FR" sz="3200" b="1" dirty="0" smtClean="0">
                <a:solidFill>
                  <a:schemeClr val="tx1"/>
                </a:solidFill>
              </a:rPr>
              <a:t> = 2021;</a:t>
            </a:r>
            <a:endParaRPr lang="fr-FR" sz="3200" b="1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6353-20BF-485C-8874-1A04C43247B3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2815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69602" y="260647"/>
            <a:ext cx="8678861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3600" dirty="0" smtClean="0"/>
              <a:t>Les fonctions d’objets</a:t>
            </a:r>
            <a:endParaRPr lang="en-US" sz="3600" dirty="0"/>
          </a:p>
        </p:txBody>
      </p:sp>
      <p:sp>
        <p:nvSpPr>
          <p:cNvPr id="7" name="ZoneTexte 6"/>
          <p:cNvSpPr txBox="1"/>
          <p:nvPr/>
        </p:nvSpPr>
        <p:spPr>
          <a:xfrm>
            <a:off x="301347" y="1196752"/>
            <a:ext cx="8215370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En plus des attributs, il est possible de doter les objets de fonctionnalité: On parle alors de méthode d’objet</a:t>
            </a:r>
            <a:endParaRPr lang="fr-FR" sz="3200" b="1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B68D-BF32-43D6-8C1C-8ECA004C8992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621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3600" dirty="0" smtClean="0"/>
              <a:t>Exemple de type structuré (classe)</a:t>
            </a:r>
            <a:endParaRPr lang="fr-FR" sz="36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/>
          </a:p>
        </p:txBody>
      </p:sp>
      <p:sp>
        <p:nvSpPr>
          <p:cNvPr id="8" name="ZoneTexte 6"/>
          <p:cNvSpPr txBox="1"/>
          <p:nvPr/>
        </p:nvSpPr>
        <p:spPr>
          <a:xfrm>
            <a:off x="419805" y="1628800"/>
            <a:ext cx="8215370" cy="4524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class  Date {</a:t>
            </a:r>
          </a:p>
          <a:p>
            <a:r>
              <a:rPr lang="fr-FR" sz="3200" b="1" dirty="0" smtClean="0">
                <a:solidFill>
                  <a:srgbClr val="FF0000"/>
                </a:solidFill>
              </a:rPr>
              <a:t>       </a:t>
            </a:r>
            <a:r>
              <a:rPr lang="fr-FR" sz="3200" b="1" dirty="0" err="1" smtClean="0">
                <a:solidFill>
                  <a:srgbClr val="FF0000"/>
                </a:solidFill>
              </a:rPr>
              <a:t>int</a:t>
            </a:r>
            <a:r>
              <a:rPr lang="fr-FR" sz="3200" b="1" dirty="0" smtClean="0">
                <a:solidFill>
                  <a:srgbClr val="FF0000"/>
                </a:solidFill>
              </a:rPr>
              <a:t> jour, mois, </a:t>
            </a:r>
            <a:r>
              <a:rPr lang="fr-FR" sz="3200" b="1" dirty="0" err="1" smtClean="0">
                <a:solidFill>
                  <a:srgbClr val="FF0000"/>
                </a:solidFill>
              </a:rPr>
              <a:t>annee</a:t>
            </a:r>
            <a:r>
              <a:rPr lang="fr-FR" sz="32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fr-FR" sz="3200" b="1" dirty="0">
                <a:solidFill>
                  <a:srgbClr val="FF0000"/>
                </a:solidFill>
              </a:rPr>
              <a:t> </a:t>
            </a:r>
            <a:r>
              <a:rPr lang="fr-FR" sz="3200" b="1" dirty="0" smtClean="0">
                <a:solidFill>
                  <a:srgbClr val="FF0000"/>
                </a:solidFill>
              </a:rPr>
              <a:t>      </a:t>
            </a:r>
            <a:r>
              <a:rPr lang="fr-FR" sz="3200" b="1" dirty="0" err="1" smtClean="0">
                <a:solidFill>
                  <a:srgbClr val="FF0000"/>
                </a:solidFill>
              </a:rPr>
              <a:t>void</a:t>
            </a:r>
            <a:r>
              <a:rPr lang="fr-FR" sz="3200" b="1" dirty="0" smtClean="0">
                <a:solidFill>
                  <a:srgbClr val="FF0000"/>
                </a:solidFill>
              </a:rPr>
              <a:t> </a:t>
            </a:r>
            <a:r>
              <a:rPr lang="fr-FR" sz="3200" b="1" dirty="0" err="1" smtClean="0">
                <a:solidFill>
                  <a:srgbClr val="FF0000"/>
                </a:solidFill>
              </a:rPr>
              <a:t>setJour</a:t>
            </a:r>
            <a:r>
              <a:rPr lang="fr-FR" sz="3200" b="1" dirty="0" smtClean="0">
                <a:solidFill>
                  <a:srgbClr val="FF0000"/>
                </a:solidFill>
              </a:rPr>
              <a:t>(</a:t>
            </a:r>
            <a:r>
              <a:rPr lang="fr-FR" sz="3200" b="1" dirty="0" err="1" smtClean="0">
                <a:solidFill>
                  <a:srgbClr val="FF0000"/>
                </a:solidFill>
              </a:rPr>
              <a:t>int</a:t>
            </a:r>
            <a:r>
              <a:rPr lang="fr-FR" sz="3200" b="1" dirty="0" smtClean="0">
                <a:solidFill>
                  <a:srgbClr val="FF0000"/>
                </a:solidFill>
              </a:rPr>
              <a:t> j){</a:t>
            </a:r>
          </a:p>
          <a:p>
            <a:r>
              <a:rPr lang="fr-FR" sz="3200" b="1" dirty="0">
                <a:solidFill>
                  <a:srgbClr val="FF0000"/>
                </a:solidFill>
              </a:rPr>
              <a:t> </a:t>
            </a:r>
            <a:r>
              <a:rPr lang="fr-FR" sz="3200" b="1" dirty="0" smtClean="0">
                <a:solidFill>
                  <a:srgbClr val="FF0000"/>
                </a:solidFill>
              </a:rPr>
              <a:t>         jour = j;</a:t>
            </a:r>
          </a:p>
          <a:p>
            <a:r>
              <a:rPr lang="fr-FR" sz="3200" b="1" dirty="0">
                <a:solidFill>
                  <a:srgbClr val="FF0000"/>
                </a:solidFill>
              </a:rPr>
              <a:t> </a:t>
            </a:r>
            <a:r>
              <a:rPr lang="fr-FR" sz="3200" b="1" dirty="0" smtClean="0">
                <a:solidFill>
                  <a:srgbClr val="FF0000"/>
                </a:solidFill>
              </a:rPr>
              <a:t>      }</a:t>
            </a:r>
          </a:p>
          <a:p>
            <a:r>
              <a:rPr lang="fr-FR" sz="3200" b="1" dirty="0">
                <a:solidFill>
                  <a:srgbClr val="FF0000"/>
                </a:solidFill>
              </a:rPr>
              <a:t> </a:t>
            </a:r>
            <a:r>
              <a:rPr lang="fr-FR" sz="3200" b="1" dirty="0" smtClean="0">
                <a:solidFill>
                  <a:srgbClr val="FF0000"/>
                </a:solidFill>
              </a:rPr>
              <a:t>      </a:t>
            </a:r>
            <a:r>
              <a:rPr lang="fr-FR" sz="3200" b="1" dirty="0" err="1" smtClean="0">
                <a:solidFill>
                  <a:srgbClr val="FF0000"/>
                </a:solidFill>
              </a:rPr>
              <a:t>void</a:t>
            </a:r>
            <a:r>
              <a:rPr lang="fr-FR" sz="3200" b="1" dirty="0" smtClean="0">
                <a:solidFill>
                  <a:srgbClr val="FF0000"/>
                </a:solidFill>
              </a:rPr>
              <a:t> modifier (</a:t>
            </a:r>
            <a:r>
              <a:rPr lang="fr-FR" sz="3200" b="1" dirty="0" err="1" smtClean="0">
                <a:solidFill>
                  <a:srgbClr val="FF0000"/>
                </a:solidFill>
              </a:rPr>
              <a:t>int</a:t>
            </a:r>
            <a:r>
              <a:rPr lang="fr-FR" sz="3200" b="1" dirty="0" smtClean="0">
                <a:solidFill>
                  <a:srgbClr val="FF0000"/>
                </a:solidFill>
              </a:rPr>
              <a:t> j, </a:t>
            </a:r>
            <a:r>
              <a:rPr lang="fr-FR" sz="3200" b="1" dirty="0" err="1" smtClean="0">
                <a:solidFill>
                  <a:srgbClr val="FF0000"/>
                </a:solidFill>
              </a:rPr>
              <a:t>int</a:t>
            </a:r>
            <a:r>
              <a:rPr lang="fr-FR" sz="3200" b="1" dirty="0" smtClean="0">
                <a:solidFill>
                  <a:srgbClr val="FF0000"/>
                </a:solidFill>
              </a:rPr>
              <a:t> m, </a:t>
            </a:r>
            <a:r>
              <a:rPr lang="fr-FR" sz="3200" b="1" dirty="0" err="1" smtClean="0">
                <a:solidFill>
                  <a:srgbClr val="FF0000"/>
                </a:solidFill>
              </a:rPr>
              <a:t>int</a:t>
            </a:r>
            <a:r>
              <a:rPr lang="fr-FR" sz="3200" b="1" dirty="0" smtClean="0">
                <a:solidFill>
                  <a:srgbClr val="FF0000"/>
                </a:solidFill>
              </a:rPr>
              <a:t> a){</a:t>
            </a:r>
          </a:p>
          <a:p>
            <a:r>
              <a:rPr lang="fr-FR" sz="3200" b="1" dirty="0" smtClean="0">
                <a:solidFill>
                  <a:srgbClr val="FF0000"/>
                </a:solidFill>
              </a:rPr>
              <a:t>            jour = j;  mois = m; </a:t>
            </a:r>
            <a:r>
              <a:rPr lang="fr-FR" sz="3200" b="1" dirty="0" err="1" smtClean="0">
                <a:solidFill>
                  <a:srgbClr val="FF0000"/>
                </a:solidFill>
              </a:rPr>
              <a:t>annee</a:t>
            </a:r>
            <a:r>
              <a:rPr lang="fr-FR" sz="3200" b="1" dirty="0" smtClean="0">
                <a:solidFill>
                  <a:srgbClr val="FF0000"/>
                </a:solidFill>
              </a:rPr>
              <a:t> = a;</a:t>
            </a:r>
          </a:p>
          <a:p>
            <a:r>
              <a:rPr lang="fr-FR" sz="3200" b="1" dirty="0" smtClean="0">
                <a:solidFill>
                  <a:srgbClr val="FF0000"/>
                </a:solidFill>
              </a:rPr>
              <a:t>       }</a:t>
            </a:r>
          </a:p>
          <a:p>
            <a:r>
              <a:rPr lang="fr-FR" sz="3200" b="1" dirty="0">
                <a:solidFill>
                  <a:srgbClr val="FF0000"/>
                </a:solidFill>
              </a:rPr>
              <a:t>}</a:t>
            </a:r>
            <a:endParaRPr lang="fr-FR" sz="3200" b="1" dirty="0" smtClean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31B7-B91D-4A78-97CB-73D57D2DDE7F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649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69602" y="260647"/>
            <a:ext cx="8678861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3600" dirty="0" smtClean="0"/>
              <a:t>Accès au méthode d’objet: </a:t>
            </a:r>
          </a:p>
          <a:p>
            <a:pPr algn="ctr"/>
            <a:r>
              <a:rPr lang="fr-FR" sz="3600" dirty="0" smtClean="0"/>
              <a:t>Utilisation de l’opérateur .</a:t>
            </a:r>
            <a:endParaRPr lang="en-US" sz="3600" dirty="0"/>
          </a:p>
        </p:txBody>
      </p:sp>
      <p:sp>
        <p:nvSpPr>
          <p:cNvPr id="7" name="ZoneTexte 6"/>
          <p:cNvSpPr txBox="1"/>
          <p:nvPr/>
        </p:nvSpPr>
        <p:spPr>
          <a:xfrm>
            <a:off x="301347" y="2367751"/>
            <a:ext cx="8215370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Date d;</a:t>
            </a:r>
          </a:p>
          <a:p>
            <a:r>
              <a:rPr lang="fr-FR" sz="3200" b="1" dirty="0" err="1" smtClean="0">
                <a:solidFill>
                  <a:schemeClr val="tx1"/>
                </a:solidFill>
              </a:rPr>
              <a:t>d.modif</a:t>
            </a:r>
            <a:r>
              <a:rPr lang="fr-FR" sz="3200" b="1" dirty="0" smtClean="0">
                <a:solidFill>
                  <a:schemeClr val="tx1"/>
                </a:solidFill>
              </a:rPr>
              <a:t>(10,2, 2015)</a:t>
            </a:r>
            <a:endParaRPr lang="fr-FR" sz="3200" b="1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27CC-156C-40C9-9BE5-CC01A69BA588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0317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3600" dirty="0" smtClean="0"/>
              <a:t>RECAP</a:t>
            </a:r>
            <a:endParaRPr lang="fr-FR" sz="36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595030"/>
              </p:ext>
            </p:extLst>
          </p:nvPr>
        </p:nvGraphicFramePr>
        <p:xfrm>
          <a:off x="467544" y="908720"/>
          <a:ext cx="8352928" cy="4746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/>
                <a:gridCol w="4176464"/>
              </a:tblGrid>
              <a:tr h="524046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C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JAVA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046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Variable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Attribut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5499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Variable primitive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Attribut primitif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5499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Variable structurée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Objet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046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Type structuré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Classe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046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pointeur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Référence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046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err="1" smtClean="0"/>
                        <a:t>malloc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new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C87B-3D16-4169-AD16-B4C79FEF1F6F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045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51520" y="116632"/>
            <a:ext cx="8380951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Les 2 catégories d’attributs et méthodes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26435" y="3717032"/>
            <a:ext cx="828092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600" dirty="0" smtClean="0"/>
              <a:t>Le mot clé </a:t>
            </a:r>
            <a:r>
              <a:rPr lang="fr-FR" sz="3600" b="1" dirty="0" err="1" smtClean="0"/>
              <a:t>static</a:t>
            </a:r>
            <a:r>
              <a:rPr lang="fr-FR" sz="3600" dirty="0" smtClean="0"/>
              <a:t> est utilisé pour désigner les attributs et méthode de classes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/>
          </a:p>
        </p:txBody>
      </p:sp>
      <p:sp>
        <p:nvSpPr>
          <p:cNvPr id="8" name="ZoneTexte 14"/>
          <p:cNvSpPr txBox="1"/>
          <p:nvPr/>
        </p:nvSpPr>
        <p:spPr>
          <a:xfrm>
            <a:off x="285935" y="1196752"/>
            <a:ext cx="828092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600" dirty="0" smtClean="0"/>
              <a:t>- Attribut et méthode de classe</a:t>
            </a:r>
          </a:p>
        </p:txBody>
      </p:sp>
      <p:sp>
        <p:nvSpPr>
          <p:cNvPr id="9" name="ZoneTexte 14"/>
          <p:cNvSpPr txBox="1"/>
          <p:nvPr/>
        </p:nvSpPr>
        <p:spPr>
          <a:xfrm>
            <a:off x="285935" y="2420888"/>
            <a:ext cx="828092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600" dirty="0" smtClean="0"/>
              <a:t>- Attribut et méthode d’objet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969C-0860-4085-8CC6-F3C62C13BA98}" type="datetime8">
              <a:rPr lang="ar-DZ" smtClean="0"/>
              <a:t>13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Structure d’un programme JAVA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47933" y="1942450"/>
            <a:ext cx="821537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600" dirty="0" smtClean="0"/>
              <a:t>C’est un ensemble de classes </a:t>
            </a:r>
          </a:p>
          <a:p>
            <a:pPr algn="ctr"/>
            <a:r>
              <a:rPr lang="fr-FR" sz="3600" dirty="0" smtClean="0"/>
              <a:t>(au moins une classe)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6" name="ZoneTexte 6"/>
          <p:cNvSpPr txBox="1"/>
          <p:nvPr/>
        </p:nvSpPr>
        <p:spPr>
          <a:xfrm>
            <a:off x="441307" y="3861048"/>
            <a:ext cx="821537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Une classe est définie à l’aide du mot clé </a:t>
            </a:r>
            <a:r>
              <a:rPr lang="fr-FR" sz="3600" b="1" dirty="0" smtClean="0">
                <a:solidFill>
                  <a:srgbClr val="FF0000"/>
                </a:solidFill>
              </a:rPr>
              <a:t>class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C2F-3467-4DAF-9982-C5BCA3A2C5A6}" type="datetime8">
              <a:rPr lang="ar-DZ" smtClean="0"/>
              <a:t>13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/>
          <p:cNvSpPr txBox="1"/>
          <p:nvPr/>
        </p:nvSpPr>
        <p:spPr>
          <a:xfrm>
            <a:off x="290396" y="2273194"/>
            <a:ext cx="3049421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class A {</a:t>
            </a:r>
          </a:p>
          <a:p>
            <a:r>
              <a:rPr lang="fr-FR" sz="2800" dirty="0" smtClean="0"/>
              <a:t>    </a:t>
            </a:r>
            <a:r>
              <a:rPr lang="fr-FR" sz="2800" dirty="0" err="1" smtClean="0"/>
              <a:t>static</a:t>
            </a:r>
            <a:r>
              <a:rPr lang="fr-FR" sz="2800" dirty="0" smtClean="0"/>
              <a:t> </a:t>
            </a:r>
            <a:r>
              <a:rPr lang="fr-FR" sz="2800" dirty="0" err="1" smtClean="0"/>
              <a:t>int</a:t>
            </a:r>
            <a:r>
              <a:rPr lang="fr-FR" sz="2800" dirty="0" smtClean="0"/>
              <a:t> x = 100;</a:t>
            </a:r>
          </a:p>
          <a:p>
            <a:r>
              <a:rPr lang="fr-FR" sz="2800" dirty="0" smtClean="0"/>
              <a:t>}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30</a:t>
            </a:fld>
            <a:endParaRPr lang="fr-BE"/>
          </a:p>
        </p:txBody>
      </p:sp>
      <p:sp>
        <p:nvSpPr>
          <p:cNvPr id="8" name="ZoneTexte 14"/>
          <p:cNvSpPr txBox="1"/>
          <p:nvPr/>
        </p:nvSpPr>
        <p:spPr>
          <a:xfrm>
            <a:off x="255102" y="260648"/>
            <a:ext cx="8280920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/>
              <a:t>Les Attributs et méthodes de classe sont accessible par l’operateur . Appliqué à la classe</a:t>
            </a:r>
          </a:p>
        </p:txBody>
      </p:sp>
      <p:sp>
        <p:nvSpPr>
          <p:cNvPr id="10" name="ZoneTexte 14"/>
          <p:cNvSpPr txBox="1"/>
          <p:nvPr/>
        </p:nvSpPr>
        <p:spPr>
          <a:xfrm>
            <a:off x="4283968" y="2240537"/>
            <a:ext cx="4252054" cy="31085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class B {</a:t>
            </a:r>
          </a:p>
          <a:p>
            <a:r>
              <a:rPr lang="fr-FR" sz="2800" dirty="0" smtClean="0"/>
              <a:t>   </a:t>
            </a:r>
            <a:r>
              <a:rPr lang="fr-FR" sz="2800" dirty="0" err="1" smtClean="0"/>
              <a:t>static</a:t>
            </a:r>
            <a:r>
              <a:rPr lang="fr-FR" sz="2800" dirty="0" smtClean="0"/>
              <a:t> </a:t>
            </a:r>
            <a:r>
              <a:rPr lang="fr-FR" sz="2800" dirty="0" err="1" smtClean="0"/>
              <a:t>int</a:t>
            </a:r>
            <a:r>
              <a:rPr lang="fr-FR" sz="2800" dirty="0" smtClean="0"/>
              <a:t> y;</a:t>
            </a:r>
          </a:p>
          <a:p>
            <a:r>
              <a:rPr lang="fr-FR" sz="2800" dirty="0"/>
              <a:t> </a:t>
            </a:r>
            <a:r>
              <a:rPr lang="fr-FR" sz="2800" dirty="0" smtClean="0"/>
              <a:t>        </a:t>
            </a:r>
            <a:r>
              <a:rPr lang="fr-FR" sz="2800" dirty="0" err="1" smtClean="0"/>
              <a:t>static</a:t>
            </a:r>
            <a:r>
              <a:rPr lang="fr-FR" sz="2800" dirty="0" smtClean="0"/>
              <a:t> </a:t>
            </a:r>
            <a:r>
              <a:rPr lang="fr-FR" sz="2800" dirty="0" err="1" smtClean="0"/>
              <a:t>coderY</a:t>
            </a:r>
            <a:r>
              <a:rPr lang="fr-FR" sz="2800" dirty="0" smtClean="0"/>
              <a:t>(){</a:t>
            </a:r>
          </a:p>
          <a:p>
            <a:r>
              <a:rPr lang="fr-FR" sz="2800" dirty="0"/>
              <a:t> </a:t>
            </a:r>
            <a:r>
              <a:rPr lang="fr-FR" sz="2800" dirty="0" smtClean="0"/>
              <a:t>         </a:t>
            </a:r>
            <a:r>
              <a:rPr lang="fr-FR" sz="2800" dirty="0" err="1" smtClean="0">
                <a:solidFill>
                  <a:srgbClr val="FF0000"/>
                </a:solidFill>
              </a:rPr>
              <a:t>B.</a:t>
            </a:r>
            <a:r>
              <a:rPr lang="fr-FR" sz="2800" dirty="0" err="1" smtClean="0"/>
              <a:t>y</a:t>
            </a:r>
            <a:r>
              <a:rPr lang="fr-FR" sz="2800" dirty="0" smtClean="0"/>
              <a:t> = </a:t>
            </a:r>
            <a:r>
              <a:rPr lang="fr-FR" sz="2800" dirty="0" err="1" smtClean="0"/>
              <a:t>A.x</a:t>
            </a:r>
            <a:r>
              <a:rPr lang="fr-FR" sz="2800" dirty="0" smtClean="0"/>
              <a:t> * </a:t>
            </a:r>
            <a:r>
              <a:rPr lang="fr-FR" sz="2800" dirty="0" err="1" smtClean="0"/>
              <a:t>C.cle</a:t>
            </a:r>
            <a:r>
              <a:rPr lang="fr-FR" sz="2800" dirty="0" smtClean="0"/>
              <a:t>;</a:t>
            </a:r>
          </a:p>
          <a:p>
            <a:r>
              <a:rPr lang="fr-FR" sz="2800" dirty="0"/>
              <a:t> </a:t>
            </a:r>
            <a:r>
              <a:rPr lang="fr-FR" sz="2800" dirty="0" smtClean="0"/>
              <a:t>       //ou y =</a:t>
            </a:r>
            <a:r>
              <a:rPr lang="fr-FR" sz="2800" dirty="0" err="1" smtClean="0"/>
              <a:t>A.x</a:t>
            </a:r>
            <a:r>
              <a:rPr lang="fr-FR" sz="2800" dirty="0" smtClean="0"/>
              <a:t>*</a:t>
            </a:r>
            <a:r>
              <a:rPr lang="fr-FR" sz="2800" dirty="0" err="1" smtClean="0"/>
              <a:t>C.cle</a:t>
            </a:r>
            <a:r>
              <a:rPr lang="fr-FR" sz="2800" dirty="0" smtClean="0"/>
              <a:t>;</a:t>
            </a:r>
          </a:p>
          <a:p>
            <a:r>
              <a:rPr lang="fr-FR" sz="2800" dirty="0"/>
              <a:t> </a:t>
            </a:r>
            <a:r>
              <a:rPr lang="fr-FR" sz="2800" dirty="0" smtClean="0"/>
              <a:t>   }</a:t>
            </a:r>
          </a:p>
          <a:p>
            <a:r>
              <a:rPr lang="fr-FR" sz="2800" dirty="0" smtClean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5102" y="1412776"/>
            <a:ext cx="8349346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4000" dirty="0"/>
              <a:t>Exemple:</a:t>
            </a:r>
          </a:p>
        </p:txBody>
      </p:sp>
      <p:sp>
        <p:nvSpPr>
          <p:cNvPr id="11" name="ZoneTexte 14"/>
          <p:cNvSpPr txBox="1"/>
          <p:nvPr/>
        </p:nvSpPr>
        <p:spPr>
          <a:xfrm>
            <a:off x="249489" y="4077072"/>
            <a:ext cx="3049421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class C {</a:t>
            </a:r>
          </a:p>
          <a:p>
            <a:r>
              <a:rPr lang="fr-FR" sz="2800" dirty="0" smtClean="0"/>
              <a:t>    </a:t>
            </a:r>
            <a:r>
              <a:rPr lang="fr-FR" sz="2800" dirty="0" err="1" smtClean="0"/>
              <a:t>static</a:t>
            </a:r>
            <a:r>
              <a:rPr lang="fr-FR" sz="2800" dirty="0" smtClean="0"/>
              <a:t> </a:t>
            </a:r>
            <a:r>
              <a:rPr lang="fr-FR" sz="2800" dirty="0" err="1" smtClean="0"/>
              <a:t>cle</a:t>
            </a:r>
            <a:r>
              <a:rPr lang="fr-FR" sz="2800" dirty="0" smtClean="0"/>
              <a:t> = 2000;</a:t>
            </a:r>
          </a:p>
          <a:p>
            <a:r>
              <a:rPr lang="fr-FR" sz="2800" dirty="0" smtClean="0"/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12D5-0190-4F06-9FC7-9EF13517302B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783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31</a:t>
            </a:fld>
            <a:endParaRPr lang="fr-BE"/>
          </a:p>
        </p:txBody>
      </p:sp>
      <p:sp>
        <p:nvSpPr>
          <p:cNvPr id="8" name="ZoneTexte 14"/>
          <p:cNvSpPr txBox="1"/>
          <p:nvPr/>
        </p:nvSpPr>
        <p:spPr>
          <a:xfrm>
            <a:off x="255102" y="260648"/>
            <a:ext cx="8280920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/>
              <a:t>Les Attributs et méthodes d’objet sont accessibles par l’operateur . appliqué à la référence de l’objet</a:t>
            </a:r>
          </a:p>
        </p:txBody>
      </p:sp>
      <p:sp>
        <p:nvSpPr>
          <p:cNvPr id="9" name="ZoneTexte 14"/>
          <p:cNvSpPr txBox="1"/>
          <p:nvPr/>
        </p:nvSpPr>
        <p:spPr>
          <a:xfrm>
            <a:off x="232587" y="2636912"/>
            <a:ext cx="8280920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b="1" dirty="0" smtClean="0"/>
              <a:t>Il faut que l’objet existe </a:t>
            </a:r>
            <a:r>
              <a:rPr lang="fr-FR" sz="3200" dirty="0" smtClean="0"/>
              <a:t>(a été instancié par </a:t>
            </a:r>
            <a:r>
              <a:rPr lang="fr-FR" sz="3200" b="1" dirty="0" smtClean="0"/>
              <a:t>new</a:t>
            </a:r>
            <a:r>
              <a:rPr lang="fr-FR" sz="3200" dirty="0" smtClean="0"/>
              <a:t>) avant d’appliquer  l’operateur . à la référence de l’objet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4D42-F79E-4415-93E2-94ADCF57B29C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4361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32</a:t>
            </a:fld>
            <a:endParaRPr lang="fr-BE"/>
          </a:p>
        </p:txBody>
      </p:sp>
      <p:sp>
        <p:nvSpPr>
          <p:cNvPr id="8" name="ZoneTexte 14"/>
          <p:cNvSpPr txBox="1"/>
          <p:nvPr/>
        </p:nvSpPr>
        <p:spPr>
          <a:xfrm>
            <a:off x="232587" y="39880"/>
            <a:ext cx="828092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Exemple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14" y="623032"/>
            <a:ext cx="7560839" cy="576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B110-7775-4C38-B847-DCE49DB88299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5598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5536" y="2924944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dirty="0" smtClean="0"/>
              <a:t>Structure sur fichier </a:t>
            </a:r>
            <a:br>
              <a:rPr lang="fr-FR" dirty="0" smtClean="0"/>
            </a:br>
            <a:r>
              <a:rPr lang="fr-FR" dirty="0" smtClean="0"/>
              <a:t>d’un programme JAVA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33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16B8-ABCE-4EF1-B054-3A1FE6E33846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307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Structure d’un programme JAVA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28596" y="1857364"/>
            <a:ext cx="821537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600" dirty="0" smtClean="0"/>
              <a:t>Un programme Java se présente sous la forme d’un ou plusieurs fichiers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28596" y="3286124"/>
            <a:ext cx="821537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600" dirty="0" smtClean="0"/>
              <a:t>Chaque fichier contient une ou plusieurs classes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34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DDC6-3444-4904-93C2-D66283E9F358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77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Exemples 1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28596" y="1857364"/>
            <a:ext cx="82153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Un programme JAVA composé d’une classe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28596" y="2643182"/>
            <a:ext cx="8215370" cy="26776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002060"/>
                </a:solidFill>
              </a:rPr>
              <a:t>package lesson01;</a:t>
            </a:r>
            <a:endParaRPr lang="fr-FR" sz="2800" b="1" dirty="0" smtClean="0">
              <a:solidFill>
                <a:srgbClr val="00CC00"/>
              </a:solidFill>
            </a:endParaRPr>
          </a:p>
          <a:p>
            <a:r>
              <a:rPr lang="fr-FR" sz="2800" b="1" dirty="0" smtClean="0">
                <a:solidFill>
                  <a:srgbClr val="00CC00"/>
                </a:solidFill>
              </a:rPr>
              <a:t>public class </a:t>
            </a:r>
            <a:r>
              <a:rPr lang="fr-FR" sz="2800" b="1" dirty="0" err="1" smtClean="0">
                <a:solidFill>
                  <a:srgbClr val="00CC00"/>
                </a:solidFill>
              </a:rPr>
              <a:t>AssalamouAlaykoum</a:t>
            </a:r>
            <a:r>
              <a:rPr lang="fr-FR" sz="2800" b="1" dirty="0" smtClean="0">
                <a:solidFill>
                  <a:srgbClr val="00CC00"/>
                </a:solidFill>
              </a:rPr>
              <a:t> </a:t>
            </a:r>
            <a:r>
              <a:rPr lang="fr-FR" sz="2800" b="1" dirty="0" smtClean="0"/>
              <a:t>{</a:t>
            </a:r>
          </a:p>
          <a:p>
            <a:r>
              <a:rPr lang="en-US" sz="2800" b="1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public static void </a:t>
            </a:r>
            <a:r>
              <a:rPr lang="en-US" sz="2800" b="1" dirty="0" smtClean="0">
                <a:solidFill>
                  <a:srgbClr val="FF0000"/>
                </a:solidFill>
              </a:rPr>
              <a:t>main</a:t>
            </a:r>
            <a:r>
              <a:rPr lang="en-US" sz="2800" dirty="0" smtClean="0">
                <a:solidFill>
                  <a:srgbClr val="FF0000"/>
                </a:solidFill>
              </a:rPr>
              <a:t>(String[] </a:t>
            </a:r>
            <a:r>
              <a:rPr lang="en-US" sz="2800" dirty="0" err="1" smtClean="0">
                <a:solidFill>
                  <a:srgbClr val="FF0000"/>
                </a:solidFill>
              </a:rPr>
              <a:t>args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{</a:t>
            </a:r>
          </a:p>
          <a:p>
            <a:r>
              <a:rPr lang="fr-FR" sz="2800" dirty="0" smtClean="0"/>
              <a:t>	    System.out.println("</a:t>
            </a:r>
            <a:r>
              <a:rPr lang="ar-DZ" sz="2800" b="1" dirty="0" smtClean="0"/>
              <a:t> السلام عليكم </a:t>
            </a:r>
            <a:r>
              <a:rPr lang="fr-FR" sz="2800" dirty="0" smtClean="0"/>
              <a:t>")</a:t>
            </a:r>
          </a:p>
          <a:p>
            <a:r>
              <a:rPr lang="fr-FR" sz="2800" dirty="0" smtClean="0"/>
              <a:t>            }</a:t>
            </a:r>
          </a:p>
          <a:p>
            <a:r>
              <a:rPr lang="fr-FR" sz="2800" dirty="0" smtClean="0"/>
              <a:t>}</a:t>
            </a:r>
            <a:endParaRPr lang="fr-FR" sz="2800" b="1" dirty="0" smtClean="0">
              <a:solidFill>
                <a:srgbClr val="00206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8596" y="5643578"/>
            <a:ext cx="821537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fichier AssalamouAlaykoum.java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35</a:t>
            </a:fld>
            <a:endParaRPr lang="fr-B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E10A-9457-4994-A720-95978211FC1D}" type="datetime8">
              <a:rPr lang="ar-DZ" smtClean="0"/>
              <a:t>13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Exemple 2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28596" y="1214422"/>
            <a:ext cx="828680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Un programme JAVA composé de plusieurs classes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572000" y="3929066"/>
            <a:ext cx="3500462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rgbClr val="002060"/>
                </a:solidFill>
              </a:rPr>
              <a:t>SalamInAnyLanguage</a:t>
            </a:r>
            <a:endParaRPr lang="fr-FR" sz="2800" b="1" dirty="0" smtClean="0">
              <a:solidFill>
                <a:srgbClr val="002060"/>
              </a:solidFill>
            </a:endParaRPr>
          </a:p>
          <a:p>
            <a:endParaRPr lang="fr-FR" sz="2800" b="1" dirty="0" smtClean="0">
              <a:solidFill>
                <a:srgbClr val="00206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00562" y="2285992"/>
            <a:ext cx="3500462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rgbClr val="002060"/>
                </a:solidFill>
              </a:rPr>
              <a:t>Languages</a:t>
            </a:r>
            <a:endParaRPr lang="fr-FR" sz="2800" b="1" dirty="0" smtClean="0">
              <a:solidFill>
                <a:srgbClr val="002060"/>
              </a:solidFill>
            </a:endParaRPr>
          </a:p>
          <a:p>
            <a:endParaRPr lang="fr-FR" sz="2800" b="1" dirty="0" smtClean="0">
              <a:solidFill>
                <a:srgbClr val="00206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00034" y="2285992"/>
            <a:ext cx="3500462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002060"/>
                </a:solidFill>
              </a:rPr>
              <a:t>Salam</a:t>
            </a:r>
          </a:p>
          <a:p>
            <a:endParaRPr lang="fr-FR" sz="2800" b="1" dirty="0" smtClean="0">
              <a:solidFill>
                <a:srgbClr val="002060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36</a:t>
            </a:fld>
            <a:endParaRPr lang="fr-B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5505-29B7-40C9-BD6E-E105427E641E}" type="datetime8">
              <a:rPr lang="ar-DZ" smtClean="0"/>
              <a:t>13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Exemple 2 (suite)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00034" y="1928802"/>
            <a:ext cx="821537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fichier Languages.java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28596" y="3071810"/>
            <a:ext cx="8215370" cy="26776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002060"/>
                </a:solidFill>
              </a:rPr>
              <a:t>package lesson01;</a:t>
            </a:r>
          </a:p>
          <a:p>
            <a:r>
              <a:rPr lang="fr-FR" sz="2800" b="1" dirty="0" smtClean="0">
                <a:solidFill>
                  <a:srgbClr val="002060"/>
                </a:solidFill>
              </a:rPr>
              <a:t>public class </a:t>
            </a:r>
            <a:r>
              <a:rPr lang="fr-FR" sz="2800" b="1" dirty="0" err="1" smtClean="0">
                <a:solidFill>
                  <a:srgbClr val="002060"/>
                </a:solidFill>
              </a:rPr>
              <a:t>Languages</a:t>
            </a:r>
            <a:r>
              <a:rPr lang="fr-FR" sz="2800" b="1" dirty="0" smtClean="0">
                <a:solidFill>
                  <a:srgbClr val="002060"/>
                </a:solidFill>
              </a:rPr>
              <a:t> {</a:t>
            </a:r>
          </a:p>
          <a:p>
            <a:r>
              <a:rPr lang="fr-FR" sz="2800" b="1" dirty="0" smtClean="0">
                <a:solidFill>
                  <a:srgbClr val="002060"/>
                </a:solidFill>
              </a:rPr>
              <a:t>    </a:t>
            </a:r>
            <a:r>
              <a:rPr lang="fr-FR" sz="2800" b="1" dirty="0" err="1" smtClean="0">
                <a:solidFill>
                  <a:srgbClr val="002060"/>
                </a:solidFill>
              </a:rPr>
              <a:t>static</a:t>
            </a:r>
            <a:r>
              <a:rPr lang="fr-FR" sz="2800" b="1" dirty="0" smtClean="0">
                <a:solidFill>
                  <a:srgbClr val="002060"/>
                </a:solidFill>
              </a:rPr>
              <a:t> final </a:t>
            </a:r>
            <a:r>
              <a:rPr lang="fr-FR" sz="2800" b="1" dirty="0" err="1" smtClean="0">
                <a:solidFill>
                  <a:srgbClr val="002060"/>
                </a:solidFill>
              </a:rPr>
              <a:t>int</a:t>
            </a:r>
            <a:r>
              <a:rPr lang="fr-FR" sz="2800" b="1" dirty="0" smtClean="0">
                <a:solidFill>
                  <a:srgbClr val="002060"/>
                </a:solidFill>
              </a:rPr>
              <a:t>  AR = 0;</a:t>
            </a:r>
          </a:p>
          <a:p>
            <a:r>
              <a:rPr lang="fr-FR" sz="2800" b="1" dirty="0" smtClean="0">
                <a:solidFill>
                  <a:srgbClr val="002060"/>
                </a:solidFill>
              </a:rPr>
              <a:t>    </a:t>
            </a:r>
            <a:r>
              <a:rPr lang="fr-FR" sz="2800" b="1" dirty="0" err="1" smtClean="0">
                <a:solidFill>
                  <a:srgbClr val="002060"/>
                </a:solidFill>
              </a:rPr>
              <a:t>static</a:t>
            </a:r>
            <a:r>
              <a:rPr lang="fr-FR" sz="2800" b="1" dirty="0" smtClean="0">
                <a:solidFill>
                  <a:srgbClr val="002060"/>
                </a:solidFill>
              </a:rPr>
              <a:t> final </a:t>
            </a:r>
            <a:r>
              <a:rPr lang="fr-FR" sz="2800" b="1" dirty="0" err="1" smtClean="0">
                <a:solidFill>
                  <a:srgbClr val="002060"/>
                </a:solidFill>
              </a:rPr>
              <a:t>int</a:t>
            </a:r>
            <a:r>
              <a:rPr lang="fr-FR" sz="2800" b="1" dirty="0" smtClean="0">
                <a:solidFill>
                  <a:srgbClr val="002060"/>
                </a:solidFill>
              </a:rPr>
              <a:t>  EN = 1;</a:t>
            </a:r>
          </a:p>
          <a:p>
            <a:r>
              <a:rPr lang="fr-FR" sz="2800" b="1" dirty="0" smtClean="0">
                <a:solidFill>
                  <a:srgbClr val="002060"/>
                </a:solidFill>
              </a:rPr>
              <a:t>    </a:t>
            </a:r>
            <a:r>
              <a:rPr lang="fr-FR" sz="2800" b="1" dirty="0" err="1" smtClean="0">
                <a:solidFill>
                  <a:srgbClr val="002060"/>
                </a:solidFill>
              </a:rPr>
              <a:t>static</a:t>
            </a:r>
            <a:r>
              <a:rPr lang="fr-FR" sz="2800" b="1" dirty="0" smtClean="0">
                <a:solidFill>
                  <a:srgbClr val="002060"/>
                </a:solidFill>
              </a:rPr>
              <a:t> final </a:t>
            </a:r>
            <a:r>
              <a:rPr lang="fr-FR" sz="2800" b="1" dirty="0" err="1" smtClean="0">
                <a:solidFill>
                  <a:srgbClr val="002060"/>
                </a:solidFill>
              </a:rPr>
              <a:t>int</a:t>
            </a:r>
            <a:r>
              <a:rPr lang="fr-FR" sz="2800" b="1" dirty="0" smtClean="0">
                <a:solidFill>
                  <a:srgbClr val="002060"/>
                </a:solidFill>
              </a:rPr>
              <a:t>  FR = 2;</a:t>
            </a:r>
          </a:p>
          <a:p>
            <a:r>
              <a:rPr lang="fr-FR" sz="2800" b="1" dirty="0" smtClean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37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010-21CF-40AA-9F3E-CE7E9CE60253}" type="datetime8">
              <a:rPr lang="ar-DZ" smtClean="0"/>
              <a:t>13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/>
              <a:t>Exemple 2 (suite)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28596" y="1214422"/>
            <a:ext cx="828680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Un programme JAVA composé de plusieurs classes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00034" y="1928802"/>
            <a:ext cx="8215370" cy="35394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002060"/>
                </a:solidFill>
              </a:rPr>
              <a:t>package lesson01;</a:t>
            </a:r>
          </a:p>
          <a:p>
            <a:r>
              <a:rPr lang="fr-FR" sz="2800" b="1" dirty="0" smtClean="0">
                <a:solidFill>
                  <a:srgbClr val="002060"/>
                </a:solidFill>
              </a:rPr>
              <a:t>public class </a:t>
            </a:r>
            <a:r>
              <a:rPr lang="fr-FR" sz="2800" b="1" dirty="0" err="1" smtClean="0">
                <a:solidFill>
                  <a:srgbClr val="002060"/>
                </a:solidFill>
              </a:rPr>
              <a:t>SalamInAnyLanguage</a:t>
            </a:r>
            <a:r>
              <a:rPr lang="fr-FR" sz="2800" b="1" dirty="0" smtClean="0">
                <a:solidFill>
                  <a:srgbClr val="002060"/>
                </a:solidFill>
              </a:rPr>
              <a:t> {</a:t>
            </a:r>
          </a:p>
          <a:p>
            <a:r>
              <a:rPr lang="fr-FR" sz="2800" b="1" dirty="0" smtClean="0">
                <a:solidFill>
                  <a:srgbClr val="002060"/>
                </a:solidFill>
              </a:rPr>
              <a:t>    </a:t>
            </a:r>
            <a:r>
              <a:rPr lang="fr-FR" sz="2800" b="1" dirty="0" err="1" smtClean="0">
                <a:solidFill>
                  <a:srgbClr val="002060"/>
                </a:solidFill>
              </a:rPr>
              <a:t>static</a:t>
            </a:r>
            <a:r>
              <a:rPr lang="fr-FR" sz="2800" b="1" dirty="0" smtClean="0">
                <a:solidFill>
                  <a:srgbClr val="002060"/>
                </a:solidFill>
              </a:rPr>
              <a:t> String[] </a:t>
            </a:r>
            <a:r>
              <a:rPr lang="fr-FR" sz="2800" b="1" dirty="0" err="1" smtClean="0">
                <a:solidFill>
                  <a:srgbClr val="002060"/>
                </a:solidFill>
              </a:rPr>
              <a:t>salam</a:t>
            </a:r>
            <a:r>
              <a:rPr lang="fr-FR" sz="2800" b="1" dirty="0" smtClean="0">
                <a:solidFill>
                  <a:srgbClr val="002060"/>
                </a:solidFill>
              </a:rPr>
              <a:t> = {</a:t>
            </a:r>
          </a:p>
          <a:p>
            <a:r>
              <a:rPr lang="fr-FR" sz="2800" b="1" dirty="0" smtClean="0">
                <a:solidFill>
                  <a:srgbClr val="002060"/>
                </a:solidFill>
              </a:rPr>
              <a:t>        "</a:t>
            </a:r>
            <a:r>
              <a:rPr lang="ar-DZ" sz="2800" b="1" dirty="0" smtClean="0">
                <a:solidFill>
                  <a:srgbClr val="002060"/>
                </a:solidFill>
              </a:rPr>
              <a:t>السلام عليكم</a:t>
            </a:r>
            <a:r>
              <a:rPr lang="fr-FR" sz="2800" b="1" dirty="0" smtClean="0">
                <a:solidFill>
                  <a:srgbClr val="002060"/>
                </a:solidFill>
              </a:rPr>
              <a:t>" ,</a:t>
            </a:r>
            <a:endParaRPr lang="ar-DZ" sz="2800" b="1" dirty="0" smtClean="0">
              <a:solidFill>
                <a:srgbClr val="002060"/>
              </a:solidFill>
            </a:endParaRPr>
          </a:p>
          <a:p>
            <a:r>
              <a:rPr lang="fr-FR" sz="2800" b="1" dirty="0" smtClean="0">
                <a:solidFill>
                  <a:srgbClr val="002060"/>
                </a:solidFill>
              </a:rPr>
              <a:t>         "Hello",</a:t>
            </a:r>
          </a:p>
          <a:p>
            <a:r>
              <a:rPr lang="fr-FR" sz="2800" b="1" dirty="0" smtClean="0">
                <a:solidFill>
                  <a:srgbClr val="002060"/>
                </a:solidFill>
              </a:rPr>
              <a:t>        "Salut"</a:t>
            </a:r>
          </a:p>
          <a:p>
            <a:r>
              <a:rPr lang="fr-FR" sz="2800" b="1" dirty="0" smtClean="0">
                <a:solidFill>
                  <a:srgbClr val="002060"/>
                </a:solidFill>
              </a:rPr>
              <a:t>    };</a:t>
            </a:r>
          </a:p>
          <a:p>
            <a:r>
              <a:rPr lang="fr-FR" sz="2800" b="1" dirty="0" smtClean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00034" y="5572140"/>
            <a:ext cx="821537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fichier SalamInAnyLanguage.java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38</a:t>
            </a:fld>
            <a:endParaRPr lang="fr-B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F9A7-1D09-4B2D-9A90-12D5CC46B381}" type="datetime8">
              <a:rPr lang="ar-DZ" smtClean="0"/>
              <a:t>13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44744" y="31169"/>
            <a:ext cx="8229600" cy="56207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sz="3600" dirty="0" smtClean="0"/>
              <a:t>Exemple 2 </a:t>
            </a:r>
            <a:r>
              <a:rPr lang="fr-FR" sz="3200" dirty="0"/>
              <a:t>(suite)</a:t>
            </a:r>
            <a:endParaRPr lang="fr-FR" sz="3600" dirty="0"/>
          </a:p>
        </p:txBody>
      </p:sp>
      <p:sp>
        <p:nvSpPr>
          <p:cNvPr id="6" name="ZoneTexte 5"/>
          <p:cNvSpPr txBox="1"/>
          <p:nvPr/>
        </p:nvSpPr>
        <p:spPr>
          <a:xfrm>
            <a:off x="405693" y="4581128"/>
            <a:ext cx="821537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fichier   Salam.java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0" y="1772816"/>
            <a:ext cx="9144000" cy="26776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package lesson01;</a:t>
            </a:r>
          </a:p>
          <a:p>
            <a:r>
              <a:rPr lang="fr-FR" sz="2400" b="1" dirty="0" smtClean="0"/>
              <a:t>public </a:t>
            </a:r>
            <a:r>
              <a:rPr lang="fr-FR" sz="2400" b="1" dirty="0"/>
              <a:t>class Salam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	</a:t>
            </a:r>
            <a:r>
              <a:rPr lang="en-US" sz="2400" b="1" dirty="0" smtClean="0"/>
              <a:t>public </a:t>
            </a:r>
            <a:r>
              <a:rPr lang="en-US" sz="2400" b="1" dirty="0"/>
              <a:t>static void main(String[] </a:t>
            </a:r>
            <a:r>
              <a:rPr lang="en-US" sz="2400" b="1" dirty="0" err="1"/>
              <a:t>argv</a:t>
            </a:r>
            <a:r>
              <a:rPr lang="en-US" sz="2400" b="1" dirty="0"/>
              <a:t>){</a:t>
            </a:r>
          </a:p>
          <a:p>
            <a:r>
              <a:rPr lang="fr-FR" sz="2400" dirty="0" smtClean="0"/>
              <a:t>	     String  s = </a:t>
            </a:r>
            <a:r>
              <a:rPr lang="fr-FR" sz="2400" i="1" dirty="0" err="1" smtClean="0"/>
              <a:t>SalamInAnyLanguage.salam</a:t>
            </a:r>
            <a:r>
              <a:rPr lang="fr-FR" sz="2400" i="1" dirty="0" smtClean="0"/>
              <a:t>[</a:t>
            </a:r>
            <a:r>
              <a:rPr lang="fr-FR" sz="2400" b="1" dirty="0" smtClean="0">
                <a:solidFill>
                  <a:srgbClr val="002060"/>
                </a:solidFill>
              </a:rPr>
              <a:t>Languages.AR</a:t>
            </a:r>
            <a:r>
              <a:rPr lang="fr-FR" sz="2400" i="1" dirty="0" smtClean="0"/>
              <a:t>]);</a:t>
            </a:r>
            <a:r>
              <a:rPr lang="fr-FR" sz="2400" dirty="0" smtClean="0"/>
              <a:t> </a:t>
            </a:r>
          </a:p>
          <a:p>
            <a:r>
              <a:rPr lang="fr-FR" sz="2400" dirty="0" smtClean="0"/>
              <a:t>                   </a:t>
            </a:r>
            <a:r>
              <a:rPr lang="fr-FR" sz="2400" dirty="0" err="1" smtClean="0"/>
              <a:t>System.</a:t>
            </a:r>
            <a:r>
              <a:rPr lang="fr-FR" sz="2400" i="1" dirty="0" err="1" smtClean="0"/>
              <a:t>out.println</a:t>
            </a:r>
            <a:r>
              <a:rPr lang="fr-FR" sz="2400" i="1" dirty="0" smtClean="0"/>
              <a:t>(s)</a:t>
            </a:r>
          </a:p>
          <a:p>
            <a:r>
              <a:rPr lang="fr-FR" sz="2400" dirty="0" smtClean="0"/>
              <a:t>	}</a:t>
            </a:r>
          </a:p>
          <a:p>
            <a:r>
              <a:rPr lang="fr-FR" sz="2400" dirty="0" smtClean="0"/>
              <a:t>}</a:t>
            </a:r>
            <a:endParaRPr lang="fr-FR" sz="2400" b="1" dirty="0">
              <a:solidFill>
                <a:srgbClr val="002060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39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2272-D69C-46CF-A5F9-2DA53C4E6D8E}" type="datetime8">
              <a:rPr lang="ar-DZ" smtClean="0"/>
              <a:t>13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3600" dirty="0" smtClean="0"/>
              <a:t>Exemple 01</a:t>
            </a:r>
            <a:endParaRPr lang="fr-FR" sz="36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40" y="980728"/>
            <a:ext cx="8160195" cy="1547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ZoneTexte 6"/>
          <p:cNvSpPr txBox="1"/>
          <p:nvPr/>
        </p:nvSpPr>
        <p:spPr>
          <a:xfrm>
            <a:off x="441307" y="3284984"/>
            <a:ext cx="821537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Nom de la classe</a:t>
            </a:r>
            <a:endParaRPr lang="fr-FR" sz="3600" b="1" dirty="0" smtClean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691680" y="980728"/>
            <a:ext cx="6480720" cy="2304256"/>
            <a:chOff x="1691680" y="980728"/>
            <a:chExt cx="6480720" cy="2304256"/>
          </a:xfrm>
        </p:grpSpPr>
        <p:sp>
          <p:nvSpPr>
            <p:cNvPr id="8" name="Rounded Rectangle 7"/>
            <p:cNvSpPr/>
            <p:nvPr/>
          </p:nvSpPr>
          <p:spPr>
            <a:xfrm>
              <a:off x="1691680" y="980728"/>
              <a:ext cx="6480720" cy="648072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11" idx="0"/>
            </p:cNvCxnSpPr>
            <p:nvPr/>
          </p:nvCxnSpPr>
          <p:spPr>
            <a:xfrm flipV="1">
              <a:off x="4548992" y="1628800"/>
              <a:ext cx="383048" cy="165618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ZoneTexte 6"/>
          <p:cNvSpPr txBox="1"/>
          <p:nvPr/>
        </p:nvSpPr>
        <p:spPr>
          <a:xfrm>
            <a:off x="412577" y="4581128"/>
            <a:ext cx="8215370" cy="175432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FFFF00"/>
                </a:solidFill>
              </a:rPr>
              <a:t>REMARQUE IMPORTANTE</a:t>
            </a:r>
          </a:p>
          <a:p>
            <a:pPr algn="ctr"/>
            <a:r>
              <a:rPr lang="fr-FR" sz="3600" dirty="0" smtClean="0">
                <a:solidFill>
                  <a:srgbClr val="FFFF00"/>
                </a:solidFill>
              </a:rPr>
              <a:t>Le Nom d’une classe doit commencer obligatoirement par une lettre Majuscule</a:t>
            </a:r>
            <a:endParaRPr lang="fr-FR" sz="3600" b="1" dirty="0" smtClean="0">
              <a:solidFill>
                <a:srgbClr val="FFFF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D7B3-C280-436B-8E1D-CFD2897AC899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296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92088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Notion de package  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40</a:t>
            </a:fld>
            <a:endParaRPr lang="fr-BE"/>
          </a:p>
        </p:txBody>
      </p:sp>
      <p:sp>
        <p:nvSpPr>
          <p:cNvPr id="5" name="ZoneTexte 14"/>
          <p:cNvSpPr txBox="1"/>
          <p:nvPr/>
        </p:nvSpPr>
        <p:spPr>
          <a:xfrm>
            <a:off x="323528" y="1628800"/>
            <a:ext cx="821537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600" dirty="0" smtClean="0"/>
              <a:t>Une classe se trouve dans un package</a:t>
            </a:r>
          </a:p>
        </p:txBody>
      </p:sp>
      <p:sp>
        <p:nvSpPr>
          <p:cNvPr id="6" name="ZoneTexte 14"/>
          <p:cNvSpPr txBox="1"/>
          <p:nvPr/>
        </p:nvSpPr>
        <p:spPr>
          <a:xfrm>
            <a:off x="340161" y="2612811"/>
            <a:ext cx="821537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600" dirty="0" smtClean="0"/>
              <a:t>Au niveau du système d’exploitation le package est représenté par un dossier</a:t>
            </a:r>
          </a:p>
        </p:txBody>
      </p:sp>
      <p:sp>
        <p:nvSpPr>
          <p:cNvPr id="7" name="ZoneTexte 14"/>
          <p:cNvSpPr txBox="1"/>
          <p:nvPr/>
        </p:nvSpPr>
        <p:spPr>
          <a:xfrm>
            <a:off x="492561" y="4437112"/>
            <a:ext cx="821537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sz="2800" dirty="0" smtClean="0"/>
              <a:t>Une classe est sauvegardé dans un fichier</a:t>
            </a:r>
          </a:p>
          <a:p>
            <a:pPr marL="571500" indent="-571500">
              <a:buFontTx/>
              <a:buChar char="-"/>
            </a:pPr>
            <a:r>
              <a:rPr lang="fr-FR" sz="2800" dirty="0" smtClean="0"/>
              <a:t>Le fichier se trouve dans un dossier (package)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684D-EF80-4E83-9505-6565503FCCB6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19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92088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Exemple 1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41</a:t>
            </a:fld>
            <a:endParaRPr lang="fr-BE"/>
          </a:p>
        </p:txBody>
      </p:sp>
      <p:sp>
        <p:nvSpPr>
          <p:cNvPr id="5" name="ZoneTexte 14"/>
          <p:cNvSpPr txBox="1"/>
          <p:nvPr/>
        </p:nvSpPr>
        <p:spPr>
          <a:xfrm>
            <a:off x="340161" y="1305634"/>
            <a:ext cx="821537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600" dirty="0" smtClean="0"/>
              <a:t>Soit la classe </a:t>
            </a:r>
            <a:r>
              <a:rPr lang="fr-FR" sz="3600" dirty="0" err="1" smtClean="0"/>
              <a:t>Scolarite</a:t>
            </a:r>
            <a:r>
              <a:rPr lang="fr-FR" sz="3600" dirty="0" smtClean="0"/>
              <a:t> qui est sauvegardé dans le fichier Scolarite.java</a:t>
            </a:r>
          </a:p>
        </p:txBody>
      </p:sp>
      <p:sp>
        <p:nvSpPr>
          <p:cNvPr id="6" name="ZoneTexte 14"/>
          <p:cNvSpPr txBox="1"/>
          <p:nvPr/>
        </p:nvSpPr>
        <p:spPr>
          <a:xfrm>
            <a:off x="340161" y="2612811"/>
            <a:ext cx="821537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600" dirty="0" smtClean="0"/>
              <a:t>La classe </a:t>
            </a:r>
            <a:r>
              <a:rPr lang="fr-FR" sz="3600" dirty="0" err="1" smtClean="0"/>
              <a:t>Scolarite</a:t>
            </a:r>
            <a:r>
              <a:rPr lang="fr-FR" sz="3600" dirty="0" smtClean="0"/>
              <a:t> se trouve dans le package tp01.</a:t>
            </a:r>
          </a:p>
        </p:txBody>
      </p:sp>
      <p:sp>
        <p:nvSpPr>
          <p:cNvPr id="8" name="ZoneTexte 14"/>
          <p:cNvSpPr txBox="1"/>
          <p:nvPr/>
        </p:nvSpPr>
        <p:spPr>
          <a:xfrm>
            <a:off x="340161" y="4365104"/>
            <a:ext cx="821537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600" dirty="0" smtClean="0"/>
              <a:t>Le fichier Scolarite.java  se trouve dans un dossier appelé </a:t>
            </a:r>
            <a:r>
              <a:rPr lang="fr-FR" sz="3600" b="1" dirty="0" smtClean="0"/>
              <a:t>tp01</a:t>
            </a:r>
            <a:r>
              <a:rPr lang="fr-FR" sz="3600" dirty="0" smtClean="0"/>
              <a:t>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90E1-4AA1-46BE-90D1-E7FBC1002F73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7130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92088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Exemple 2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42</a:t>
            </a:fld>
            <a:endParaRPr lang="fr-BE"/>
          </a:p>
        </p:txBody>
      </p:sp>
      <p:sp>
        <p:nvSpPr>
          <p:cNvPr id="5" name="ZoneTexte 14"/>
          <p:cNvSpPr txBox="1"/>
          <p:nvPr/>
        </p:nvSpPr>
        <p:spPr>
          <a:xfrm>
            <a:off x="340161" y="1305634"/>
            <a:ext cx="821537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600" dirty="0" smtClean="0"/>
              <a:t>Soit la classe </a:t>
            </a:r>
            <a:r>
              <a:rPr lang="fr-FR" sz="3600" dirty="0" err="1" smtClean="0"/>
              <a:t>Ihm</a:t>
            </a:r>
            <a:r>
              <a:rPr lang="fr-FR" sz="3600" dirty="0" smtClean="0"/>
              <a:t> qui est sauvegardé dans le fichier Ihm.java</a:t>
            </a:r>
          </a:p>
        </p:txBody>
      </p:sp>
      <p:sp>
        <p:nvSpPr>
          <p:cNvPr id="6" name="ZoneTexte 14"/>
          <p:cNvSpPr txBox="1"/>
          <p:nvPr/>
        </p:nvSpPr>
        <p:spPr>
          <a:xfrm>
            <a:off x="340161" y="2612811"/>
            <a:ext cx="821537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600" dirty="0" smtClean="0"/>
              <a:t>La classe </a:t>
            </a:r>
            <a:r>
              <a:rPr lang="fr-FR" sz="3600" dirty="0" err="1" smtClean="0"/>
              <a:t>Ihm</a:t>
            </a:r>
            <a:r>
              <a:rPr lang="fr-FR" sz="3600" dirty="0" smtClean="0"/>
              <a:t> se trouve dans le package </a:t>
            </a:r>
            <a:r>
              <a:rPr lang="fr-FR" sz="3600" b="1" dirty="0" smtClean="0"/>
              <a:t>tp02.interaction.utilisateur</a:t>
            </a:r>
          </a:p>
        </p:txBody>
      </p:sp>
      <p:sp>
        <p:nvSpPr>
          <p:cNvPr id="8" name="ZoneTexte 14"/>
          <p:cNvSpPr txBox="1"/>
          <p:nvPr/>
        </p:nvSpPr>
        <p:spPr>
          <a:xfrm>
            <a:off x="340161" y="4365104"/>
            <a:ext cx="8215370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/>
              <a:t>Le fichier Ihm.java  se trouve dans un dossier appelé</a:t>
            </a:r>
            <a:r>
              <a:rPr lang="fr-FR" sz="3200" b="1" dirty="0" smtClean="0"/>
              <a:t> tp02\interaction\utilisateur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EEE8-E08A-4816-A180-8A14577133ED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409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00063" y="2643188"/>
            <a:ext cx="8229600" cy="1785937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/>
              <a:t>Règle de nommage des fichiers contenant le code source Java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43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3405-5B50-47FE-BB26-AD8D7B9F63F9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376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44</a:t>
            </a:fld>
            <a:endParaRPr lang="fr-BE"/>
          </a:p>
        </p:txBody>
      </p:sp>
      <p:sp>
        <p:nvSpPr>
          <p:cNvPr id="5" name="ZoneTexte 14"/>
          <p:cNvSpPr txBox="1"/>
          <p:nvPr/>
        </p:nvSpPr>
        <p:spPr>
          <a:xfrm>
            <a:off x="107504" y="431085"/>
            <a:ext cx="8928991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Un fichier .java peut contenir une ou plusieurs classe</a:t>
            </a:r>
          </a:p>
        </p:txBody>
      </p:sp>
      <p:sp>
        <p:nvSpPr>
          <p:cNvPr id="6" name="ZoneTexte 14"/>
          <p:cNvSpPr txBox="1"/>
          <p:nvPr/>
        </p:nvSpPr>
        <p:spPr>
          <a:xfrm>
            <a:off x="35496" y="1476652"/>
            <a:ext cx="9036496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Au plus, une et une seule classe peut être qualifiée de </a:t>
            </a:r>
            <a:r>
              <a:rPr lang="fr-FR" sz="2800" b="1" dirty="0" smtClean="0"/>
              <a:t>public</a:t>
            </a:r>
          </a:p>
        </p:txBody>
      </p:sp>
      <p:sp>
        <p:nvSpPr>
          <p:cNvPr id="8" name="ZoneTexte 14"/>
          <p:cNvSpPr txBox="1"/>
          <p:nvPr/>
        </p:nvSpPr>
        <p:spPr>
          <a:xfrm>
            <a:off x="107504" y="2564904"/>
            <a:ext cx="8928991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Si une classe est qualifiée de </a:t>
            </a:r>
            <a:r>
              <a:rPr lang="fr-FR" sz="2800" b="1" dirty="0" smtClean="0"/>
              <a:t>public</a:t>
            </a:r>
            <a:r>
              <a:rPr lang="fr-FR" sz="2800" dirty="0" smtClean="0"/>
              <a:t>, le fichier doit obligatoirement porter le nom de la classe</a:t>
            </a:r>
            <a:endParaRPr lang="fr-FR" sz="2800" b="1" dirty="0" smtClean="0"/>
          </a:p>
        </p:txBody>
      </p:sp>
      <p:sp>
        <p:nvSpPr>
          <p:cNvPr id="10" name="ZoneTexte 14"/>
          <p:cNvSpPr txBox="1"/>
          <p:nvPr/>
        </p:nvSpPr>
        <p:spPr>
          <a:xfrm>
            <a:off x="93139" y="4221088"/>
            <a:ext cx="8928991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Si aucune classe ne possède le qualificateur </a:t>
            </a:r>
            <a:r>
              <a:rPr lang="fr-FR" sz="2800" b="1" dirty="0" smtClean="0"/>
              <a:t>public</a:t>
            </a:r>
            <a:r>
              <a:rPr lang="fr-FR" sz="2800" dirty="0" smtClean="0"/>
              <a:t>, le fichier doit porter  un nom quelconque. </a:t>
            </a:r>
            <a:r>
              <a:rPr lang="fr-FR" sz="2800" b="1" dirty="0" smtClean="0"/>
              <a:t>Dans ce cas le nom du fichier doit commencer par une minuscule.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CCC6-CB4B-42DF-8027-A6E81C6CF217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82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3600" dirty="0" smtClean="0"/>
              <a:t>Exemple 01</a:t>
            </a:r>
            <a:endParaRPr lang="fr-FR" sz="36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40" y="980728"/>
            <a:ext cx="8160195" cy="1547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ZoneTexte 6"/>
          <p:cNvSpPr txBox="1"/>
          <p:nvPr/>
        </p:nvSpPr>
        <p:spPr>
          <a:xfrm>
            <a:off x="400401" y="3405867"/>
            <a:ext cx="821537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Le corps de la classe est délimité par </a:t>
            </a:r>
          </a:p>
          <a:p>
            <a:pPr algn="ctr"/>
            <a:r>
              <a:rPr lang="fr-FR" sz="3600" dirty="0" smtClean="0"/>
              <a:t>2 accolades</a:t>
            </a:r>
            <a:endParaRPr lang="fr-FR" sz="3600" b="1" dirty="0" smtClean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971600" y="2276872"/>
            <a:ext cx="2448272" cy="11289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419872" y="1484784"/>
            <a:ext cx="4824536" cy="192108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FF56B-FB5A-4E68-93C2-E8595E9021EC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2001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3600" dirty="0" smtClean="0"/>
              <a:t>Exemple 01</a:t>
            </a:r>
            <a:endParaRPr lang="fr-FR" sz="36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40" y="980728"/>
            <a:ext cx="8160195" cy="1547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ZoneTexte 6"/>
          <p:cNvSpPr txBox="1"/>
          <p:nvPr/>
        </p:nvSpPr>
        <p:spPr>
          <a:xfrm>
            <a:off x="441307" y="4017387"/>
            <a:ext cx="821537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Ceci est une classe vide. Son corps ne contient aucune écriture</a:t>
            </a:r>
            <a:endParaRPr lang="fr-FR" sz="3600" b="1" dirty="0" smtClean="0">
              <a:solidFill>
                <a:srgbClr val="FF0000"/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4002273" y="2538358"/>
            <a:ext cx="576064" cy="14767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68B7-73E0-46F5-BD04-D38F6A1767AC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163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3600" dirty="0" smtClean="0"/>
              <a:t>Contenu d’une classe</a:t>
            </a:r>
            <a:endParaRPr lang="fr-FR" sz="36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11" name="ZoneTexte 6"/>
          <p:cNvSpPr txBox="1"/>
          <p:nvPr/>
        </p:nvSpPr>
        <p:spPr>
          <a:xfrm>
            <a:off x="417913" y="1052736"/>
            <a:ext cx="8215370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Une classe contient la </a:t>
            </a:r>
          </a:p>
          <a:p>
            <a:pPr marL="571500" indent="-571500">
              <a:buFontTx/>
              <a:buChar char="-"/>
            </a:pPr>
            <a:r>
              <a:rPr lang="fr-FR" sz="3600" b="1" dirty="0" smtClean="0">
                <a:solidFill>
                  <a:schemeClr val="tx1"/>
                </a:solidFill>
              </a:rPr>
              <a:t>La déclaration de </a:t>
            </a:r>
            <a:r>
              <a:rPr lang="fr-FR" sz="3600" b="1" dirty="0" smtClean="0">
                <a:solidFill>
                  <a:srgbClr val="FF0000"/>
                </a:solidFill>
              </a:rPr>
              <a:t>variable</a:t>
            </a:r>
          </a:p>
          <a:p>
            <a:pPr marL="571500" indent="-571500">
              <a:buFontTx/>
              <a:buChar char="-"/>
            </a:pPr>
            <a:r>
              <a:rPr lang="fr-FR" sz="3600" b="1" dirty="0" smtClean="0">
                <a:solidFill>
                  <a:schemeClr val="tx1"/>
                </a:solidFill>
              </a:rPr>
              <a:t>La définition de </a:t>
            </a:r>
            <a:r>
              <a:rPr lang="fr-FR" sz="3600" b="1" dirty="0" smtClean="0">
                <a:solidFill>
                  <a:srgbClr val="FF0000"/>
                </a:solidFill>
              </a:rPr>
              <a:t>fonction</a:t>
            </a:r>
          </a:p>
        </p:txBody>
      </p:sp>
      <p:sp>
        <p:nvSpPr>
          <p:cNvPr id="8" name="ZoneTexte 6"/>
          <p:cNvSpPr txBox="1"/>
          <p:nvPr/>
        </p:nvSpPr>
        <p:spPr>
          <a:xfrm>
            <a:off x="417913" y="3356992"/>
            <a:ext cx="8215370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En java on parle plutôt</a:t>
            </a:r>
          </a:p>
          <a:p>
            <a:pPr marL="571500" indent="-571500">
              <a:buFontTx/>
              <a:buChar char="-"/>
            </a:pPr>
            <a:r>
              <a:rPr lang="fr-FR" sz="3600" b="1" dirty="0" smtClean="0">
                <a:solidFill>
                  <a:schemeClr val="tx1"/>
                </a:solidFill>
              </a:rPr>
              <a:t>D’</a:t>
            </a:r>
            <a:r>
              <a:rPr lang="fr-FR" sz="3600" b="1" dirty="0" smtClean="0">
                <a:solidFill>
                  <a:srgbClr val="FF0000"/>
                </a:solidFill>
              </a:rPr>
              <a:t>attributs</a:t>
            </a:r>
            <a:r>
              <a:rPr lang="fr-FR" sz="3600" b="1" dirty="0" smtClean="0">
                <a:solidFill>
                  <a:schemeClr val="tx1"/>
                </a:solidFill>
              </a:rPr>
              <a:t> au lieu de </a:t>
            </a:r>
            <a:r>
              <a:rPr lang="fr-FR" sz="3600" b="1" dirty="0" smtClean="0">
                <a:solidFill>
                  <a:srgbClr val="FF0000"/>
                </a:solidFill>
              </a:rPr>
              <a:t>variable</a:t>
            </a:r>
          </a:p>
          <a:p>
            <a:pPr marL="571500" indent="-571500">
              <a:buFontTx/>
              <a:buChar char="-"/>
            </a:pPr>
            <a:r>
              <a:rPr lang="fr-FR" sz="3600" b="1" dirty="0" smtClean="0">
                <a:solidFill>
                  <a:schemeClr val="tx1"/>
                </a:solidFill>
              </a:rPr>
              <a:t>De </a:t>
            </a:r>
            <a:r>
              <a:rPr lang="fr-FR" sz="3600" b="1" dirty="0" smtClean="0">
                <a:solidFill>
                  <a:srgbClr val="FF0000"/>
                </a:solidFill>
              </a:rPr>
              <a:t>Méthodes</a:t>
            </a:r>
            <a:r>
              <a:rPr lang="fr-FR" sz="3600" b="1" dirty="0" smtClean="0">
                <a:solidFill>
                  <a:schemeClr val="tx1"/>
                </a:solidFill>
              </a:rPr>
              <a:t> au lieu de </a:t>
            </a:r>
            <a:r>
              <a:rPr lang="fr-FR" sz="3600" b="1" dirty="0" smtClean="0">
                <a:solidFill>
                  <a:srgbClr val="FF0000"/>
                </a:solidFill>
              </a:rPr>
              <a:t>fonction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7A21-B52E-4F14-8C01-A841DBAC7698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1862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56207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3600" dirty="0" smtClean="0"/>
              <a:t>Exemple 1</a:t>
            </a:r>
            <a:endParaRPr lang="fr-FR" sz="36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5"/>
            <a:ext cx="7532967" cy="59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6595-DB67-4C2C-B17C-1024F41F703F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1634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56207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3600" dirty="0" smtClean="0"/>
              <a:t>Exemple 1 (suite): Détail</a:t>
            </a:r>
            <a:endParaRPr lang="fr-FR" sz="36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4" y="1700808"/>
            <a:ext cx="9007816" cy="158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C023-8FA9-430B-8C0F-C982227E22C7}" type="datetime8">
              <a:rPr lang="ar-DZ" smtClean="0"/>
              <a:t>13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103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5903</TotalTime>
  <Words>1888</Words>
  <Application>Microsoft Office PowerPoint</Application>
  <PresentationFormat>On-screen Show (4:3)</PresentationFormat>
  <Paragraphs>362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Thème Office</vt:lpstr>
      <vt:lpstr>POO avec JAVA</vt:lpstr>
      <vt:lpstr>Structure d’un programme JAVA</vt:lpstr>
      <vt:lpstr>Structure d’un programme JAVA</vt:lpstr>
      <vt:lpstr>Exemple 01</vt:lpstr>
      <vt:lpstr>Exemple 01</vt:lpstr>
      <vt:lpstr>Exemple 01</vt:lpstr>
      <vt:lpstr>Contenu d’une classe</vt:lpstr>
      <vt:lpstr>Exemple 1</vt:lpstr>
      <vt:lpstr>Exemple 1 (suite): Détail</vt:lpstr>
      <vt:lpstr>Exemple 1 (suite): Détail</vt:lpstr>
      <vt:lpstr>Exemple 1 (suite): Détail</vt:lpstr>
      <vt:lpstr>Exemple 1 (suite): Détail</vt:lpstr>
      <vt:lpstr>Les variables en Java (ou attributs)</vt:lpstr>
      <vt:lpstr>Les variables en Java (ou attributs)</vt:lpstr>
      <vt:lpstr>Exemple</vt:lpstr>
      <vt:lpstr>Les types de données</vt:lpstr>
      <vt:lpstr>Les types primitifs en Java</vt:lpstr>
      <vt:lpstr>Les référence: Un type primitif particulier</vt:lpstr>
      <vt:lpstr>Différence entre pointeur et référence </vt:lpstr>
      <vt:lpstr>Variable structuré et objet</vt:lpstr>
      <vt:lpstr>Exemple de type structuré (classe)</vt:lpstr>
      <vt:lpstr>PowerPoint Presentation</vt:lpstr>
      <vt:lpstr>PowerPoint Presentation</vt:lpstr>
      <vt:lpstr>PowerPoint Presentation</vt:lpstr>
      <vt:lpstr>PowerPoint Presentation</vt:lpstr>
      <vt:lpstr>Exemple de type structuré (classe)</vt:lpstr>
      <vt:lpstr>PowerPoint Presentation</vt:lpstr>
      <vt:lpstr>RECAP</vt:lpstr>
      <vt:lpstr>PowerPoint Presentation</vt:lpstr>
      <vt:lpstr>PowerPoint Presentation</vt:lpstr>
      <vt:lpstr>PowerPoint Presentation</vt:lpstr>
      <vt:lpstr>PowerPoint Presentation</vt:lpstr>
      <vt:lpstr>Structure sur fichier  d’un programme JAVA</vt:lpstr>
      <vt:lpstr>Structure d’un programme JAVA</vt:lpstr>
      <vt:lpstr>Exemples 1</vt:lpstr>
      <vt:lpstr>Exemple 2</vt:lpstr>
      <vt:lpstr>Exemple 2 (suite)</vt:lpstr>
      <vt:lpstr>Exemple 2 (suite)</vt:lpstr>
      <vt:lpstr>Exemple 2 (suite)</vt:lpstr>
      <vt:lpstr>Notion de package  </vt:lpstr>
      <vt:lpstr>Exemple 1</vt:lpstr>
      <vt:lpstr>Exemple 2</vt:lpstr>
      <vt:lpstr>Règle de nommage des fichiers contenant le code source Java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Problématique</dc:title>
  <dc:creator>bennouar</dc:creator>
  <cp:lastModifiedBy>DJAMAL</cp:lastModifiedBy>
  <cp:revision>181</cp:revision>
  <dcterms:created xsi:type="dcterms:W3CDTF">2009-02-27T20:30:05Z</dcterms:created>
  <dcterms:modified xsi:type="dcterms:W3CDTF">2021-04-13T14:53:04Z</dcterms:modified>
</cp:coreProperties>
</file>