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43" r:id="rId2"/>
    <p:sldId id="447" r:id="rId3"/>
    <p:sldId id="448" r:id="rId4"/>
    <p:sldId id="450" r:id="rId5"/>
    <p:sldId id="451" r:id="rId6"/>
    <p:sldId id="449" r:id="rId7"/>
    <p:sldId id="444" r:id="rId8"/>
    <p:sldId id="445" r:id="rId9"/>
    <p:sldId id="446" r:id="rId10"/>
    <p:sldId id="452" r:id="rId11"/>
    <p:sldId id="453" r:id="rId12"/>
    <p:sldId id="441" r:id="rId13"/>
    <p:sldId id="454" r:id="rId14"/>
    <p:sldId id="435" r:id="rId15"/>
    <p:sldId id="436" r:id="rId16"/>
    <p:sldId id="455" r:id="rId17"/>
    <p:sldId id="456" r:id="rId18"/>
    <p:sldId id="437" r:id="rId19"/>
    <p:sldId id="457" r:id="rId20"/>
    <p:sldId id="439" r:id="rId21"/>
    <p:sldId id="500" r:id="rId22"/>
    <p:sldId id="458" r:id="rId23"/>
    <p:sldId id="460" r:id="rId24"/>
    <p:sldId id="461" r:id="rId25"/>
    <p:sldId id="462" r:id="rId26"/>
    <p:sldId id="463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321" r:id="rId35"/>
    <p:sldId id="432" r:id="rId36"/>
    <p:sldId id="322" r:id="rId37"/>
    <p:sldId id="502" r:id="rId38"/>
    <p:sldId id="506" r:id="rId39"/>
    <p:sldId id="505" r:id="rId40"/>
    <p:sldId id="323" r:id="rId41"/>
    <p:sldId id="507" r:id="rId42"/>
    <p:sldId id="503" r:id="rId43"/>
    <p:sldId id="324" r:id="rId44"/>
    <p:sldId id="501" r:id="rId45"/>
    <p:sldId id="325" r:id="rId46"/>
    <p:sldId id="504" r:id="rId47"/>
    <p:sldId id="508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4660"/>
  </p:normalViewPr>
  <p:slideViewPr>
    <p:cSldViewPr>
      <p:cViewPr>
        <p:scale>
          <a:sx n="80" d="100"/>
          <a:sy n="80" d="100"/>
        </p:scale>
        <p:origin x="-115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378FD-BDC2-4EC9-B59C-A6395934AB41}" type="datetimeFigureOut">
              <a:rPr lang="fr-FR" smtClean="0"/>
              <a:pPr/>
              <a:t>18/04/2021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C7A84-51F8-4729-A202-894EC0337E9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7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50EDD-A1C1-44AE-9175-8CDAE49E6A8A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91B0-5049-4D6E-B3F4-84650A58049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3D93-900B-46AB-B050-B7979B96B77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A56D-E4FD-4BEC-B097-204944E95C6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567B-B5E2-46D2-A904-8E0E5CDF37F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41-21D9-4F31-BA05-C38731C9F6C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9310-04FD-4AC1-A1D7-A7679A958C9B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6069-B3F3-4A2E-8A43-13166587484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B624-99FD-4493-80BA-AD15F881DE26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AC82-AE23-46A0-8F94-4482DC57253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07DC-26C4-48F5-9336-2AF8F5276A39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36C2-D6B9-43C2-AC0D-5EF838F4BD02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-4002" y="2337816"/>
            <a:ext cx="9143999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POO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-31312" y="32970"/>
            <a:ext cx="914399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Diagramme de classes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ZoneTexte 5"/>
          <p:cNvSpPr txBox="1"/>
          <p:nvPr/>
        </p:nvSpPr>
        <p:spPr>
          <a:xfrm>
            <a:off x="121624" y="980728"/>
            <a:ext cx="902237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1"/>
                </a:solidFill>
              </a:rPr>
              <a:t>En UML, les classes d’un programmes sont spécifiés dans un </a:t>
            </a:r>
            <a:r>
              <a:rPr lang="fr-FR" sz="3200" b="1" dirty="0" smtClean="0">
                <a:solidFill>
                  <a:schemeClr val="tx1"/>
                </a:solidFill>
              </a:rPr>
              <a:t>diagramme de classe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20" name="ZoneTexte 4"/>
          <p:cNvSpPr txBox="1"/>
          <p:nvPr/>
        </p:nvSpPr>
        <p:spPr>
          <a:xfrm>
            <a:off x="4506923" y="4568018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SalamInAnyLanguage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21" name="ZoneTexte 7"/>
          <p:cNvSpPr txBox="1"/>
          <p:nvPr/>
        </p:nvSpPr>
        <p:spPr>
          <a:xfrm>
            <a:off x="4435485" y="2924944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Languages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22" name="ZoneTexte 8"/>
          <p:cNvSpPr txBox="1"/>
          <p:nvPr/>
        </p:nvSpPr>
        <p:spPr>
          <a:xfrm>
            <a:off x="539552" y="2924944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Salam</a:t>
            </a: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-31312" y="32970"/>
            <a:ext cx="914399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Diagramme de classes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8" name="ZoneTexte 5"/>
          <p:cNvSpPr txBox="1"/>
          <p:nvPr/>
        </p:nvSpPr>
        <p:spPr>
          <a:xfrm>
            <a:off x="56733" y="908720"/>
            <a:ext cx="902237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1"/>
                </a:solidFill>
              </a:rPr>
              <a:t>Le diagramme de classes montre les classes utilisée par un programmes et les éventuelles relations entre ces classes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8" name="ZoneTexte 4"/>
          <p:cNvSpPr txBox="1"/>
          <p:nvPr/>
        </p:nvSpPr>
        <p:spPr>
          <a:xfrm>
            <a:off x="5796135" y="4781196"/>
            <a:ext cx="2355265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Roue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734850" y="2852936"/>
            <a:ext cx="239699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Vehicule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10" name="ZoneTexte 8"/>
          <p:cNvSpPr txBox="1"/>
          <p:nvPr/>
        </p:nvSpPr>
        <p:spPr>
          <a:xfrm>
            <a:off x="747794" y="4797152"/>
            <a:ext cx="241967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Voiture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>
            <a:stCxn id="10" idx="0"/>
            <a:endCxn id="9" idx="2"/>
          </p:cNvCxnSpPr>
          <p:nvPr/>
        </p:nvCxnSpPr>
        <p:spPr>
          <a:xfrm flipH="1" flipV="1">
            <a:off x="1933345" y="3807043"/>
            <a:ext cx="24285" cy="990109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31840" y="5094186"/>
            <a:ext cx="2664295" cy="360040"/>
            <a:chOff x="3131840" y="5094186"/>
            <a:chExt cx="2664295" cy="360040"/>
          </a:xfrm>
        </p:grpSpPr>
        <p:cxnSp>
          <p:nvCxnSpPr>
            <p:cNvPr id="11" name="Straight Arrow Connector 10"/>
            <p:cNvCxnSpPr>
              <a:stCxn id="10" idx="3"/>
              <a:endCxn id="8" idx="1"/>
            </p:cNvCxnSpPr>
            <p:nvPr/>
          </p:nvCxnSpPr>
          <p:spPr>
            <a:xfrm flipV="1">
              <a:off x="3167466" y="5258250"/>
              <a:ext cx="2628669" cy="15956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/>
            <p:cNvSpPr/>
            <p:nvPr/>
          </p:nvSpPr>
          <p:spPr>
            <a:xfrm>
              <a:off x="3131840" y="5094186"/>
              <a:ext cx="576064" cy="3600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4504" y="474300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8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2276872"/>
            <a:ext cx="9036496" cy="13681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la relation de généralisation</a:t>
            </a:r>
            <a:br>
              <a:rPr lang="fr-FR" sz="3600" b="1" dirty="0" smtClean="0"/>
            </a:br>
            <a:r>
              <a:rPr lang="fr-FR" sz="3600" b="1" dirty="0" smtClean="0"/>
              <a:t>(ou héritage, spécialisation, extension) </a:t>
            </a:r>
            <a:br>
              <a:rPr lang="fr-FR" sz="3600" b="1" dirty="0" smtClean="0"/>
            </a:br>
            <a:r>
              <a:rPr lang="fr-FR" sz="3600" b="1" dirty="0" smtClean="0"/>
              <a:t>entre classes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B8-C2D3-4C03-89D5-534A515D7D75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58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23050"/>
            <a:ext cx="9036496" cy="59763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000" b="1" dirty="0" smtClean="0"/>
              <a:t>la relation de généralisation (ou héritage, spécialisation, extension) entre classes</a:t>
            </a:r>
            <a:endParaRPr lang="fr-FR" sz="20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AB8-C2D3-4C03-89D5-534A515D7D75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56733" y="974431"/>
            <a:ext cx="902237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3200" dirty="0">
              <a:solidFill>
                <a:schemeClr val="tx1"/>
              </a:solidFill>
            </a:endParaRPr>
          </a:p>
          <a:p>
            <a:r>
              <a:rPr lang="fr-FR" sz="3200" dirty="0" smtClean="0">
                <a:solidFill>
                  <a:schemeClr val="tx1"/>
                </a:solidFill>
              </a:rPr>
              <a:t>C’est la relation </a:t>
            </a:r>
            <a:r>
              <a:rPr lang="fr-FR" sz="3200" b="1" dirty="0" smtClean="0">
                <a:solidFill>
                  <a:schemeClr val="tx1"/>
                </a:solidFill>
              </a:rPr>
              <a:t>est-un</a:t>
            </a:r>
            <a:r>
              <a:rPr lang="fr-FR" sz="3200" dirty="0" smtClean="0">
                <a:solidFill>
                  <a:schemeClr val="tx1"/>
                </a:solidFill>
              </a:rPr>
              <a:t>   (</a:t>
            </a:r>
            <a:r>
              <a:rPr lang="fr-FR" sz="3200" b="1" dirty="0" err="1" smtClean="0">
                <a:solidFill>
                  <a:schemeClr val="tx1"/>
                </a:solidFill>
              </a:rPr>
              <a:t>is-a</a:t>
            </a:r>
            <a:r>
              <a:rPr lang="fr-FR" sz="3200" dirty="0" smtClean="0">
                <a:solidFill>
                  <a:schemeClr val="tx1"/>
                </a:solidFill>
              </a:rPr>
              <a:t>) </a:t>
            </a:r>
          </a:p>
          <a:p>
            <a:endParaRPr lang="fr-FR" sz="3200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87211" y="1264207"/>
            <a:ext cx="24285" cy="990109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54600" y="2859875"/>
            <a:ext cx="239699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Vehicule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67544" y="4804091"/>
            <a:ext cx="241967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Voiture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  <a:endCxn id="8" idx="2"/>
          </p:cNvCxnSpPr>
          <p:nvPr/>
        </p:nvCxnSpPr>
        <p:spPr>
          <a:xfrm flipH="1" flipV="1">
            <a:off x="1653095" y="3813982"/>
            <a:ext cx="24285" cy="990109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6369" y="2235692"/>
            <a:ext cx="4071966" cy="371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63688" y="4093170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est-un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3978545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est-un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6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Relation d’extension en Java (Héritage)</a:t>
            </a:r>
            <a:endParaRPr lang="fr-FR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71546"/>
            <a:ext cx="4071966" cy="470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42844" y="1571612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Super classe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072198" y="1571612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Classe de base</a:t>
            </a:r>
            <a:endParaRPr lang="fr-FR" sz="32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42876" y="4357694"/>
            <a:ext cx="27860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Sous classe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D77A-A059-490C-977A-6308DBDB0FE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10" name="ZoneTexte 6"/>
          <p:cNvSpPr txBox="1"/>
          <p:nvPr/>
        </p:nvSpPr>
        <p:spPr>
          <a:xfrm>
            <a:off x="142876" y="5483417"/>
            <a:ext cx="871540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Une Sous classe est une </a:t>
            </a:r>
            <a:r>
              <a:rPr lang="fr-FR" sz="2400" b="1" dirty="0" smtClean="0"/>
              <a:t>spécialisation</a:t>
            </a:r>
            <a:r>
              <a:rPr lang="fr-FR" sz="2400" dirty="0" smtClean="0"/>
              <a:t> de la super classe. Elle supporte ce que supporte  la superclasse et supporte des aspects plus </a:t>
            </a:r>
            <a:r>
              <a:rPr lang="fr-FR" sz="2400" b="1" dirty="0" smtClean="0"/>
              <a:t>spécifique (ou spéciaux)</a:t>
            </a:r>
            <a:endParaRPr lang="fr-F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Relation d’extension en Java (Héritage)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357158" y="1447657"/>
            <a:ext cx="828680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Mot clé  </a:t>
            </a:r>
            <a:r>
              <a:rPr lang="fr-FR" sz="3200" b="1" dirty="0" err="1" smtClean="0"/>
              <a:t>extends</a:t>
            </a:r>
            <a:endParaRPr lang="fr-FR" sz="32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23528" y="2204864"/>
            <a:ext cx="8286808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class </a:t>
            </a:r>
            <a:r>
              <a:rPr lang="fr-FR" sz="3200" dirty="0" err="1" smtClean="0"/>
              <a:t>ArticleDeLuxe</a:t>
            </a:r>
            <a:r>
              <a:rPr lang="fr-FR" sz="3200" dirty="0" smtClean="0"/>
              <a:t> </a:t>
            </a:r>
            <a:r>
              <a:rPr lang="fr-FR" sz="3200" b="1" dirty="0" err="1" smtClean="0"/>
              <a:t>extends</a:t>
            </a:r>
            <a:r>
              <a:rPr lang="fr-FR" sz="3200" dirty="0" smtClean="0"/>
              <a:t> Article {</a:t>
            </a:r>
          </a:p>
          <a:p>
            <a:r>
              <a:rPr lang="fr-FR" sz="3200" dirty="0" smtClean="0"/>
              <a:t>    // Définition des propriétés et méthodes</a:t>
            </a:r>
          </a:p>
          <a:p>
            <a:r>
              <a:rPr lang="fr-FR" sz="3200" dirty="0" smtClean="0"/>
              <a:t>    // particulières à cette classe</a:t>
            </a:r>
          </a:p>
          <a:p>
            <a:r>
              <a:rPr lang="fr-FR" sz="32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7EE-9EBE-4972-87F4-DC42E2263EAC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ZoneTexte 4"/>
          <p:cNvSpPr txBox="1"/>
          <p:nvPr/>
        </p:nvSpPr>
        <p:spPr>
          <a:xfrm>
            <a:off x="323528" y="4480490"/>
            <a:ext cx="8286808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class </a:t>
            </a:r>
            <a:r>
              <a:rPr lang="fr-FR" sz="3200" dirty="0" smtClean="0"/>
              <a:t>Voiture </a:t>
            </a:r>
            <a:r>
              <a:rPr lang="fr-FR" sz="3200" b="1" dirty="0" err="1" smtClean="0"/>
              <a:t>extends</a:t>
            </a:r>
            <a:r>
              <a:rPr lang="fr-FR" sz="3200" dirty="0" smtClean="0"/>
              <a:t> </a:t>
            </a:r>
            <a:r>
              <a:rPr lang="fr-FR" sz="3200" dirty="0" err="1" smtClean="0"/>
              <a:t>Vehicule</a:t>
            </a:r>
            <a:r>
              <a:rPr lang="fr-FR" sz="3200" dirty="0" smtClean="0"/>
              <a:t> </a:t>
            </a:r>
            <a:r>
              <a:rPr lang="fr-FR" sz="3200" dirty="0" smtClean="0"/>
              <a:t>{</a:t>
            </a:r>
          </a:p>
          <a:p>
            <a:r>
              <a:rPr lang="fr-FR" sz="3200" dirty="0" smtClean="0"/>
              <a:t>    // Définition des propriétés et méthodes</a:t>
            </a:r>
          </a:p>
          <a:p>
            <a:r>
              <a:rPr lang="fr-FR" sz="3200" dirty="0" smtClean="0"/>
              <a:t>    // particulières à cette classe</a:t>
            </a:r>
          </a:p>
          <a:p>
            <a:r>
              <a:rPr lang="fr-FR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Relation d’extension en Java (Héritage)</a:t>
            </a:r>
            <a:endParaRPr lang="fr-FR" sz="36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026" y="1863999"/>
            <a:ext cx="3151822" cy="364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142844" y="1571612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UML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1412776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Java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D77A-A059-490C-977A-6308DBDB0FE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10" name="ZoneTexte 4"/>
          <p:cNvSpPr txBox="1"/>
          <p:nvPr/>
        </p:nvSpPr>
        <p:spPr>
          <a:xfrm>
            <a:off x="3486081" y="2564904"/>
            <a:ext cx="510880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public class  </a:t>
            </a:r>
            <a:r>
              <a:rPr lang="fr-FR" sz="2000" dirty="0"/>
              <a:t>Article { </a:t>
            </a:r>
            <a:r>
              <a:rPr lang="fr-FR" sz="2000" dirty="0" smtClean="0"/>
              <a:t>}</a:t>
            </a:r>
            <a:endParaRPr lang="fr-FR" sz="2000" dirty="0" smtClean="0"/>
          </a:p>
        </p:txBody>
      </p:sp>
      <p:sp>
        <p:nvSpPr>
          <p:cNvPr id="11" name="ZoneTexte 4"/>
          <p:cNvSpPr txBox="1"/>
          <p:nvPr/>
        </p:nvSpPr>
        <p:spPr>
          <a:xfrm>
            <a:off x="3563889" y="4221088"/>
            <a:ext cx="503099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public class </a:t>
            </a:r>
            <a:r>
              <a:rPr lang="fr-FR" sz="2000" dirty="0" err="1" smtClean="0"/>
              <a:t>ArticleDeLuxe</a:t>
            </a:r>
            <a:r>
              <a:rPr lang="fr-FR" sz="2000" dirty="0" smtClean="0"/>
              <a:t> </a:t>
            </a:r>
            <a:r>
              <a:rPr lang="fr-FR" sz="2000" b="1" dirty="0" err="1" smtClean="0"/>
              <a:t>extends</a:t>
            </a:r>
            <a:r>
              <a:rPr lang="fr-FR" sz="2000" dirty="0" smtClean="0"/>
              <a:t> Article </a:t>
            </a:r>
            <a:r>
              <a:rPr lang="fr-FR" sz="2000" dirty="0" smtClean="0"/>
              <a:t>{ }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2799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Relation d’extension en Java (Héritage)</a:t>
            </a:r>
            <a:endParaRPr lang="fr-FR" sz="3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42844" y="1571612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UML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499992" y="1412776"/>
            <a:ext cx="278608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Java</a:t>
            </a:r>
            <a:endParaRPr lang="fr-FR" sz="3200" b="1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D77A-A059-490C-977A-6308DBDB0FE4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10" name="ZoneTexte 4"/>
          <p:cNvSpPr txBox="1"/>
          <p:nvPr/>
        </p:nvSpPr>
        <p:spPr>
          <a:xfrm>
            <a:off x="3486081" y="2564904"/>
            <a:ext cx="510880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public class  </a:t>
            </a:r>
            <a:r>
              <a:rPr lang="fr-FR" sz="2000" dirty="0" err="1" smtClean="0"/>
              <a:t>Vehicule</a:t>
            </a:r>
            <a:r>
              <a:rPr lang="fr-FR" sz="2000" dirty="0" smtClean="0"/>
              <a:t> </a:t>
            </a:r>
            <a:r>
              <a:rPr lang="fr-FR" sz="2000" dirty="0"/>
              <a:t>{ </a:t>
            </a:r>
            <a:r>
              <a:rPr lang="fr-FR" sz="2000" dirty="0" smtClean="0"/>
              <a:t>}</a:t>
            </a:r>
            <a:endParaRPr lang="fr-FR" sz="2000" dirty="0" smtClean="0"/>
          </a:p>
        </p:txBody>
      </p:sp>
      <p:sp>
        <p:nvSpPr>
          <p:cNvPr id="11" name="ZoneTexte 4"/>
          <p:cNvSpPr txBox="1"/>
          <p:nvPr/>
        </p:nvSpPr>
        <p:spPr>
          <a:xfrm>
            <a:off x="3563889" y="4221088"/>
            <a:ext cx="503099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public class Voiture </a:t>
            </a:r>
            <a:r>
              <a:rPr lang="fr-FR" sz="2000" b="1" dirty="0" err="1" smtClean="0"/>
              <a:t>extends</a:t>
            </a:r>
            <a:r>
              <a:rPr lang="fr-FR" sz="2000" dirty="0" smtClean="0"/>
              <a:t> </a:t>
            </a:r>
            <a:r>
              <a:rPr lang="fr-FR" sz="2000" dirty="0" err="1" smtClean="0"/>
              <a:t>Vehicule</a:t>
            </a:r>
            <a:r>
              <a:rPr lang="fr-FR" sz="2000" dirty="0" smtClean="0"/>
              <a:t> { }</a:t>
            </a:r>
            <a:endParaRPr lang="fr-FR" sz="2000" dirty="0" smtClean="0"/>
          </a:p>
        </p:txBody>
      </p:sp>
      <p:sp>
        <p:nvSpPr>
          <p:cNvPr id="12" name="ZoneTexte 7"/>
          <p:cNvSpPr txBox="1"/>
          <p:nvPr/>
        </p:nvSpPr>
        <p:spPr>
          <a:xfrm>
            <a:off x="418974" y="2476927"/>
            <a:ext cx="239699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Vehicule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13" name="ZoneTexte 8"/>
          <p:cNvSpPr txBox="1"/>
          <p:nvPr/>
        </p:nvSpPr>
        <p:spPr>
          <a:xfrm>
            <a:off x="431918" y="4421143"/>
            <a:ext cx="241967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Voiture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H="1" flipV="1">
            <a:off x="1617469" y="3431034"/>
            <a:ext cx="24285" cy="990109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28062" y="3710222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est-un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95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18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Relation d’extension: Exemple</a:t>
            </a:r>
            <a:endParaRPr lang="fr-FR" sz="3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56830" y="2276872"/>
            <a:ext cx="878497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Grace à la relation de généralisation (héritage) tous les attributs et méthodes de la super classe (classe de Base) </a:t>
            </a:r>
            <a:r>
              <a:rPr lang="fr-FR" sz="3200" dirty="0"/>
              <a:t>seront présents dans la sous </a:t>
            </a:r>
            <a:r>
              <a:rPr lang="fr-FR" sz="3200" dirty="0" smtClean="0"/>
              <a:t>classe</a:t>
            </a:r>
            <a:endParaRPr lang="fr-FR" sz="32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6F76-0D05-4D7D-BC31-3892E28A88FE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8" name="ZoneTexte 4"/>
          <p:cNvSpPr txBox="1"/>
          <p:nvPr/>
        </p:nvSpPr>
        <p:spPr>
          <a:xfrm>
            <a:off x="156830" y="4293096"/>
            <a:ext cx="878497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smtClean="0"/>
              <a:t>En  plus des méthodes et attributs définis dans la</a:t>
            </a:r>
            <a:r>
              <a:rPr lang="fr-FR" sz="3200" dirty="0" smtClean="0"/>
              <a:t> super classe, la </a:t>
            </a:r>
            <a:r>
              <a:rPr lang="fr-FR" sz="3200" dirty="0"/>
              <a:t>sous </a:t>
            </a:r>
            <a:r>
              <a:rPr lang="fr-FR" sz="3200" dirty="0" smtClean="0"/>
              <a:t>classe contiendra des attributs et méthodes spécifiques (spéciaux)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5209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3082" y="0"/>
            <a:ext cx="8229600" cy="47667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400" b="1" dirty="0" smtClean="0"/>
              <a:t>Exemple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28596" y="620688"/>
            <a:ext cx="8286808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class Article   {</a:t>
            </a:r>
          </a:p>
          <a:p>
            <a:r>
              <a:rPr lang="fr-FR" sz="2400" dirty="0" smtClean="0"/>
              <a:t>	String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, </a:t>
            </a:r>
            <a:r>
              <a:rPr lang="fr-FR" sz="2400" dirty="0" err="1" smtClean="0"/>
              <a:t>designation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</a:t>
            </a:r>
            <a:r>
              <a:rPr lang="fr-FR" sz="2400" dirty="0" err="1" smtClean="0"/>
              <a:t>prixAchat</a:t>
            </a:r>
            <a:r>
              <a:rPr lang="fr-FR" sz="2400" dirty="0" smtClean="0"/>
              <a:t>, marge;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tva;</a:t>
            </a:r>
          </a:p>
          <a:p>
            <a:r>
              <a:rPr lang="fr-FR" sz="2400" dirty="0" smtClean="0"/>
              <a:t>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prixDeVente</a:t>
            </a:r>
            <a:r>
              <a:rPr lang="fr-FR" sz="2400" dirty="0" smtClean="0"/>
              <a:t>(){</a:t>
            </a:r>
          </a:p>
          <a:p>
            <a:r>
              <a:rPr lang="fr-FR" sz="2400" dirty="0" smtClean="0"/>
              <a:t>		</a:t>
            </a:r>
            <a:r>
              <a:rPr lang="fr-FR" sz="2400" dirty="0" err="1" smtClean="0"/>
              <a:t>float</a:t>
            </a:r>
            <a:r>
              <a:rPr lang="fr-FR" sz="2400" dirty="0" smtClean="0"/>
              <a:t> </a:t>
            </a:r>
            <a:r>
              <a:rPr lang="fr-FR" sz="2400" dirty="0" err="1" smtClean="0"/>
              <a:t>pvht</a:t>
            </a:r>
            <a:r>
              <a:rPr lang="fr-FR" sz="2400" dirty="0" smtClean="0"/>
              <a:t> = </a:t>
            </a:r>
            <a:r>
              <a:rPr lang="fr-FR" sz="2400" dirty="0" err="1" smtClean="0"/>
              <a:t>prixAchat</a:t>
            </a:r>
            <a:r>
              <a:rPr lang="fr-FR" sz="2400" dirty="0" smtClean="0"/>
              <a:t>*marge;</a:t>
            </a:r>
          </a:p>
          <a:p>
            <a:r>
              <a:rPr lang="fr-FR" sz="2400" dirty="0" smtClean="0"/>
              <a:t>		return </a:t>
            </a:r>
            <a:r>
              <a:rPr lang="fr-FR" sz="2400" dirty="0" err="1" smtClean="0"/>
              <a:t>pvht</a:t>
            </a:r>
            <a:r>
              <a:rPr lang="fr-FR" sz="2400" dirty="0" smtClean="0"/>
              <a:t> + </a:t>
            </a:r>
            <a:r>
              <a:rPr lang="fr-FR" sz="2400" dirty="0" err="1" smtClean="0"/>
              <a:t>pvht</a:t>
            </a:r>
            <a:r>
              <a:rPr lang="fr-FR" sz="2400" dirty="0" smtClean="0"/>
              <a:t>*tva;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6F76-0D05-4D7D-BC31-3892E28A88FE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7" name="ZoneTexte 4"/>
          <p:cNvSpPr txBox="1"/>
          <p:nvPr/>
        </p:nvSpPr>
        <p:spPr>
          <a:xfrm>
            <a:off x="423082" y="4135720"/>
            <a:ext cx="8286808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class </a:t>
            </a:r>
            <a:r>
              <a:rPr lang="fr-FR" sz="2400" dirty="0" err="1" smtClean="0"/>
              <a:t>ArticleDeLuxe</a:t>
            </a:r>
            <a:r>
              <a:rPr lang="fr-FR" sz="2400" dirty="0" smtClean="0"/>
              <a:t>  </a:t>
            </a:r>
            <a:r>
              <a:rPr lang="fr-FR" sz="2400" dirty="0" err="1" smtClean="0"/>
              <a:t>extends</a:t>
            </a:r>
            <a:r>
              <a:rPr lang="fr-FR" sz="2400" dirty="0" smtClean="0"/>
              <a:t> Article {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 </a:t>
            </a:r>
            <a:r>
              <a:rPr lang="fr-FR" sz="2400" dirty="0" err="1" smtClean="0"/>
              <a:t>taxeLuxe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	</a:t>
            </a:r>
            <a:r>
              <a:rPr lang="fr-FR" sz="2400" dirty="0" smtClean="0"/>
              <a:t>double </a:t>
            </a:r>
            <a:r>
              <a:rPr lang="fr-FR" sz="2400" dirty="0" err="1" smtClean="0"/>
              <a:t>prixDeVenteArticleDeLuxe</a:t>
            </a:r>
            <a:r>
              <a:rPr lang="fr-FR" sz="2400" dirty="0" smtClean="0"/>
              <a:t>(){</a:t>
            </a:r>
            <a:endParaRPr lang="fr-FR" sz="2400" dirty="0" smtClean="0"/>
          </a:p>
          <a:p>
            <a:r>
              <a:rPr lang="fr-FR" sz="2400" dirty="0" smtClean="0"/>
              <a:t>	   </a:t>
            </a:r>
            <a:r>
              <a:rPr lang="fr-FR" sz="2400" dirty="0" err="1" smtClean="0"/>
              <a:t>float</a:t>
            </a:r>
            <a:r>
              <a:rPr lang="fr-FR" sz="2400" dirty="0" smtClean="0"/>
              <a:t> </a:t>
            </a:r>
            <a:r>
              <a:rPr lang="fr-FR" sz="2400" dirty="0" err="1" smtClean="0"/>
              <a:t>pvht</a:t>
            </a:r>
            <a:r>
              <a:rPr lang="fr-FR" sz="2400" dirty="0" smtClean="0"/>
              <a:t> = </a:t>
            </a:r>
            <a:r>
              <a:rPr lang="fr-FR" sz="2400" dirty="0" err="1" smtClean="0"/>
              <a:t>prixAchat</a:t>
            </a:r>
            <a:r>
              <a:rPr lang="fr-FR" sz="2400" dirty="0" smtClean="0"/>
              <a:t>*marge;</a:t>
            </a:r>
          </a:p>
          <a:p>
            <a:r>
              <a:rPr lang="fr-FR" sz="2400" dirty="0" smtClean="0"/>
              <a:t>	   return </a:t>
            </a:r>
            <a:r>
              <a:rPr lang="fr-FR" sz="2400" dirty="0" err="1" smtClean="0"/>
              <a:t>pvht</a:t>
            </a:r>
            <a:r>
              <a:rPr lang="fr-FR" sz="2400" dirty="0" smtClean="0"/>
              <a:t> + </a:t>
            </a:r>
            <a:r>
              <a:rPr lang="fr-FR" sz="2400" dirty="0" err="1" smtClean="0"/>
              <a:t>pvht</a:t>
            </a:r>
            <a:r>
              <a:rPr lang="fr-FR" sz="2400" dirty="0" smtClean="0"/>
              <a:t>*tva + </a:t>
            </a:r>
            <a:r>
              <a:rPr lang="fr-FR" sz="2400" dirty="0" err="1" smtClean="0"/>
              <a:t>pvht</a:t>
            </a:r>
            <a:r>
              <a:rPr lang="fr-FR" sz="2400" dirty="0" smtClean="0"/>
              <a:t>*</a:t>
            </a:r>
            <a:r>
              <a:rPr lang="fr-FR" sz="2400" dirty="0" err="1" smtClean="0"/>
              <a:t>taxeLuxe</a:t>
            </a:r>
            <a:r>
              <a:rPr lang="fr-FR" sz="2400" dirty="0" smtClean="0"/>
              <a:t>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3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-4002" y="2337816"/>
            <a:ext cx="9143999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La notation Graphique pour la POO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1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9552" y="3284984"/>
            <a:ext cx="8229600" cy="92869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3600" b="1" dirty="0" smtClean="0"/>
              <a:t>Relation d’extension: </a:t>
            </a:r>
            <a:r>
              <a:rPr lang="fr-FR" sz="3600" b="1" dirty="0" err="1" smtClean="0"/>
              <a:t>Interpretation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memoire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B528-40F6-465B-A14D-C8D4230BC4F0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0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857588" y="1714488"/>
            <a:ext cx="5286412" cy="48577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fr-FR" sz="2000" dirty="0" smtClean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57588" y="1714488"/>
            <a:ext cx="1794532" cy="48577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42844" y="1744698"/>
            <a:ext cx="350046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Article  stylo 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2844" y="2500306"/>
            <a:ext cx="350046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stylo = new Article() 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2844" y="3429000"/>
            <a:ext cx="350046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err="1" smtClean="0"/>
              <a:t>ArticleDeLuxe</a:t>
            </a:r>
            <a:r>
              <a:rPr lang="fr-FR" sz="2800" dirty="0" smtClean="0"/>
              <a:t> parfum;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2844" y="4286256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Parfum = </a:t>
            </a:r>
            <a:r>
              <a:rPr lang="fr-FR" sz="2800" dirty="0" err="1" smtClean="0"/>
              <a:t>ArticleDeLuxe</a:t>
            </a:r>
            <a:r>
              <a:rPr lang="fr-FR" sz="2800" dirty="0" smtClean="0"/>
              <a:t>();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72947" y="476672"/>
            <a:ext cx="1879173" cy="933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2400" dirty="0" smtClean="0">
                <a:solidFill>
                  <a:srgbClr val="002060"/>
                </a:solidFill>
              </a:rPr>
              <a:t>Mémoire Programme</a:t>
            </a:r>
          </a:p>
        </p:txBody>
      </p:sp>
      <p:grpSp>
        <p:nvGrpSpPr>
          <p:cNvPr id="11" name="Groupe 14"/>
          <p:cNvGrpSpPr/>
          <p:nvPr/>
        </p:nvGrpSpPr>
        <p:grpSpPr>
          <a:xfrm>
            <a:off x="3857620" y="3143248"/>
            <a:ext cx="928694" cy="847732"/>
            <a:chOff x="3571868" y="3143248"/>
            <a:chExt cx="928694" cy="847732"/>
          </a:xfrm>
        </p:grpSpPr>
        <p:sp>
          <p:nvSpPr>
            <p:cNvPr id="12" name="ZoneTexte 11"/>
            <p:cNvSpPr txBox="1"/>
            <p:nvPr/>
          </p:nvSpPr>
          <p:spPr>
            <a:xfrm>
              <a:off x="3643306" y="3143248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</a:rPr>
                <a:t>??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571868" y="3500438"/>
              <a:ext cx="928694" cy="4905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rgbClr val="002060"/>
                  </a:solidFill>
                </a:rPr>
                <a:t>stylo</a:t>
              </a:r>
            </a:p>
          </p:txBody>
        </p:sp>
      </p:grpSp>
      <p:grpSp>
        <p:nvGrpSpPr>
          <p:cNvPr id="14" name="Groupe 15"/>
          <p:cNvGrpSpPr/>
          <p:nvPr/>
        </p:nvGrpSpPr>
        <p:grpSpPr>
          <a:xfrm>
            <a:off x="3786182" y="4357694"/>
            <a:ext cx="1357322" cy="847732"/>
            <a:chOff x="3428992" y="3143248"/>
            <a:chExt cx="1357322" cy="847732"/>
          </a:xfrm>
        </p:grpSpPr>
        <p:sp>
          <p:nvSpPr>
            <p:cNvPr id="15" name="ZoneTexte 14"/>
            <p:cNvSpPr txBox="1"/>
            <p:nvPr/>
          </p:nvSpPr>
          <p:spPr>
            <a:xfrm>
              <a:off x="3643306" y="3143248"/>
              <a:ext cx="571504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</a:rPr>
                <a:t>??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428992" y="3500438"/>
              <a:ext cx="1357322" cy="4905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2800" dirty="0" smtClean="0">
                  <a:solidFill>
                    <a:srgbClr val="002060"/>
                  </a:solidFill>
                </a:rPr>
                <a:t>parfum</a:t>
              </a:r>
            </a:p>
          </p:txBody>
        </p:sp>
      </p:grpSp>
      <p:cxnSp>
        <p:nvCxnSpPr>
          <p:cNvPr id="40" name="Connecteur droit avec flèche 39"/>
          <p:cNvCxnSpPr/>
          <p:nvPr/>
        </p:nvCxnSpPr>
        <p:spPr>
          <a:xfrm>
            <a:off x="4500562" y="4643446"/>
            <a:ext cx="164307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2" idx="3"/>
            <a:endCxn id="18" idx="1"/>
          </p:cNvCxnSpPr>
          <p:nvPr/>
        </p:nvCxnSpPr>
        <p:spPr>
          <a:xfrm flipV="1">
            <a:off x="4500562" y="2643182"/>
            <a:ext cx="1643074" cy="75009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6143636" y="1643050"/>
            <a:ext cx="2714644" cy="1928826"/>
            <a:chOff x="6143636" y="2071678"/>
            <a:chExt cx="2714644" cy="1928826"/>
          </a:xfrm>
        </p:grpSpPr>
        <p:sp>
          <p:nvSpPr>
            <p:cNvPr id="18" name="ZoneTexte 17"/>
            <p:cNvSpPr txBox="1"/>
            <p:nvPr/>
          </p:nvSpPr>
          <p:spPr>
            <a:xfrm>
              <a:off x="6143636" y="2143116"/>
              <a:ext cx="2714644" cy="18573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grpSp>
          <p:nvGrpSpPr>
            <p:cNvPr id="19" name="Groupe 19"/>
            <p:cNvGrpSpPr/>
            <p:nvPr/>
          </p:nvGrpSpPr>
          <p:grpSpPr>
            <a:xfrm>
              <a:off x="6244178" y="2071678"/>
              <a:ext cx="2413017" cy="618178"/>
              <a:chOff x="3571868" y="3000372"/>
              <a:chExt cx="1714512" cy="561980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4921670" y="3000373"/>
                <a:ext cx="364710" cy="3247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fr-FR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3571868" y="3000372"/>
                <a:ext cx="1349802" cy="5619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fr-FR" sz="2400" dirty="0" err="1" smtClean="0">
                    <a:solidFill>
                      <a:srgbClr val="002060"/>
                    </a:solidFill>
                  </a:rPr>
                  <a:t>reference</a:t>
                </a:r>
                <a:endParaRPr lang="fr-FR" sz="2400" dirty="0" smtClean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8143900" y="2500306"/>
              <a:ext cx="500066" cy="2857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6286512" y="2382193"/>
              <a:ext cx="1857388" cy="61817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err="1" smtClean="0">
                  <a:solidFill>
                    <a:srgbClr val="002060"/>
                  </a:solidFill>
                </a:rPr>
                <a:t>designation</a:t>
              </a:r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8114796" y="2857497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215074" y="2786058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err="1" smtClean="0">
                  <a:solidFill>
                    <a:srgbClr val="002060"/>
                  </a:solidFill>
                </a:rPr>
                <a:t>prixAchat</a:t>
              </a:r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8114796" y="3227704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215074" y="3156265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smtClean="0">
                  <a:solidFill>
                    <a:srgbClr val="002060"/>
                  </a:solidFill>
                </a:rPr>
                <a:t>marge</a:t>
              </a: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8114796" y="3584894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215074" y="3513455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smtClean="0">
                  <a:solidFill>
                    <a:srgbClr val="002060"/>
                  </a:solidFill>
                </a:rPr>
                <a:t>tva</a:t>
              </a:r>
              <a:endParaRPr lang="fr-FR" sz="2400" dirty="0" smtClean="0">
                <a:solidFill>
                  <a:srgbClr val="002060"/>
                </a:solidFill>
              </a:endParaRPr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6143636" y="3857628"/>
            <a:ext cx="2714644" cy="2357454"/>
            <a:chOff x="6143636" y="3714752"/>
            <a:chExt cx="2714644" cy="2357454"/>
          </a:xfrm>
        </p:grpSpPr>
        <p:sp>
          <p:nvSpPr>
            <p:cNvPr id="39" name="ZoneTexte 38"/>
            <p:cNvSpPr txBox="1"/>
            <p:nvPr/>
          </p:nvSpPr>
          <p:spPr>
            <a:xfrm>
              <a:off x="6143636" y="3714752"/>
              <a:ext cx="2714644" cy="22860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grpSp>
          <p:nvGrpSpPr>
            <p:cNvPr id="46" name="Groupe 19"/>
            <p:cNvGrpSpPr/>
            <p:nvPr/>
          </p:nvGrpSpPr>
          <p:grpSpPr>
            <a:xfrm>
              <a:off x="6244182" y="3786195"/>
              <a:ext cx="2413019" cy="618179"/>
              <a:chOff x="3571868" y="3000372"/>
              <a:chExt cx="1714512" cy="561980"/>
            </a:xfrm>
          </p:grpSpPr>
          <p:sp>
            <p:nvSpPr>
              <p:cNvPr id="61" name="ZoneTexte 60"/>
              <p:cNvSpPr txBox="1"/>
              <p:nvPr/>
            </p:nvSpPr>
            <p:spPr>
              <a:xfrm>
                <a:off x="4921670" y="3000373"/>
                <a:ext cx="364710" cy="3247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endParaRPr lang="fr-FR" sz="2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3571868" y="3000372"/>
                <a:ext cx="1349802" cy="5619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r"/>
                <a:r>
                  <a:rPr lang="fr-FR" sz="2400" dirty="0" err="1" smtClean="0">
                    <a:solidFill>
                      <a:srgbClr val="002060"/>
                    </a:solidFill>
                  </a:rPr>
                  <a:t>reference</a:t>
                </a:r>
                <a:endParaRPr lang="fr-FR" sz="2400" dirty="0" smtClean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7" name="ZoneTexte 46"/>
            <p:cNvSpPr txBox="1"/>
            <p:nvPr/>
          </p:nvSpPr>
          <p:spPr>
            <a:xfrm>
              <a:off x="8143900" y="4214818"/>
              <a:ext cx="500066" cy="2857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6286512" y="4096705"/>
              <a:ext cx="1857388" cy="61817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err="1" smtClean="0">
                  <a:solidFill>
                    <a:srgbClr val="002060"/>
                  </a:solidFill>
                </a:rPr>
                <a:t>designation</a:t>
              </a:r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114796" y="4572009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6215074" y="4500570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err="1" smtClean="0">
                  <a:solidFill>
                    <a:srgbClr val="002060"/>
                  </a:solidFill>
                </a:rPr>
                <a:t>prixAchat</a:t>
              </a:r>
              <a:endParaRPr lang="fr-FR" sz="24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8114796" y="4942216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215074" y="4870777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smtClean="0">
                  <a:solidFill>
                    <a:srgbClr val="002060"/>
                  </a:solidFill>
                </a:rPr>
                <a:t>marge</a:t>
              </a: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8114796" y="5299406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215074" y="5227967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smtClean="0">
                  <a:solidFill>
                    <a:srgbClr val="002060"/>
                  </a:solidFill>
                </a:rPr>
                <a:t>tva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8114796" y="5656596"/>
              <a:ext cx="513295" cy="2857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endParaRPr lang="fr-FR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6215074" y="5585157"/>
              <a:ext cx="1899722" cy="48704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r"/>
              <a:r>
                <a:rPr lang="fr-FR" sz="2400" dirty="0" err="1" smtClean="0">
                  <a:solidFill>
                    <a:schemeClr val="bg1"/>
                  </a:solidFill>
                </a:rPr>
                <a:t>taxeLuxe</a:t>
              </a:r>
              <a:endParaRPr lang="fr-FR" sz="2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B528-40F6-465B-A14D-C8D4230BC4F0}" type="datetime8">
              <a:rPr lang="ar-DZ" smtClean="0"/>
              <a:t>18 نيسان، 21</a:t>
            </a:fld>
            <a:endParaRPr lang="fr-BE"/>
          </a:p>
        </p:txBody>
      </p:sp>
      <p:sp>
        <p:nvSpPr>
          <p:cNvPr id="63" name="ZoneTexte 8"/>
          <p:cNvSpPr txBox="1"/>
          <p:nvPr/>
        </p:nvSpPr>
        <p:spPr>
          <a:xfrm>
            <a:off x="6799814" y="476672"/>
            <a:ext cx="1857387" cy="1114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002060"/>
                </a:solidFill>
              </a:rPr>
              <a:t>Mémoire Dynamique </a:t>
            </a:r>
          </a:p>
          <a:p>
            <a:r>
              <a:rPr lang="fr-FR" sz="2400" dirty="0" smtClean="0">
                <a:solidFill>
                  <a:srgbClr val="002060"/>
                </a:solidFill>
              </a:rPr>
              <a:t>(</a:t>
            </a:r>
            <a:r>
              <a:rPr lang="fr-FR" sz="2400" dirty="0" err="1" smtClean="0">
                <a:solidFill>
                  <a:srgbClr val="002060"/>
                </a:solidFill>
              </a:rPr>
              <a:t>heap</a:t>
            </a:r>
            <a:r>
              <a:rPr lang="fr-FR" sz="2400" dirty="0" smtClean="0">
                <a:solidFill>
                  <a:srgbClr val="002060"/>
                </a:solidFill>
              </a:rPr>
              <a:t>, tas)</a:t>
            </a:r>
            <a:endParaRPr lang="fr-FR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0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2204864"/>
            <a:ext cx="91440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Les conséquences de la relation de généralisation (ou héritage)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FD9F-960A-4C52-8BFD-915864BF1FFC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140968"/>
            <a:ext cx="9144000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solidFill>
                  <a:srgbClr val="00FF00"/>
                </a:solidFill>
              </a:rPr>
              <a:t>Polymorphisme</a:t>
            </a:r>
            <a:endParaRPr lang="fr-FR" sz="4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" y="116632"/>
            <a:ext cx="9143999" cy="415498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il est courant qu’une méthode définie au niveau d’une  </a:t>
            </a:r>
            <a:r>
              <a:rPr lang="fr-FR" sz="4400" dirty="0" smtClean="0">
                <a:solidFill>
                  <a:srgbClr val="FFFF00"/>
                </a:solidFill>
              </a:rPr>
              <a:t>classe de base</a:t>
            </a:r>
            <a:r>
              <a:rPr lang="fr-FR" sz="4400" dirty="0" smtClean="0">
                <a:solidFill>
                  <a:srgbClr val="00FF00"/>
                </a:solidFill>
              </a:rPr>
              <a:t> ne prend pas en considération les </a:t>
            </a:r>
            <a:r>
              <a:rPr lang="fr-FR" sz="4400" dirty="0" smtClean="0">
                <a:solidFill>
                  <a:srgbClr val="FFFF00"/>
                </a:solidFill>
              </a:rPr>
              <a:t>spécificités</a:t>
            </a:r>
            <a:r>
              <a:rPr lang="fr-FR" sz="4400" dirty="0" smtClean="0">
                <a:solidFill>
                  <a:srgbClr val="00FF00"/>
                </a:solidFill>
              </a:rPr>
              <a:t> de la </a:t>
            </a:r>
            <a:r>
              <a:rPr lang="fr-FR" sz="4400" dirty="0" smtClean="0">
                <a:solidFill>
                  <a:srgbClr val="FFFF00"/>
                </a:solidFill>
              </a:rPr>
              <a:t>classe dérivée</a:t>
            </a:r>
            <a:r>
              <a:rPr lang="fr-FR" sz="4400" dirty="0" smtClean="0">
                <a:solidFill>
                  <a:srgbClr val="00FF00"/>
                </a:solidFill>
              </a:rPr>
              <a:t> </a:t>
            </a:r>
          </a:p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et se trouve ainsi </a:t>
            </a:r>
          </a:p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non adaptée à la classe dérivée </a:t>
            </a:r>
            <a:endParaRPr lang="fr-FR" sz="4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9745" y="316455"/>
            <a:ext cx="8712968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Cependant on désire réutiliser au niveau de la sous classe </a:t>
            </a:r>
            <a:r>
              <a:rPr lang="fr-FR" sz="4000" dirty="0" smtClean="0">
                <a:solidFill>
                  <a:srgbClr val="FFFF00"/>
                </a:solidFill>
              </a:rPr>
              <a:t>la même fonction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494" y="1916832"/>
            <a:ext cx="8712968" cy="144655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Ceci est possible grâce au polymorphisme</a:t>
            </a:r>
          </a:p>
        </p:txBody>
      </p:sp>
    </p:spTree>
    <p:extLst>
      <p:ext uri="{BB962C8B-B14F-4D97-AF65-F5344CB8AC3E}">
        <p14:creationId xmlns:p14="http://schemas.microsoft.com/office/powerpoint/2010/main" val="2713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491" y="2132856"/>
            <a:ext cx="8712968" cy="34163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3600" dirty="0" smtClean="0">
                <a:solidFill>
                  <a:srgbClr val="00FF00"/>
                </a:solidFill>
              </a:rPr>
              <a:t>La </a:t>
            </a:r>
            <a:r>
              <a:rPr lang="fr-FR" sz="3600" dirty="0" smtClean="0">
                <a:solidFill>
                  <a:srgbClr val="00FF00"/>
                </a:solidFill>
              </a:rPr>
              <a:t>méthode redéfinie au niveau de la classe </a:t>
            </a:r>
            <a:r>
              <a:rPr lang="fr-FR" sz="3600" dirty="0" smtClean="0">
                <a:solidFill>
                  <a:srgbClr val="00FF00"/>
                </a:solidFill>
              </a:rPr>
              <a:t>dérivée doit  </a:t>
            </a:r>
            <a:r>
              <a:rPr lang="fr-FR" sz="3600" dirty="0" err="1" smtClean="0">
                <a:solidFill>
                  <a:srgbClr val="00FF00"/>
                </a:solidFill>
              </a:rPr>
              <a:t>possèder</a:t>
            </a:r>
            <a:r>
              <a:rPr lang="fr-FR" sz="3600" dirty="0" smtClean="0">
                <a:solidFill>
                  <a:srgbClr val="00FF00"/>
                </a:solidFill>
              </a:rPr>
              <a:t> </a:t>
            </a:r>
            <a:r>
              <a:rPr lang="fr-FR" sz="3600" dirty="0" smtClean="0">
                <a:solidFill>
                  <a:srgbClr val="00FF00"/>
                </a:solidFill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fr-FR" sz="3600" dirty="0" smtClean="0">
                <a:solidFill>
                  <a:srgbClr val="00FF00"/>
                </a:solidFill>
              </a:rPr>
              <a:t>La </a:t>
            </a:r>
            <a:r>
              <a:rPr lang="fr-FR" sz="3600" dirty="0" smtClean="0">
                <a:solidFill>
                  <a:srgbClr val="FFFF00"/>
                </a:solidFill>
              </a:rPr>
              <a:t>même signature </a:t>
            </a:r>
            <a:r>
              <a:rPr lang="fr-FR" sz="3600" dirty="0" smtClean="0">
                <a:solidFill>
                  <a:srgbClr val="00FF00"/>
                </a:solidFill>
              </a:rPr>
              <a:t>que  celle de la classe de base</a:t>
            </a:r>
          </a:p>
          <a:p>
            <a:pPr marL="571500" indent="-571500">
              <a:buFontTx/>
              <a:buChar char="-"/>
            </a:pPr>
            <a:r>
              <a:rPr lang="fr-FR" sz="3600" dirty="0" smtClean="0">
                <a:solidFill>
                  <a:srgbClr val="00FF00"/>
                </a:solidFill>
              </a:rPr>
              <a:t>Le </a:t>
            </a:r>
            <a:r>
              <a:rPr lang="fr-FR" sz="3600" dirty="0" smtClean="0">
                <a:solidFill>
                  <a:srgbClr val="FFFF00"/>
                </a:solidFill>
              </a:rPr>
              <a:t>même type de retour</a:t>
            </a:r>
          </a:p>
          <a:p>
            <a:pPr marL="571500" indent="-571500">
              <a:buFontTx/>
              <a:buChar char="-"/>
            </a:pPr>
            <a:r>
              <a:rPr lang="fr-FR" sz="3600" dirty="0" smtClean="0">
                <a:solidFill>
                  <a:srgbClr val="00FF00"/>
                </a:solidFill>
              </a:rPr>
              <a:t>La </a:t>
            </a:r>
            <a:r>
              <a:rPr lang="fr-FR" sz="3600" dirty="0" smtClean="0">
                <a:solidFill>
                  <a:srgbClr val="FFFF00"/>
                </a:solidFill>
              </a:rPr>
              <a:t>même </a:t>
            </a:r>
            <a:r>
              <a:rPr lang="fr-FR" sz="3600" dirty="0" smtClean="0">
                <a:solidFill>
                  <a:srgbClr val="FFFF00"/>
                </a:solidFill>
              </a:rPr>
              <a:t>visibilité (public, </a:t>
            </a:r>
            <a:r>
              <a:rPr lang="fr-FR" sz="3600" dirty="0" err="1" smtClean="0">
                <a:solidFill>
                  <a:srgbClr val="FFFF00"/>
                </a:solidFill>
              </a:rPr>
              <a:t>protected</a:t>
            </a:r>
            <a:r>
              <a:rPr lang="fr-FR" sz="3600" dirty="0" smtClean="0">
                <a:solidFill>
                  <a:srgbClr val="FFFF00"/>
                </a:solidFill>
              </a:rPr>
              <a:t>, etc..)</a:t>
            </a:r>
            <a:endParaRPr lang="fr-FR" sz="3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45" y="116632"/>
            <a:ext cx="8712968" cy="144655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400" dirty="0" smtClean="0">
                <a:solidFill>
                  <a:srgbClr val="00FF00"/>
                </a:solidFill>
              </a:rPr>
              <a:t>Au niveau de la sous classe on  redéfini la méthode </a:t>
            </a:r>
            <a:endParaRPr lang="fr-FR" sz="44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521" y="2819400"/>
            <a:ext cx="8568952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 1</a:t>
            </a:r>
            <a:endParaRPr lang="fr-FR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1143000" y="488876"/>
            <a:ext cx="6248400" cy="5530924"/>
            <a:chOff x="5410200" y="1752600"/>
            <a:chExt cx="3127689" cy="3357427"/>
          </a:xfrm>
        </p:grpSpPr>
        <p:sp>
          <p:nvSpPr>
            <p:cNvPr id="11" name="Rectangle 10"/>
            <p:cNvSpPr/>
            <p:nvPr/>
          </p:nvSpPr>
          <p:spPr>
            <a:xfrm>
              <a:off x="5410200" y="3814871"/>
              <a:ext cx="3106907" cy="12951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+ </a:t>
              </a:r>
              <a:r>
                <a:rPr lang="fr-FR" sz="2800" b="1" dirty="0" err="1"/>
                <a:t>prixDeVente</a:t>
              </a:r>
              <a:r>
                <a:rPr lang="fr-FR" sz="2800" b="1" dirty="0" smtClean="0"/>
                <a:t>(): </a:t>
              </a:r>
              <a:r>
                <a:rPr lang="fr-FR" sz="2800" b="1" dirty="0" err="1" smtClean="0"/>
                <a:t>Float</a:t>
              </a:r>
              <a:endParaRPr lang="fr-FR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0982" y="1752600"/>
              <a:ext cx="3106907" cy="53583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 smtClean="0"/>
                <a:t>Article</a:t>
              </a:r>
              <a:endParaRPr lang="fr-FR" sz="40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0982" y="2242183"/>
              <a:ext cx="3106907" cy="15726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# </a:t>
              </a:r>
              <a:r>
                <a:rPr lang="fr-FR" sz="2800" b="1" dirty="0" err="1" smtClean="0"/>
                <a:t>reference</a:t>
              </a:r>
              <a:r>
                <a:rPr lang="fr-FR" sz="2800" b="1" dirty="0" smtClean="0"/>
                <a:t>, </a:t>
              </a:r>
              <a:r>
                <a:rPr lang="fr-FR" sz="2800" b="1" dirty="0" err="1" smtClean="0"/>
                <a:t>designation</a:t>
              </a:r>
              <a:r>
                <a:rPr lang="fr-FR" sz="2800" b="1" dirty="0" smtClean="0"/>
                <a:t>: String</a:t>
              </a:r>
            </a:p>
            <a:p>
              <a:r>
                <a:rPr lang="fr-FR" sz="2800" b="1" dirty="0"/>
                <a:t># </a:t>
              </a:r>
              <a:r>
                <a:rPr lang="fr-FR" sz="2800" b="1" dirty="0" err="1"/>
                <a:t>pAchat</a:t>
              </a:r>
              <a:r>
                <a:rPr lang="fr-FR" sz="2800" b="1" dirty="0" smtClean="0"/>
                <a:t>: Double</a:t>
              </a:r>
            </a:p>
            <a:p>
              <a:r>
                <a:rPr lang="fr-FR" sz="2800" b="1" dirty="0"/>
                <a:t># </a:t>
              </a:r>
              <a:r>
                <a:rPr lang="fr-FR" sz="2800" b="1" dirty="0" err="1"/>
                <a:t>qte:Integer</a:t>
              </a:r>
              <a:endParaRPr lang="fr-FR" sz="2800" b="1" dirty="0" smtClean="0"/>
            </a:p>
            <a:p>
              <a:r>
                <a:rPr lang="fr-FR" sz="2800" b="1" dirty="0"/>
                <a:t># </a:t>
              </a:r>
              <a:r>
                <a:rPr lang="fr-FR" sz="2800" b="1" dirty="0" err="1"/>
                <a:t>Marge:Double</a:t>
              </a:r>
              <a:r>
                <a:rPr lang="fr-FR" sz="2800" b="1" dirty="0"/>
                <a:t> </a:t>
              </a:r>
              <a:r>
                <a:rPr lang="fr-FR" sz="2800" b="1" dirty="0" smtClean="0"/>
                <a:t>= 15%</a:t>
              </a:r>
            </a:p>
            <a:p>
              <a:r>
                <a:rPr lang="fr-FR" sz="2800" b="1" dirty="0"/>
                <a:t># </a:t>
              </a:r>
              <a:r>
                <a:rPr lang="fr-FR" sz="2800" b="1" dirty="0" err="1"/>
                <a:t>Taxe:Douvle</a:t>
              </a:r>
              <a:r>
                <a:rPr lang="fr-FR" sz="2800" b="1" dirty="0" smtClean="0"/>
                <a:t>= 17%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2006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652588"/>
            <a:ext cx="90487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4912" y="3726160"/>
            <a:ext cx="853440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8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5" name="ZoneTexte 8"/>
          <p:cNvSpPr txBox="1"/>
          <p:nvPr/>
        </p:nvSpPr>
        <p:spPr>
          <a:xfrm>
            <a:off x="0" y="8588"/>
            <a:ext cx="9144000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RAPPEL DE LA SEANCE 1</a:t>
            </a:r>
            <a:endParaRPr lang="fr-FR" sz="3200" dirty="0">
              <a:solidFill>
                <a:srgbClr val="00FF00"/>
              </a:solidFill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357158" y="2852936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Un programme JAVA composé de plusieurs classes</a:t>
            </a:r>
          </a:p>
        </p:txBody>
      </p:sp>
      <p:sp>
        <p:nvSpPr>
          <p:cNvPr id="8" name="ZoneTexte 4"/>
          <p:cNvSpPr txBox="1"/>
          <p:nvPr/>
        </p:nvSpPr>
        <p:spPr>
          <a:xfrm>
            <a:off x="4572000" y="5201029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SalamInAnyLanguage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4500562" y="3557955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002060"/>
                </a:solidFill>
              </a:rPr>
              <a:t>Languages</a:t>
            </a:r>
            <a:endParaRPr lang="fr-FR" sz="2800" b="1" dirty="0" smtClean="0">
              <a:solidFill>
                <a:srgbClr val="002060"/>
              </a:solidFill>
            </a:endParaRP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10" name="ZoneTexte 8"/>
          <p:cNvSpPr txBox="1"/>
          <p:nvPr/>
        </p:nvSpPr>
        <p:spPr>
          <a:xfrm>
            <a:off x="500034" y="3557955"/>
            <a:ext cx="350046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002060"/>
                </a:solidFill>
              </a:rPr>
              <a:t>Salam</a:t>
            </a:r>
          </a:p>
          <a:p>
            <a:endParaRPr lang="fr-FR" sz="2800" b="1" dirty="0" smtClean="0">
              <a:solidFill>
                <a:srgbClr val="002060"/>
              </a:solidFill>
            </a:endParaRPr>
          </a:p>
        </p:txBody>
      </p:sp>
      <p:sp>
        <p:nvSpPr>
          <p:cNvPr id="11" name="ZoneTexte 6"/>
          <p:cNvSpPr txBox="1"/>
          <p:nvPr/>
        </p:nvSpPr>
        <p:spPr>
          <a:xfrm>
            <a:off x="428596" y="991825"/>
            <a:ext cx="8286808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Nous avons utilisé des </a:t>
            </a:r>
            <a:r>
              <a:rPr lang="fr-FR" sz="2800" b="1" dirty="0" smtClean="0"/>
              <a:t>rectangles </a:t>
            </a:r>
            <a:r>
              <a:rPr lang="fr-FR" sz="2800" dirty="0" smtClean="0"/>
              <a:t>contenant des </a:t>
            </a:r>
            <a:r>
              <a:rPr lang="fr-FR" sz="2800" b="1" dirty="0" smtClean="0"/>
              <a:t>noms </a:t>
            </a:r>
            <a:r>
              <a:rPr lang="fr-FR" sz="2800" dirty="0" smtClean="0"/>
              <a:t>commençant par une Majuscule pour indiquer les classes qui seraient utilisé dans un programme</a:t>
            </a:r>
            <a:endParaRPr lang="fr-F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7504" y="2636912"/>
            <a:ext cx="8712968" cy="367240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279513" y="4545029"/>
            <a:ext cx="4510644" cy="1806540"/>
            <a:chOff x="5410200" y="1752600"/>
            <a:chExt cx="3147459" cy="1096621"/>
          </a:xfrm>
        </p:grpSpPr>
        <p:sp>
          <p:nvSpPr>
            <p:cNvPr id="10" name="Rectangle 9"/>
            <p:cNvSpPr/>
            <p:nvPr/>
          </p:nvSpPr>
          <p:spPr>
            <a:xfrm>
              <a:off x="5430982" y="2109131"/>
              <a:ext cx="3106907" cy="6013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# </a:t>
              </a:r>
              <a:r>
                <a:rPr lang="fr-FR" sz="2800" b="1" dirty="0" err="1" smtClean="0"/>
                <a:t>taxeDeLuxe:double</a:t>
              </a:r>
              <a:r>
                <a:rPr lang="fr-FR" sz="2800" b="1" dirty="0" smtClean="0"/>
                <a:t> = 25%</a:t>
              </a:r>
            </a:p>
            <a:p>
              <a:endParaRPr lang="fr-FR" sz="2800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50752" y="2432920"/>
              <a:ext cx="3106907" cy="4163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+</a:t>
              </a:r>
              <a:r>
                <a:rPr lang="fr-FR" sz="2800" b="1" dirty="0" err="1" smtClean="0"/>
                <a:t>prixDeVente</a:t>
              </a:r>
              <a:r>
                <a:rPr lang="fr-FR" sz="2800" b="1" dirty="0" smtClean="0"/>
                <a:t>(): </a:t>
              </a:r>
              <a:r>
                <a:rPr lang="fr-FR" sz="2800" b="1" dirty="0" err="1" smtClean="0"/>
                <a:t>float</a:t>
              </a:r>
              <a:endParaRPr lang="fr-FR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0982" y="1752600"/>
              <a:ext cx="3106907" cy="3565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 err="1" smtClean="0"/>
                <a:t>ArticleDeLuxe</a:t>
              </a:r>
              <a:endParaRPr lang="fr-FR" sz="4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109662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79512" y="70262"/>
            <a:ext cx="4279294" cy="3200393"/>
            <a:chOff x="5410200" y="1752600"/>
            <a:chExt cx="3136554" cy="1942729"/>
          </a:xfrm>
        </p:grpSpPr>
        <p:sp>
          <p:nvSpPr>
            <p:cNvPr id="14" name="Rectangle 13"/>
            <p:cNvSpPr/>
            <p:nvPr/>
          </p:nvSpPr>
          <p:spPr>
            <a:xfrm>
              <a:off x="5439847" y="3232774"/>
              <a:ext cx="3106907" cy="4625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smtClean="0"/>
                <a:t>+ </a:t>
              </a:r>
              <a:r>
                <a:rPr lang="fr-FR" sz="2800" b="1" dirty="0" err="1" smtClean="0"/>
                <a:t>prixDeVente</a:t>
              </a:r>
              <a:r>
                <a:rPr lang="fr-FR" sz="2800" b="1" dirty="0" smtClean="0"/>
                <a:t>(): </a:t>
              </a:r>
              <a:r>
                <a:rPr lang="fr-FR" sz="2800" b="1" dirty="0" err="1" smtClean="0"/>
                <a:t>float</a:t>
              </a:r>
              <a:endParaRPr lang="fr-FR" sz="28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30982" y="1752601"/>
              <a:ext cx="3106907" cy="39707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 smtClean="0"/>
                <a:t>Article</a:t>
              </a:r>
              <a:endParaRPr lang="fr-FR" sz="4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0982" y="2149673"/>
              <a:ext cx="3106907" cy="10638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400" b="1" dirty="0" smtClean="0"/>
            </a:p>
            <a:p>
              <a:r>
                <a:rPr lang="fr-FR" sz="2400" b="1" dirty="0" smtClean="0"/>
                <a:t># </a:t>
              </a:r>
              <a:r>
                <a:rPr lang="fr-FR" sz="2400" b="1" dirty="0" err="1" smtClean="0"/>
                <a:t>reference</a:t>
              </a:r>
              <a:r>
                <a:rPr lang="fr-FR" sz="2400" b="1" dirty="0" smtClean="0"/>
                <a:t>, </a:t>
              </a:r>
              <a:r>
                <a:rPr lang="fr-FR" sz="2400" b="1" dirty="0" err="1" smtClean="0"/>
                <a:t>designation</a:t>
              </a:r>
              <a:r>
                <a:rPr lang="fr-FR" sz="2400" b="1" dirty="0" smtClean="0"/>
                <a:t>: String</a:t>
              </a:r>
            </a:p>
            <a:p>
              <a:r>
                <a:rPr lang="fr-FR" sz="2400" b="1" dirty="0"/>
                <a:t># </a:t>
              </a:r>
              <a:r>
                <a:rPr lang="fr-FR" sz="2400" b="1" dirty="0" err="1"/>
                <a:t>pAchat</a:t>
              </a:r>
              <a:r>
                <a:rPr lang="fr-FR" sz="2400" b="1" dirty="0" smtClean="0"/>
                <a:t>: double</a:t>
              </a:r>
            </a:p>
            <a:p>
              <a:r>
                <a:rPr lang="fr-FR" sz="2400" b="1" dirty="0"/>
                <a:t># </a:t>
              </a:r>
              <a:r>
                <a:rPr lang="fr-FR" sz="2400" b="1" dirty="0" err="1"/>
                <a:t>qte:entier</a:t>
              </a:r>
              <a:endParaRPr lang="fr-FR" sz="2400" b="1" dirty="0" smtClean="0"/>
            </a:p>
            <a:p>
              <a:r>
                <a:rPr lang="fr-FR" sz="2400" b="1" dirty="0"/>
                <a:t># </a:t>
              </a:r>
              <a:r>
                <a:rPr lang="fr-FR" sz="2400" b="1" dirty="0" err="1" smtClean="0"/>
                <a:t>marge:réel</a:t>
              </a:r>
              <a:r>
                <a:rPr lang="fr-FR" sz="2400" b="1" dirty="0" smtClean="0"/>
                <a:t> = 15%</a:t>
              </a:r>
            </a:p>
            <a:p>
              <a:r>
                <a:rPr lang="fr-FR" sz="2400" b="1" dirty="0"/>
                <a:t># </a:t>
              </a:r>
              <a:r>
                <a:rPr lang="fr-FR" sz="2400" b="1" dirty="0" err="1" smtClean="0"/>
                <a:t>taxe:double</a:t>
              </a:r>
              <a:r>
                <a:rPr lang="fr-FR" sz="2400" b="1" dirty="0" smtClean="0"/>
                <a:t> = 17%</a:t>
              </a:r>
            </a:p>
            <a:p>
              <a:endParaRPr lang="fr-FR" sz="3200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1752600"/>
              <a:ext cx="3124200" cy="192350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  <p:cxnSp>
        <p:nvCxnSpPr>
          <p:cNvPr id="18" name="Connecteur droit avec flèche 17"/>
          <p:cNvCxnSpPr/>
          <p:nvPr/>
        </p:nvCxnSpPr>
        <p:spPr>
          <a:xfrm flipV="1">
            <a:off x="4385263" y="3270655"/>
            <a:ext cx="0" cy="127437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790700"/>
            <a:ext cx="90963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5536" y="3140968"/>
            <a:ext cx="8534400" cy="1524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076" y="1772816"/>
            <a:ext cx="8568952" cy="317009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FFFF00"/>
                </a:solidFill>
              </a:rPr>
              <a:t>2</a:t>
            </a:r>
            <a:r>
              <a:rPr lang="fr-FR" sz="4000" baseline="30000" dirty="0" smtClean="0">
                <a:solidFill>
                  <a:srgbClr val="FFFF00"/>
                </a:solidFill>
              </a:rPr>
              <a:t>ème</a:t>
            </a:r>
            <a:r>
              <a:rPr lang="fr-FR" sz="4000" dirty="0" smtClean="0">
                <a:solidFill>
                  <a:srgbClr val="FFFF00"/>
                </a:solidFill>
              </a:rPr>
              <a:t> version de la méthode </a:t>
            </a:r>
            <a:r>
              <a:rPr lang="fr-FR" sz="4000" dirty="0" err="1" smtClean="0">
                <a:solidFill>
                  <a:srgbClr val="FFFF00"/>
                </a:solidFill>
              </a:rPr>
              <a:t>prixDeVente</a:t>
            </a:r>
            <a:r>
              <a:rPr lang="fr-FR" sz="4000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endParaRPr lang="fr-FR" sz="4000" dirty="0">
              <a:solidFill>
                <a:srgbClr val="FFFF00"/>
              </a:solidFill>
            </a:endParaRP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Réutilisation d’une méthode de la classe de base au niveau d’une méthode de la classe dérivée grâce au mot clé </a:t>
            </a:r>
            <a:r>
              <a:rPr lang="fr-FR" sz="4000" dirty="0" smtClean="0">
                <a:solidFill>
                  <a:srgbClr val="FFFF00"/>
                </a:solidFill>
              </a:rPr>
              <a:t>super</a:t>
            </a:r>
            <a:endParaRPr lang="fr-F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028825"/>
            <a:ext cx="905827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87624" y="3717032"/>
            <a:ext cx="4320480" cy="4103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3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La hiérarchie de classe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FD9F-960A-4C52-8BFD-915864BF1FFC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1520" y="2699691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Toutes les classes Java héritent de la classe </a:t>
            </a:r>
            <a:r>
              <a:rPr lang="fr-FR" sz="2800" b="1" dirty="0" smtClean="0"/>
              <a:t>Object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1520" y="4005064"/>
            <a:ext cx="828680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C’est une hiérarchie à une seule racine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9F39-9ED8-4213-A33A-1AEE46CE7081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82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Les méthodes de la classe Object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	Object </a:t>
            </a:r>
            <a:r>
              <a:rPr lang="en-US" sz="2800" b="1" dirty="0" smtClean="0">
                <a:solidFill>
                  <a:schemeClr val="tx1"/>
                </a:solidFill>
              </a:rPr>
              <a:t>clone</a:t>
            </a:r>
            <a:r>
              <a:rPr lang="en-US" sz="2800" dirty="0" smtClean="0">
                <a:solidFill>
                  <a:schemeClr val="tx1"/>
                </a:solidFill>
              </a:rPr>
              <a:t>() 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	</a:t>
            </a:r>
            <a:r>
              <a:rPr lang="en-US" sz="2800" dirty="0" err="1" smtClean="0">
                <a:solidFill>
                  <a:schemeClr val="tx1"/>
                </a:solidFill>
              </a:rPr>
              <a:t>boolean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equals</a:t>
            </a:r>
            <a:r>
              <a:rPr lang="en-US" sz="2800" dirty="0" smtClean="0">
                <a:solidFill>
                  <a:schemeClr val="tx1"/>
                </a:solidFill>
              </a:rPr>
              <a:t>(Object </a:t>
            </a:r>
            <a:r>
              <a:rPr lang="en-US" sz="2800" dirty="0" err="1" smtClean="0">
                <a:solidFill>
                  <a:schemeClr val="tx1"/>
                </a:solidFill>
              </a:rPr>
              <a:t>obj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	Class&lt;?&gt; </a:t>
            </a:r>
            <a:r>
              <a:rPr lang="en-US" sz="2800" b="1" dirty="0" err="1" smtClean="0">
                <a:solidFill>
                  <a:schemeClr val="tx1"/>
                </a:solidFill>
              </a:rPr>
              <a:t>getClass</a:t>
            </a:r>
            <a:r>
              <a:rPr lang="en-US" sz="2800" dirty="0" smtClean="0">
                <a:solidFill>
                  <a:schemeClr val="tx1"/>
                </a:solidFill>
              </a:rPr>
              <a:t>()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	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hashCode</a:t>
            </a:r>
            <a:r>
              <a:rPr lang="en-US" sz="2800" dirty="0" smtClean="0">
                <a:solidFill>
                  <a:schemeClr val="tx1"/>
                </a:solidFill>
              </a:rPr>
              <a:t>()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	String </a:t>
            </a:r>
            <a:r>
              <a:rPr lang="en-US" sz="2800" b="1" dirty="0" err="1" smtClean="0">
                <a:solidFill>
                  <a:schemeClr val="tx1"/>
                </a:solidFill>
              </a:rPr>
              <a:t>toString</a:t>
            </a:r>
            <a:r>
              <a:rPr lang="en-US" sz="2800" dirty="0" smtClean="0">
                <a:solidFill>
                  <a:schemeClr val="tx1"/>
                </a:solidFill>
              </a:rPr>
              <a:t>()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7158" y="4071942"/>
            <a:ext cx="8286808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Ces méthodes doivent être redéfinies au niveau d’une classe pour prendre en considération ses spécificités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B71-56AD-402B-AAC8-065F3640A3D1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Utilisation sans redéfinition des méthodes </a:t>
            </a:r>
            <a:r>
              <a:rPr lang="fr-FR" b="1" dirty="0" err="1" smtClean="0"/>
              <a:t>toString</a:t>
            </a:r>
            <a:r>
              <a:rPr lang="fr-FR" b="1" dirty="0" smtClean="0"/>
              <a:t> et </a:t>
            </a:r>
            <a:r>
              <a:rPr lang="fr-FR" b="1" dirty="0" err="1" smtClean="0"/>
              <a:t>equals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B71-56AD-402B-AAC8-065F3640A3D1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49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B71-56AD-402B-AAC8-065F3640A3D1}" type="datetime8">
              <a:rPr lang="ar-DZ" smtClean="0"/>
              <a:t>18 نيسان، 21</a:t>
            </a:fld>
            <a:endParaRPr lang="fr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8" y="2413"/>
            <a:ext cx="9040454" cy="477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0" y="5229200"/>
            <a:ext cx="8811266" cy="126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5230" y="5229200"/>
            <a:ext cx="8811266" cy="1260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Exemple de redéfinition  de la méthodes </a:t>
            </a:r>
            <a:r>
              <a:rPr lang="fr-FR" b="1" dirty="0" err="1" smtClean="0"/>
              <a:t>toString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B71-56AD-402B-AAC8-065F3640A3D1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5" name="ZoneTexte 8"/>
          <p:cNvSpPr txBox="1"/>
          <p:nvPr/>
        </p:nvSpPr>
        <p:spPr>
          <a:xfrm>
            <a:off x="0" y="8588"/>
            <a:ext cx="9144000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INTRODUCTION A LA NOTATION GRAPHIQUE STANDARD </a:t>
            </a:r>
            <a:r>
              <a:rPr lang="fr-FR" sz="4000" dirty="0" smtClean="0">
                <a:solidFill>
                  <a:srgbClr val="FFFF00"/>
                </a:solidFill>
              </a:rPr>
              <a:t>UML</a:t>
            </a:r>
            <a:endParaRPr lang="fr-FR" sz="3200" dirty="0">
              <a:solidFill>
                <a:srgbClr val="FFFF00"/>
              </a:solidFill>
            </a:endParaRPr>
          </a:p>
        </p:txBody>
      </p:sp>
      <p:sp>
        <p:nvSpPr>
          <p:cNvPr id="11" name="ZoneTexte 6"/>
          <p:cNvSpPr txBox="1"/>
          <p:nvPr/>
        </p:nvSpPr>
        <p:spPr>
          <a:xfrm>
            <a:off x="144016" y="1556792"/>
            <a:ext cx="8964488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En réalité la notation graphique indiquée fait partie d’un </a:t>
            </a:r>
            <a:r>
              <a:rPr lang="fr-FR" sz="2800" b="1" dirty="0" smtClean="0"/>
              <a:t>langage standard </a:t>
            </a:r>
            <a:r>
              <a:rPr lang="fr-FR" sz="2800" dirty="0" smtClean="0"/>
              <a:t>de spécification de programme orientée objet appelé </a:t>
            </a:r>
            <a:r>
              <a:rPr lang="fr-FR" sz="2800" b="1" dirty="0" smtClean="0"/>
              <a:t>UML</a:t>
            </a:r>
            <a:endParaRPr lang="fr-FR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86" y="4221088"/>
            <a:ext cx="5360627" cy="242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6"/>
          <p:cNvSpPr txBox="1"/>
          <p:nvPr/>
        </p:nvSpPr>
        <p:spPr>
          <a:xfrm>
            <a:off x="144016" y="3140968"/>
            <a:ext cx="8964488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La spécification en </a:t>
            </a:r>
            <a:r>
              <a:rPr lang="fr-FR" sz="2800" b="1" dirty="0" smtClean="0"/>
              <a:t>UML</a:t>
            </a:r>
            <a:r>
              <a:rPr lang="fr-FR" sz="2800" dirty="0" smtClean="0"/>
              <a:t> précède en réalité la spécification d’un programme en langage de POO</a:t>
            </a:r>
            <a:endParaRPr lang="fr-F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243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7783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800" b="1" dirty="0" smtClean="0"/>
              <a:t>Exemple: La classe </a:t>
            </a:r>
            <a:r>
              <a:rPr lang="fr-FR" sz="2800" b="1" dirty="0" err="1" smtClean="0"/>
              <a:t>Complex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692696"/>
            <a:ext cx="8286808" cy="60016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package </a:t>
            </a:r>
            <a:r>
              <a:rPr lang="fr-FR" sz="2400" dirty="0" err="1" smtClean="0"/>
              <a:t>poo</a:t>
            </a:r>
            <a:r>
              <a:rPr lang="fr-FR" sz="2400" dirty="0" smtClean="0"/>
              <a:t>;</a:t>
            </a:r>
            <a:endParaRPr lang="fr-FR" sz="2400" dirty="0" smtClean="0"/>
          </a:p>
          <a:p>
            <a:r>
              <a:rPr lang="fr-FR" sz="2400" dirty="0" smtClean="0"/>
              <a:t>public class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{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r, i;</a:t>
            </a:r>
          </a:p>
          <a:p>
            <a:r>
              <a:rPr lang="en-US" sz="2400" dirty="0" smtClean="0"/>
              <a:t>	</a:t>
            </a:r>
            <a:r>
              <a:rPr lang="fr-FR" sz="2400" dirty="0" smtClean="0"/>
              <a:t>public </a:t>
            </a:r>
            <a:r>
              <a:rPr lang="fr-FR" sz="2400" dirty="0" smtClean="0"/>
              <a:t>String </a:t>
            </a:r>
            <a:r>
              <a:rPr lang="fr-FR" sz="2400" dirty="0" err="1" smtClean="0"/>
              <a:t>toString</a:t>
            </a:r>
            <a:r>
              <a:rPr lang="fr-FR" sz="2400" dirty="0" smtClean="0"/>
              <a:t>(){  </a:t>
            </a:r>
          </a:p>
          <a:p>
            <a:r>
              <a:rPr lang="fr-FR" sz="2400" dirty="0" smtClean="0"/>
              <a:t>		return "(" + i + ',' + r + ")";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  <a:p>
            <a:r>
              <a:rPr lang="fr-FR" sz="2400" b="1" dirty="0" smtClean="0"/>
              <a:t>////////////////////////////////////   Test   </a:t>
            </a:r>
            <a:r>
              <a:rPr lang="fr-FR" sz="2400" b="1" dirty="0" err="1" smtClean="0"/>
              <a:t>toString</a:t>
            </a:r>
            <a:r>
              <a:rPr lang="fr-FR" sz="2400" b="1" dirty="0" smtClean="0"/>
              <a:t>()</a:t>
            </a:r>
          </a:p>
          <a:p>
            <a:r>
              <a:rPr lang="fr-FR" sz="2400" b="1" dirty="0" smtClean="0"/>
              <a:t>class </a:t>
            </a:r>
            <a:r>
              <a:rPr lang="fr-FR" sz="2400" b="1" dirty="0"/>
              <a:t>Test {</a:t>
            </a:r>
          </a:p>
          <a:p>
            <a:r>
              <a:rPr lang="en-US" sz="2400" b="1" dirty="0"/>
              <a:t>     public static void main(String[] </a:t>
            </a:r>
            <a:r>
              <a:rPr lang="en-US" sz="2400" b="1" dirty="0" err="1"/>
              <a:t>args</a:t>
            </a:r>
            <a:r>
              <a:rPr lang="en-US" sz="2400" b="1" dirty="0"/>
              <a:t>) {</a:t>
            </a:r>
          </a:p>
          <a:p>
            <a:r>
              <a:rPr lang="en-US" sz="2400" dirty="0"/>
              <a:t>	Complex c1 = new Complex (), c2 = new Complex()</a:t>
            </a:r>
          </a:p>
          <a:p>
            <a:r>
              <a:rPr lang="en-US" sz="2400" b="1" dirty="0"/>
              <a:t>             c1.r  = 120.0f ; c1.i =  135.0f;</a:t>
            </a:r>
          </a:p>
          <a:p>
            <a:r>
              <a:rPr lang="en-US" sz="2400" b="1" dirty="0"/>
              <a:t>	c2.r  = 120.0f ; c2.i =  135.0f;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System.</a:t>
            </a:r>
            <a:r>
              <a:rPr lang="fr-FR" sz="2400" i="1" dirty="0" err="1"/>
              <a:t>out.println</a:t>
            </a:r>
            <a:r>
              <a:rPr lang="fr-FR" sz="2400" i="1" dirty="0"/>
              <a:t>("c1 : "+ c1 + "\nc2 : " + c2);</a:t>
            </a:r>
          </a:p>
          <a:p>
            <a:r>
              <a:rPr lang="fr-FR" sz="2400" dirty="0"/>
              <a:t>     }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3E6E-02AC-4A2C-9238-014F93084831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3E6E-02AC-4A2C-9238-014F93084831}" type="datetime8">
              <a:rPr lang="ar-DZ" smtClean="0"/>
              <a:t>18 نيسان، 21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848299" cy="503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01208"/>
            <a:ext cx="8513577" cy="14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512" y="5408584"/>
            <a:ext cx="8811266" cy="136340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Exemple de redéfinition  de la méthode  </a:t>
            </a:r>
            <a:r>
              <a:rPr lang="fr-FR" b="1" dirty="0" err="1" smtClean="0"/>
              <a:t>equals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3B71-56AD-402B-AAC8-065F3640A3D1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3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218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800" b="1" dirty="0" smtClean="0"/>
              <a:t>Exemple: La classe </a:t>
            </a:r>
            <a:r>
              <a:rPr lang="fr-FR" sz="2800" b="1" dirty="0" err="1" smtClean="0"/>
              <a:t>Complex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692696"/>
            <a:ext cx="8286808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/>
              <a:t>package </a:t>
            </a:r>
            <a:r>
              <a:rPr lang="fr-FR" sz="2400" b="1" dirty="0" err="1" smtClean="0"/>
              <a:t>test_equals</a:t>
            </a:r>
            <a:r>
              <a:rPr lang="fr-FR" sz="2400" b="1" dirty="0" smtClean="0"/>
              <a:t>;</a:t>
            </a:r>
            <a:endParaRPr lang="fr-FR" sz="2400" b="1" dirty="0" smtClean="0"/>
          </a:p>
          <a:p>
            <a:r>
              <a:rPr lang="fr-FR" sz="2400" b="1" dirty="0" smtClean="0"/>
              <a:t>public class </a:t>
            </a:r>
            <a:r>
              <a:rPr lang="fr-FR" sz="2400" b="1" dirty="0" smtClean="0"/>
              <a:t>Test </a:t>
            </a:r>
            <a:r>
              <a:rPr lang="fr-FR" sz="2400" b="1" dirty="0" smtClean="0"/>
              <a:t>{</a:t>
            </a:r>
          </a:p>
          <a:p>
            <a:r>
              <a:rPr lang="en-US" sz="2400" b="1" dirty="0" smtClean="0"/>
              <a:t>     public </a:t>
            </a:r>
            <a:r>
              <a:rPr lang="en-US" sz="2400" b="1" dirty="0" smtClean="0"/>
              <a:t>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{</a:t>
            </a:r>
          </a:p>
          <a:p>
            <a:r>
              <a:rPr lang="en-US" sz="2400" dirty="0" smtClean="0"/>
              <a:t>	Complex c1 = new Complex </a:t>
            </a:r>
            <a:r>
              <a:rPr lang="en-US" sz="2400" dirty="0" smtClean="0"/>
              <a:t>(), c2 = new Complex()</a:t>
            </a:r>
          </a:p>
          <a:p>
            <a:r>
              <a:rPr lang="en-US" sz="2400" b="1" dirty="0" smtClean="0"/>
              <a:t>             c1.r  = 120.0f ; c1.i =  135.0f;</a:t>
            </a:r>
            <a:endParaRPr lang="en-US" sz="2400" b="1" dirty="0" smtClean="0"/>
          </a:p>
          <a:p>
            <a:r>
              <a:rPr lang="en-US" sz="2400" b="1" dirty="0" smtClean="0"/>
              <a:t>	c2.r  </a:t>
            </a:r>
            <a:r>
              <a:rPr lang="en-US" sz="2400" b="1" dirty="0"/>
              <a:t>= 120.0f ; c2.i =  135.0f;</a:t>
            </a:r>
          </a:p>
          <a:p>
            <a:r>
              <a:rPr lang="fr-FR" sz="2400" dirty="0" smtClean="0"/>
              <a:t>	System.</a:t>
            </a:r>
            <a:r>
              <a:rPr lang="fr-FR" sz="2400" i="1" dirty="0" smtClean="0"/>
              <a:t>out.println("c1 : "+ c1 + "\nc2 : " + c2);</a:t>
            </a:r>
          </a:p>
          <a:p>
            <a:r>
              <a:rPr lang="fr-FR" sz="2400" b="1" dirty="0" smtClean="0"/>
              <a:t>		if (</a:t>
            </a:r>
            <a:r>
              <a:rPr lang="fr-FR" sz="2400" b="1" dirty="0" smtClean="0"/>
              <a:t>c1 == c2</a:t>
            </a:r>
            <a:r>
              <a:rPr lang="fr-FR" sz="2400" b="1" dirty="0" smtClean="0"/>
              <a:t>)) </a:t>
            </a:r>
          </a:p>
          <a:p>
            <a:r>
              <a:rPr lang="fr-FR" sz="2400" dirty="0" smtClean="0"/>
              <a:t>			System.</a:t>
            </a:r>
            <a:r>
              <a:rPr lang="fr-FR" sz="2400" i="1" dirty="0" smtClean="0"/>
              <a:t>out.println("nombres égaux");</a:t>
            </a:r>
          </a:p>
          <a:p>
            <a:r>
              <a:rPr lang="fr-FR" sz="2400" b="1" dirty="0" smtClean="0"/>
              <a:t>		</a:t>
            </a:r>
            <a:r>
              <a:rPr lang="fr-FR" sz="2400" b="1" dirty="0" err="1" smtClean="0"/>
              <a:t>else</a:t>
            </a:r>
            <a:endParaRPr lang="fr-FR" sz="2400" b="1" dirty="0" smtClean="0"/>
          </a:p>
          <a:p>
            <a:r>
              <a:rPr lang="fr-FR" sz="2400" dirty="0" smtClean="0"/>
              <a:t>			System.</a:t>
            </a:r>
            <a:r>
              <a:rPr lang="fr-FR" sz="2400" i="1" dirty="0" smtClean="0"/>
              <a:t>out.println("Nombres différents");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C77D-C6B6-4A11-8360-70EFE97FB9B7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2185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800" b="1" dirty="0" smtClean="0"/>
              <a:t>Exemple: La classe </a:t>
            </a:r>
            <a:r>
              <a:rPr lang="fr-FR" sz="2800" b="1" dirty="0" err="1" smtClean="0"/>
              <a:t>Complex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980728"/>
            <a:ext cx="8286808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/>
              <a:t>package </a:t>
            </a:r>
            <a:r>
              <a:rPr lang="fr-FR" sz="2400" b="1" dirty="0" err="1" smtClean="0"/>
              <a:t>test_equals</a:t>
            </a:r>
            <a:r>
              <a:rPr lang="fr-FR" sz="2400" b="1" dirty="0" smtClean="0"/>
              <a:t>;</a:t>
            </a:r>
            <a:endParaRPr lang="fr-FR" sz="2400" b="1" dirty="0" smtClean="0"/>
          </a:p>
          <a:p>
            <a:r>
              <a:rPr lang="fr-FR" sz="2400" b="1" dirty="0" smtClean="0"/>
              <a:t>public class </a:t>
            </a:r>
            <a:r>
              <a:rPr lang="fr-FR" sz="2400" b="1" dirty="0" smtClean="0"/>
              <a:t>Test </a:t>
            </a:r>
            <a:r>
              <a:rPr lang="fr-FR" sz="2400" b="1" dirty="0" smtClean="0"/>
              <a:t>{</a:t>
            </a:r>
          </a:p>
          <a:p>
            <a:r>
              <a:rPr lang="en-US" sz="2400" b="1" dirty="0" smtClean="0"/>
              <a:t>     public </a:t>
            </a:r>
            <a:r>
              <a:rPr lang="en-US" sz="2400" b="1" dirty="0" smtClean="0"/>
              <a:t>static void main(String[] </a:t>
            </a:r>
            <a:r>
              <a:rPr lang="en-US" sz="2400" b="1" dirty="0" err="1" smtClean="0"/>
              <a:t>args</a:t>
            </a:r>
            <a:r>
              <a:rPr lang="en-US" sz="2400" b="1" dirty="0" smtClean="0"/>
              <a:t>) {</a:t>
            </a:r>
          </a:p>
          <a:p>
            <a:r>
              <a:rPr lang="en-US" sz="2400" dirty="0" smtClean="0"/>
              <a:t>	Complex c1 = new Complex </a:t>
            </a:r>
            <a:r>
              <a:rPr lang="en-US" sz="2400" dirty="0" smtClean="0"/>
              <a:t>(), c2 = new Complex()</a:t>
            </a:r>
          </a:p>
          <a:p>
            <a:r>
              <a:rPr lang="en-US" sz="2400" b="1" dirty="0" smtClean="0"/>
              <a:t>             c1.r  = 120.0f ; c1.i =  135.0f;</a:t>
            </a:r>
            <a:endParaRPr lang="en-US" sz="2400" b="1" dirty="0" smtClean="0"/>
          </a:p>
          <a:p>
            <a:r>
              <a:rPr lang="en-US" sz="2400" b="1" dirty="0" smtClean="0"/>
              <a:t>	c2.r  </a:t>
            </a:r>
            <a:r>
              <a:rPr lang="en-US" sz="2400" b="1" dirty="0"/>
              <a:t>= 120.0f ; c2.i =  135.0f;</a:t>
            </a:r>
          </a:p>
          <a:p>
            <a:r>
              <a:rPr lang="fr-FR" sz="2400" dirty="0" smtClean="0"/>
              <a:t>	System.</a:t>
            </a:r>
            <a:r>
              <a:rPr lang="fr-FR" sz="2400" i="1" dirty="0" smtClean="0"/>
              <a:t>out.println("c1 : "+ c1 + "\nc2 : " + c2);</a:t>
            </a:r>
          </a:p>
          <a:p>
            <a:r>
              <a:rPr lang="fr-FR" sz="2400" b="1" dirty="0" smtClean="0"/>
              <a:t>		if (c1.</a:t>
            </a:r>
            <a:r>
              <a:rPr lang="fr-FR" sz="2400" b="1" dirty="0" err="1" smtClean="0"/>
              <a:t>equals</a:t>
            </a:r>
            <a:r>
              <a:rPr lang="fr-FR" sz="2400" b="1" dirty="0" smtClean="0"/>
              <a:t>(c2)) </a:t>
            </a:r>
          </a:p>
          <a:p>
            <a:r>
              <a:rPr lang="fr-FR" sz="2400" dirty="0" smtClean="0"/>
              <a:t>			System.</a:t>
            </a:r>
            <a:r>
              <a:rPr lang="fr-FR" sz="2400" i="1" dirty="0" smtClean="0"/>
              <a:t>out.println("nombres égaux");</a:t>
            </a:r>
          </a:p>
          <a:p>
            <a:r>
              <a:rPr lang="fr-FR" sz="2400" b="1" dirty="0" smtClean="0"/>
              <a:t>		</a:t>
            </a:r>
            <a:r>
              <a:rPr lang="fr-FR" sz="2400" b="1" dirty="0" err="1" smtClean="0"/>
              <a:t>else</a:t>
            </a:r>
            <a:endParaRPr lang="fr-FR" sz="2400" b="1" dirty="0" smtClean="0"/>
          </a:p>
          <a:p>
            <a:r>
              <a:rPr lang="fr-FR" sz="2400" dirty="0" smtClean="0"/>
              <a:t>			System.</a:t>
            </a:r>
            <a:r>
              <a:rPr lang="fr-FR" sz="2400" i="1" dirty="0" smtClean="0"/>
              <a:t>out.println("Nombres différents");</a:t>
            </a:r>
          </a:p>
          <a:p>
            <a:r>
              <a:rPr lang="fr-FR" sz="2400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C77D-C6B6-4A11-8360-70EFE97FB9B7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54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La classe </a:t>
            </a:r>
            <a:r>
              <a:rPr lang="fr-FR" b="1" dirty="0" err="1" smtClean="0"/>
              <a:t>Complex</a:t>
            </a:r>
            <a:r>
              <a:rPr lang="fr-FR" b="1" dirty="0" smtClean="0"/>
              <a:t> Corrigée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41549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package cours01;</a:t>
            </a:r>
          </a:p>
          <a:p>
            <a:r>
              <a:rPr lang="fr-FR" sz="2400" dirty="0" smtClean="0"/>
              <a:t>	public class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{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r, i;</a:t>
            </a:r>
          </a:p>
          <a:p>
            <a:r>
              <a:rPr lang="fr-FR" sz="2400" dirty="0" smtClean="0"/>
              <a:t>	</a:t>
            </a:r>
            <a:r>
              <a:rPr lang="fr-FR" sz="2400" b="1" dirty="0" smtClean="0"/>
              <a:t>public String </a:t>
            </a:r>
            <a:r>
              <a:rPr lang="fr-FR" sz="2400" b="1" dirty="0" err="1" smtClean="0"/>
              <a:t>toString</a:t>
            </a:r>
            <a:r>
              <a:rPr lang="fr-FR" sz="2400" b="1" dirty="0" smtClean="0"/>
              <a:t>(){ </a:t>
            </a:r>
          </a:p>
          <a:p>
            <a:r>
              <a:rPr lang="fr-FR" sz="2400" b="1" dirty="0" smtClean="0"/>
              <a:t>		return "(" + i + ',' + r + ")";</a:t>
            </a:r>
          </a:p>
          <a:p>
            <a:r>
              <a:rPr lang="fr-FR" sz="2400" b="1" dirty="0" smtClean="0"/>
              <a:t>	}</a:t>
            </a:r>
          </a:p>
          <a:p>
            <a:r>
              <a:rPr lang="fr-FR" sz="2400" b="1" dirty="0" smtClean="0"/>
              <a:t>	public </a:t>
            </a:r>
            <a:r>
              <a:rPr lang="fr-FR" sz="2400" b="1" dirty="0" err="1" smtClean="0"/>
              <a:t>boolean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equals</a:t>
            </a:r>
            <a:r>
              <a:rPr lang="fr-FR" sz="2400" b="1" dirty="0" smtClean="0"/>
              <a:t>(</a:t>
            </a:r>
            <a:r>
              <a:rPr lang="fr-FR" sz="2400" b="1" dirty="0" err="1" smtClean="0"/>
              <a:t>Complex</a:t>
            </a:r>
            <a:r>
              <a:rPr lang="fr-FR" sz="2400" b="1" dirty="0" smtClean="0"/>
              <a:t> </a:t>
            </a:r>
            <a:r>
              <a:rPr lang="fr-FR" sz="2400" b="1" dirty="0" smtClean="0"/>
              <a:t>c){</a:t>
            </a:r>
          </a:p>
          <a:p>
            <a:r>
              <a:rPr lang="en-US" sz="2400" b="1" dirty="0" smtClean="0"/>
              <a:t>		if ((r == </a:t>
            </a:r>
            <a:r>
              <a:rPr lang="en-US" sz="2400" b="1" dirty="0" err="1" smtClean="0"/>
              <a:t>c.r</a:t>
            </a:r>
            <a:r>
              <a:rPr lang="en-US" sz="2400" b="1" dirty="0" smtClean="0"/>
              <a:t>) &amp;&amp; </a:t>
            </a:r>
            <a:r>
              <a:rPr lang="en-US" sz="2400" b="1" dirty="0" smtClean="0"/>
              <a:t>(i == </a:t>
            </a:r>
            <a:r>
              <a:rPr lang="en-US" sz="2400" b="1" dirty="0" err="1" smtClean="0"/>
              <a:t>c.i</a:t>
            </a:r>
            <a:r>
              <a:rPr lang="en-US" sz="2400" b="1" dirty="0" smtClean="0"/>
              <a:t>)) return true;</a:t>
            </a:r>
          </a:p>
          <a:p>
            <a:r>
              <a:rPr lang="fr-FR" sz="2400" b="1" dirty="0" smtClean="0"/>
              <a:t>		return false;</a:t>
            </a:r>
          </a:p>
          <a:p>
            <a:r>
              <a:rPr lang="fr-FR" sz="2400" b="1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45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06-9F7E-4898-BD0D-61206A3EE87B}" type="datetime8">
              <a:rPr lang="ar-DZ" smtClean="0"/>
              <a:t>18 نيسان، 21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Ou est l’erreur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28596" y="1500174"/>
            <a:ext cx="8286808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package cours01;</a:t>
            </a:r>
          </a:p>
          <a:p>
            <a:r>
              <a:rPr lang="fr-FR" sz="2400" dirty="0" smtClean="0"/>
              <a:t>	public class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{</a:t>
            </a:r>
          </a:p>
          <a:p>
            <a:r>
              <a:rPr lang="fr-FR" sz="2400" dirty="0" smtClean="0"/>
              <a:t>	</a:t>
            </a:r>
            <a:r>
              <a:rPr lang="fr-FR" sz="2400" dirty="0" err="1" smtClean="0"/>
              <a:t>float</a:t>
            </a:r>
            <a:r>
              <a:rPr lang="fr-FR" sz="2400" dirty="0" smtClean="0"/>
              <a:t> r, i;</a:t>
            </a:r>
          </a:p>
          <a:p>
            <a:r>
              <a:rPr lang="en-US" sz="2400" dirty="0" smtClean="0"/>
              <a:t>	public Complex(){r = </a:t>
            </a:r>
            <a:r>
              <a:rPr lang="en-US" sz="2400" dirty="0" err="1" smtClean="0"/>
              <a:t>i</a:t>
            </a:r>
            <a:r>
              <a:rPr lang="en-US" sz="2400" dirty="0" smtClean="0"/>
              <a:t>= 0.0f;}</a:t>
            </a:r>
          </a:p>
          <a:p>
            <a:r>
              <a:rPr lang="en-US" sz="2400" dirty="0" smtClean="0"/>
              <a:t>	public Complex(float </a:t>
            </a:r>
            <a:r>
              <a:rPr lang="en-US" sz="2400" dirty="0" err="1" smtClean="0"/>
              <a:t>rr</a:t>
            </a:r>
            <a:r>
              <a:rPr lang="en-US" sz="2400" dirty="0" smtClean="0"/>
              <a:t>, float ii){ r = </a:t>
            </a:r>
            <a:r>
              <a:rPr lang="en-US" sz="2400" dirty="0" err="1" smtClean="0"/>
              <a:t>rr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 = ii;}</a:t>
            </a:r>
          </a:p>
          <a:p>
            <a:r>
              <a:rPr lang="fr-FR" sz="2400" dirty="0" smtClean="0"/>
              <a:t>	</a:t>
            </a:r>
            <a:r>
              <a:rPr lang="fr-FR" sz="2400" b="1" dirty="0" smtClean="0"/>
              <a:t>public String </a:t>
            </a:r>
            <a:r>
              <a:rPr lang="fr-FR" sz="2400" b="1" dirty="0" err="1" smtClean="0"/>
              <a:t>toString</a:t>
            </a:r>
            <a:r>
              <a:rPr lang="fr-FR" sz="2400" b="1" dirty="0" smtClean="0"/>
              <a:t>(){ </a:t>
            </a:r>
          </a:p>
          <a:p>
            <a:r>
              <a:rPr lang="fr-FR" sz="2400" b="1" dirty="0" smtClean="0"/>
              <a:t>		return "(" + i + ',' + r + ")";</a:t>
            </a:r>
          </a:p>
          <a:p>
            <a:r>
              <a:rPr lang="fr-FR" sz="2400" b="1" dirty="0" smtClean="0"/>
              <a:t>	}</a:t>
            </a:r>
          </a:p>
          <a:p>
            <a:r>
              <a:rPr lang="fr-FR" sz="2400" b="1" dirty="0" smtClean="0"/>
              <a:t>	public </a:t>
            </a:r>
            <a:r>
              <a:rPr lang="fr-FR" sz="2400" b="1" dirty="0" err="1" smtClean="0"/>
              <a:t>boolean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equals</a:t>
            </a:r>
            <a:r>
              <a:rPr lang="fr-FR" sz="2400" b="1" dirty="0" smtClean="0"/>
              <a:t>(</a:t>
            </a:r>
            <a:r>
              <a:rPr lang="fr-FR" sz="2400" b="1" dirty="0" err="1" smtClean="0"/>
              <a:t>Complex</a:t>
            </a:r>
            <a:r>
              <a:rPr lang="fr-FR" sz="2400" b="1" dirty="0" smtClean="0"/>
              <a:t> </a:t>
            </a:r>
            <a:r>
              <a:rPr lang="fr-FR" sz="2400" b="1" dirty="0" smtClean="0"/>
              <a:t>c){</a:t>
            </a:r>
          </a:p>
          <a:p>
            <a:r>
              <a:rPr lang="en-US" sz="2400" b="1" dirty="0" smtClean="0"/>
              <a:t>		if ((r == </a:t>
            </a:r>
            <a:r>
              <a:rPr lang="en-US" sz="2400" b="1" dirty="0" err="1" smtClean="0"/>
              <a:t>c.r</a:t>
            </a:r>
            <a:r>
              <a:rPr lang="en-US" sz="2400" b="1" dirty="0" smtClean="0"/>
              <a:t>) &amp;&amp; </a:t>
            </a:r>
            <a:r>
              <a:rPr lang="en-US" sz="2400" b="1" dirty="0" smtClean="0"/>
              <a:t>(i == </a:t>
            </a:r>
            <a:r>
              <a:rPr lang="en-US" sz="2400" b="1" dirty="0" err="1" smtClean="0"/>
              <a:t>c.i</a:t>
            </a:r>
            <a:r>
              <a:rPr lang="en-US" sz="2400" b="1" dirty="0" smtClean="0"/>
              <a:t>)) return true;</a:t>
            </a:r>
          </a:p>
          <a:p>
            <a:r>
              <a:rPr lang="fr-FR" sz="2400" b="1" dirty="0" smtClean="0"/>
              <a:t>		return false;</a:t>
            </a:r>
          </a:p>
          <a:p>
            <a:r>
              <a:rPr lang="fr-FR" sz="2400" b="1" dirty="0" smtClean="0"/>
              <a:t>	}</a:t>
            </a:r>
          </a:p>
          <a:p>
            <a:r>
              <a:rPr lang="fr-FR" sz="2400" dirty="0" smtClean="0"/>
              <a:t>}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46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06-9F7E-4898-BD0D-61206A3EE87B}" type="datetime8">
              <a:rPr lang="ar-DZ" smtClean="0"/>
              <a:t>18 نيسان، 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9386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Ajustage de l’erreur</a:t>
            </a:r>
            <a:endParaRPr lang="fr-FR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Bouira University, CS Dpt, OOP With Java, Introduction to Java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47</a:t>
            </a:fld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06-9F7E-4898-BD0D-61206A3EE87B}" type="datetime8">
              <a:rPr lang="ar-DZ" smtClean="0"/>
              <a:t>18 نيسان، 21</a:t>
            </a:fld>
            <a:endParaRPr lang="fr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" y="1772816"/>
            <a:ext cx="900649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31840" y="3140968"/>
            <a:ext cx="2160240" cy="5376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0232" y="3136294"/>
            <a:ext cx="2160240" cy="5376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11" name="ZoneTexte 6"/>
          <p:cNvSpPr txBox="1"/>
          <p:nvPr/>
        </p:nvSpPr>
        <p:spPr>
          <a:xfrm>
            <a:off x="-6629" y="1359170"/>
            <a:ext cx="349850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Etape 1</a:t>
            </a:r>
            <a:endParaRPr lang="fr-FR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3314"/>
            <a:ext cx="3851920" cy="301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6"/>
          <p:cNvSpPr txBox="1"/>
          <p:nvPr/>
        </p:nvSpPr>
        <p:spPr>
          <a:xfrm>
            <a:off x="5292080" y="1378556"/>
            <a:ext cx="385192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Etape 2</a:t>
            </a:r>
            <a:endParaRPr lang="fr-FR" sz="2800" b="1" dirty="0" smtClean="0"/>
          </a:p>
        </p:txBody>
      </p:sp>
      <p:sp>
        <p:nvSpPr>
          <p:cNvPr id="8" name="ZoneTexte 8"/>
          <p:cNvSpPr txBox="1"/>
          <p:nvPr/>
        </p:nvSpPr>
        <p:spPr>
          <a:xfrm>
            <a:off x="0" y="8588"/>
            <a:ext cx="9144000" cy="13234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INTRODUCTION A LA NOTATION GRAPHIQUE STANDARD </a:t>
            </a:r>
            <a:r>
              <a:rPr lang="fr-FR" sz="4000" dirty="0" smtClean="0">
                <a:solidFill>
                  <a:srgbClr val="FFFF00"/>
                </a:solidFill>
              </a:rPr>
              <a:t>UML</a:t>
            </a:r>
            <a:endParaRPr lang="fr-FR" sz="3200" dirty="0">
              <a:solidFill>
                <a:srgbClr val="FFFF00"/>
              </a:solidFill>
            </a:endParaRPr>
          </a:p>
        </p:txBody>
      </p:sp>
      <p:sp>
        <p:nvSpPr>
          <p:cNvPr id="9" name="ZoneTexte 7"/>
          <p:cNvSpPr txBox="1"/>
          <p:nvPr/>
        </p:nvSpPr>
        <p:spPr>
          <a:xfrm>
            <a:off x="5291547" y="2806208"/>
            <a:ext cx="37773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public class Salam { }</a:t>
            </a:r>
            <a:endParaRPr lang="fr-FR" sz="2400" b="1" dirty="0" smtClean="0">
              <a:solidFill>
                <a:srgbClr val="002060"/>
              </a:solidFill>
            </a:endParaRPr>
          </a:p>
        </p:txBody>
      </p:sp>
      <p:sp>
        <p:nvSpPr>
          <p:cNvPr id="10" name="ZoneTexte 7"/>
          <p:cNvSpPr txBox="1"/>
          <p:nvPr/>
        </p:nvSpPr>
        <p:spPr>
          <a:xfrm>
            <a:off x="5294128" y="3267873"/>
            <a:ext cx="377733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public class </a:t>
            </a:r>
            <a:r>
              <a:rPr lang="fr-FR" sz="2400" b="1" dirty="0" err="1" smtClean="0">
                <a:solidFill>
                  <a:srgbClr val="002060"/>
                </a:solidFill>
              </a:rPr>
              <a:t>Languages</a:t>
            </a:r>
            <a:r>
              <a:rPr lang="fr-FR" sz="2400" b="1" dirty="0" smtClean="0">
                <a:solidFill>
                  <a:srgbClr val="002060"/>
                </a:solidFill>
              </a:rPr>
              <a:t> { }</a:t>
            </a:r>
            <a:endParaRPr lang="fr-FR" sz="2400" b="1" dirty="0" smtClean="0">
              <a:solidFill>
                <a:srgbClr val="002060"/>
              </a:solidFill>
            </a:endParaRPr>
          </a:p>
        </p:txBody>
      </p:sp>
      <p:sp>
        <p:nvSpPr>
          <p:cNvPr id="13" name="ZoneTexte 7"/>
          <p:cNvSpPr txBox="1"/>
          <p:nvPr/>
        </p:nvSpPr>
        <p:spPr>
          <a:xfrm>
            <a:off x="5292080" y="3700771"/>
            <a:ext cx="377937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</a:rPr>
              <a:t>public class </a:t>
            </a:r>
            <a:r>
              <a:rPr lang="fr-FR" sz="2400" b="1" dirty="0" err="1" smtClean="0">
                <a:solidFill>
                  <a:srgbClr val="002060"/>
                </a:solidFill>
              </a:rPr>
              <a:t>SalamInAnyLanguage</a:t>
            </a:r>
            <a:r>
              <a:rPr lang="fr-FR" sz="2400" b="1" dirty="0" smtClean="0">
                <a:solidFill>
                  <a:srgbClr val="002060"/>
                </a:solidFill>
              </a:rPr>
              <a:t> { }</a:t>
            </a:r>
            <a:endParaRPr lang="fr-FR" sz="2400" b="1" dirty="0" smtClean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851920" y="3498705"/>
            <a:ext cx="1152128" cy="650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2204864"/>
            <a:ext cx="3995936" cy="28803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5" name="ZoneTexte 8"/>
          <p:cNvSpPr txBox="1"/>
          <p:nvPr/>
        </p:nvSpPr>
        <p:spPr>
          <a:xfrm>
            <a:off x="0" y="2924944"/>
            <a:ext cx="9144000" cy="70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00FF00"/>
                </a:solidFill>
              </a:rPr>
              <a:t>Notation Graphique d’une  Classe </a:t>
            </a:r>
            <a:endParaRPr lang="fr-FR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Bouira, POO, 2017-2018,    par Dj.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-11341" y="1556792"/>
            <a:ext cx="9143999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Une  classe est représentée par un </a:t>
            </a:r>
            <a:r>
              <a:rPr lang="fr-FR" sz="3200" b="1" dirty="0" smtClean="0">
                <a:solidFill>
                  <a:schemeClr val="tx1"/>
                </a:solidFill>
              </a:rPr>
              <a:t>rectangle pouvant </a:t>
            </a:r>
            <a:r>
              <a:rPr lang="fr-FR" sz="3200" dirty="0" smtClean="0">
                <a:solidFill>
                  <a:schemeClr val="tx1"/>
                </a:solidFill>
              </a:rPr>
              <a:t>contenir </a:t>
            </a:r>
            <a:r>
              <a:rPr lang="fr-FR" sz="3200" b="1" dirty="0" smtClean="0">
                <a:solidFill>
                  <a:schemeClr val="tx1"/>
                </a:solidFill>
              </a:rPr>
              <a:t>au plus 3 compartiments</a:t>
            </a:r>
            <a:r>
              <a:rPr lang="fr-FR" sz="3200" dirty="0" smtClean="0">
                <a:solidFill>
                  <a:schemeClr val="tx1"/>
                </a:solidFill>
              </a:rPr>
              <a:t>. </a:t>
            </a:r>
            <a:endParaRPr lang="ar-DZ" sz="3200" dirty="0" smtClean="0">
              <a:solidFill>
                <a:schemeClr val="tx1"/>
              </a:solidFill>
            </a:endParaRPr>
          </a:p>
          <a:p>
            <a:endParaRPr lang="fr-FR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tx1"/>
                </a:solidFill>
              </a:rPr>
              <a:t>Les compartiments sont utilisés selon les besoins d’expression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Université Bouira, POO, 2017-2018,    par Dj. Bennouar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323528" y="541479"/>
            <a:ext cx="3754582" cy="4327681"/>
            <a:chOff x="2694709" y="2066307"/>
            <a:chExt cx="3754582" cy="4327681"/>
          </a:xfrm>
        </p:grpSpPr>
        <p:sp>
          <p:nvSpPr>
            <p:cNvPr id="11" name="Rectangle 10"/>
            <p:cNvSpPr/>
            <p:nvPr/>
          </p:nvSpPr>
          <p:spPr>
            <a:xfrm>
              <a:off x="2715491" y="2066307"/>
              <a:ext cx="37338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err="1" smtClean="0"/>
                <a:t>NomDeLaClasse</a:t>
              </a:r>
              <a:endParaRPr lang="fr-FR" sz="28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5491" y="2860964"/>
              <a:ext cx="3733800" cy="1524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/>
                <a:t>Description des attributs de la classe</a:t>
              </a:r>
              <a:endParaRPr lang="fr-FR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94709" y="4384964"/>
              <a:ext cx="3733800" cy="2009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/>
                <a:t>Description du comportement des objets de la classe </a:t>
              </a:r>
            </a:p>
            <a:p>
              <a:pPr algn="ctr"/>
              <a:r>
                <a:rPr lang="fr-FR" sz="2800" b="1" dirty="0" smtClean="0"/>
                <a:t>(méthodes) </a:t>
              </a:r>
              <a:endParaRPr lang="fr-FR" sz="2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4709" y="2066307"/>
              <a:ext cx="3754582" cy="432768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5151330" y="4869160"/>
            <a:ext cx="3754582" cy="762000"/>
            <a:chOff x="2694709" y="2066307"/>
            <a:chExt cx="3754582" cy="762000"/>
          </a:xfrm>
        </p:grpSpPr>
        <p:sp>
          <p:nvSpPr>
            <p:cNvPr id="16" name="Rectangle 15"/>
            <p:cNvSpPr/>
            <p:nvPr/>
          </p:nvSpPr>
          <p:spPr>
            <a:xfrm>
              <a:off x="2715491" y="2066307"/>
              <a:ext cx="37338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err="1" smtClean="0"/>
                <a:t>NomDeLaClasse</a:t>
              </a:r>
              <a:endParaRPr lang="fr-FR" sz="28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4709" y="2066308"/>
              <a:ext cx="3754582" cy="761999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/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51520" y="4869160"/>
            <a:ext cx="3754582" cy="107721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Notation avec </a:t>
            </a:r>
            <a:r>
              <a:rPr lang="fr-FR" sz="3200" dirty="0" smtClean="0">
                <a:solidFill>
                  <a:schemeClr val="tx1"/>
                </a:solidFill>
              </a:rPr>
              <a:t>3 </a:t>
            </a:r>
            <a:r>
              <a:rPr lang="fr-FR" sz="3200" dirty="0">
                <a:solidFill>
                  <a:schemeClr val="tx1"/>
                </a:solidFill>
              </a:rPr>
              <a:t>compartiments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064458" y="2860136"/>
            <a:ext cx="3754582" cy="1077218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Notation avec 2 compartiments</a:t>
            </a:r>
            <a:endParaRPr lang="fr-FR" sz="24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5196076" y="693879"/>
            <a:ext cx="3754582" cy="2163841"/>
            <a:chOff x="2694709" y="2066307"/>
            <a:chExt cx="3754582" cy="2163841"/>
          </a:xfrm>
        </p:grpSpPr>
        <p:sp>
          <p:nvSpPr>
            <p:cNvPr id="22" name="Rectangle 21"/>
            <p:cNvSpPr/>
            <p:nvPr/>
          </p:nvSpPr>
          <p:spPr>
            <a:xfrm>
              <a:off x="2715491" y="2066307"/>
              <a:ext cx="3733800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err="1" smtClean="0"/>
                <a:t>NomDeLaClasse</a:t>
              </a:r>
              <a:endParaRPr lang="fr-FR" sz="28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5491" y="2860964"/>
              <a:ext cx="3733800" cy="13691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/>
                <a:t>Description </a:t>
              </a:r>
              <a:r>
                <a:rPr lang="fr-FR" sz="2800" b="1" dirty="0"/>
                <a:t>des attributs de la </a:t>
              </a:r>
              <a:r>
                <a:rPr lang="fr-FR" sz="2800" b="1" dirty="0" smtClean="0"/>
                <a:t>classe</a:t>
              </a:r>
              <a:endParaRPr lang="fr-FR" sz="28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94709" y="2066308"/>
              <a:ext cx="3754582" cy="216384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206467" y="5653990"/>
            <a:ext cx="3754582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Notation simple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7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-31312" y="32970"/>
            <a:ext cx="914399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Exemples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3414409"/>
            <a:ext cx="266429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JeuxEchec</a:t>
            </a:r>
            <a:endParaRPr lang="fr-FR" sz="4000" dirty="0" smtClean="0"/>
          </a:p>
          <a:p>
            <a:pPr algn="ctr"/>
            <a:endParaRPr lang="fr-FR" sz="4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3059832" y="3284984"/>
            <a:ext cx="2664296" cy="2043519"/>
            <a:chOff x="2339752" y="2420888"/>
            <a:chExt cx="3384376" cy="2043519"/>
          </a:xfrm>
        </p:grpSpPr>
        <p:sp>
          <p:nvSpPr>
            <p:cNvPr id="11" name="ZoneTexte 10"/>
            <p:cNvSpPr txBox="1"/>
            <p:nvPr/>
          </p:nvSpPr>
          <p:spPr>
            <a:xfrm>
              <a:off x="2339752" y="2420888"/>
              <a:ext cx="3384376" cy="70788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4000" dirty="0" err="1"/>
                <a:t>JeuxEchec</a:t>
              </a:r>
              <a:endParaRPr lang="fr-FR" sz="4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339752" y="3140968"/>
              <a:ext cx="3384376" cy="13234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fr-FR" sz="4000" dirty="0"/>
            </a:p>
            <a:p>
              <a:pPr algn="ctr"/>
              <a:endParaRPr lang="fr-FR" sz="4000" dirty="0" smtClean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156176" y="2653653"/>
            <a:ext cx="2664296" cy="3322922"/>
            <a:chOff x="5940152" y="2653653"/>
            <a:chExt cx="2664296" cy="3322922"/>
          </a:xfrm>
        </p:grpSpPr>
        <p:grpSp>
          <p:nvGrpSpPr>
            <p:cNvPr id="13" name="Groupe 12"/>
            <p:cNvGrpSpPr/>
            <p:nvPr/>
          </p:nvGrpSpPr>
          <p:grpSpPr>
            <a:xfrm>
              <a:off x="5940152" y="2653653"/>
              <a:ext cx="2664296" cy="2043519"/>
              <a:chOff x="2339752" y="2420888"/>
              <a:chExt cx="3384376" cy="2043519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2339752" y="2420888"/>
                <a:ext cx="3384376" cy="70788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err="1"/>
                  <a:t>JeuxEchec</a:t>
                </a:r>
                <a:endParaRPr lang="fr-FR" sz="4000" dirty="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339752" y="3140968"/>
                <a:ext cx="3384376" cy="13234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fr-FR" sz="4000" dirty="0"/>
              </a:p>
              <a:p>
                <a:pPr algn="ctr"/>
                <a:endParaRPr lang="fr-FR" sz="4000" dirty="0" smtClean="0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5940152" y="4653136"/>
              <a:ext cx="2664296" cy="13234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fr-FR" sz="4000" dirty="0"/>
            </a:p>
            <a:p>
              <a:pPr algn="ctr"/>
              <a:endParaRPr lang="fr-FR" sz="4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755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1518</Words>
  <Application>Microsoft Office PowerPoint</Application>
  <PresentationFormat>On-screen Show (4:3)</PresentationFormat>
  <Paragraphs>374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relation de généralisation (ou héritage, spécialisation, extension)  entre classes</vt:lpstr>
      <vt:lpstr>la relation de généralisation (ou héritage, spécialisation, extension) entre classes</vt:lpstr>
      <vt:lpstr>Relation d’extension en Java (Héritage)</vt:lpstr>
      <vt:lpstr>Relation d’extension en Java (Héritage)</vt:lpstr>
      <vt:lpstr>Relation d’extension en Java (Héritage)</vt:lpstr>
      <vt:lpstr>Relation d’extension en Java (Héritage)</vt:lpstr>
      <vt:lpstr>Relation d’extension: Exemple</vt:lpstr>
      <vt:lpstr>Exemple</vt:lpstr>
      <vt:lpstr>Relation d’extension: Interpretation memoire</vt:lpstr>
      <vt:lpstr>PowerPoint Presentation</vt:lpstr>
      <vt:lpstr>Les conséquences de la relation de généralisation (ou héritage)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hiérarchie de classe</vt:lpstr>
      <vt:lpstr>PowerPoint Presentation</vt:lpstr>
      <vt:lpstr>Les méthodes de la classe Object</vt:lpstr>
      <vt:lpstr>Utilisation sans redéfinition des méthodes toString et equals</vt:lpstr>
      <vt:lpstr>PowerPoint Presentation</vt:lpstr>
      <vt:lpstr>Exemple de redéfinition  de la méthodes toString</vt:lpstr>
      <vt:lpstr>Exemple: La classe Complex</vt:lpstr>
      <vt:lpstr>PowerPoint Presentation</vt:lpstr>
      <vt:lpstr>Exemple de redéfinition  de la méthode  equals</vt:lpstr>
      <vt:lpstr>Exemple: La classe Complex</vt:lpstr>
      <vt:lpstr>Exemple: La classe Complex</vt:lpstr>
      <vt:lpstr>La classe Complex Corrigée</vt:lpstr>
      <vt:lpstr>Ou est l’erreur</vt:lpstr>
      <vt:lpstr>Ajustage de l’erreur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201</cp:revision>
  <dcterms:created xsi:type="dcterms:W3CDTF">2009-02-27T20:30:05Z</dcterms:created>
  <dcterms:modified xsi:type="dcterms:W3CDTF">2021-04-18T14:46:22Z</dcterms:modified>
</cp:coreProperties>
</file>