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332" r:id="rId3"/>
    <p:sldId id="375" r:id="rId4"/>
    <p:sldId id="374" r:id="rId5"/>
    <p:sldId id="333" r:id="rId6"/>
    <p:sldId id="351" r:id="rId7"/>
    <p:sldId id="352" r:id="rId8"/>
    <p:sldId id="354" r:id="rId9"/>
    <p:sldId id="356" r:id="rId10"/>
    <p:sldId id="357" r:id="rId11"/>
    <p:sldId id="358" r:id="rId12"/>
    <p:sldId id="359" r:id="rId13"/>
    <p:sldId id="360" r:id="rId14"/>
    <p:sldId id="361" r:id="rId15"/>
    <p:sldId id="373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8" autoAdjust="0"/>
    <p:restoredTop sz="94660"/>
  </p:normalViewPr>
  <p:slideViewPr>
    <p:cSldViewPr>
      <p:cViewPr>
        <p:scale>
          <a:sx n="80" d="100"/>
          <a:sy n="80" d="100"/>
        </p:scale>
        <p:origin x="-1152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F378FD-BDC2-4EC9-B59C-A6395934AB41}" type="datetimeFigureOut">
              <a:rPr lang="fr-FR" smtClean="0"/>
              <a:pPr/>
              <a:t>18/04/2021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C7A84-51F8-4729-A202-894EC0337E9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73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50EDD-A1C1-44AE-9175-8CDAE49E6A8A}" type="datetime8">
              <a:rPr lang="ar-DZ" smtClean="0"/>
              <a:t>18 نيسان، 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991B0-5049-4D6E-B3F4-84650A580492}" type="datetime8">
              <a:rPr lang="ar-DZ" smtClean="0"/>
              <a:t>18 نيسان، 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3D93-900B-46AB-B050-B7979B96B77C}" type="datetime8">
              <a:rPr lang="ar-DZ" smtClean="0"/>
              <a:t>18 نيسان، 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8A56D-E4FD-4BEC-B097-204944E95C6C}" type="datetime8">
              <a:rPr lang="ar-DZ" smtClean="0"/>
              <a:t>18 نيسان، 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7567B-B5E2-46D2-A904-8E0E5CDF37FB}" type="datetime8">
              <a:rPr lang="ar-DZ" smtClean="0"/>
              <a:t>18 نيسان، 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4241-21D9-4F31-BA05-C38731C9F6C6}" type="datetime8">
              <a:rPr lang="ar-DZ" smtClean="0"/>
              <a:t>18 نيسان، 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9310-04FD-4AC1-A1D7-A7679A958C9B}" type="datetime8">
              <a:rPr lang="ar-DZ" smtClean="0"/>
              <a:t>18 نيسان، 21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6069-B3F3-4A2E-8A43-131665874845}" type="datetime8">
              <a:rPr lang="ar-DZ" smtClean="0"/>
              <a:t>18 نيسان، 21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B624-99FD-4493-80BA-AD15F881DE26}" type="datetime8">
              <a:rPr lang="ar-DZ" smtClean="0"/>
              <a:t>18 نيسان، 21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AC82-AE23-46A0-8F94-4482DC572534}" type="datetime8">
              <a:rPr lang="ar-DZ" smtClean="0"/>
              <a:t>18 نيسان، 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07DC-26C4-48F5-9336-2AF8F5276A39}" type="datetime8">
              <a:rPr lang="ar-DZ" smtClean="0"/>
              <a:t>18 نيسان، 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2D050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336C2-D6B9-43C2-AC0D-5EF838F4BD02}" type="datetime8">
              <a:rPr lang="ar-DZ" smtClean="0"/>
              <a:t>18 نيسان، 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00034" y="2714620"/>
            <a:ext cx="8229600" cy="11430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fr-FR" dirty="0" smtClean="0"/>
              <a:t>POO avec JAVA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</a:t>
            </a:fld>
            <a:endParaRPr lang="fr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2022-6638-4381-9367-010BD0DA3164}" type="datetime8">
              <a:rPr lang="ar-DZ" smtClean="0"/>
              <a:t>18 نيسان، 21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928694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sz="3600" b="1" dirty="0" smtClean="0"/>
              <a:t>Appel de constructeurs: Exemples</a:t>
            </a:r>
            <a:endParaRPr lang="fr-FR" sz="36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428596" y="1285860"/>
            <a:ext cx="8286808" cy="48320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800" b="1" dirty="0" smtClean="0"/>
              <a:t>public</a:t>
            </a:r>
            <a:r>
              <a:rPr lang="en-GB" sz="2800" dirty="0" smtClean="0"/>
              <a:t> </a:t>
            </a:r>
            <a:r>
              <a:rPr lang="en-GB" sz="2800" b="1" dirty="0" smtClean="0"/>
              <a:t>class</a:t>
            </a:r>
            <a:r>
              <a:rPr lang="en-GB" sz="2800" dirty="0" smtClean="0"/>
              <a:t> Complex {</a:t>
            </a:r>
            <a:endParaRPr lang="fr-FR" sz="2800" dirty="0" smtClean="0"/>
          </a:p>
          <a:p>
            <a:r>
              <a:rPr lang="en-GB" sz="2800" dirty="0" smtClean="0"/>
              <a:t>	</a:t>
            </a:r>
            <a:r>
              <a:rPr lang="en-GB" sz="2800" b="1" dirty="0" smtClean="0"/>
              <a:t>float</a:t>
            </a:r>
            <a:r>
              <a:rPr lang="en-GB" sz="2800" dirty="0" smtClean="0"/>
              <a:t> r, </a:t>
            </a:r>
            <a:r>
              <a:rPr lang="en-GB" sz="2800" dirty="0" err="1" smtClean="0"/>
              <a:t>i</a:t>
            </a:r>
            <a:r>
              <a:rPr lang="en-GB" sz="2800" dirty="0" smtClean="0"/>
              <a:t>;</a:t>
            </a:r>
            <a:endParaRPr lang="fr-FR" sz="2800" dirty="0" smtClean="0"/>
          </a:p>
          <a:p>
            <a:r>
              <a:rPr lang="en-GB" sz="2800" dirty="0" smtClean="0"/>
              <a:t>	</a:t>
            </a:r>
            <a:r>
              <a:rPr lang="en-GB" sz="2800" b="1" dirty="0" smtClean="0"/>
              <a:t>public</a:t>
            </a:r>
            <a:r>
              <a:rPr lang="en-GB" sz="2800" dirty="0" smtClean="0"/>
              <a:t> Complex(){r = </a:t>
            </a:r>
            <a:r>
              <a:rPr lang="en-GB" sz="2800" dirty="0" err="1" smtClean="0"/>
              <a:t>i</a:t>
            </a:r>
            <a:r>
              <a:rPr lang="en-GB" sz="2800" dirty="0" smtClean="0"/>
              <a:t> = 0.0f;}</a:t>
            </a:r>
            <a:endParaRPr lang="fr-FR" sz="2800" dirty="0" smtClean="0"/>
          </a:p>
          <a:p>
            <a:r>
              <a:rPr lang="en-GB" sz="2800" dirty="0" smtClean="0"/>
              <a:t>	</a:t>
            </a:r>
            <a:r>
              <a:rPr lang="en-GB" sz="2800" b="1" dirty="0" smtClean="0"/>
              <a:t>public</a:t>
            </a:r>
            <a:r>
              <a:rPr lang="en-GB" sz="2800" dirty="0" smtClean="0"/>
              <a:t> Complex(</a:t>
            </a:r>
            <a:r>
              <a:rPr lang="en-GB" sz="2800" b="1" dirty="0" smtClean="0"/>
              <a:t>float</a:t>
            </a:r>
            <a:r>
              <a:rPr lang="en-GB" sz="2800" dirty="0" smtClean="0"/>
              <a:t> r, </a:t>
            </a:r>
            <a:r>
              <a:rPr lang="en-GB" sz="2800" b="1" dirty="0" smtClean="0"/>
              <a:t>float</a:t>
            </a:r>
            <a:r>
              <a:rPr lang="en-GB" sz="2800" dirty="0" smtClean="0"/>
              <a:t> </a:t>
            </a:r>
            <a:r>
              <a:rPr lang="en-GB" sz="2800" dirty="0" err="1" smtClean="0"/>
              <a:t>i</a:t>
            </a:r>
            <a:r>
              <a:rPr lang="en-GB" sz="2800" dirty="0" smtClean="0"/>
              <a:t>){ </a:t>
            </a:r>
            <a:endParaRPr lang="fr-FR" sz="2800" dirty="0" smtClean="0"/>
          </a:p>
          <a:p>
            <a:r>
              <a:rPr lang="en-GB" sz="2800" dirty="0" smtClean="0">
                <a:solidFill>
                  <a:srgbClr val="C00000"/>
                </a:solidFill>
              </a:rPr>
              <a:t>		</a:t>
            </a:r>
            <a:r>
              <a:rPr lang="en-GB" sz="2800" dirty="0" smtClean="0">
                <a:solidFill>
                  <a:schemeClr val="tx1"/>
                </a:solidFill>
              </a:rPr>
              <a:t> </a:t>
            </a:r>
            <a:r>
              <a:rPr lang="en-GB" sz="2800" b="1" dirty="0" err="1" smtClean="0">
                <a:solidFill>
                  <a:schemeClr val="tx1"/>
                </a:solidFill>
              </a:rPr>
              <a:t>this</a:t>
            </a:r>
            <a:r>
              <a:rPr lang="en-GB" sz="2800" dirty="0" err="1" smtClean="0">
                <a:solidFill>
                  <a:schemeClr val="tx1"/>
                </a:solidFill>
              </a:rPr>
              <a:t>.r</a:t>
            </a:r>
            <a:r>
              <a:rPr lang="en-GB" sz="2800" dirty="0" smtClean="0">
                <a:solidFill>
                  <a:schemeClr val="tx1"/>
                </a:solidFill>
              </a:rPr>
              <a:t> = r; </a:t>
            </a:r>
            <a:r>
              <a:rPr lang="en-GB" sz="2800" b="1" dirty="0" err="1" smtClean="0">
                <a:solidFill>
                  <a:schemeClr val="tx1"/>
                </a:solidFill>
              </a:rPr>
              <a:t>this</a:t>
            </a:r>
            <a:r>
              <a:rPr lang="en-GB" sz="2800" dirty="0" err="1" smtClean="0">
                <a:solidFill>
                  <a:schemeClr val="tx1"/>
                </a:solidFill>
              </a:rPr>
              <a:t>.i</a:t>
            </a:r>
            <a:r>
              <a:rPr lang="en-GB" sz="2800" dirty="0" smtClean="0">
                <a:solidFill>
                  <a:schemeClr val="tx1"/>
                </a:solidFill>
              </a:rPr>
              <a:t> = </a:t>
            </a:r>
            <a:r>
              <a:rPr lang="en-GB" sz="2800" dirty="0" err="1" smtClean="0">
                <a:solidFill>
                  <a:schemeClr val="tx1"/>
                </a:solidFill>
              </a:rPr>
              <a:t>i</a:t>
            </a:r>
            <a:r>
              <a:rPr lang="en-GB" sz="2800" dirty="0" smtClean="0">
                <a:solidFill>
                  <a:schemeClr val="tx1"/>
                </a:solidFill>
              </a:rPr>
              <a:t>;</a:t>
            </a:r>
          </a:p>
          <a:p>
            <a:r>
              <a:rPr lang="fr-FR" sz="2800" dirty="0" smtClean="0">
                <a:solidFill>
                  <a:srgbClr val="FF0000"/>
                </a:solidFill>
              </a:rPr>
              <a:t>		// Appel incorrect: L’appel doit </a:t>
            </a:r>
            <a:r>
              <a:rPr lang="fr-FR" sz="2800" dirty="0" smtClean="0">
                <a:solidFill>
                  <a:srgbClr val="FF0000"/>
                </a:solidFill>
              </a:rPr>
              <a:t>être </a:t>
            </a:r>
            <a:r>
              <a:rPr lang="fr-FR" sz="2800" dirty="0" smtClean="0">
                <a:solidFill>
                  <a:srgbClr val="FF0000"/>
                </a:solidFill>
              </a:rPr>
              <a:t>la </a:t>
            </a:r>
          </a:p>
          <a:p>
            <a:r>
              <a:rPr lang="fr-FR" sz="2800" dirty="0" smtClean="0">
                <a:solidFill>
                  <a:srgbClr val="FF0000"/>
                </a:solidFill>
              </a:rPr>
              <a:t>		// </a:t>
            </a:r>
            <a:r>
              <a:rPr lang="fr-FR" sz="2800" dirty="0" smtClean="0">
                <a:solidFill>
                  <a:srgbClr val="FF0000"/>
                </a:solidFill>
              </a:rPr>
              <a:t>première </a:t>
            </a:r>
            <a:r>
              <a:rPr lang="fr-FR" sz="2800" dirty="0" smtClean="0">
                <a:solidFill>
                  <a:srgbClr val="FF0000"/>
                </a:solidFill>
              </a:rPr>
              <a:t>instruction	</a:t>
            </a:r>
          </a:p>
          <a:p>
            <a:r>
              <a:rPr lang="fr-FR" sz="2800" dirty="0" smtClean="0">
                <a:solidFill>
                  <a:srgbClr val="FF0000"/>
                </a:solidFill>
              </a:rPr>
              <a:t>		</a:t>
            </a:r>
            <a:r>
              <a:rPr lang="en-GB" sz="2800" b="1" dirty="0" smtClean="0">
                <a:solidFill>
                  <a:srgbClr val="FF0000"/>
                </a:solidFill>
              </a:rPr>
              <a:t>this</a:t>
            </a:r>
            <a:r>
              <a:rPr lang="en-GB" sz="2800" dirty="0" smtClean="0">
                <a:solidFill>
                  <a:srgbClr val="FF0000"/>
                </a:solidFill>
              </a:rPr>
              <a:t> (); </a:t>
            </a:r>
            <a:endParaRPr lang="fr-FR" sz="2800" dirty="0" smtClean="0">
              <a:solidFill>
                <a:srgbClr val="FF0000"/>
              </a:solidFill>
            </a:endParaRPr>
          </a:p>
          <a:p>
            <a:r>
              <a:rPr lang="en-GB" sz="2800" dirty="0" smtClean="0"/>
              <a:t>	}</a:t>
            </a:r>
            <a:endParaRPr lang="fr-FR" sz="2800" dirty="0" smtClean="0"/>
          </a:p>
          <a:p>
            <a:r>
              <a:rPr lang="en-GB" sz="2800" dirty="0" smtClean="0"/>
              <a:t>	</a:t>
            </a:r>
            <a:r>
              <a:rPr lang="en-GB" sz="2800" b="1" dirty="0" smtClean="0"/>
              <a:t>public</a:t>
            </a:r>
            <a:r>
              <a:rPr lang="en-GB" sz="2800" dirty="0" smtClean="0"/>
              <a:t> </a:t>
            </a:r>
            <a:r>
              <a:rPr lang="en-GB" sz="2800" b="1" dirty="0" smtClean="0"/>
              <a:t>void</a:t>
            </a:r>
            <a:r>
              <a:rPr lang="en-GB" sz="2800" dirty="0" smtClean="0"/>
              <a:t> init(){r = </a:t>
            </a:r>
            <a:r>
              <a:rPr lang="en-GB" sz="2800" dirty="0" err="1" smtClean="0"/>
              <a:t>i</a:t>
            </a:r>
            <a:r>
              <a:rPr lang="en-GB" sz="2800" dirty="0" smtClean="0"/>
              <a:t> = 0.0f;}</a:t>
            </a:r>
            <a:endParaRPr lang="fr-FR" sz="2800" dirty="0" smtClean="0"/>
          </a:p>
          <a:p>
            <a:r>
              <a:rPr lang="fr-FR" sz="2800" dirty="0" smtClean="0"/>
              <a:t>}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B9DE-B613-4C04-8AC7-AA988410B87B}" type="datetime8">
              <a:rPr lang="ar-DZ" smtClean="0"/>
              <a:t>18 نيسان، 21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928694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sz="3600" b="1" dirty="0" smtClean="0"/>
              <a:t>Appel de constructeurs: Exemples</a:t>
            </a:r>
            <a:endParaRPr lang="fr-FR" sz="36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428596" y="1214422"/>
            <a:ext cx="8286808" cy="526297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800" b="1" dirty="0" smtClean="0"/>
              <a:t>public</a:t>
            </a:r>
            <a:r>
              <a:rPr lang="en-GB" sz="2800" dirty="0" smtClean="0"/>
              <a:t> </a:t>
            </a:r>
            <a:r>
              <a:rPr lang="en-GB" sz="2800" b="1" dirty="0" smtClean="0"/>
              <a:t>class</a:t>
            </a:r>
            <a:r>
              <a:rPr lang="en-GB" sz="2800" dirty="0" smtClean="0"/>
              <a:t> Complex {</a:t>
            </a:r>
            <a:endParaRPr lang="fr-FR" sz="2800" dirty="0" smtClean="0"/>
          </a:p>
          <a:p>
            <a:r>
              <a:rPr lang="en-GB" sz="2800" dirty="0" smtClean="0"/>
              <a:t>	</a:t>
            </a:r>
            <a:r>
              <a:rPr lang="en-GB" sz="2800" b="1" dirty="0" smtClean="0"/>
              <a:t>float</a:t>
            </a:r>
            <a:r>
              <a:rPr lang="en-GB" sz="2800" dirty="0" smtClean="0"/>
              <a:t> r, </a:t>
            </a:r>
            <a:r>
              <a:rPr lang="en-GB" sz="2800" dirty="0" err="1" smtClean="0"/>
              <a:t>i</a:t>
            </a:r>
            <a:r>
              <a:rPr lang="en-GB" sz="2800" dirty="0" smtClean="0"/>
              <a:t>;</a:t>
            </a:r>
            <a:endParaRPr lang="fr-FR" sz="2800" dirty="0" smtClean="0"/>
          </a:p>
          <a:p>
            <a:r>
              <a:rPr lang="en-GB" sz="2800" dirty="0" smtClean="0"/>
              <a:t>	</a:t>
            </a:r>
            <a:r>
              <a:rPr lang="en-GB" sz="2800" b="1" dirty="0" smtClean="0"/>
              <a:t>public</a:t>
            </a:r>
            <a:r>
              <a:rPr lang="en-GB" sz="2800" dirty="0" smtClean="0"/>
              <a:t> Complex(){r = </a:t>
            </a:r>
            <a:r>
              <a:rPr lang="en-GB" sz="2800" dirty="0" err="1" smtClean="0"/>
              <a:t>i</a:t>
            </a:r>
            <a:r>
              <a:rPr lang="en-GB" sz="2800" dirty="0" smtClean="0"/>
              <a:t> = 0.0f;}</a:t>
            </a:r>
            <a:endParaRPr lang="fr-FR" sz="2800" dirty="0" smtClean="0"/>
          </a:p>
          <a:p>
            <a:r>
              <a:rPr lang="en-GB" sz="2800" dirty="0" smtClean="0"/>
              <a:t>	</a:t>
            </a:r>
            <a:r>
              <a:rPr lang="en-GB" sz="2800" b="1" dirty="0" smtClean="0"/>
              <a:t>public</a:t>
            </a:r>
            <a:r>
              <a:rPr lang="en-GB" sz="2800" dirty="0" smtClean="0"/>
              <a:t> Complex(</a:t>
            </a:r>
            <a:r>
              <a:rPr lang="en-GB" sz="2800" b="1" dirty="0" smtClean="0"/>
              <a:t>float</a:t>
            </a:r>
            <a:r>
              <a:rPr lang="en-GB" sz="2800" dirty="0" smtClean="0"/>
              <a:t> r){ </a:t>
            </a:r>
            <a:r>
              <a:rPr lang="en-GB" sz="2800" b="1" dirty="0" smtClean="0">
                <a:solidFill>
                  <a:srgbClr val="C00000"/>
                </a:solidFill>
              </a:rPr>
              <a:t>this</a:t>
            </a:r>
            <a:r>
              <a:rPr lang="en-GB" sz="2800" dirty="0" smtClean="0">
                <a:solidFill>
                  <a:srgbClr val="C00000"/>
                </a:solidFill>
              </a:rPr>
              <a:t> ()</a:t>
            </a:r>
            <a:r>
              <a:rPr lang="en-GB" sz="2800" dirty="0" smtClean="0"/>
              <a:t>;  </a:t>
            </a:r>
            <a:r>
              <a:rPr lang="en-GB" sz="2800" b="1" dirty="0" err="1" smtClean="0"/>
              <a:t>this</a:t>
            </a:r>
            <a:r>
              <a:rPr lang="en-GB" sz="2800" dirty="0" err="1" smtClean="0"/>
              <a:t>.r</a:t>
            </a:r>
            <a:r>
              <a:rPr lang="en-GB" sz="2800" dirty="0" smtClean="0"/>
              <a:t> = r; }</a:t>
            </a:r>
            <a:endParaRPr lang="fr-FR" sz="2800" dirty="0" smtClean="0"/>
          </a:p>
          <a:p>
            <a:r>
              <a:rPr lang="en-GB" sz="2800" dirty="0" smtClean="0"/>
              <a:t>	</a:t>
            </a:r>
            <a:r>
              <a:rPr lang="en-GB" sz="2800" b="1" dirty="0" smtClean="0"/>
              <a:t>public</a:t>
            </a:r>
            <a:r>
              <a:rPr lang="en-GB" sz="2800" dirty="0" smtClean="0"/>
              <a:t> Complex(</a:t>
            </a:r>
            <a:r>
              <a:rPr lang="en-GB" sz="2800" b="1" dirty="0" smtClean="0"/>
              <a:t>float</a:t>
            </a:r>
            <a:r>
              <a:rPr lang="en-GB" sz="2800" dirty="0" smtClean="0"/>
              <a:t> r, </a:t>
            </a:r>
            <a:r>
              <a:rPr lang="en-GB" sz="2800" b="1" dirty="0" smtClean="0"/>
              <a:t>float</a:t>
            </a:r>
            <a:r>
              <a:rPr lang="en-GB" sz="2800" dirty="0" smtClean="0"/>
              <a:t> </a:t>
            </a:r>
            <a:r>
              <a:rPr lang="en-GB" sz="2800" dirty="0" err="1" smtClean="0"/>
              <a:t>i</a:t>
            </a:r>
            <a:r>
              <a:rPr lang="en-GB" sz="2800" dirty="0" smtClean="0"/>
              <a:t>){ </a:t>
            </a:r>
            <a:endParaRPr lang="fr-FR" sz="2800" dirty="0" smtClean="0"/>
          </a:p>
          <a:p>
            <a:r>
              <a:rPr lang="en-GB" sz="2800" dirty="0" smtClean="0"/>
              <a:t>		</a:t>
            </a:r>
            <a:r>
              <a:rPr lang="fr-FR" sz="2800" b="1" dirty="0" err="1" smtClean="0">
                <a:solidFill>
                  <a:srgbClr val="C00000"/>
                </a:solidFill>
              </a:rPr>
              <a:t>this</a:t>
            </a:r>
            <a:r>
              <a:rPr lang="fr-FR" sz="2800" dirty="0" smtClean="0">
                <a:solidFill>
                  <a:srgbClr val="C00000"/>
                </a:solidFill>
              </a:rPr>
              <a:t> (); </a:t>
            </a:r>
          </a:p>
          <a:p>
            <a:r>
              <a:rPr lang="fr-FR" sz="2800" b="1" dirty="0" smtClean="0">
                <a:solidFill>
                  <a:srgbClr val="FF0000"/>
                </a:solidFill>
              </a:rPr>
              <a:t>// Incorrect.. Appel à un autre constructeur</a:t>
            </a:r>
          </a:p>
          <a:p>
            <a:r>
              <a:rPr lang="fr-FR" sz="2800" dirty="0" smtClean="0">
                <a:solidFill>
                  <a:srgbClr val="FF0000"/>
                </a:solidFill>
              </a:rPr>
              <a:t>		</a:t>
            </a:r>
            <a:r>
              <a:rPr lang="en-GB" sz="2800" b="1" dirty="0" smtClean="0">
                <a:solidFill>
                  <a:srgbClr val="FF0000"/>
                </a:solidFill>
              </a:rPr>
              <a:t>this</a:t>
            </a:r>
            <a:r>
              <a:rPr lang="en-GB" sz="2800" dirty="0" smtClean="0">
                <a:solidFill>
                  <a:srgbClr val="FF0000"/>
                </a:solidFill>
              </a:rPr>
              <a:t>(12.0f); </a:t>
            </a:r>
            <a:endParaRPr lang="fr-FR" sz="2800" dirty="0" smtClean="0">
              <a:solidFill>
                <a:srgbClr val="FF0000"/>
              </a:solidFill>
            </a:endParaRPr>
          </a:p>
          <a:p>
            <a:r>
              <a:rPr lang="en-GB" sz="2800" dirty="0" smtClean="0"/>
              <a:t>		</a:t>
            </a:r>
            <a:r>
              <a:rPr lang="en-GB" sz="2800" b="1" dirty="0" err="1" smtClean="0"/>
              <a:t>this</a:t>
            </a:r>
            <a:r>
              <a:rPr lang="en-GB" sz="2800" dirty="0" err="1" smtClean="0"/>
              <a:t>.r</a:t>
            </a:r>
            <a:r>
              <a:rPr lang="en-GB" sz="2800" dirty="0" smtClean="0"/>
              <a:t> = r; </a:t>
            </a:r>
            <a:r>
              <a:rPr lang="en-GB" sz="2800" b="1" dirty="0" err="1" smtClean="0"/>
              <a:t>this</a:t>
            </a:r>
            <a:r>
              <a:rPr lang="en-GB" sz="2800" dirty="0" err="1" smtClean="0"/>
              <a:t>.i</a:t>
            </a:r>
            <a:r>
              <a:rPr lang="en-GB" sz="2800" dirty="0" smtClean="0"/>
              <a:t> = </a:t>
            </a:r>
            <a:r>
              <a:rPr lang="en-GB" sz="2800" dirty="0" err="1" smtClean="0"/>
              <a:t>i</a:t>
            </a:r>
            <a:r>
              <a:rPr lang="en-GB" sz="2800" dirty="0" smtClean="0"/>
              <a:t>;</a:t>
            </a:r>
            <a:endParaRPr lang="fr-FR" sz="2800" dirty="0" smtClean="0"/>
          </a:p>
          <a:p>
            <a:r>
              <a:rPr lang="en-GB" sz="2800" dirty="0" smtClean="0"/>
              <a:t>	}</a:t>
            </a:r>
            <a:endParaRPr lang="fr-FR" sz="2800" dirty="0" smtClean="0"/>
          </a:p>
          <a:p>
            <a:r>
              <a:rPr lang="en-GB" sz="2800" dirty="0" smtClean="0"/>
              <a:t>	</a:t>
            </a:r>
            <a:r>
              <a:rPr lang="en-GB" sz="2800" b="1" dirty="0" smtClean="0"/>
              <a:t>public</a:t>
            </a:r>
            <a:r>
              <a:rPr lang="en-GB" sz="2800" dirty="0" smtClean="0"/>
              <a:t> </a:t>
            </a:r>
            <a:r>
              <a:rPr lang="en-GB" sz="2800" b="1" dirty="0" smtClean="0"/>
              <a:t>void</a:t>
            </a:r>
            <a:r>
              <a:rPr lang="en-GB" sz="2800" dirty="0" smtClean="0"/>
              <a:t> init(){r = </a:t>
            </a:r>
            <a:r>
              <a:rPr lang="en-GB" sz="2800" dirty="0" err="1" smtClean="0"/>
              <a:t>i</a:t>
            </a:r>
            <a:r>
              <a:rPr lang="en-GB" sz="2800" dirty="0" smtClean="0"/>
              <a:t> = 0.0f;}</a:t>
            </a:r>
            <a:endParaRPr lang="fr-FR" sz="2800" dirty="0" smtClean="0"/>
          </a:p>
          <a:p>
            <a:r>
              <a:rPr lang="fr-FR" sz="2800" dirty="0" smtClean="0"/>
              <a:t>}</a:t>
            </a:r>
          </a:p>
        </p:txBody>
      </p:sp>
      <p:sp>
        <p:nvSpPr>
          <p:cNvPr id="2" name="Rectangle à coins arrondis 1"/>
          <p:cNvSpPr/>
          <p:nvPr/>
        </p:nvSpPr>
        <p:spPr>
          <a:xfrm>
            <a:off x="539552" y="3845910"/>
            <a:ext cx="7095732" cy="807225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4B8C-CB20-473D-BB8B-04487F360004}" type="datetime8">
              <a:rPr lang="ar-DZ" smtClean="0"/>
              <a:t>18 نيسان، 21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928694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sz="3600" b="1" dirty="0" smtClean="0"/>
              <a:t>Appel de constructeurs: Exemples</a:t>
            </a:r>
            <a:endParaRPr lang="fr-FR" sz="36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428596" y="1214422"/>
            <a:ext cx="8286808" cy="526297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800" b="1" dirty="0" smtClean="0"/>
              <a:t>public</a:t>
            </a:r>
            <a:r>
              <a:rPr lang="en-GB" sz="2800" dirty="0" smtClean="0"/>
              <a:t> </a:t>
            </a:r>
            <a:r>
              <a:rPr lang="en-GB" sz="2800" b="1" dirty="0" smtClean="0"/>
              <a:t>class</a:t>
            </a:r>
            <a:r>
              <a:rPr lang="en-GB" sz="2800" dirty="0" smtClean="0"/>
              <a:t> Complex {</a:t>
            </a:r>
            <a:endParaRPr lang="fr-FR" sz="2800" dirty="0" smtClean="0"/>
          </a:p>
          <a:p>
            <a:r>
              <a:rPr lang="en-GB" sz="2800" dirty="0" smtClean="0"/>
              <a:t>	</a:t>
            </a:r>
            <a:r>
              <a:rPr lang="en-GB" sz="2800" b="1" dirty="0" smtClean="0"/>
              <a:t>float</a:t>
            </a:r>
            <a:r>
              <a:rPr lang="en-GB" sz="2800" dirty="0" smtClean="0"/>
              <a:t> r, </a:t>
            </a:r>
            <a:r>
              <a:rPr lang="en-GB" sz="2800" dirty="0" err="1" smtClean="0"/>
              <a:t>i</a:t>
            </a:r>
            <a:r>
              <a:rPr lang="en-GB" sz="2800" dirty="0" smtClean="0"/>
              <a:t>;</a:t>
            </a:r>
            <a:endParaRPr lang="fr-FR" sz="2800" dirty="0" smtClean="0"/>
          </a:p>
          <a:p>
            <a:r>
              <a:rPr lang="en-GB" sz="2800" dirty="0" smtClean="0"/>
              <a:t>	</a:t>
            </a:r>
            <a:r>
              <a:rPr lang="en-GB" sz="2800" b="1" dirty="0" smtClean="0"/>
              <a:t>public</a:t>
            </a:r>
            <a:r>
              <a:rPr lang="en-GB" sz="2800" dirty="0" smtClean="0"/>
              <a:t> Complex(){r = </a:t>
            </a:r>
            <a:r>
              <a:rPr lang="en-GB" sz="2800" dirty="0" err="1" smtClean="0"/>
              <a:t>i</a:t>
            </a:r>
            <a:r>
              <a:rPr lang="en-GB" sz="2800" dirty="0" smtClean="0"/>
              <a:t> = 0.0f;}</a:t>
            </a:r>
            <a:endParaRPr lang="fr-FR" sz="2800" dirty="0" smtClean="0"/>
          </a:p>
          <a:p>
            <a:r>
              <a:rPr lang="en-GB" sz="2800" dirty="0" smtClean="0"/>
              <a:t>	</a:t>
            </a:r>
            <a:r>
              <a:rPr lang="en-GB" sz="2800" b="1" dirty="0" smtClean="0"/>
              <a:t>public</a:t>
            </a:r>
            <a:r>
              <a:rPr lang="en-GB" sz="2800" dirty="0" smtClean="0"/>
              <a:t> Complex(</a:t>
            </a:r>
            <a:r>
              <a:rPr lang="en-GB" sz="2800" b="1" dirty="0" smtClean="0"/>
              <a:t>float</a:t>
            </a:r>
            <a:r>
              <a:rPr lang="en-GB" sz="2800" dirty="0" smtClean="0"/>
              <a:t> r){ </a:t>
            </a:r>
            <a:r>
              <a:rPr lang="en-GB" sz="2800" b="1" dirty="0" smtClean="0"/>
              <a:t>this</a:t>
            </a:r>
            <a:r>
              <a:rPr lang="en-GB" sz="2800" dirty="0" smtClean="0"/>
              <a:t> ();  </a:t>
            </a:r>
            <a:r>
              <a:rPr lang="en-GB" sz="2800" b="1" dirty="0" err="1" smtClean="0"/>
              <a:t>this</a:t>
            </a:r>
            <a:r>
              <a:rPr lang="en-GB" sz="2800" dirty="0" err="1" smtClean="0"/>
              <a:t>.r</a:t>
            </a:r>
            <a:r>
              <a:rPr lang="en-GB" sz="2800" dirty="0" smtClean="0"/>
              <a:t> = r; }</a:t>
            </a:r>
            <a:endParaRPr lang="fr-FR" sz="2800" dirty="0" smtClean="0"/>
          </a:p>
          <a:p>
            <a:r>
              <a:rPr lang="en-GB" sz="2800" dirty="0" smtClean="0"/>
              <a:t>	</a:t>
            </a:r>
            <a:r>
              <a:rPr lang="en-GB" sz="2800" b="1" dirty="0" smtClean="0"/>
              <a:t>public</a:t>
            </a:r>
            <a:r>
              <a:rPr lang="en-GB" sz="2800" dirty="0" smtClean="0"/>
              <a:t> Complex(</a:t>
            </a:r>
            <a:r>
              <a:rPr lang="en-GB" sz="2800" b="1" dirty="0" smtClean="0"/>
              <a:t>float</a:t>
            </a:r>
            <a:r>
              <a:rPr lang="en-GB" sz="2800" dirty="0" smtClean="0"/>
              <a:t> r, </a:t>
            </a:r>
            <a:r>
              <a:rPr lang="en-GB" sz="2800" b="1" dirty="0" smtClean="0"/>
              <a:t>float</a:t>
            </a:r>
            <a:r>
              <a:rPr lang="en-GB" sz="2800" dirty="0" smtClean="0"/>
              <a:t> </a:t>
            </a:r>
            <a:r>
              <a:rPr lang="en-GB" sz="2800" dirty="0" err="1" smtClean="0"/>
              <a:t>i</a:t>
            </a:r>
            <a:r>
              <a:rPr lang="en-GB" sz="2800" dirty="0" smtClean="0"/>
              <a:t>){ </a:t>
            </a:r>
            <a:endParaRPr lang="fr-FR" sz="2800" dirty="0" smtClean="0"/>
          </a:p>
          <a:p>
            <a:r>
              <a:rPr lang="en-GB" sz="2800" dirty="0" smtClean="0"/>
              <a:t>		</a:t>
            </a:r>
            <a:r>
              <a:rPr lang="en-GB" sz="2800" b="1" dirty="0" err="1" smtClean="0"/>
              <a:t>this</a:t>
            </a:r>
            <a:r>
              <a:rPr lang="en-GB" sz="2800" dirty="0" err="1" smtClean="0"/>
              <a:t>.r</a:t>
            </a:r>
            <a:r>
              <a:rPr lang="en-GB" sz="2800" dirty="0" smtClean="0"/>
              <a:t> = r; </a:t>
            </a:r>
            <a:r>
              <a:rPr lang="en-GB" sz="2800" b="1" dirty="0" err="1" smtClean="0"/>
              <a:t>this</a:t>
            </a:r>
            <a:r>
              <a:rPr lang="en-GB" sz="2800" dirty="0" err="1" smtClean="0"/>
              <a:t>.i</a:t>
            </a:r>
            <a:r>
              <a:rPr lang="en-GB" sz="2800" dirty="0" smtClean="0"/>
              <a:t> = </a:t>
            </a:r>
            <a:r>
              <a:rPr lang="en-GB" sz="2800" dirty="0" err="1" smtClean="0"/>
              <a:t>i</a:t>
            </a:r>
            <a:r>
              <a:rPr lang="en-GB" sz="2800" dirty="0" smtClean="0"/>
              <a:t>; 	}</a:t>
            </a:r>
            <a:endParaRPr lang="fr-FR" sz="2800" dirty="0" smtClean="0"/>
          </a:p>
          <a:p>
            <a:r>
              <a:rPr lang="fr-FR" sz="2800" dirty="0" smtClean="0"/>
              <a:t>	</a:t>
            </a:r>
            <a:r>
              <a:rPr lang="fr-FR" sz="2800" dirty="0" smtClean="0">
                <a:solidFill>
                  <a:srgbClr val="FF0000"/>
                </a:solidFill>
              </a:rPr>
              <a:t>// </a:t>
            </a:r>
            <a:r>
              <a:rPr lang="fr-FR" sz="2800" b="1" dirty="0" smtClean="0">
                <a:solidFill>
                  <a:srgbClr val="FF0000"/>
                </a:solidFill>
              </a:rPr>
              <a:t>Incorrect.. </a:t>
            </a:r>
            <a:r>
              <a:rPr lang="fr-FR" sz="2800" dirty="0" smtClean="0">
                <a:solidFill>
                  <a:srgbClr val="FF0000"/>
                </a:solidFill>
              </a:rPr>
              <a:t>Appel d’un constructeur à partir </a:t>
            </a:r>
          </a:p>
          <a:p>
            <a:r>
              <a:rPr lang="fr-FR" sz="2800" dirty="0" smtClean="0">
                <a:solidFill>
                  <a:srgbClr val="FF0000"/>
                </a:solidFill>
              </a:rPr>
              <a:t>	//d'une méthode  qui n'est pas un constructeur</a:t>
            </a:r>
          </a:p>
          <a:p>
            <a:r>
              <a:rPr lang="fr-FR" sz="2800" dirty="0" smtClean="0"/>
              <a:t>	</a:t>
            </a:r>
            <a:r>
              <a:rPr lang="fr-FR" sz="2800" b="1" dirty="0" smtClean="0"/>
              <a:t>public</a:t>
            </a:r>
            <a:r>
              <a:rPr lang="fr-FR" sz="2800" dirty="0" smtClean="0"/>
              <a:t> </a:t>
            </a:r>
            <a:r>
              <a:rPr lang="fr-FR" sz="2800" b="1" dirty="0" err="1" smtClean="0"/>
              <a:t>void</a:t>
            </a:r>
            <a:r>
              <a:rPr lang="fr-FR" sz="2800" dirty="0" smtClean="0"/>
              <a:t> </a:t>
            </a:r>
            <a:r>
              <a:rPr lang="fr-FR" sz="2800" dirty="0" err="1" smtClean="0"/>
              <a:t>init</a:t>
            </a:r>
            <a:r>
              <a:rPr lang="fr-FR" sz="2800" dirty="0" smtClean="0"/>
              <a:t>(){</a:t>
            </a:r>
          </a:p>
          <a:p>
            <a:r>
              <a:rPr lang="fr-FR" sz="2800" b="1" dirty="0" smtClean="0"/>
              <a:t>		</a:t>
            </a:r>
            <a:r>
              <a:rPr lang="fr-FR" sz="2800" b="1" dirty="0" err="1" smtClean="0">
                <a:solidFill>
                  <a:srgbClr val="FF0000"/>
                </a:solidFill>
              </a:rPr>
              <a:t>this</a:t>
            </a:r>
            <a:r>
              <a:rPr lang="fr-FR" sz="2800" dirty="0" smtClean="0">
                <a:solidFill>
                  <a:srgbClr val="FF0000"/>
                </a:solidFill>
              </a:rPr>
              <a:t>();</a:t>
            </a:r>
          </a:p>
          <a:p>
            <a:r>
              <a:rPr lang="fr-FR" sz="2800" dirty="0" smtClean="0"/>
              <a:t>	}</a:t>
            </a:r>
          </a:p>
          <a:p>
            <a:r>
              <a:rPr lang="fr-FR" sz="2800" dirty="0" smtClean="0"/>
              <a:t> }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1043608" y="3845910"/>
            <a:ext cx="7344816" cy="2103370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A77CC-9AAF-4693-8E4F-8D6D417951EC}" type="datetime8">
              <a:rPr lang="ar-DZ" smtClean="0"/>
              <a:t>18 نيسان، 21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928694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sz="3600" b="1" dirty="0" smtClean="0"/>
              <a:t>Appel de constructeurs: Exemples</a:t>
            </a:r>
            <a:endParaRPr lang="fr-FR" sz="36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408380" y="1214422"/>
            <a:ext cx="8286808" cy="44012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800" b="1" dirty="0" smtClean="0"/>
              <a:t>public</a:t>
            </a:r>
            <a:r>
              <a:rPr lang="en-GB" sz="2800" dirty="0" smtClean="0"/>
              <a:t> </a:t>
            </a:r>
            <a:r>
              <a:rPr lang="en-GB" sz="2800" b="1" dirty="0" smtClean="0"/>
              <a:t>class</a:t>
            </a:r>
            <a:r>
              <a:rPr lang="en-GB" sz="2800" dirty="0" smtClean="0"/>
              <a:t> Complex {</a:t>
            </a:r>
            <a:endParaRPr lang="fr-FR" sz="2800" dirty="0" smtClean="0"/>
          </a:p>
          <a:p>
            <a:r>
              <a:rPr lang="en-GB" sz="2800" dirty="0" smtClean="0"/>
              <a:t>	</a:t>
            </a:r>
            <a:r>
              <a:rPr lang="en-GB" sz="2800" b="1" dirty="0" smtClean="0"/>
              <a:t>float</a:t>
            </a:r>
            <a:r>
              <a:rPr lang="en-GB" sz="2800" dirty="0" smtClean="0"/>
              <a:t> r, </a:t>
            </a:r>
            <a:r>
              <a:rPr lang="en-GB" sz="2800" dirty="0" err="1" smtClean="0"/>
              <a:t>i</a:t>
            </a:r>
            <a:r>
              <a:rPr lang="en-GB" sz="2800" dirty="0" smtClean="0"/>
              <a:t>;</a:t>
            </a:r>
            <a:endParaRPr lang="fr-FR" sz="2800" dirty="0" smtClean="0"/>
          </a:p>
          <a:p>
            <a:r>
              <a:rPr lang="en-GB" sz="2800" dirty="0" smtClean="0"/>
              <a:t>	</a:t>
            </a:r>
            <a:r>
              <a:rPr lang="en-GB" sz="2800" b="1" dirty="0" smtClean="0"/>
              <a:t>public</a:t>
            </a:r>
            <a:r>
              <a:rPr lang="en-GB" sz="2800" dirty="0" smtClean="0"/>
              <a:t> Complex(){init();}</a:t>
            </a:r>
            <a:endParaRPr lang="fr-FR" sz="2800" dirty="0" smtClean="0"/>
          </a:p>
          <a:p>
            <a:r>
              <a:rPr lang="en-GB" sz="2800" b="1" dirty="0" smtClean="0">
                <a:solidFill>
                  <a:srgbClr val="00CC00"/>
                </a:solidFill>
              </a:rPr>
              <a:t>// Correct: </a:t>
            </a:r>
            <a:r>
              <a:rPr lang="en-GB" sz="2800" b="1" dirty="0" err="1" smtClean="0">
                <a:solidFill>
                  <a:srgbClr val="00CC00"/>
                </a:solidFill>
              </a:rPr>
              <a:t>constructeur</a:t>
            </a:r>
            <a:r>
              <a:rPr lang="en-GB" sz="2800" b="1" dirty="0" smtClean="0">
                <a:solidFill>
                  <a:srgbClr val="00CC00"/>
                </a:solidFill>
              </a:rPr>
              <a:t> </a:t>
            </a:r>
            <a:r>
              <a:rPr lang="en-GB" sz="2800" b="1" dirty="0" err="1" smtClean="0">
                <a:solidFill>
                  <a:srgbClr val="00CC00"/>
                </a:solidFill>
              </a:rPr>
              <a:t>appelle</a:t>
            </a:r>
            <a:r>
              <a:rPr lang="en-GB" sz="2800" b="1" dirty="0" smtClean="0">
                <a:solidFill>
                  <a:srgbClr val="00CC00"/>
                </a:solidFill>
              </a:rPr>
              <a:t>  </a:t>
            </a:r>
            <a:r>
              <a:rPr lang="en-GB" sz="2800" b="1" dirty="0" err="1" smtClean="0">
                <a:solidFill>
                  <a:srgbClr val="00CC00"/>
                </a:solidFill>
              </a:rPr>
              <a:t>méthode</a:t>
            </a:r>
            <a:endParaRPr lang="en-GB" sz="2800" b="1" dirty="0" smtClean="0">
              <a:solidFill>
                <a:srgbClr val="00CC00"/>
              </a:solidFill>
            </a:endParaRPr>
          </a:p>
          <a:p>
            <a:r>
              <a:rPr lang="en-GB" sz="2800" b="1" dirty="0" smtClean="0"/>
              <a:t>	public</a:t>
            </a:r>
            <a:r>
              <a:rPr lang="en-GB" sz="2800" dirty="0" smtClean="0"/>
              <a:t> Complex(</a:t>
            </a:r>
            <a:r>
              <a:rPr lang="en-GB" sz="2800" b="1" dirty="0" smtClean="0"/>
              <a:t>float</a:t>
            </a:r>
            <a:r>
              <a:rPr lang="en-GB" sz="2800" dirty="0" smtClean="0"/>
              <a:t> r, </a:t>
            </a:r>
            <a:r>
              <a:rPr lang="en-GB" sz="2800" b="1" dirty="0" smtClean="0"/>
              <a:t>float</a:t>
            </a:r>
            <a:r>
              <a:rPr lang="en-GB" sz="2800" dirty="0" smtClean="0"/>
              <a:t> </a:t>
            </a:r>
            <a:r>
              <a:rPr lang="en-GB" sz="2800" dirty="0" err="1" smtClean="0"/>
              <a:t>i</a:t>
            </a:r>
            <a:r>
              <a:rPr lang="en-GB" sz="2800" dirty="0" smtClean="0"/>
              <a:t>){</a:t>
            </a:r>
          </a:p>
          <a:p>
            <a:r>
              <a:rPr lang="en-GB" sz="2800" b="1" dirty="0" smtClean="0">
                <a:solidFill>
                  <a:srgbClr val="00CC00"/>
                </a:solidFill>
              </a:rPr>
              <a:t>		init(); </a:t>
            </a:r>
          </a:p>
          <a:p>
            <a:r>
              <a:rPr lang="en-GB" sz="2800" b="1" dirty="0" smtClean="0"/>
              <a:t>		</a:t>
            </a:r>
            <a:r>
              <a:rPr lang="en-GB" sz="2800" b="1" dirty="0" err="1" smtClean="0"/>
              <a:t>this</a:t>
            </a:r>
            <a:r>
              <a:rPr lang="en-GB" sz="2800" dirty="0" err="1" smtClean="0"/>
              <a:t>.r</a:t>
            </a:r>
            <a:r>
              <a:rPr lang="en-GB" sz="2800" dirty="0" smtClean="0"/>
              <a:t> = r; </a:t>
            </a:r>
            <a:r>
              <a:rPr lang="en-GB" sz="2800" b="1" dirty="0" err="1" smtClean="0"/>
              <a:t>this</a:t>
            </a:r>
            <a:r>
              <a:rPr lang="en-GB" sz="2800" dirty="0" err="1" smtClean="0"/>
              <a:t>.i</a:t>
            </a:r>
            <a:r>
              <a:rPr lang="en-GB" sz="2800" dirty="0" smtClean="0"/>
              <a:t> = </a:t>
            </a:r>
            <a:r>
              <a:rPr lang="en-GB" sz="2800" dirty="0" err="1" smtClean="0"/>
              <a:t>i</a:t>
            </a:r>
            <a:r>
              <a:rPr lang="en-GB" sz="2800" dirty="0" smtClean="0"/>
              <a:t>;</a:t>
            </a:r>
          </a:p>
          <a:p>
            <a:r>
              <a:rPr lang="en-GB" sz="2800" dirty="0" smtClean="0"/>
              <a:t>	}</a:t>
            </a:r>
            <a:endParaRPr lang="fr-FR" sz="2800" dirty="0" smtClean="0"/>
          </a:p>
          <a:p>
            <a:r>
              <a:rPr lang="en-GB" sz="2800" dirty="0" smtClean="0"/>
              <a:t>	</a:t>
            </a:r>
            <a:r>
              <a:rPr lang="en-GB" sz="2800" b="1" dirty="0" smtClean="0"/>
              <a:t>public</a:t>
            </a:r>
            <a:r>
              <a:rPr lang="en-GB" sz="2800" dirty="0" smtClean="0"/>
              <a:t> </a:t>
            </a:r>
            <a:r>
              <a:rPr lang="en-GB" sz="2800" b="1" dirty="0" smtClean="0"/>
              <a:t>void</a:t>
            </a:r>
            <a:r>
              <a:rPr lang="en-GB" sz="2800" dirty="0" smtClean="0"/>
              <a:t> init(){r = </a:t>
            </a:r>
            <a:r>
              <a:rPr lang="en-GB" sz="2800" dirty="0" err="1" smtClean="0"/>
              <a:t>i</a:t>
            </a:r>
            <a:r>
              <a:rPr lang="en-GB" sz="2800" dirty="0" smtClean="0"/>
              <a:t> = 0.0f;}</a:t>
            </a:r>
            <a:endParaRPr lang="fr-FR" sz="2800" dirty="0" smtClean="0"/>
          </a:p>
          <a:p>
            <a:r>
              <a:rPr lang="en-GB" sz="2800" dirty="0" smtClean="0"/>
              <a:t> </a:t>
            </a:r>
            <a:r>
              <a:rPr lang="fr-FR" sz="2800" dirty="0" smtClean="0"/>
              <a:t>}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408380" y="2492896"/>
            <a:ext cx="7095732" cy="2232248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endParaRPr lang="fr-B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111C9-4D22-409E-BABA-EA109FF11A6D}" type="datetime8">
              <a:rPr lang="ar-DZ" smtClean="0"/>
              <a:t>18 نيسان، 21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621852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fr-FR" sz="3600" b="1" dirty="0" smtClean="0"/>
              <a:t>Appel de constructeurs: Exemples</a:t>
            </a:r>
            <a:endParaRPr lang="fr-FR" sz="36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428596" y="908720"/>
            <a:ext cx="8286808" cy="48320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/>
              <a:t>public class</a:t>
            </a:r>
            <a:r>
              <a:rPr lang="en-US" sz="2800" dirty="0" smtClean="0"/>
              <a:t> </a:t>
            </a:r>
            <a:r>
              <a:rPr lang="en-US" sz="2800" dirty="0" err="1" smtClean="0"/>
              <a:t>personne</a:t>
            </a:r>
            <a:r>
              <a:rPr lang="en-US" sz="2800" dirty="0" smtClean="0"/>
              <a:t>{</a:t>
            </a:r>
            <a:endParaRPr lang="fr-FR" sz="2800" dirty="0" smtClean="0"/>
          </a:p>
          <a:p>
            <a:r>
              <a:rPr lang="en-US" sz="2800" dirty="0" smtClean="0"/>
              <a:t>   	</a:t>
            </a:r>
            <a:r>
              <a:rPr lang="en-US" sz="2800" dirty="0" smtClean="0"/>
              <a:t>String </a:t>
            </a:r>
            <a:r>
              <a:rPr lang="en-US" sz="2800" dirty="0" err="1" smtClean="0"/>
              <a:t>prenom</a:t>
            </a:r>
            <a:r>
              <a:rPr lang="en-US" sz="2800" dirty="0" smtClean="0"/>
              <a:t>, nom; </a:t>
            </a:r>
          </a:p>
          <a:p>
            <a:r>
              <a:rPr lang="en-US" sz="2800" b="1" dirty="0" smtClean="0"/>
              <a:t>	</a:t>
            </a:r>
            <a:r>
              <a:rPr lang="en-US" sz="2800" b="1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smtClean="0"/>
              <a:t>age;</a:t>
            </a:r>
            <a:endParaRPr lang="fr-FR" sz="2800" dirty="0" smtClean="0"/>
          </a:p>
          <a:p>
            <a:r>
              <a:rPr lang="en-US" sz="2800" dirty="0" smtClean="0"/>
              <a:t>   	public </a:t>
            </a:r>
            <a:r>
              <a:rPr lang="en-US" sz="2800" dirty="0" err="1" smtClean="0"/>
              <a:t>personne</a:t>
            </a:r>
            <a:r>
              <a:rPr lang="en-US" sz="2800" dirty="0" smtClean="0"/>
              <a:t>(String p, String n, </a:t>
            </a:r>
            <a:r>
              <a:rPr lang="en-US" sz="2800" dirty="0" err="1" smtClean="0"/>
              <a:t>int</a:t>
            </a:r>
            <a:r>
              <a:rPr lang="en-US" sz="2800" dirty="0" smtClean="0"/>
              <a:t> age){</a:t>
            </a:r>
            <a:endParaRPr lang="fr-FR" sz="2800" dirty="0" smtClean="0"/>
          </a:p>
          <a:p>
            <a:r>
              <a:rPr lang="en-US" sz="2800" b="1" dirty="0" smtClean="0"/>
              <a:t>   	     </a:t>
            </a:r>
            <a:r>
              <a:rPr lang="en-US" sz="2800" b="1" dirty="0" err="1" smtClean="0"/>
              <a:t>this</a:t>
            </a:r>
            <a:r>
              <a:rPr lang="en-US" sz="2800" dirty="0" err="1" smtClean="0"/>
              <a:t>.prenom</a:t>
            </a:r>
            <a:r>
              <a:rPr lang="en-US" sz="2800" dirty="0" smtClean="0"/>
              <a:t>=p; </a:t>
            </a:r>
            <a:r>
              <a:rPr lang="en-US" sz="2800" b="1" dirty="0" smtClean="0"/>
              <a:t>this</a:t>
            </a:r>
            <a:r>
              <a:rPr lang="en-US" sz="2800" dirty="0" smtClean="0"/>
              <a:t>.nom=n;  </a:t>
            </a:r>
            <a:r>
              <a:rPr lang="en-US" sz="2800" b="1" dirty="0" err="1" smtClean="0"/>
              <a:t>this</a:t>
            </a:r>
            <a:r>
              <a:rPr lang="en-US" sz="2800" dirty="0" err="1" smtClean="0"/>
              <a:t>.age</a:t>
            </a:r>
            <a:r>
              <a:rPr lang="en-US" sz="2800" dirty="0" smtClean="0"/>
              <a:t>=age;</a:t>
            </a:r>
            <a:endParaRPr lang="fr-FR" sz="2800" dirty="0" smtClean="0"/>
          </a:p>
          <a:p>
            <a:r>
              <a:rPr lang="en-US" sz="2800" dirty="0" smtClean="0"/>
              <a:t>  	}</a:t>
            </a:r>
            <a:endParaRPr lang="fr-FR" sz="2800" dirty="0" smtClean="0"/>
          </a:p>
          <a:p>
            <a:r>
              <a:rPr lang="en-US" sz="2800" dirty="0" smtClean="0"/>
              <a:t>  	public </a:t>
            </a:r>
            <a:r>
              <a:rPr lang="en-US" sz="2800" dirty="0" err="1" smtClean="0"/>
              <a:t>personne</a:t>
            </a:r>
            <a:r>
              <a:rPr lang="en-US" sz="2800" dirty="0" smtClean="0"/>
              <a:t>(</a:t>
            </a:r>
            <a:r>
              <a:rPr lang="en-US" sz="2800" dirty="0" err="1" smtClean="0"/>
              <a:t>personne</a:t>
            </a:r>
            <a:r>
              <a:rPr lang="en-US" sz="2800" dirty="0" smtClean="0"/>
              <a:t> p){</a:t>
            </a:r>
            <a:endParaRPr lang="fr-FR" sz="2800" dirty="0" smtClean="0"/>
          </a:p>
          <a:p>
            <a:r>
              <a:rPr lang="en-US" sz="2800" dirty="0" smtClean="0"/>
              <a:t>    		</a:t>
            </a:r>
            <a:r>
              <a:rPr lang="en-US" sz="2800" b="1" dirty="0" err="1" smtClean="0"/>
              <a:t>this</a:t>
            </a:r>
            <a:r>
              <a:rPr lang="en-US" sz="2800" dirty="0" err="1" smtClean="0"/>
              <a:t>.prenom</a:t>
            </a:r>
            <a:r>
              <a:rPr lang="en-US" sz="2800" dirty="0" smtClean="0"/>
              <a:t>=</a:t>
            </a:r>
            <a:r>
              <a:rPr lang="en-US" sz="2800" dirty="0" err="1" smtClean="0"/>
              <a:t>p.prenom</a:t>
            </a:r>
            <a:r>
              <a:rPr lang="en-US" sz="2800" dirty="0" smtClean="0"/>
              <a:t>; </a:t>
            </a:r>
            <a:r>
              <a:rPr lang="en-US" sz="2800" b="1" dirty="0" smtClean="0"/>
              <a:t>this</a:t>
            </a:r>
            <a:r>
              <a:rPr lang="en-US" sz="2800" dirty="0" smtClean="0"/>
              <a:t>.nom=p.nom;  </a:t>
            </a:r>
          </a:p>
          <a:p>
            <a:r>
              <a:rPr lang="en-US" sz="2800" dirty="0" smtClean="0"/>
              <a:t>    		</a:t>
            </a:r>
            <a:r>
              <a:rPr lang="en-US" sz="2800" b="1" dirty="0" err="1" smtClean="0"/>
              <a:t>this</a:t>
            </a:r>
            <a:r>
              <a:rPr lang="en-US" sz="2800" dirty="0" err="1" smtClean="0"/>
              <a:t>.age</a:t>
            </a:r>
            <a:r>
              <a:rPr lang="en-US" sz="2800" dirty="0" smtClean="0"/>
              <a:t>=</a:t>
            </a:r>
            <a:r>
              <a:rPr lang="en-US" sz="2800" dirty="0" err="1" smtClean="0"/>
              <a:t>p.age</a:t>
            </a:r>
            <a:r>
              <a:rPr lang="en-US" sz="2800" dirty="0" smtClean="0"/>
              <a:t>;</a:t>
            </a:r>
            <a:endParaRPr lang="fr-FR" sz="2800" dirty="0" smtClean="0"/>
          </a:p>
          <a:p>
            <a:r>
              <a:rPr lang="en-US" sz="2800" dirty="0" smtClean="0"/>
              <a:t>   	}</a:t>
            </a:r>
            <a:endParaRPr lang="fr-FR" sz="2800" dirty="0" smtClean="0"/>
          </a:p>
          <a:p>
            <a:r>
              <a:rPr lang="fr-FR" sz="2800" dirty="0" smtClean="0"/>
              <a:t>}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endParaRPr lang="fr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2432-4B26-465A-9978-E86A5BE48F94}" type="datetime8">
              <a:rPr lang="ar-DZ" smtClean="0"/>
              <a:t>18 نيسان، 21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èche droite à entaille 1"/>
          <p:cNvSpPr/>
          <p:nvPr/>
        </p:nvSpPr>
        <p:spPr>
          <a:xfrm rot="16200000">
            <a:off x="6966856" y="2303167"/>
            <a:ext cx="1492392" cy="471242"/>
          </a:xfrm>
          <a:prstGeom prst="notchedRightArrow">
            <a:avLst>
              <a:gd name="adj1" fmla="val 269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6588224" y="2996952"/>
            <a:ext cx="2250236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b="1" dirty="0" smtClean="0"/>
              <a:t>Enseignant</a:t>
            </a:r>
            <a:endParaRPr lang="fr-FR" sz="2400" dirty="0" smtClean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621852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fr-FR" sz="3600" b="1" dirty="0" smtClean="0"/>
              <a:t>Appel de constructeurs: Exemples</a:t>
            </a:r>
            <a:endParaRPr lang="fr-FR" sz="36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441172" y="908720"/>
            <a:ext cx="6003036" cy="30469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400" b="1" dirty="0" smtClean="0"/>
              <a:t>class</a:t>
            </a:r>
            <a:r>
              <a:rPr lang="fr-FR" sz="2400" dirty="0" smtClean="0"/>
              <a:t> enseignant </a:t>
            </a:r>
            <a:r>
              <a:rPr lang="fr-FR" sz="2400" b="1" dirty="0" err="1" smtClean="0"/>
              <a:t>extends</a:t>
            </a:r>
            <a:r>
              <a:rPr lang="fr-FR" sz="2400" dirty="0" smtClean="0"/>
              <a:t> personne{</a:t>
            </a:r>
          </a:p>
          <a:p>
            <a:r>
              <a:rPr lang="fr-FR" sz="2400" dirty="0" smtClean="0"/>
              <a:t>	</a:t>
            </a:r>
            <a:r>
              <a:rPr lang="fr-FR" sz="2400" b="1" dirty="0" err="1" smtClean="0"/>
              <a:t>private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int</a:t>
            </a:r>
            <a:r>
              <a:rPr lang="fr-FR" sz="2400" dirty="0" smtClean="0"/>
              <a:t> section;</a:t>
            </a:r>
          </a:p>
          <a:p>
            <a:r>
              <a:rPr lang="fr-FR" sz="2400" dirty="0" smtClean="0"/>
              <a:t>	</a:t>
            </a:r>
            <a:r>
              <a:rPr lang="en-US" sz="2400" dirty="0" smtClean="0"/>
              <a:t>public </a:t>
            </a:r>
            <a:r>
              <a:rPr lang="en-US" sz="2400" dirty="0" err="1" smtClean="0"/>
              <a:t>enseignant</a:t>
            </a:r>
            <a:r>
              <a:rPr lang="en-US" sz="2400" dirty="0" smtClean="0"/>
              <a:t>(String p, String n, </a:t>
            </a:r>
          </a:p>
          <a:p>
            <a:r>
              <a:rPr lang="en-US" sz="2400" dirty="0" smtClean="0"/>
              <a:t>			       </a:t>
            </a:r>
            <a:r>
              <a:rPr lang="en-US" sz="2400" b="1" dirty="0" err="1" smtClean="0"/>
              <a:t>int</a:t>
            </a:r>
            <a:r>
              <a:rPr lang="en-US" sz="2400" dirty="0" smtClean="0"/>
              <a:t> age, </a:t>
            </a:r>
            <a:r>
              <a:rPr lang="en-US" sz="2400" b="1" dirty="0" err="1" smtClean="0"/>
              <a:t>int</a:t>
            </a:r>
            <a:r>
              <a:rPr lang="en-US" sz="2400" dirty="0" smtClean="0"/>
              <a:t> section){</a:t>
            </a:r>
            <a:endParaRPr lang="fr-FR" sz="2400" dirty="0" smtClean="0"/>
          </a:p>
          <a:p>
            <a:r>
              <a:rPr lang="en-US" sz="2400" dirty="0" smtClean="0"/>
              <a:t>	</a:t>
            </a:r>
            <a:r>
              <a:rPr lang="en-US" sz="2400" b="1" dirty="0" smtClean="0">
                <a:solidFill>
                  <a:srgbClr val="00CC00"/>
                </a:solidFill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</a:rPr>
              <a:t>super(p, n, age);</a:t>
            </a:r>
            <a:endParaRPr lang="fr-FR" sz="2400" b="1" dirty="0" smtClean="0">
              <a:solidFill>
                <a:srgbClr val="002060"/>
              </a:solidFill>
            </a:endParaRPr>
          </a:p>
          <a:p>
            <a:r>
              <a:rPr lang="en-US" sz="2400" dirty="0" smtClean="0"/>
              <a:t>		</a:t>
            </a:r>
            <a:r>
              <a:rPr lang="en-US" sz="2400" b="1" dirty="0" err="1" smtClean="0"/>
              <a:t>this</a:t>
            </a:r>
            <a:r>
              <a:rPr lang="en-US" sz="2400" dirty="0" err="1" smtClean="0"/>
              <a:t>.section</a:t>
            </a:r>
            <a:r>
              <a:rPr lang="en-US" sz="2400" dirty="0" smtClean="0"/>
              <a:t>=section;</a:t>
            </a:r>
            <a:endParaRPr lang="fr-FR" sz="2400" dirty="0" smtClean="0"/>
          </a:p>
          <a:p>
            <a:r>
              <a:rPr lang="fr-FR" sz="2400" dirty="0" smtClean="0"/>
              <a:t>	}</a:t>
            </a:r>
          </a:p>
          <a:p>
            <a:r>
              <a:rPr lang="fr-FR" sz="2400" dirty="0" smtClean="0"/>
              <a:t>}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6593904" y="1268760"/>
            <a:ext cx="2250236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b="1" dirty="0" smtClean="0"/>
              <a:t>Personne</a:t>
            </a:r>
            <a:endParaRPr lang="fr-FR" sz="2400" dirty="0" smtClean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endParaRPr lang="fr-BE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D4271-283C-4E80-AD94-5ED0D54DFE5D}" type="datetime8">
              <a:rPr lang="ar-DZ" smtClean="0"/>
              <a:t>18 نيسان، 21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395536" y="2852936"/>
            <a:ext cx="8229600" cy="928694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sz="3600" b="1" dirty="0" smtClean="0"/>
              <a:t>Les </a:t>
            </a:r>
            <a:r>
              <a:rPr lang="fr-FR" sz="3600" b="1" dirty="0" smtClean="0"/>
              <a:t>constructeurs d’objet</a:t>
            </a:r>
            <a:endParaRPr lang="fr-FR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413253" y="188640"/>
            <a:ext cx="8286808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fr-FR" sz="2800" dirty="0" smtClean="0"/>
              <a:t>Un constructeur est une </a:t>
            </a:r>
            <a:r>
              <a:rPr lang="fr-FR" sz="2800" dirty="0" smtClean="0"/>
              <a:t>méthode d’initialisation d’objet  crée par l‘opérateur </a:t>
            </a:r>
            <a:r>
              <a:rPr lang="fr-FR" sz="2800" b="1" dirty="0" smtClean="0"/>
              <a:t>new</a:t>
            </a:r>
            <a:endParaRPr lang="fr-FR" sz="2800" b="1" dirty="0" smtClean="0"/>
          </a:p>
        </p:txBody>
      </p:sp>
      <p:sp>
        <p:nvSpPr>
          <p:cNvPr id="5" name="ZoneTexte 4"/>
          <p:cNvSpPr txBox="1"/>
          <p:nvPr/>
        </p:nvSpPr>
        <p:spPr>
          <a:xfrm>
            <a:off x="399201" y="2204864"/>
            <a:ext cx="8286808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fr-FR" sz="2800" dirty="0" smtClean="0"/>
              <a:t>Exemple:    </a:t>
            </a:r>
            <a:r>
              <a:rPr lang="fr-FR" sz="2800" b="1" dirty="0" smtClean="0"/>
              <a:t>new </a:t>
            </a:r>
            <a:r>
              <a:rPr lang="fr-FR" sz="2800" b="1" dirty="0" err="1" smtClean="0"/>
              <a:t>Complex</a:t>
            </a:r>
            <a:r>
              <a:rPr lang="fr-FR" sz="2800" b="1" dirty="0" smtClean="0"/>
              <a:t>()</a:t>
            </a:r>
            <a:endParaRPr lang="fr-FR" sz="2800" b="1" dirty="0" smtClean="0"/>
          </a:p>
        </p:txBody>
      </p:sp>
      <p:sp>
        <p:nvSpPr>
          <p:cNvPr id="8" name="ZoneTexte 7"/>
          <p:cNvSpPr txBox="1"/>
          <p:nvPr/>
        </p:nvSpPr>
        <p:spPr>
          <a:xfrm>
            <a:off x="399201" y="2852936"/>
            <a:ext cx="8286808" cy="18158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fr-FR" sz="2800" b="1" dirty="0" err="1" smtClean="0"/>
              <a:t>Complex</a:t>
            </a:r>
            <a:r>
              <a:rPr lang="fr-FR" sz="2800" b="1" dirty="0" smtClean="0"/>
              <a:t>() </a:t>
            </a:r>
            <a:r>
              <a:rPr lang="fr-FR" sz="2800" dirty="0" smtClean="0"/>
              <a:t>est une méthode de construction (ou initialisation) d’objet de la classe </a:t>
            </a:r>
            <a:r>
              <a:rPr lang="fr-FR" sz="2800" b="1" dirty="0" err="1" smtClean="0"/>
              <a:t>Complex</a:t>
            </a:r>
            <a:r>
              <a:rPr lang="fr-FR" sz="2800" b="1" dirty="0" smtClean="0"/>
              <a:t> </a:t>
            </a:r>
            <a:r>
              <a:rPr lang="fr-FR" sz="2800" dirty="0" smtClean="0"/>
              <a:t>sans paramètre: </a:t>
            </a:r>
            <a:r>
              <a:rPr lang="fr-FR" sz="2800" b="1" dirty="0" smtClean="0"/>
              <a:t>C’est le constructeur par défaut </a:t>
            </a:r>
            <a:r>
              <a:rPr lang="fr-FR" sz="2800" dirty="0" smtClean="0"/>
              <a:t>de la classe </a:t>
            </a:r>
            <a:r>
              <a:rPr lang="fr-FR" sz="2800" dirty="0" err="1" smtClean="0"/>
              <a:t>Complex</a:t>
            </a:r>
            <a:endParaRPr lang="fr-FR" sz="2800" dirty="0" smtClean="0"/>
          </a:p>
        </p:txBody>
      </p:sp>
      <p:sp>
        <p:nvSpPr>
          <p:cNvPr id="10" name="ZoneTexte 9"/>
          <p:cNvSpPr txBox="1"/>
          <p:nvPr/>
        </p:nvSpPr>
        <p:spPr>
          <a:xfrm>
            <a:off x="399201" y="1412776"/>
            <a:ext cx="8286808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fr-FR" sz="2800" dirty="0" smtClean="0"/>
              <a:t>Appelé seulement par l’opérateur </a:t>
            </a:r>
            <a:r>
              <a:rPr lang="fr-FR" sz="2800" b="1" dirty="0" smtClean="0"/>
              <a:t>new</a:t>
            </a:r>
            <a:endParaRPr lang="fr-FR" sz="2800" dirty="0" smtClean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78D49-5801-4158-8E5D-17DDF11B00A2}" type="datetime8">
              <a:rPr lang="ar-DZ" smtClean="0"/>
              <a:t>18 نيسان، 21</a:t>
            </a:fld>
            <a:endParaRPr lang="fr-BE"/>
          </a:p>
        </p:txBody>
      </p:sp>
      <p:sp>
        <p:nvSpPr>
          <p:cNvPr id="11" name="ZoneTexte 7"/>
          <p:cNvSpPr txBox="1"/>
          <p:nvPr/>
        </p:nvSpPr>
        <p:spPr>
          <a:xfrm>
            <a:off x="363888" y="4821218"/>
            <a:ext cx="8286808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fr-FR" sz="2400" dirty="0" smtClean="0"/>
              <a:t>En JAVA chaque classe définie est automatiquement dotée d’un constructeur par défaut qui ne fait rien. </a:t>
            </a:r>
            <a:endParaRPr lang="fr-FR" sz="2400" dirty="0" smtClean="0"/>
          </a:p>
        </p:txBody>
      </p:sp>
      <p:sp>
        <p:nvSpPr>
          <p:cNvPr id="12" name="ZoneTexte 7"/>
          <p:cNvSpPr txBox="1"/>
          <p:nvPr/>
        </p:nvSpPr>
        <p:spPr>
          <a:xfrm>
            <a:off x="381812" y="5804615"/>
            <a:ext cx="8286808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fr-FR" sz="2400" dirty="0" smtClean="0"/>
              <a:t>En JAVA le constructeur par défaut peut être redéfinie pour contenir des instructions</a:t>
            </a:r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369792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928694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sz="3600" b="1" dirty="0" smtClean="0"/>
              <a:t>Caractéristiques des </a:t>
            </a:r>
            <a:r>
              <a:rPr lang="fr-FR" sz="3600" b="1" dirty="0" smtClean="0"/>
              <a:t>constructeurs</a:t>
            </a:r>
            <a:endParaRPr lang="fr-FR" sz="3600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428596" y="2276872"/>
            <a:ext cx="8286808" cy="10772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algn="ctr"/>
            <a:r>
              <a:rPr lang="fr-FR" sz="3200" dirty="0" smtClean="0"/>
              <a:t>Portent </a:t>
            </a:r>
            <a:r>
              <a:rPr lang="fr-FR" sz="3200" dirty="0" smtClean="0"/>
              <a:t>le même nom que la </a:t>
            </a:r>
            <a:r>
              <a:rPr lang="fr-FR" sz="3200" dirty="0" smtClean="0"/>
              <a:t>classe ou il est définie</a:t>
            </a:r>
            <a:endParaRPr lang="fr-FR" sz="3200" dirty="0" smtClean="0"/>
          </a:p>
        </p:txBody>
      </p:sp>
      <p:sp>
        <p:nvSpPr>
          <p:cNvPr id="8" name="ZoneTexte 7"/>
          <p:cNvSpPr txBox="1"/>
          <p:nvPr/>
        </p:nvSpPr>
        <p:spPr>
          <a:xfrm>
            <a:off x="421570" y="4005064"/>
            <a:ext cx="8286808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algn="ctr"/>
            <a:r>
              <a:rPr lang="fr-FR" sz="3200" dirty="0" smtClean="0"/>
              <a:t>N’a pas de type de retour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78D49-5801-4158-8E5D-17DDF11B00A2}" type="datetime8">
              <a:rPr lang="ar-DZ" smtClean="0"/>
              <a:t>18 نيسان، 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6688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928694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sz="3600" b="1" dirty="0" smtClean="0"/>
              <a:t>Les constructeurs</a:t>
            </a:r>
            <a:endParaRPr lang="fr-FR" sz="36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428596" y="1357298"/>
            <a:ext cx="8286808" cy="15696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fr-FR" sz="3200" dirty="0" smtClean="0"/>
              <a:t>Plusieurs constructeurs peuvent être définie pour une classe </a:t>
            </a:r>
          </a:p>
          <a:p>
            <a:pPr lvl="0" algn="ctr"/>
            <a:r>
              <a:rPr lang="fr-FR" sz="3200" b="1" dirty="0" smtClean="0"/>
              <a:t>(diverses manière d’initialisations d’un objet)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428596" y="3566228"/>
            <a:ext cx="8286808" cy="10772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fr-FR" sz="3200" dirty="0" smtClean="0"/>
              <a:t>Les constructeurs se distinguent par leurs signatures (nombre et types des paramètres)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428596" y="5209302"/>
            <a:ext cx="8286808" cy="10772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3200" dirty="0" smtClean="0"/>
              <a:t>Sauf cas spécial, le constructeur est </a:t>
            </a:r>
            <a:r>
              <a:rPr lang="fr-FR" sz="3200" dirty="0" smtClean="0"/>
              <a:t>souvent déclaré comme  </a:t>
            </a:r>
            <a:r>
              <a:rPr lang="fr-FR" sz="3200" b="1" dirty="0" smtClean="0"/>
              <a:t>public</a:t>
            </a:r>
            <a:r>
              <a:rPr lang="fr-FR" sz="3200" dirty="0" smtClean="0"/>
              <a:t> </a:t>
            </a:r>
            <a:endParaRPr lang="fr-FR" sz="3200" dirty="0" smtClean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4722-9FF4-46F5-83B2-3A23E9519186}" type="datetime8">
              <a:rPr lang="ar-DZ" smtClean="0"/>
              <a:t>18 نيسان، 21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928694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sz="3600" b="1" dirty="0" smtClean="0"/>
              <a:t>Les constructeurs: exemple</a:t>
            </a:r>
            <a:endParaRPr lang="fr-FR" sz="36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428596" y="1357298"/>
            <a:ext cx="8286808" cy="48320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800" b="1" dirty="0" smtClean="0"/>
              <a:t>package </a:t>
            </a:r>
            <a:r>
              <a:rPr lang="en-GB" sz="2800" b="1" dirty="0" err="1" smtClean="0"/>
              <a:t>lesconstructeurs</a:t>
            </a:r>
            <a:r>
              <a:rPr lang="en-GB" sz="2800" b="1" dirty="0" smtClean="0"/>
              <a:t>;</a:t>
            </a:r>
          </a:p>
          <a:p>
            <a:r>
              <a:rPr lang="en-GB" sz="2800" b="1" dirty="0" smtClean="0"/>
              <a:t>public</a:t>
            </a:r>
            <a:r>
              <a:rPr lang="en-GB" sz="2800" dirty="0" smtClean="0"/>
              <a:t> </a:t>
            </a:r>
            <a:r>
              <a:rPr lang="en-GB" sz="2800" b="1" dirty="0" smtClean="0"/>
              <a:t>class</a:t>
            </a:r>
            <a:r>
              <a:rPr lang="en-GB" sz="2800" dirty="0" smtClean="0"/>
              <a:t> Complex {</a:t>
            </a:r>
            <a:endParaRPr lang="fr-FR" sz="2800" dirty="0" smtClean="0"/>
          </a:p>
          <a:p>
            <a:r>
              <a:rPr lang="en-GB" sz="2800" dirty="0" smtClean="0"/>
              <a:t>	</a:t>
            </a:r>
            <a:r>
              <a:rPr lang="en-GB" sz="2800" b="1" dirty="0" smtClean="0"/>
              <a:t>double</a:t>
            </a:r>
            <a:r>
              <a:rPr lang="en-GB" sz="2800" dirty="0" smtClean="0"/>
              <a:t> </a:t>
            </a:r>
            <a:r>
              <a:rPr lang="en-GB" sz="2800" dirty="0" smtClean="0"/>
              <a:t>r, i;</a:t>
            </a:r>
            <a:endParaRPr lang="fr-FR" sz="2800" dirty="0" smtClean="0"/>
          </a:p>
          <a:p>
            <a:r>
              <a:rPr lang="en-GB" sz="2800" dirty="0" smtClean="0"/>
              <a:t>	</a:t>
            </a:r>
            <a:r>
              <a:rPr lang="en-GB" sz="2800" b="1" dirty="0" smtClean="0">
                <a:solidFill>
                  <a:srgbClr val="FF0000"/>
                </a:solidFill>
              </a:rPr>
              <a:t>public</a:t>
            </a:r>
            <a:r>
              <a:rPr lang="en-GB" sz="2800" dirty="0" smtClean="0">
                <a:solidFill>
                  <a:srgbClr val="FF0000"/>
                </a:solidFill>
              </a:rPr>
              <a:t> Complex</a:t>
            </a:r>
            <a:r>
              <a:rPr lang="en-GB" sz="2800" dirty="0" smtClean="0">
                <a:solidFill>
                  <a:srgbClr val="FF0000"/>
                </a:solidFill>
              </a:rPr>
              <a:t>()</a:t>
            </a:r>
            <a:r>
              <a:rPr lang="en-GB" sz="2800" dirty="0" smtClean="0"/>
              <a:t>{}  </a:t>
            </a:r>
            <a:r>
              <a:rPr lang="en-GB" sz="2800" dirty="0" smtClean="0"/>
              <a:t>// Default</a:t>
            </a:r>
            <a:endParaRPr lang="fr-FR" sz="2800" dirty="0" smtClean="0"/>
          </a:p>
          <a:p>
            <a:r>
              <a:rPr lang="en-GB" sz="2800" dirty="0" smtClean="0"/>
              <a:t>	</a:t>
            </a:r>
            <a:r>
              <a:rPr lang="en-GB" sz="2800" b="1" dirty="0" smtClean="0">
                <a:solidFill>
                  <a:srgbClr val="FF0000"/>
                </a:solidFill>
              </a:rPr>
              <a:t>public</a:t>
            </a:r>
            <a:r>
              <a:rPr lang="en-GB" sz="2800" dirty="0" smtClean="0">
                <a:solidFill>
                  <a:srgbClr val="FF0000"/>
                </a:solidFill>
              </a:rPr>
              <a:t> Complex(</a:t>
            </a:r>
            <a:r>
              <a:rPr lang="en-GB" sz="2800" b="1" dirty="0" smtClean="0">
                <a:solidFill>
                  <a:srgbClr val="FF0000"/>
                </a:solidFill>
              </a:rPr>
              <a:t>double</a:t>
            </a:r>
            <a:r>
              <a:rPr lang="en-GB" sz="2800" dirty="0" smtClean="0">
                <a:solidFill>
                  <a:srgbClr val="FF0000"/>
                </a:solidFill>
              </a:rPr>
              <a:t> r, </a:t>
            </a:r>
            <a:r>
              <a:rPr lang="en-GB" sz="2800" b="1" dirty="0" smtClean="0">
                <a:solidFill>
                  <a:srgbClr val="FF0000"/>
                </a:solidFill>
              </a:rPr>
              <a:t>double</a:t>
            </a:r>
            <a:r>
              <a:rPr lang="en-GB" sz="2800" dirty="0" smtClean="0">
                <a:solidFill>
                  <a:srgbClr val="FF0000"/>
                </a:solidFill>
              </a:rPr>
              <a:t> </a:t>
            </a:r>
            <a:r>
              <a:rPr lang="en-GB" sz="2800" dirty="0" err="1" smtClean="0">
                <a:solidFill>
                  <a:srgbClr val="FF0000"/>
                </a:solidFill>
              </a:rPr>
              <a:t>i</a:t>
            </a:r>
            <a:r>
              <a:rPr lang="en-GB" sz="2800" dirty="0" smtClean="0">
                <a:solidFill>
                  <a:srgbClr val="FF0000"/>
                </a:solidFill>
              </a:rPr>
              <a:t>)</a:t>
            </a:r>
            <a:r>
              <a:rPr lang="en-GB" sz="2800" dirty="0" smtClean="0"/>
              <a:t>{ </a:t>
            </a:r>
          </a:p>
          <a:p>
            <a:r>
              <a:rPr lang="en-GB" sz="2800" dirty="0" smtClean="0"/>
              <a:t>		r = </a:t>
            </a:r>
            <a:r>
              <a:rPr lang="en-GB" sz="2800" dirty="0" err="1" smtClean="0"/>
              <a:t>rr</a:t>
            </a:r>
            <a:r>
              <a:rPr lang="en-GB" sz="2800" dirty="0" smtClean="0"/>
              <a:t>; </a:t>
            </a:r>
            <a:r>
              <a:rPr lang="en-GB" sz="2800" dirty="0" err="1" smtClean="0"/>
              <a:t>i</a:t>
            </a:r>
            <a:r>
              <a:rPr lang="en-GB" sz="2800" dirty="0" smtClean="0"/>
              <a:t> = ii;</a:t>
            </a:r>
          </a:p>
          <a:p>
            <a:r>
              <a:rPr lang="en-GB" sz="2800" dirty="0" smtClean="0"/>
              <a:t>	}</a:t>
            </a:r>
            <a:endParaRPr lang="fr-FR" sz="2800" dirty="0" smtClean="0"/>
          </a:p>
          <a:p>
            <a:r>
              <a:rPr lang="en-GB" sz="2800" dirty="0" smtClean="0"/>
              <a:t>	</a:t>
            </a:r>
            <a:r>
              <a:rPr lang="en-GB" sz="2800" b="1" dirty="0" smtClean="0"/>
              <a:t>public</a:t>
            </a:r>
            <a:r>
              <a:rPr lang="en-GB" sz="2800" dirty="0" smtClean="0"/>
              <a:t> String </a:t>
            </a:r>
            <a:r>
              <a:rPr lang="en-GB" sz="2800" dirty="0" err="1" smtClean="0"/>
              <a:t>toString</a:t>
            </a:r>
            <a:r>
              <a:rPr lang="en-GB" sz="2800" dirty="0" smtClean="0"/>
              <a:t>(){ </a:t>
            </a:r>
            <a:endParaRPr lang="fr-FR" sz="2800" dirty="0" smtClean="0"/>
          </a:p>
          <a:p>
            <a:r>
              <a:rPr lang="en-GB" sz="2800" dirty="0" smtClean="0"/>
              <a:t>		return "(" + </a:t>
            </a:r>
            <a:r>
              <a:rPr lang="en-GB" sz="2800" dirty="0" err="1" smtClean="0"/>
              <a:t>i</a:t>
            </a:r>
            <a:r>
              <a:rPr lang="en-GB" sz="2800" dirty="0" smtClean="0"/>
              <a:t> + ','+ r +”)”;</a:t>
            </a:r>
            <a:endParaRPr lang="fr-FR" sz="2800" dirty="0" smtClean="0"/>
          </a:p>
          <a:p>
            <a:r>
              <a:rPr lang="en-GB" sz="2800" dirty="0" smtClean="0"/>
              <a:t>	</a:t>
            </a:r>
            <a:r>
              <a:rPr lang="en-US" sz="2800" dirty="0" smtClean="0"/>
              <a:t>}</a:t>
            </a:r>
            <a:endParaRPr lang="fr-FR" sz="2800" dirty="0" smtClean="0"/>
          </a:p>
          <a:p>
            <a:r>
              <a:rPr lang="en-US" sz="2800" dirty="0" smtClean="0"/>
              <a:t>}</a:t>
            </a:r>
            <a:endParaRPr lang="fr-FR" sz="2800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1C41-84D0-470E-B19C-91961BE63EC1}" type="datetime8">
              <a:rPr lang="ar-DZ" smtClean="0"/>
              <a:t>18 نيسان، 21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928694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sz="3600" b="1" dirty="0" smtClean="0"/>
              <a:t>Les constructeurs: exemple</a:t>
            </a:r>
            <a:endParaRPr lang="fr-FR" sz="36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428596" y="1357298"/>
            <a:ext cx="8286808" cy="25545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3200" b="1" dirty="0" smtClean="0"/>
              <a:t>package </a:t>
            </a:r>
            <a:r>
              <a:rPr lang="en-GB" sz="3200" b="1" dirty="0" err="1" smtClean="0"/>
              <a:t>lesconstructeurs</a:t>
            </a:r>
            <a:r>
              <a:rPr lang="en-GB" sz="3200" b="1" dirty="0" smtClean="0"/>
              <a:t>;</a:t>
            </a:r>
          </a:p>
          <a:p>
            <a:r>
              <a:rPr lang="en-GB" sz="3200" b="1" dirty="0" smtClean="0"/>
              <a:t>public</a:t>
            </a:r>
            <a:r>
              <a:rPr lang="en-GB" sz="3200" dirty="0" smtClean="0"/>
              <a:t> </a:t>
            </a:r>
            <a:r>
              <a:rPr lang="en-GB" sz="3200" b="1" dirty="0" smtClean="0"/>
              <a:t>class</a:t>
            </a:r>
            <a:r>
              <a:rPr lang="en-GB" sz="3200" dirty="0" smtClean="0"/>
              <a:t> </a:t>
            </a:r>
            <a:r>
              <a:rPr lang="en-GB" sz="3200" dirty="0" err="1" smtClean="0"/>
              <a:t>TestComplex</a:t>
            </a:r>
            <a:r>
              <a:rPr lang="en-GB" sz="3200" dirty="0" smtClean="0"/>
              <a:t> {</a:t>
            </a:r>
            <a:endParaRPr lang="fr-FR" sz="3200" dirty="0" smtClean="0"/>
          </a:p>
          <a:p>
            <a:r>
              <a:rPr lang="en-GB" sz="3200" dirty="0" smtClean="0"/>
              <a:t>	</a:t>
            </a:r>
            <a:r>
              <a:rPr lang="en-GB" sz="3200" b="1" dirty="0" smtClean="0"/>
              <a:t>Complex  c1 = new Complex()</a:t>
            </a:r>
            <a:endParaRPr lang="fr-FR" sz="3200" dirty="0" smtClean="0"/>
          </a:p>
          <a:p>
            <a:r>
              <a:rPr lang="en-GB" sz="3200" b="1" dirty="0" smtClean="0"/>
              <a:t>	Complex  c2 = new Complex(1.0,2.0) </a:t>
            </a:r>
            <a:r>
              <a:rPr lang="en-GB" sz="3200" b="1" dirty="0" smtClean="0"/>
              <a:t>;</a:t>
            </a:r>
            <a:r>
              <a:rPr lang="en-GB" sz="3200" dirty="0" smtClean="0"/>
              <a:t>	</a:t>
            </a:r>
          </a:p>
          <a:p>
            <a:r>
              <a:rPr lang="en-US" sz="3200" dirty="0" smtClean="0"/>
              <a:t>}</a:t>
            </a:r>
            <a:endParaRPr lang="fr-FR" sz="3200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B21C-7D07-4930-B33A-EDDDB2F42747}" type="datetime8">
              <a:rPr lang="ar-DZ" smtClean="0"/>
              <a:t>18 نيسان، 21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549844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fr-FR" sz="3600" b="1" dirty="0" smtClean="0"/>
              <a:t>Règles d’appel des constructeurs</a:t>
            </a:r>
            <a:endParaRPr lang="fr-FR" sz="36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40162" y="719698"/>
            <a:ext cx="8957057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dirty="0" smtClean="0"/>
              <a:t>Un constructeur est lancé par l’opérateur</a:t>
            </a:r>
            <a:r>
              <a:rPr lang="fr-FR" sz="2800" b="1" dirty="0" smtClean="0"/>
              <a:t> new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67106" y="2663914"/>
            <a:ext cx="8957057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dirty="0" smtClean="0"/>
              <a:t>L’appel </a:t>
            </a:r>
            <a:r>
              <a:rPr lang="fr-FR" sz="2800" dirty="0" smtClean="0"/>
              <a:t>du constructeur </a:t>
            </a:r>
            <a:r>
              <a:rPr lang="fr-FR" sz="2800" dirty="0" smtClean="0"/>
              <a:t>doit être la première opération à réaliser si un constructeur appelle un autre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EC13-A963-44A6-A418-2B0752B94385}" type="datetime8">
              <a:rPr lang="ar-DZ" smtClean="0"/>
              <a:t>18 نيسان، 21</a:t>
            </a:fld>
            <a:endParaRPr lang="fr-BE"/>
          </a:p>
        </p:txBody>
      </p:sp>
      <p:sp>
        <p:nvSpPr>
          <p:cNvPr id="10" name="ZoneTexte 8"/>
          <p:cNvSpPr txBox="1"/>
          <p:nvPr/>
        </p:nvSpPr>
        <p:spPr>
          <a:xfrm>
            <a:off x="48414" y="1322184"/>
            <a:ext cx="8957057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dirty="0" smtClean="0"/>
              <a:t>Un constructeur peut appeler un autre constructeur</a:t>
            </a:r>
            <a:endParaRPr lang="fr-FR" sz="2800" dirty="0" smtClean="0"/>
          </a:p>
        </p:txBody>
      </p:sp>
      <p:sp>
        <p:nvSpPr>
          <p:cNvPr id="11" name="ZoneTexte 4"/>
          <p:cNvSpPr txBox="1"/>
          <p:nvPr/>
        </p:nvSpPr>
        <p:spPr>
          <a:xfrm>
            <a:off x="14064" y="3744034"/>
            <a:ext cx="9009251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dirty="0" smtClean="0"/>
              <a:t>Pour appeler un constructeur de la même classe, utiliser le mot clé </a:t>
            </a:r>
            <a:r>
              <a:rPr lang="fr-FR" sz="2800" b="1" dirty="0" err="1" smtClean="0"/>
              <a:t>this</a:t>
            </a:r>
            <a:r>
              <a:rPr lang="fr-FR" sz="2800" dirty="0" smtClean="0"/>
              <a:t>  suivi des paramètres du constructeur désiré</a:t>
            </a:r>
            <a:endParaRPr lang="fr-FR" sz="2800" dirty="0" smtClean="0"/>
          </a:p>
        </p:txBody>
      </p:sp>
      <p:sp>
        <p:nvSpPr>
          <p:cNvPr id="12" name="ZoneTexte 4"/>
          <p:cNvSpPr txBox="1"/>
          <p:nvPr/>
        </p:nvSpPr>
        <p:spPr>
          <a:xfrm>
            <a:off x="14678" y="4869160"/>
            <a:ext cx="9155562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dirty="0" smtClean="0"/>
              <a:t>Pour appeler un constructeur de la super classe utiliser le mot clé </a:t>
            </a:r>
            <a:r>
              <a:rPr lang="fr-FR" sz="2800" b="1" dirty="0" smtClean="0"/>
              <a:t>super</a:t>
            </a:r>
            <a:r>
              <a:rPr lang="fr-FR" sz="2800" dirty="0" smtClean="0"/>
              <a:t>  suivi des paramètre du constructeur désiré</a:t>
            </a:r>
            <a:endParaRPr lang="fr-FR" sz="2800" dirty="0" smtClean="0"/>
          </a:p>
        </p:txBody>
      </p:sp>
      <p:sp>
        <p:nvSpPr>
          <p:cNvPr id="13" name="ZoneTexte 8"/>
          <p:cNvSpPr txBox="1"/>
          <p:nvPr/>
        </p:nvSpPr>
        <p:spPr>
          <a:xfrm>
            <a:off x="67106" y="2015842"/>
            <a:ext cx="8957057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dirty="0" smtClean="0"/>
              <a:t>Un seul constructeur peut être appelé</a:t>
            </a:r>
            <a:endParaRPr lang="fr-FR" sz="2800" dirty="0" smtClean="0"/>
          </a:p>
        </p:txBody>
      </p:sp>
      <p:sp>
        <p:nvSpPr>
          <p:cNvPr id="14" name="ZoneTexte 8"/>
          <p:cNvSpPr txBox="1"/>
          <p:nvPr/>
        </p:nvSpPr>
        <p:spPr>
          <a:xfrm>
            <a:off x="30163" y="5949280"/>
            <a:ext cx="8957057" cy="52322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solidFill>
                  <a:srgbClr val="FFFF00"/>
                </a:solidFill>
              </a:rPr>
              <a:t>Une méthode ne peut pas appeler un constructeur</a:t>
            </a:r>
            <a:endParaRPr lang="fr-FR" sz="2800" b="1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928694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sz="3600" b="1" dirty="0" smtClean="0"/>
              <a:t>Appel de constructeurs: Exemples</a:t>
            </a:r>
            <a:endParaRPr lang="fr-FR" sz="36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428596" y="1500174"/>
            <a:ext cx="8286808" cy="39703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800" b="1" dirty="0" smtClean="0"/>
              <a:t>public</a:t>
            </a:r>
            <a:r>
              <a:rPr lang="en-GB" sz="2800" dirty="0" smtClean="0"/>
              <a:t> </a:t>
            </a:r>
            <a:r>
              <a:rPr lang="en-GB" sz="2800" b="1" dirty="0" smtClean="0"/>
              <a:t>class</a:t>
            </a:r>
            <a:r>
              <a:rPr lang="en-GB" sz="2800" dirty="0" smtClean="0"/>
              <a:t> Complex {</a:t>
            </a:r>
            <a:endParaRPr lang="fr-FR" sz="2800" dirty="0" smtClean="0"/>
          </a:p>
          <a:p>
            <a:r>
              <a:rPr lang="en-GB" sz="2800" dirty="0" smtClean="0"/>
              <a:t>	</a:t>
            </a:r>
            <a:r>
              <a:rPr lang="en-GB" sz="2800" b="1" dirty="0" smtClean="0"/>
              <a:t>float</a:t>
            </a:r>
            <a:r>
              <a:rPr lang="en-GB" sz="2800" dirty="0" smtClean="0"/>
              <a:t> r, </a:t>
            </a:r>
            <a:r>
              <a:rPr lang="en-GB" sz="2800" dirty="0" err="1" smtClean="0"/>
              <a:t>i</a:t>
            </a:r>
            <a:r>
              <a:rPr lang="en-GB" sz="2800" dirty="0" smtClean="0"/>
              <a:t>;</a:t>
            </a:r>
            <a:endParaRPr lang="fr-FR" sz="2800" dirty="0" smtClean="0"/>
          </a:p>
          <a:p>
            <a:r>
              <a:rPr lang="en-GB" sz="2800" dirty="0" smtClean="0"/>
              <a:t>	</a:t>
            </a:r>
            <a:r>
              <a:rPr lang="en-GB" sz="2800" b="1" dirty="0" smtClean="0"/>
              <a:t>public</a:t>
            </a:r>
            <a:r>
              <a:rPr lang="en-GB" sz="2800" dirty="0" smtClean="0"/>
              <a:t> Complex(){r = </a:t>
            </a:r>
            <a:r>
              <a:rPr lang="en-GB" sz="2800" dirty="0" err="1" smtClean="0"/>
              <a:t>i</a:t>
            </a:r>
            <a:r>
              <a:rPr lang="en-GB" sz="2800" dirty="0" smtClean="0"/>
              <a:t> = 0.0f;}</a:t>
            </a:r>
            <a:endParaRPr lang="fr-FR" sz="2800" dirty="0" smtClean="0"/>
          </a:p>
          <a:p>
            <a:r>
              <a:rPr lang="en-GB" sz="2800" dirty="0" smtClean="0"/>
              <a:t>	</a:t>
            </a:r>
            <a:r>
              <a:rPr lang="en-GB" sz="2800" b="1" dirty="0" smtClean="0"/>
              <a:t>public</a:t>
            </a:r>
            <a:r>
              <a:rPr lang="en-GB" sz="2800" dirty="0" smtClean="0"/>
              <a:t> Complex(</a:t>
            </a:r>
            <a:r>
              <a:rPr lang="en-GB" sz="2800" b="1" dirty="0" smtClean="0"/>
              <a:t>float</a:t>
            </a:r>
            <a:r>
              <a:rPr lang="en-GB" sz="2800" dirty="0" smtClean="0"/>
              <a:t> r, </a:t>
            </a:r>
            <a:r>
              <a:rPr lang="en-GB" sz="2800" b="1" dirty="0" smtClean="0"/>
              <a:t>float</a:t>
            </a:r>
            <a:r>
              <a:rPr lang="en-GB" sz="2800" dirty="0" smtClean="0"/>
              <a:t> </a:t>
            </a:r>
            <a:r>
              <a:rPr lang="en-GB" sz="2800" dirty="0" err="1" smtClean="0"/>
              <a:t>i</a:t>
            </a:r>
            <a:r>
              <a:rPr lang="en-GB" sz="2800" dirty="0" smtClean="0"/>
              <a:t>){ </a:t>
            </a:r>
            <a:endParaRPr lang="fr-FR" sz="2800" dirty="0" smtClean="0"/>
          </a:p>
          <a:p>
            <a:r>
              <a:rPr lang="fr-FR" sz="2800" dirty="0" smtClean="0">
                <a:solidFill>
                  <a:srgbClr val="C00000"/>
                </a:solidFill>
              </a:rPr>
              <a:t>           // </a:t>
            </a:r>
            <a:r>
              <a:rPr lang="fr-FR" sz="2800" dirty="0" smtClean="0">
                <a:solidFill>
                  <a:srgbClr val="C00000"/>
                </a:solidFill>
              </a:rPr>
              <a:t>Appel correct du constructeur par défaut</a:t>
            </a:r>
          </a:p>
          <a:p>
            <a:r>
              <a:rPr lang="fr-FR" sz="2800" dirty="0" smtClean="0">
                <a:solidFill>
                  <a:srgbClr val="C00000"/>
                </a:solidFill>
              </a:rPr>
              <a:t>		</a:t>
            </a:r>
            <a:r>
              <a:rPr lang="en-GB" sz="2800" b="1" dirty="0" smtClean="0">
                <a:solidFill>
                  <a:srgbClr val="C00000"/>
                </a:solidFill>
              </a:rPr>
              <a:t>this</a:t>
            </a:r>
            <a:r>
              <a:rPr lang="en-GB" sz="2800" dirty="0" smtClean="0">
                <a:solidFill>
                  <a:srgbClr val="C00000"/>
                </a:solidFill>
              </a:rPr>
              <a:t> (); </a:t>
            </a:r>
          </a:p>
          <a:p>
            <a:r>
              <a:rPr lang="en-GB" sz="2800" dirty="0" smtClean="0">
                <a:solidFill>
                  <a:srgbClr val="C00000"/>
                </a:solidFill>
              </a:rPr>
              <a:t>		</a:t>
            </a:r>
            <a:r>
              <a:rPr lang="en-GB" sz="2800" b="1" dirty="0" err="1" smtClean="0">
                <a:solidFill>
                  <a:schemeClr val="tx1"/>
                </a:solidFill>
              </a:rPr>
              <a:t>this</a:t>
            </a:r>
            <a:r>
              <a:rPr lang="en-GB" sz="2800" dirty="0" err="1" smtClean="0">
                <a:solidFill>
                  <a:schemeClr val="tx1"/>
                </a:solidFill>
              </a:rPr>
              <a:t>.r</a:t>
            </a:r>
            <a:r>
              <a:rPr lang="en-GB" sz="2800" dirty="0" smtClean="0">
                <a:solidFill>
                  <a:schemeClr val="tx1"/>
                </a:solidFill>
              </a:rPr>
              <a:t> </a:t>
            </a:r>
            <a:r>
              <a:rPr lang="en-GB" sz="2800" dirty="0" smtClean="0">
                <a:solidFill>
                  <a:schemeClr val="tx1"/>
                </a:solidFill>
              </a:rPr>
              <a:t>= r; </a:t>
            </a:r>
            <a:r>
              <a:rPr lang="en-GB" sz="2800" b="1" dirty="0" err="1" smtClean="0">
                <a:solidFill>
                  <a:schemeClr val="tx1"/>
                </a:solidFill>
              </a:rPr>
              <a:t>this</a:t>
            </a:r>
            <a:r>
              <a:rPr lang="en-GB" sz="2800" dirty="0" err="1" smtClean="0">
                <a:solidFill>
                  <a:schemeClr val="tx1"/>
                </a:solidFill>
              </a:rPr>
              <a:t>.i</a:t>
            </a:r>
            <a:r>
              <a:rPr lang="en-GB" sz="2800" dirty="0" smtClean="0">
                <a:solidFill>
                  <a:schemeClr val="tx1"/>
                </a:solidFill>
              </a:rPr>
              <a:t> = i;</a:t>
            </a:r>
            <a:endParaRPr lang="fr-FR" sz="2800" dirty="0" smtClean="0">
              <a:solidFill>
                <a:schemeClr val="tx1"/>
              </a:solidFill>
            </a:endParaRPr>
          </a:p>
          <a:p>
            <a:r>
              <a:rPr lang="en-GB" sz="2800" dirty="0" smtClean="0"/>
              <a:t>	}</a:t>
            </a:r>
            <a:endParaRPr lang="fr-FR" sz="2800" dirty="0" smtClean="0"/>
          </a:p>
          <a:p>
            <a:r>
              <a:rPr lang="fr-FR" sz="2800" dirty="0" smtClean="0"/>
              <a:t>}</a:t>
            </a:r>
            <a:endParaRPr lang="fr-FR" sz="2800" dirty="0" smtClean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2703-46FB-4847-97C6-91FCC78D9F33}" type="datetime8">
              <a:rPr lang="ar-DZ" smtClean="0"/>
              <a:t>18 نيسان، 21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5945</TotalTime>
  <Words>533</Words>
  <Application>Microsoft Office PowerPoint</Application>
  <PresentationFormat>On-screen Show (4:3)</PresentationFormat>
  <Paragraphs>166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Thème Office</vt:lpstr>
      <vt:lpstr>POO avec JAVA</vt:lpstr>
      <vt:lpstr>Les constructeurs d’objet</vt:lpstr>
      <vt:lpstr>PowerPoint Presentation</vt:lpstr>
      <vt:lpstr>Caractéristiques des constructeurs</vt:lpstr>
      <vt:lpstr>Les constructeurs</vt:lpstr>
      <vt:lpstr>Les constructeurs: exemple</vt:lpstr>
      <vt:lpstr>Les constructeurs: exemple</vt:lpstr>
      <vt:lpstr>Règles d’appel des constructeurs</vt:lpstr>
      <vt:lpstr>Appel de constructeurs: Exemples</vt:lpstr>
      <vt:lpstr>Appel de constructeurs: Exemples</vt:lpstr>
      <vt:lpstr>Appel de constructeurs: Exemples</vt:lpstr>
      <vt:lpstr>Appel de constructeurs: Exemples</vt:lpstr>
      <vt:lpstr>Appel de constructeurs: Exemples</vt:lpstr>
      <vt:lpstr>Appel de constructeurs: Exemples</vt:lpstr>
      <vt:lpstr>Appel de constructeurs: Exemples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Problématique</dc:title>
  <dc:creator>bennouar</dc:creator>
  <cp:lastModifiedBy>DJAMAL</cp:lastModifiedBy>
  <cp:revision>187</cp:revision>
  <dcterms:created xsi:type="dcterms:W3CDTF">2009-02-27T20:30:05Z</dcterms:created>
  <dcterms:modified xsi:type="dcterms:W3CDTF">2021-04-18T15:26:09Z</dcterms:modified>
</cp:coreProperties>
</file>