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42" r:id="rId3"/>
    <p:sldId id="341" r:id="rId4"/>
    <p:sldId id="440" r:id="rId5"/>
    <p:sldId id="441" r:id="rId6"/>
    <p:sldId id="443" r:id="rId7"/>
    <p:sldId id="442" r:id="rId8"/>
    <p:sldId id="343" r:id="rId9"/>
    <p:sldId id="344" r:id="rId10"/>
    <p:sldId id="345" r:id="rId11"/>
    <p:sldId id="346" r:id="rId12"/>
    <p:sldId id="347" r:id="rId13"/>
    <p:sldId id="348" r:id="rId14"/>
    <p:sldId id="34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>
      <p:cViewPr>
        <p:scale>
          <a:sx n="80" d="100"/>
          <a:sy n="80" d="100"/>
        </p:scale>
        <p:origin x="-115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18/04/2021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0EDD-A1C1-44AE-9175-8CDAE49E6A8A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B0-5049-4D6E-B3F4-84650A58049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D93-900B-46AB-B050-B7979B96B77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A56D-E4FD-4BEC-B097-204944E95C6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67B-B5E2-46D2-A904-8E0E5CDF37F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41-21D9-4F31-BA05-C38731C9F6C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310-04FD-4AC1-A1D7-A7679A958C9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069-B3F3-4A2E-8A43-131665874845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624-99FD-4493-80BA-AD15F881DE2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C82-AE23-46A0-8F94-4482DC57253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DC-26C4-48F5-9336-2AF8F5276A39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36C2-D6B9-43C2-AC0D-5EF838F4BD0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POO avec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spécificateurs  </a:t>
            </a:r>
            <a:r>
              <a:rPr lang="fr-FR" sz="3600" b="1" dirty="0" err="1" smtClean="0">
                <a:solidFill>
                  <a:srgbClr val="FFFF00"/>
                </a:solidFill>
              </a:rPr>
              <a:t>protected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323893"/>
            <a:ext cx="8286808" cy="138499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FF00"/>
                </a:solidFill>
              </a:rPr>
              <a:t>ATTENTION </a:t>
            </a:r>
          </a:p>
          <a:p>
            <a:pPr algn="ctr"/>
            <a:r>
              <a:rPr lang="fr-FR" sz="2800" dirty="0" smtClean="0">
                <a:solidFill>
                  <a:srgbClr val="FFFF00"/>
                </a:solidFill>
              </a:rPr>
              <a:t>Applicable seulement aux </a:t>
            </a:r>
            <a:r>
              <a:rPr lang="fr-FR" sz="2800" b="1" dirty="0" smtClean="0">
                <a:solidFill>
                  <a:srgbClr val="00CC00"/>
                </a:solidFill>
              </a:rPr>
              <a:t>attributs</a:t>
            </a:r>
            <a:r>
              <a:rPr lang="fr-FR" sz="2800" b="1" dirty="0" smtClean="0">
                <a:solidFill>
                  <a:srgbClr val="FFFF00"/>
                </a:solidFill>
              </a:rPr>
              <a:t> et </a:t>
            </a:r>
            <a:r>
              <a:rPr lang="fr-FR" sz="2800" b="1" dirty="0" smtClean="0">
                <a:solidFill>
                  <a:srgbClr val="00CC00"/>
                </a:solidFill>
              </a:rPr>
              <a:t>méthodes</a:t>
            </a:r>
          </a:p>
          <a:p>
            <a:pPr algn="ctr"/>
            <a:r>
              <a:rPr lang="fr-FR" sz="2800" dirty="0">
                <a:solidFill>
                  <a:srgbClr val="FFFF00"/>
                </a:solidFill>
              </a:rPr>
              <a:t>N’est pas applicable aux </a:t>
            </a:r>
            <a:r>
              <a:rPr lang="fr-FR" sz="2800" b="1" dirty="0" smtClean="0">
                <a:solidFill>
                  <a:srgbClr val="00CC00"/>
                </a:solidFill>
              </a:rPr>
              <a:t>classes</a:t>
            </a:r>
            <a:r>
              <a:rPr lang="fr-FR" sz="2800" b="1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3143248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Si une méthode ou une variable est déclarée </a:t>
            </a:r>
            <a:r>
              <a:rPr lang="fr-FR" sz="2800" b="1" dirty="0" err="1" smtClean="0"/>
              <a:t>protected</a:t>
            </a:r>
            <a:r>
              <a:rPr lang="fr-FR" sz="2800" dirty="0" smtClean="0"/>
              <a:t>, Seules les méthodes présentes dans le même package que cette classe ou ses sous classes pourront y accéder.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596" y="485776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Possède le même comportement que </a:t>
            </a:r>
            <a:r>
              <a:rPr lang="fr-FR" sz="2800" b="1" dirty="0" err="1" smtClean="0"/>
              <a:t>friendly</a:t>
            </a:r>
            <a:r>
              <a:rPr lang="fr-FR" sz="2800" dirty="0" smtClean="0"/>
              <a:t> dans un même package.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D0A9-1D9F-4451-9F00-DC1ABEEEA8FD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spécificateurs  </a:t>
            </a:r>
            <a:r>
              <a:rPr lang="fr-FR" sz="3600" b="1" dirty="0" err="1" smtClean="0">
                <a:solidFill>
                  <a:srgbClr val="FFFF00"/>
                </a:solidFill>
              </a:rPr>
              <a:t>protected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357298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Comportement spécifique par rapport à </a:t>
            </a:r>
            <a:r>
              <a:rPr lang="fr-FR" sz="2800" b="1" dirty="0" err="1" smtClean="0"/>
              <a:t>Friendly</a:t>
            </a:r>
            <a:r>
              <a:rPr lang="fr-FR" sz="2800" b="1" dirty="0" smtClean="0"/>
              <a:t>: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Permet d’hériter des attribut et méthodes par des classes déclarées dans d’autres packages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8596" y="3284984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L’héritage est donc possible pour les entités déclarée </a:t>
            </a:r>
          </a:p>
          <a:p>
            <a:pPr>
              <a:buFontTx/>
              <a:buChar char="-"/>
            </a:pPr>
            <a:r>
              <a:rPr lang="fr-FR" sz="2800" b="1" dirty="0" smtClean="0"/>
              <a:t> public (classes, méthodes, attributs) </a:t>
            </a:r>
          </a:p>
          <a:p>
            <a:pPr>
              <a:buFontTx/>
              <a:buChar char="-"/>
            </a:pPr>
            <a:r>
              <a:rPr lang="fr-FR" sz="2800" b="1" dirty="0" smtClean="0"/>
              <a:t> </a:t>
            </a:r>
            <a:r>
              <a:rPr lang="fr-FR" sz="2800" b="1" dirty="0" err="1" smtClean="0"/>
              <a:t>protected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methodes</a:t>
            </a:r>
            <a:r>
              <a:rPr lang="fr-FR" sz="2800" b="1" dirty="0" smtClean="0"/>
              <a:t> et attributs)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FC4-AC05-40AF-9369-F7B33EAA5575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188640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spécificateurs  </a:t>
            </a:r>
            <a:r>
              <a:rPr lang="fr-FR" sz="3600" b="1" dirty="0" err="1" smtClean="0">
                <a:solidFill>
                  <a:srgbClr val="FFFF00"/>
                </a:solidFill>
              </a:rPr>
              <a:t>protected</a:t>
            </a:r>
            <a:r>
              <a:rPr lang="fr-FR" sz="3600" b="1" dirty="0" smtClean="0">
                <a:solidFill>
                  <a:srgbClr val="FFFF00"/>
                </a:solidFill>
              </a:rPr>
              <a:t> </a:t>
            </a:r>
            <a:r>
              <a:rPr lang="fr-FR" sz="3600" b="1" dirty="0" smtClean="0"/>
              <a:t>:exemple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357298"/>
            <a:ext cx="8286808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package dessert;</a:t>
            </a:r>
          </a:p>
          <a:p>
            <a:r>
              <a:rPr lang="fr-FR" sz="2800" dirty="0" smtClean="0"/>
              <a:t>public class Cookie {</a:t>
            </a:r>
          </a:p>
          <a:p>
            <a:r>
              <a:rPr lang="fr-FR" sz="2800" dirty="0" smtClean="0"/>
              <a:t>	public Cookie() {</a:t>
            </a:r>
          </a:p>
          <a:p>
            <a:r>
              <a:rPr lang="fr-FR" sz="2800" dirty="0" smtClean="0"/>
              <a:t>     		System.out.println("Cookie </a:t>
            </a:r>
            <a:r>
              <a:rPr lang="fr-FR" sz="2800" dirty="0" err="1" smtClean="0"/>
              <a:t>constructor</a:t>
            </a:r>
            <a:r>
              <a:rPr lang="fr-FR" sz="2800" dirty="0" smtClean="0"/>
              <a:t>");</a:t>
            </a:r>
          </a:p>
          <a:p>
            <a:r>
              <a:rPr lang="fr-FR" sz="2800" dirty="0" smtClean="0"/>
              <a:t>	}</a:t>
            </a:r>
          </a:p>
          <a:p>
            <a:r>
              <a:rPr lang="fr-FR" sz="2800" dirty="0" smtClean="0"/>
              <a:t>     	</a:t>
            </a:r>
            <a:r>
              <a:rPr lang="fr-FR" sz="2800" b="1" dirty="0" err="1" smtClean="0"/>
              <a:t>protected</a:t>
            </a:r>
            <a:r>
              <a:rPr lang="fr-FR" sz="2800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bite() { System.out.println("bite"); }</a:t>
            </a:r>
          </a:p>
          <a:p>
            <a:r>
              <a:rPr lang="fr-FR" sz="2800" dirty="0" smtClean="0"/>
              <a:t>} </a:t>
            </a:r>
          </a:p>
          <a:p>
            <a:endParaRPr lang="fr-FR" sz="28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97-073C-479C-B0C3-4B3BF3BA213D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spécificateurs  </a:t>
            </a:r>
            <a:r>
              <a:rPr lang="fr-FR" sz="3600" b="1" dirty="0" err="1" smtClean="0">
                <a:solidFill>
                  <a:srgbClr val="FFFF00"/>
                </a:solidFill>
              </a:rPr>
              <a:t>protected</a:t>
            </a:r>
            <a:r>
              <a:rPr lang="fr-FR" sz="3600" b="1" dirty="0" smtClean="0">
                <a:solidFill>
                  <a:srgbClr val="FFFF00"/>
                </a:solidFill>
              </a:rPr>
              <a:t> </a:t>
            </a:r>
            <a:r>
              <a:rPr lang="fr-FR" sz="3600" b="1" dirty="0" smtClean="0"/>
              <a:t>:exemple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357298"/>
            <a:ext cx="8286808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import dessert.*;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ChocolateChip</a:t>
            </a:r>
            <a:r>
              <a:rPr lang="en-US" sz="2800" dirty="0" smtClean="0"/>
              <a:t> extends Cookie {</a:t>
            </a:r>
          </a:p>
          <a:p>
            <a:r>
              <a:rPr lang="fr-FR" sz="2800" dirty="0" smtClean="0"/>
              <a:t>      	public </a:t>
            </a:r>
            <a:r>
              <a:rPr lang="fr-FR" sz="2800" dirty="0" err="1" smtClean="0"/>
              <a:t>ChocolateChip</a:t>
            </a:r>
            <a:r>
              <a:rPr lang="fr-FR" sz="2800" dirty="0" smtClean="0"/>
              <a:t>() {</a:t>
            </a:r>
          </a:p>
          <a:p>
            <a:r>
              <a:rPr lang="fr-FR" sz="2800" dirty="0" smtClean="0"/>
              <a:t>	 System.out.println("</a:t>
            </a:r>
            <a:r>
              <a:rPr lang="fr-FR" sz="2800" dirty="0" err="1" smtClean="0"/>
              <a:t>ChocolateChip</a:t>
            </a:r>
            <a:r>
              <a:rPr lang="fr-FR" sz="2800" dirty="0" smtClean="0"/>
              <a:t> </a:t>
            </a:r>
            <a:r>
              <a:rPr lang="fr-FR" sz="2800" dirty="0" err="1" smtClean="0"/>
              <a:t>constructor</a:t>
            </a:r>
            <a:r>
              <a:rPr lang="fr-FR" sz="2800" dirty="0" smtClean="0"/>
              <a:t>"); </a:t>
            </a:r>
          </a:p>
          <a:p>
            <a:r>
              <a:rPr lang="fr-FR" sz="2800" dirty="0" smtClean="0"/>
              <a:t>       	}</a:t>
            </a:r>
          </a:p>
          <a:p>
            <a:r>
              <a:rPr lang="en-US" sz="2800" dirty="0" smtClean="0"/>
              <a:t>	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ChocolateChip</a:t>
            </a:r>
            <a:r>
              <a:rPr lang="fr-FR" sz="2800" dirty="0" smtClean="0"/>
              <a:t> x = new </a:t>
            </a:r>
            <a:r>
              <a:rPr lang="fr-FR" sz="2800" dirty="0" err="1" smtClean="0"/>
              <a:t>ChocolateChip</a:t>
            </a:r>
            <a:r>
              <a:rPr lang="fr-FR" sz="2800" dirty="0" smtClean="0"/>
              <a:t>();</a:t>
            </a:r>
          </a:p>
          <a:p>
            <a:r>
              <a:rPr lang="fr-FR" sz="2800" b="1" dirty="0" smtClean="0">
                <a:solidFill>
                  <a:srgbClr val="FF0000"/>
                </a:solidFill>
              </a:rPr>
              <a:t>		//! </a:t>
            </a:r>
            <a:r>
              <a:rPr lang="fr-FR" sz="2800" b="1" dirty="0" err="1" smtClean="0">
                <a:solidFill>
                  <a:srgbClr val="FF0000"/>
                </a:solidFill>
              </a:rPr>
              <a:t>x.bite</a:t>
            </a:r>
            <a:r>
              <a:rPr lang="fr-FR" sz="2800" b="1" dirty="0" smtClean="0">
                <a:solidFill>
                  <a:srgbClr val="FF0000"/>
                </a:solidFill>
              </a:rPr>
              <a:t>(); // Ne peut pas accéder à bite</a:t>
            </a:r>
          </a:p>
          <a:p>
            <a:r>
              <a:rPr lang="fr-FR" sz="2800" dirty="0" smtClean="0"/>
              <a:t>	}</a:t>
            </a:r>
          </a:p>
          <a:p>
            <a:r>
              <a:rPr lang="fr-FR" sz="2800" dirty="0" smtClean="0"/>
              <a:t>} ///:~</a:t>
            </a:r>
          </a:p>
          <a:p>
            <a:endParaRPr lang="fr-FR" sz="28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60F-1E03-432C-84DC-0DA91D68A2D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  </a:t>
            </a:r>
            <a:r>
              <a:rPr lang="fr-FR" sz="3600" b="1" dirty="0" err="1" smtClean="0">
                <a:solidFill>
                  <a:srgbClr val="FFFF00"/>
                </a:solidFill>
              </a:rPr>
              <a:t>private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387508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C'est le niveau de protection le plus fort.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9552" y="2686947"/>
            <a:ext cx="8175852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Les composants ne sont visibles qu'à l'intérieur de la classe : ils ne sont accessibles que par les méthodes de la classe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9552" y="4687211"/>
            <a:ext cx="817585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Les méthodes déclarées </a:t>
            </a:r>
            <a:r>
              <a:rPr lang="fr-FR" sz="2800" b="1" dirty="0" err="1" smtClean="0"/>
              <a:t>private</a:t>
            </a:r>
            <a:r>
              <a:rPr lang="fr-FR" sz="2800" dirty="0" smtClean="0"/>
              <a:t> ne peuvent pas être en même temps déclarée </a:t>
            </a:r>
            <a:r>
              <a:rPr lang="fr-FR" sz="2800" b="1" dirty="0" smtClean="0"/>
              <a:t>abstract</a:t>
            </a:r>
            <a:r>
              <a:rPr lang="fr-FR" sz="2800" dirty="0" smtClean="0"/>
              <a:t> car elles ne peuvent pas être redéfinies dans les sous classes.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8865-42AF-4C0D-A739-9534923BAB80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3284984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Les spécificateurs d’accès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028-0D9C-403F-B415-B468E1AAC442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59630" y="2636912"/>
            <a:ext cx="8286808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Objectif </a:t>
            </a:r>
          </a:p>
          <a:p>
            <a:pPr algn="ctr"/>
            <a:r>
              <a:rPr lang="fr-FR" sz="3600" dirty="0" smtClean="0"/>
              <a:t>Gestion de la visibilité des</a:t>
            </a:r>
          </a:p>
          <a:p>
            <a:pPr algn="ctr"/>
            <a:r>
              <a:rPr lang="fr-FR" sz="3600" dirty="0" smtClean="0"/>
              <a:t>classes, méthodes, attributs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1240-6C9C-4FD3-B315-BA269D97ED4E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28596" y="1285860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3 spécificateurs explicites</a:t>
            </a:r>
            <a:endParaRPr lang="fr-FR" sz="28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28596" y="4143380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1 spécificateur implicite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572000" y="1928802"/>
            <a:ext cx="4133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public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72000" y="2548590"/>
            <a:ext cx="4133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/>
              <a:t>private</a:t>
            </a:r>
            <a:endParaRPr lang="fr-FR" sz="2800" b="1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3286124"/>
            <a:ext cx="4133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/>
              <a:t>protected</a:t>
            </a:r>
            <a:endParaRPr lang="fr-FR" sz="2800" b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4572000" y="4857760"/>
            <a:ext cx="413388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 smtClean="0"/>
              <a:t>Friendly</a:t>
            </a:r>
            <a:r>
              <a:rPr lang="fr-FR" sz="2800" b="1" dirty="0" smtClean="0"/>
              <a:t> 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(n’est pas un mot clé)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EE4-5357-40B7-B18D-BA9FF0A86E36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7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611560" y="1556792"/>
            <a:ext cx="8286808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Exploitation</a:t>
            </a:r>
          </a:p>
          <a:p>
            <a:pPr algn="ctr"/>
            <a:r>
              <a:rPr lang="fr-FR" sz="2800" dirty="0" smtClean="0"/>
              <a:t>Se placent avant la ressource déclarée</a:t>
            </a:r>
          </a:p>
          <a:p>
            <a:r>
              <a:rPr lang="fr-FR" sz="2800" b="1" dirty="0" smtClean="0"/>
              <a:t>public</a:t>
            </a:r>
            <a:r>
              <a:rPr lang="fr-FR" sz="2800" dirty="0" smtClean="0"/>
              <a:t> class ….</a:t>
            </a:r>
          </a:p>
          <a:p>
            <a:endParaRPr lang="fr-FR" sz="2800" dirty="0" smtClean="0"/>
          </a:p>
          <a:p>
            <a:r>
              <a:rPr lang="fr-FR" sz="2800" b="1" dirty="0" smtClean="0"/>
              <a:t>public</a:t>
            </a:r>
            <a:r>
              <a:rPr lang="fr-FR" sz="2800" dirty="0" smtClean="0"/>
              <a:t> </a:t>
            </a:r>
            <a:r>
              <a:rPr lang="fr-FR" sz="2800" dirty="0" err="1" smtClean="0"/>
              <a:t>static</a:t>
            </a:r>
            <a:r>
              <a:rPr lang="fr-FR" sz="2800" dirty="0" smtClean="0"/>
              <a:t> </a:t>
            </a:r>
            <a:r>
              <a:rPr lang="fr-FR" sz="2800" dirty="0" err="1" smtClean="0"/>
              <a:t>void</a:t>
            </a:r>
            <a:r>
              <a:rPr lang="fr-FR" sz="2800" dirty="0" smtClean="0"/>
              <a:t> main ….</a:t>
            </a:r>
          </a:p>
          <a:p>
            <a:endParaRPr lang="fr-FR" sz="2800" dirty="0" smtClean="0"/>
          </a:p>
          <a:p>
            <a:r>
              <a:rPr lang="fr-FR" sz="2800" b="1" dirty="0" err="1" smtClean="0"/>
              <a:t>private</a:t>
            </a:r>
            <a:r>
              <a:rPr lang="fr-FR" sz="2800" dirty="0" smtClean="0"/>
              <a:t>  </a:t>
            </a:r>
            <a:r>
              <a:rPr lang="fr-FR" sz="2800" dirty="0" err="1" smtClean="0"/>
              <a:t>int</a:t>
            </a:r>
            <a:r>
              <a:rPr lang="fr-FR" sz="2800" dirty="0" smtClean="0"/>
              <a:t> </a:t>
            </a:r>
            <a:r>
              <a:rPr lang="fr-FR" sz="2800" dirty="0" err="1" smtClean="0"/>
              <a:t>nombreEtages</a:t>
            </a:r>
            <a:r>
              <a:rPr lang="fr-FR" sz="2800" dirty="0" smtClean="0"/>
              <a:t>;</a:t>
            </a:r>
          </a:p>
          <a:p>
            <a:endParaRPr lang="fr-FR" sz="2800" dirty="0" smtClean="0"/>
          </a:p>
          <a:p>
            <a:r>
              <a:rPr lang="fr-FR" sz="2800" dirty="0" smtClean="0"/>
              <a:t>class </a:t>
            </a:r>
            <a:r>
              <a:rPr lang="fr-FR" sz="2800" dirty="0" err="1" smtClean="0"/>
              <a:t>TestClass</a:t>
            </a:r>
            <a:r>
              <a:rPr lang="fr-FR" sz="2800" dirty="0" smtClean="0"/>
              <a:t> …          // a </a:t>
            </a:r>
            <a:r>
              <a:rPr lang="fr-FR" sz="2800" dirty="0" err="1" smtClean="0"/>
              <a:t>friendly</a:t>
            </a:r>
            <a:r>
              <a:rPr lang="fr-FR" sz="2800" dirty="0" smtClean="0"/>
              <a:t> class </a:t>
            </a:r>
            <a:r>
              <a:rPr lang="fr-FR" sz="2800" dirty="0" err="1" smtClean="0"/>
              <a:t>declaration</a:t>
            </a:r>
            <a:r>
              <a:rPr lang="fr-FR" sz="2800" dirty="0" smtClean="0"/>
              <a:t>,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D253-CB8D-4D63-B4D3-3F50F19C369E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2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3284984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Notation UML des spécificateurs d’accès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028-0D9C-403F-B415-B468E1AAC442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0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182628" y="1412776"/>
            <a:ext cx="136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20" name="Rectangle 19"/>
          <p:cNvSpPr/>
          <p:nvPr/>
        </p:nvSpPr>
        <p:spPr>
          <a:xfrm>
            <a:off x="335028" y="4570093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764704"/>
            <a:ext cx="0" cy="60932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VISIBILITE DES ATTRIBUTS ET METHODES</a:t>
            </a:r>
            <a:endParaRPr lang="fr-FR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46575"/>
              </p:ext>
            </p:extLst>
          </p:nvPr>
        </p:nvGraphicFramePr>
        <p:xfrm>
          <a:off x="1907704" y="1484783"/>
          <a:ext cx="7056784" cy="3384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196"/>
                <a:gridCol w="2268252"/>
                <a:gridCol w="1260140"/>
                <a:gridCol w="1764196"/>
              </a:tblGrid>
              <a:tr h="649667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+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#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~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966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66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66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5709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public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 smtClean="0"/>
                        <a:t>protected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 smtClean="0"/>
                        <a:t>private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spécificateurs  </a:t>
            </a:r>
            <a:r>
              <a:rPr lang="fr-FR" sz="3600" b="1" dirty="0" smtClean="0">
                <a:solidFill>
                  <a:srgbClr val="FFFF00"/>
                </a:solidFill>
              </a:rPr>
              <a:t>public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28586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Une variable, méthode ou classe déclarée public est visible par tout les autres objets.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8596" y="2636912"/>
            <a:ext cx="828680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/>
              <a:t>Dans un fichier </a:t>
            </a:r>
            <a:r>
              <a:rPr lang="fr-FR" sz="2800" b="1" dirty="0" smtClean="0"/>
              <a:t>une seule classe </a:t>
            </a:r>
            <a:r>
              <a:rPr lang="fr-FR" sz="2800" dirty="0" smtClean="0"/>
              <a:t>peut être déclarée avec le spécificateur public 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/>
              <a:t>Le </a:t>
            </a:r>
            <a:r>
              <a:rPr lang="fr-FR" sz="2800" b="1" dirty="0" smtClean="0"/>
              <a:t>nom du fichier </a:t>
            </a:r>
            <a:r>
              <a:rPr lang="fr-FR" sz="2800" dirty="0" smtClean="0"/>
              <a:t>doit être celui de la classe déclarée public.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33667" y="4797152"/>
            <a:ext cx="828680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/>
              <a:t>Dans la philosophie orientée objet aucun attribut (propriété) d‘objet ne devrait être déclarée publique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/>
              <a:t>l’accès aux attributs se fait par des méthodes </a:t>
            </a:r>
            <a:r>
              <a:rPr lang="fr-FR" sz="2800" b="1" dirty="0" smtClean="0"/>
              <a:t>public </a:t>
            </a:r>
            <a:r>
              <a:rPr lang="fr-FR" sz="2800" dirty="0" smtClean="0"/>
              <a:t>appelés</a:t>
            </a:r>
            <a:r>
              <a:rPr lang="fr-FR" sz="2800" b="1" dirty="0" smtClean="0"/>
              <a:t> accesseurs (getters et setters)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2F8E-F52A-4AD7-8182-D07CCECED187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Le spécificateurs  </a:t>
            </a:r>
            <a:r>
              <a:rPr lang="fr-FR" sz="3600" b="1" dirty="0" smtClean="0">
                <a:solidFill>
                  <a:srgbClr val="FFFF00"/>
                </a:solidFill>
              </a:rPr>
              <a:t>par défaut: </a:t>
            </a:r>
            <a:r>
              <a:rPr lang="fr-FR" sz="3600" b="1" dirty="0" err="1" smtClean="0">
                <a:solidFill>
                  <a:srgbClr val="FFFF00"/>
                </a:solidFill>
              </a:rPr>
              <a:t>friendly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8596" y="1785926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Il </a:t>
            </a:r>
            <a:r>
              <a:rPr lang="fr-FR" sz="2800" b="1" dirty="0" smtClean="0"/>
              <a:t>n'existe pas de mot clé </a:t>
            </a:r>
            <a:r>
              <a:rPr lang="fr-FR" sz="2800" dirty="0" smtClean="0"/>
              <a:t>pour définir ce niveau. Représente l’accès </a:t>
            </a:r>
            <a:r>
              <a:rPr lang="fr-FR" sz="2800" b="1" dirty="0" smtClean="0"/>
              <a:t>par défaut lorsqu'aucun spécificateur d’accès n'est précisé.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28596" y="4000504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Permet à une entité (classe, méthode ou variable) d'être visible </a:t>
            </a:r>
            <a:r>
              <a:rPr lang="fr-FR" sz="2800" b="1" dirty="0" smtClean="0"/>
              <a:t>seulement par toutes les classes se trouvant dans le même package.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F21-9907-47A5-BFD2-CA20032C3C51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606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POO avec JAVA</vt:lpstr>
      <vt:lpstr>Les spécificateurs d’accès</vt:lpstr>
      <vt:lpstr>PowerPoint Presentation</vt:lpstr>
      <vt:lpstr>PowerPoint Presentation</vt:lpstr>
      <vt:lpstr>PowerPoint Presentation</vt:lpstr>
      <vt:lpstr>Notation UML des spécificateurs d’accès</vt:lpstr>
      <vt:lpstr>PowerPoint Presentation</vt:lpstr>
      <vt:lpstr>Le spécificateurs  public</vt:lpstr>
      <vt:lpstr>Le spécificateurs  par défaut: friendly</vt:lpstr>
      <vt:lpstr>Le spécificateurs  protected</vt:lpstr>
      <vt:lpstr>Le spécificateurs  protected</vt:lpstr>
      <vt:lpstr>Le spécificateurs  protected :exemple</vt:lpstr>
      <vt:lpstr>Le spécificateurs  protected :exemple</vt:lpstr>
      <vt:lpstr>Le spécificateur  private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182</cp:revision>
  <dcterms:created xsi:type="dcterms:W3CDTF">2009-02-27T20:30:05Z</dcterms:created>
  <dcterms:modified xsi:type="dcterms:W3CDTF">2021-04-18T17:18:58Z</dcterms:modified>
</cp:coreProperties>
</file>