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438" r:id="rId3"/>
    <p:sldId id="439" r:id="rId4"/>
    <p:sldId id="437" r:id="rId5"/>
    <p:sldId id="441" r:id="rId6"/>
    <p:sldId id="442" r:id="rId7"/>
    <p:sldId id="443" r:id="rId8"/>
    <p:sldId id="308" r:id="rId9"/>
    <p:sldId id="440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8" r:id="rId19"/>
    <p:sldId id="317" r:id="rId20"/>
    <p:sldId id="319" r:id="rId21"/>
    <p:sldId id="320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 autoAdjust="0"/>
    <p:restoredTop sz="94660"/>
  </p:normalViewPr>
  <p:slideViewPr>
    <p:cSldViewPr>
      <p:cViewPr>
        <p:scale>
          <a:sx n="80" d="100"/>
          <a:sy n="80" d="100"/>
        </p:scale>
        <p:origin x="-171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378FD-BDC2-4EC9-B59C-A6395934AB41}" type="datetimeFigureOut">
              <a:rPr lang="fr-FR" smtClean="0"/>
              <a:pPr/>
              <a:t>18/04/2021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C7A84-51F8-4729-A202-894EC0337E9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7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0EDD-A1C1-44AE-9175-8CDAE49E6A8A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91B0-5049-4D6E-B3F4-84650A580492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D93-900B-46AB-B050-B7979B96B77C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A56D-E4FD-4BEC-B097-204944E95C6C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567B-B5E2-46D2-A904-8E0E5CDF37FB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41-21D9-4F31-BA05-C38731C9F6C6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9310-04FD-4AC1-A1D7-A7679A958C9B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6069-B3F3-4A2E-8A43-131665874845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B624-99FD-4493-80BA-AD15F881DE26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AC82-AE23-46A0-8F94-4482DC572534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07DC-26C4-48F5-9336-2AF8F5276A39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336C2-D6B9-43C2-AC0D-5EF838F4BD02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arraylist-add-metho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POO avec JAVA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2022-6638-4381-9367-010BD0DA3164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Les méthodes de la classe </a:t>
            </a:r>
            <a:r>
              <a:rPr lang="fr-FR" b="1" dirty="0" smtClean="0"/>
              <a:t>String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28596" y="1500174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public </a:t>
            </a:r>
            <a:r>
              <a:rPr lang="fr-FR" sz="2800" b="1" dirty="0" err="1" smtClean="0">
                <a:solidFill>
                  <a:schemeClr val="tx1"/>
                </a:solidFill>
              </a:rPr>
              <a:t>charAt</a:t>
            </a:r>
            <a:r>
              <a:rPr lang="fr-FR" sz="2800" b="1" dirty="0" smtClean="0">
                <a:solidFill>
                  <a:schemeClr val="tx1"/>
                </a:solidFill>
              </a:rPr>
              <a:t>(</a:t>
            </a:r>
            <a:r>
              <a:rPr lang="fr-FR" sz="2800" b="1" dirty="0" err="1" smtClean="0">
                <a:solidFill>
                  <a:schemeClr val="tx1"/>
                </a:solidFill>
              </a:rPr>
              <a:t>int</a:t>
            </a:r>
            <a:r>
              <a:rPr lang="fr-FR" sz="2800" b="1" dirty="0" smtClean="0">
                <a:solidFill>
                  <a:schemeClr val="tx1"/>
                </a:solidFill>
              </a:rPr>
              <a:t> indice)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28596" y="2214554"/>
            <a:ext cx="8215370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 smtClean="0"/>
              <a:t>donne le caractère se trouvant à la position </a:t>
            </a:r>
            <a:r>
              <a:rPr lang="fr-FR" sz="2800" b="1" dirty="0" smtClean="0"/>
              <a:t>indice</a:t>
            </a:r>
            <a:r>
              <a:rPr lang="fr-FR" sz="2800" dirty="0" smtClean="0"/>
              <a:t> dans la chaîne,  </a:t>
            </a:r>
            <a:r>
              <a:rPr lang="fr-FR" sz="2800" b="1" dirty="0" smtClean="0">
                <a:solidFill>
                  <a:srgbClr val="FF0000"/>
                </a:solidFill>
              </a:rPr>
              <a:t>le premier caractère est à l'indice 0</a:t>
            </a:r>
            <a:r>
              <a:rPr lang="fr-FR" sz="2800" dirty="0" smtClean="0"/>
              <a:t>.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8596" y="3357562"/>
            <a:ext cx="8215370" cy="26776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 smtClean="0"/>
              <a:t>package cours01;</a:t>
            </a:r>
          </a:p>
          <a:p>
            <a:r>
              <a:rPr lang="fr-FR" sz="2400" b="1" dirty="0" smtClean="0"/>
              <a:t>public class </a:t>
            </a:r>
            <a:r>
              <a:rPr lang="fr-FR" sz="2400" b="1" dirty="0" err="1" smtClean="0"/>
              <a:t>TestOfString</a:t>
            </a:r>
            <a:r>
              <a:rPr lang="fr-FR" sz="2400" b="1" dirty="0" smtClean="0"/>
              <a:t> {</a:t>
            </a:r>
          </a:p>
          <a:p>
            <a:r>
              <a:rPr lang="en-US" sz="2400" b="1" dirty="0" smtClean="0"/>
              <a:t>	public static void main(String[] </a:t>
            </a:r>
            <a:r>
              <a:rPr lang="en-US" sz="2400" b="1" dirty="0" err="1" smtClean="0"/>
              <a:t>args</a:t>
            </a:r>
            <a:r>
              <a:rPr lang="en-US" sz="2400" b="1" dirty="0" smtClean="0"/>
              <a:t>) {</a:t>
            </a:r>
          </a:p>
          <a:p>
            <a:r>
              <a:rPr lang="fr-FR" sz="2400" dirty="0" smtClean="0"/>
              <a:t>		String </a:t>
            </a:r>
            <a:r>
              <a:rPr lang="fr-FR" sz="2400" dirty="0" err="1" smtClean="0"/>
              <a:t>chev</a:t>
            </a:r>
            <a:r>
              <a:rPr lang="fr-FR" sz="2400" dirty="0" smtClean="0"/>
              <a:t> = "cheval";</a:t>
            </a:r>
          </a:p>
          <a:p>
            <a:r>
              <a:rPr lang="fr-FR" sz="2400" dirty="0" smtClean="0"/>
              <a:t>		System.</a:t>
            </a:r>
            <a:r>
              <a:rPr lang="fr-FR" sz="2400" i="1" dirty="0" smtClean="0"/>
              <a:t>out.println(</a:t>
            </a:r>
            <a:r>
              <a:rPr lang="fr-FR" sz="2400" i="1" dirty="0" err="1" smtClean="0"/>
              <a:t>chev.charAt</a:t>
            </a:r>
            <a:r>
              <a:rPr lang="fr-FR" sz="2400" i="1" dirty="0" smtClean="0"/>
              <a:t>(3) ) ;</a:t>
            </a:r>
          </a:p>
          <a:p>
            <a:r>
              <a:rPr lang="fr-FR" sz="2400" dirty="0" smtClean="0"/>
              <a:t>	}</a:t>
            </a:r>
          </a:p>
          <a:p>
            <a:r>
              <a:rPr lang="fr-FR" sz="2400" dirty="0" smtClean="0"/>
              <a:t>}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F704-F543-4200-A462-8F8BD8923CC8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Les méthodes de la classe </a:t>
            </a:r>
            <a:r>
              <a:rPr lang="fr-FR" b="1" dirty="0" smtClean="0"/>
              <a:t>String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28596" y="1500174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public </a:t>
            </a:r>
            <a:r>
              <a:rPr lang="fr-FR" sz="2800" b="1" dirty="0" err="1" smtClean="0"/>
              <a:t>int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compareTo</a:t>
            </a:r>
            <a:r>
              <a:rPr lang="fr-FR" sz="2800" b="1" dirty="0" smtClean="0"/>
              <a:t>(chaine2)</a:t>
            </a:r>
            <a:endParaRPr lang="fr-FR" sz="28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28596" y="2214554"/>
            <a:ext cx="8215370" cy="3539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 smtClean="0"/>
              <a:t>compare un objet de la classe String à un objet String référencé par </a:t>
            </a:r>
            <a:r>
              <a:rPr lang="fr-FR" sz="2800" b="1" dirty="0" smtClean="0"/>
              <a:t>chaine2 </a:t>
            </a:r>
            <a:r>
              <a:rPr lang="fr-FR" sz="2800" dirty="0" smtClean="0"/>
              <a:t>et rend </a:t>
            </a:r>
          </a:p>
          <a:p>
            <a:pPr lvl="0"/>
            <a:endParaRPr lang="fr-FR" sz="2800" dirty="0" smtClean="0"/>
          </a:p>
          <a:p>
            <a:pPr lvl="0"/>
            <a:r>
              <a:rPr lang="fr-FR" sz="2800" dirty="0" smtClean="0"/>
              <a:t>0 si l’objet  String est égal à  chaine2, </a:t>
            </a:r>
          </a:p>
          <a:p>
            <a:pPr lvl="0"/>
            <a:endParaRPr lang="fr-FR" sz="2800" dirty="0" smtClean="0"/>
          </a:p>
          <a:p>
            <a:pPr lvl="0"/>
            <a:r>
              <a:rPr lang="fr-FR" sz="2800" dirty="0" smtClean="0"/>
              <a:t>1 si l’objet  String est supérieure à chaine2, </a:t>
            </a:r>
          </a:p>
          <a:p>
            <a:pPr lvl="0"/>
            <a:endParaRPr lang="fr-FR" sz="2800" dirty="0" smtClean="0"/>
          </a:p>
          <a:p>
            <a:pPr lvl="0"/>
            <a:r>
              <a:rPr lang="fr-FR" sz="2800" smtClean="0"/>
              <a:t>-1 </a:t>
            </a:r>
            <a:r>
              <a:rPr lang="fr-FR" sz="2800" dirty="0" smtClean="0"/>
              <a:t>si l’objet  String est inférieure à chaine2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7CD5-927A-4933-BC9A-84D7E8F770C4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Les méthodes de la classe </a:t>
            </a:r>
            <a:r>
              <a:rPr lang="fr-FR" b="1" dirty="0" smtClean="0"/>
              <a:t>String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28596" y="1500174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i="1" dirty="0" smtClean="0"/>
              <a:t>public </a:t>
            </a:r>
            <a:r>
              <a:rPr lang="fr-FR" sz="2800" b="1" i="1" dirty="0" err="1" smtClean="0"/>
              <a:t>int</a:t>
            </a:r>
            <a:r>
              <a:rPr lang="fr-FR" sz="2800" b="1" i="1" dirty="0" smtClean="0"/>
              <a:t> </a:t>
            </a:r>
            <a:r>
              <a:rPr lang="fr-FR" sz="2800" b="1" i="1" dirty="0" err="1" smtClean="0"/>
              <a:t>compareTo</a:t>
            </a:r>
            <a:r>
              <a:rPr lang="fr-FR" sz="2800" b="1" i="1" dirty="0" smtClean="0"/>
              <a:t>(chaine2)</a:t>
            </a:r>
            <a:endParaRPr lang="fr-FR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8596" y="2285992"/>
            <a:ext cx="8215370" cy="34163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 smtClean="0"/>
              <a:t>package cours01;</a:t>
            </a:r>
          </a:p>
          <a:p>
            <a:r>
              <a:rPr lang="fr-FR" sz="2400" b="1" dirty="0" smtClean="0"/>
              <a:t>public class </a:t>
            </a:r>
            <a:r>
              <a:rPr lang="fr-FR" sz="2400" b="1" dirty="0" err="1" smtClean="0"/>
              <a:t>TestOfString</a:t>
            </a:r>
            <a:r>
              <a:rPr lang="fr-FR" sz="2400" b="1" dirty="0" smtClean="0"/>
              <a:t> {</a:t>
            </a:r>
          </a:p>
          <a:p>
            <a:r>
              <a:rPr lang="en-US" sz="2400" b="1" dirty="0" smtClean="0"/>
              <a:t>	public static void main(String[] </a:t>
            </a:r>
            <a:r>
              <a:rPr lang="en-US" sz="2400" b="1" dirty="0" err="1" smtClean="0"/>
              <a:t>args</a:t>
            </a:r>
            <a:r>
              <a:rPr lang="en-US" sz="2400" b="1" dirty="0" smtClean="0"/>
              <a:t>) {</a:t>
            </a:r>
          </a:p>
          <a:p>
            <a:r>
              <a:rPr lang="fr-FR" sz="2400" dirty="0" smtClean="0"/>
              <a:t>		String </a:t>
            </a:r>
            <a:r>
              <a:rPr lang="fr-FR" sz="2400" dirty="0" err="1" smtClean="0"/>
              <a:t>omar</a:t>
            </a:r>
            <a:r>
              <a:rPr lang="fr-FR" sz="2400" dirty="0" smtClean="0"/>
              <a:t> = "</a:t>
            </a:r>
            <a:r>
              <a:rPr lang="fr-FR" sz="2400" dirty="0" err="1" smtClean="0"/>
              <a:t>omar</a:t>
            </a:r>
            <a:r>
              <a:rPr lang="fr-FR" sz="2400" dirty="0" smtClean="0"/>
              <a:t>";</a:t>
            </a:r>
          </a:p>
          <a:p>
            <a:r>
              <a:rPr lang="fr-FR" sz="2400" dirty="0" smtClean="0"/>
              <a:t>		System.</a:t>
            </a:r>
            <a:r>
              <a:rPr lang="fr-FR" sz="2400" i="1" dirty="0" smtClean="0"/>
              <a:t>out.println(</a:t>
            </a:r>
            <a:r>
              <a:rPr lang="fr-FR" sz="2400" i="1" dirty="0" err="1" smtClean="0"/>
              <a:t>omar.compareTo</a:t>
            </a:r>
            <a:r>
              <a:rPr lang="fr-FR" sz="2400" i="1" dirty="0" smtClean="0"/>
              <a:t>("Omar"));</a:t>
            </a:r>
          </a:p>
          <a:p>
            <a:r>
              <a:rPr lang="fr-FR" sz="2400" dirty="0" smtClean="0"/>
              <a:t>		System.</a:t>
            </a:r>
            <a:r>
              <a:rPr lang="fr-FR" sz="2400" i="1" dirty="0" smtClean="0"/>
              <a:t>out.println(</a:t>
            </a:r>
            <a:r>
              <a:rPr lang="fr-FR" sz="2400" i="1" dirty="0" err="1" smtClean="0"/>
              <a:t>omar.compareTo</a:t>
            </a:r>
            <a:r>
              <a:rPr lang="fr-FR" sz="2400" i="1" dirty="0" smtClean="0"/>
              <a:t>("</a:t>
            </a:r>
            <a:r>
              <a:rPr lang="fr-FR" sz="2400" i="1" dirty="0" err="1" smtClean="0"/>
              <a:t>othman</a:t>
            </a:r>
            <a:r>
              <a:rPr lang="fr-FR" sz="2400" i="1" dirty="0" smtClean="0"/>
              <a:t>"));</a:t>
            </a:r>
          </a:p>
          <a:p>
            <a:r>
              <a:rPr lang="fr-FR" sz="2400" dirty="0" smtClean="0"/>
              <a:t>		System.</a:t>
            </a:r>
            <a:r>
              <a:rPr lang="fr-FR" sz="2400" i="1" dirty="0" smtClean="0"/>
              <a:t>out.println(</a:t>
            </a:r>
            <a:r>
              <a:rPr lang="fr-FR" sz="2400" i="1" dirty="0" err="1" smtClean="0"/>
              <a:t>omar.compareTo</a:t>
            </a:r>
            <a:r>
              <a:rPr lang="fr-FR" sz="2400" i="1" dirty="0" smtClean="0"/>
              <a:t>("</a:t>
            </a:r>
            <a:r>
              <a:rPr lang="fr-FR" sz="2400" i="1" dirty="0" err="1" smtClean="0"/>
              <a:t>omar</a:t>
            </a:r>
            <a:r>
              <a:rPr lang="fr-FR" sz="2400" i="1" dirty="0" smtClean="0"/>
              <a:t>"));</a:t>
            </a:r>
          </a:p>
          <a:p>
            <a:r>
              <a:rPr lang="fr-FR" sz="2400" dirty="0" smtClean="0"/>
              <a:t>}</a:t>
            </a:r>
          </a:p>
          <a:p>
            <a:r>
              <a:rPr lang="fr-FR" sz="2400" dirty="0" smtClean="0"/>
              <a:t>}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B9B5-6151-4F5A-9793-74C96B371D88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Les méthodes de la classe </a:t>
            </a:r>
            <a:r>
              <a:rPr lang="fr-FR" b="1" dirty="0" smtClean="0"/>
              <a:t>String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28596" y="1500174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public </a:t>
            </a:r>
            <a:r>
              <a:rPr lang="en-US" sz="2800" i="1" dirty="0" err="1" smtClean="0"/>
              <a:t>boolean</a:t>
            </a:r>
            <a:r>
              <a:rPr lang="en-US" sz="2800" i="1" dirty="0" smtClean="0"/>
              <a:t> equals(Object </a:t>
            </a:r>
            <a:r>
              <a:rPr lang="en-US" sz="2800" i="1" dirty="0" err="1" smtClean="0"/>
              <a:t>anObject</a:t>
            </a:r>
            <a:r>
              <a:rPr lang="en-US" sz="2800" i="1" dirty="0" smtClean="0"/>
              <a:t>)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8596" y="3441680"/>
            <a:ext cx="8215370" cy="26776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 smtClean="0"/>
              <a:t>	String  </a:t>
            </a:r>
            <a:r>
              <a:rPr lang="fr-FR" sz="2400" dirty="0" err="1" smtClean="0"/>
              <a:t>assalam</a:t>
            </a:r>
            <a:r>
              <a:rPr lang="fr-FR" sz="2400" dirty="0" smtClean="0"/>
              <a:t> = "</a:t>
            </a:r>
            <a:r>
              <a:rPr lang="fr-FR" sz="2400" dirty="0" err="1" smtClean="0"/>
              <a:t>assalamouAlaykoum</a:t>
            </a:r>
            <a:r>
              <a:rPr lang="fr-FR" sz="2400" dirty="0" smtClean="0"/>
              <a:t>";</a:t>
            </a:r>
          </a:p>
          <a:p>
            <a:r>
              <a:rPr lang="fr-FR" sz="2400" dirty="0" smtClean="0"/>
              <a:t>	String </a:t>
            </a:r>
            <a:r>
              <a:rPr lang="fr-FR" sz="2400" dirty="0" err="1" smtClean="0"/>
              <a:t>Assalam</a:t>
            </a:r>
            <a:r>
              <a:rPr lang="fr-FR" sz="2400" dirty="0" smtClean="0"/>
              <a:t> =  "</a:t>
            </a:r>
            <a:r>
              <a:rPr lang="fr-FR" sz="2400" dirty="0" err="1" smtClean="0"/>
              <a:t>AssalamouAlaykoum</a:t>
            </a:r>
            <a:r>
              <a:rPr lang="fr-FR" sz="2400" dirty="0" smtClean="0"/>
              <a:t>";</a:t>
            </a:r>
          </a:p>
          <a:p>
            <a:r>
              <a:rPr lang="fr-FR" sz="2400" dirty="0" smtClean="0"/>
              <a:t>	if (</a:t>
            </a:r>
            <a:r>
              <a:rPr lang="fr-FR" sz="2400" dirty="0" err="1" smtClean="0"/>
              <a:t>Assalam.equals</a:t>
            </a:r>
            <a:r>
              <a:rPr lang="fr-FR" sz="2400" dirty="0" smtClean="0"/>
              <a:t>(</a:t>
            </a:r>
            <a:r>
              <a:rPr lang="fr-FR" sz="2400" dirty="0" err="1" smtClean="0"/>
              <a:t>assalam</a:t>
            </a:r>
            <a:r>
              <a:rPr lang="fr-FR" sz="2400" dirty="0" smtClean="0"/>
              <a:t>)) </a:t>
            </a:r>
          </a:p>
          <a:p>
            <a:r>
              <a:rPr lang="fr-FR" sz="2400" dirty="0" smtClean="0"/>
              <a:t>		System.</a:t>
            </a:r>
            <a:r>
              <a:rPr lang="fr-FR" sz="2400" i="1" dirty="0" smtClean="0"/>
              <a:t>out.println("Chaine Egales");</a:t>
            </a:r>
          </a:p>
          <a:p>
            <a:r>
              <a:rPr lang="fr-FR" sz="2400" dirty="0" smtClean="0"/>
              <a:t>	</a:t>
            </a:r>
            <a:r>
              <a:rPr lang="fr-FR" sz="2400" dirty="0" err="1" smtClean="0"/>
              <a:t>else</a:t>
            </a:r>
            <a:r>
              <a:rPr lang="fr-FR" sz="2400" dirty="0" smtClean="0"/>
              <a:t> </a:t>
            </a:r>
          </a:p>
          <a:p>
            <a:r>
              <a:rPr lang="fr-FR" sz="2400" dirty="0" smtClean="0"/>
              <a:t>		System.</a:t>
            </a:r>
            <a:r>
              <a:rPr lang="fr-FR" sz="2400" i="1" dirty="0" smtClean="0"/>
              <a:t>out.println("Chaine </a:t>
            </a:r>
            <a:r>
              <a:rPr lang="fr-FR" sz="2400" i="1" dirty="0" err="1" smtClean="0"/>
              <a:t>differentes</a:t>
            </a:r>
            <a:r>
              <a:rPr lang="fr-FR" sz="2400" i="1" dirty="0" smtClean="0"/>
              <a:t>");</a:t>
            </a:r>
            <a:endParaRPr lang="en-US" sz="2400" dirty="0" smtClean="0"/>
          </a:p>
          <a:p>
            <a:r>
              <a:rPr lang="fr-FR" sz="2400" dirty="0" smtClean="0"/>
              <a:t>	}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28596" y="2285992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chaine1.</a:t>
            </a:r>
            <a:r>
              <a:rPr lang="fr-FR" sz="2800" b="1" dirty="0" err="1" smtClean="0"/>
              <a:t>equals</a:t>
            </a:r>
            <a:r>
              <a:rPr lang="fr-FR" sz="2800" b="1" dirty="0" smtClean="0"/>
              <a:t>(chaine2)  </a:t>
            </a:r>
          </a:p>
          <a:p>
            <a:r>
              <a:rPr lang="fr-FR" sz="2800" dirty="0" smtClean="0"/>
              <a:t>rend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true</a:t>
            </a:r>
            <a:r>
              <a:rPr lang="fr-FR" sz="2800" dirty="0" smtClean="0"/>
              <a:t> si chaine1 est égale chaine2, </a:t>
            </a:r>
            <a:r>
              <a:rPr lang="fr-FR" sz="2800" b="1" dirty="0" smtClean="0"/>
              <a:t>false</a:t>
            </a:r>
            <a:r>
              <a:rPr lang="fr-FR" sz="2800" dirty="0" smtClean="0"/>
              <a:t> sinon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0AF1-3C25-424D-9DB1-68AF271B3497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Les méthodes de la classe </a:t>
            </a:r>
            <a:r>
              <a:rPr lang="fr-FR" b="1" dirty="0" smtClean="0"/>
              <a:t>String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28596" y="1500174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public String </a:t>
            </a:r>
            <a:r>
              <a:rPr lang="en-US" sz="2800" b="1" i="1" dirty="0" err="1" smtClean="0"/>
              <a:t>toLowerCase</a:t>
            </a:r>
            <a:r>
              <a:rPr lang="en-US" sz="2800" b="1" i="1" dirty="0" smtClean="0"/>
              <a:t>() </a:t>
            </a:r>
            <a:endParaRPr lang="fr-FR" sz="2800" dirty="0" smtClean="0"/>
          </a:p>
          <a:p>
            <a:r>
              <a:rPr lang="fr-FR" sz="2800" b="1" i="1" dirty="0" smtClean="0"/>
              <a:t>chaine1.</a:t>
            </a:r>
            <a:r>
              <a:rPr lang="fr-FR" sz="2800" b="1" i="1" dirty="0" err="1" smtClean="0"/>
              <a:t>toLowerCase</a:t>
            </a:r>
            <a:r>
              <a:rPr lang="fr-FR" sz="2800" b="1" i="1" dirty="0" smtClean="0"/>
              <a:t>() </a:t>
            </a:r>
            <a:r>
              <a:rPr lang="fr-FR" sz="2800" dirty="0" smtClean="0"/>
              <a:t>rend chaine1 en minuscules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428596" y="2714620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i="1" dirty="0" smtClean="0"/>
              <a:t>public String </a:t>
            </a:r>
            <a:r>
              <a:rPr lang="fr-FR" sz="2800" b="1" i="1" dirty="0" err="1" smtClean="0"/>
              <a:t>toUpperCase</a:t>
            </a:r>
            <a:r>
              <a:rPr lang="fr-FR" sz="2800" b="1" i="1" dirty="0" smtClean="0"/>
              <a:t>() </a:t>
            </a:r>
            <a:endParaRPr lang="fr-FR" sz="2800" dirty="0" smtClean="0"/>
          </a:p>
          <a:p>
            <a:r>
              <a:rPr lang="fr-FR" sz="2800" b="1" i="1" dirty="0" smtClean="0"/>
              <a:t>chaine1.</a:t>
            </a:r>
            <a:r>
              <a:rPr lang="fr-FR" sz="2800" b="1" i="1" dirty="0" err="1" smtClean="0"/>
              <a:t>toUpperCase</a:t>
            </a:r>
            <a:r>
              <a:rPr lang="fr-FR" sz="2800" b="1" i="1" dirty="0" smtClean="0"/>
              <a:t>() </a:t>
            </a:r>
            <a:r>
              <a:rPr lang="fr-FR" sz="2800" dirty="0" smtClean="0"/>
              <a:t>rend chaine1 en majuscules</a:t>
            </a: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428596" y="4000504"/>
            <a:ext cx="8286808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i="1" dirty="0" smtClean="0"/>
              <a:t>public String </a:t>
            </a:r>
            <a:r>
              <a:rPr lang="fr-FR" sz="2800" b="1" i="1" dirty="0" err="1" smtClean="0"/>
              <a:t>trim</a:t>
            </a:r>
            <a:r>
              <a:rPr lang="fr-FR" sz="2800" b="1" i="1" dirty="0" smtClean="0"/>
              <a:t>() </a:t>
            </a:r>
            <a:endParaRPr lang="fr-FR" sz="2800" dirty="0" smtClean="0"/>
          </a:p>
          <a:p>
            <a:pPr algn="ctr"/>
            <a:r>
              <a:rPr lang="fr-FR" sz="2800" b="1" i="1" dirty="0" smtClean="0"/>
              <a:t>chaine1.</a:t>
            </a:r>
            <a:r>
              <a:rPr lang="fr-FR" sz="2800" b="1" i="1" dirty="0" err="1" smtClean="0"/>
              <a:t>trim</a:t>
            </a:r>
            <a:r>
              <a:rPr lang="fr-FR" sz="2800" b="1" i="1" dirty="0" smtClean="0"/>
              <a:t>() </a:t>
            </a:r>
            <a:r>
              <a:rPr lang="fr-FR" sz="2800" dirty="0" smtClean="0"/>
              <a:t>rend chaine1 </a:t>
            </a:r>
            <a:r>
              <a:rPr lang="fr-FR" sz="2800" dirty="0" err="1" smtClean="0"/>
              <a:t>débarassée</a:t>
            </a:r>
            <a:r>
              <a:rPr lang="fr-FR" sz="2800" dirty="0" smtClean="0"/>
              <a:t> de</a:t>
            </a:r>
          </a:p>
          <a:p>
            <a:pPr algn="ctr"/>
            <a:r>
              <a:rPr lang="fr-FR" sz="2800" dirty="0" smtClean="0"/>
              <a:t> ses espaces de début et de fin</a:t>
            </a:r>
          </a:p>
          <a:p>
            <a:pPr algn="ctr"/>
            <a:r>
              <a:rPr lang="fr-FR" sz="2800" b="1" dirty="0" smtClean="0"/>
              <a:t>Attention: Crée un nouvel objet String. 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C075-FDA3-4D6A-A8CA-62FAB8C03D54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Les méthodes de la classe </a:t>
            </a:r>
            <a:r>
              <a:rPr lang="fr-FR" b="1" dirty="0" smtClean="0"/>
              <a:t>String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28596" y="1500174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public String substring(</a:t>
            </a:r>
            <a:r>
              <a:rPr lang="en-US" sz="2800" b="1" i="1" dirty="0" err="1" smtClean="0"/>
              <a:t>int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beginIndex</a:t>
            </a:r>
            <a:r>
              <a:rPr lang="en-US" sz="2800" b="1" i="1" dirty="0" smtClean="0"/>
              <a:t>, </a:t>
            </a:r>
            <a:r>
              <a:rPr lang="en-US" sz="2800" b="1" i="1" dirty="0" err="1" smtClean="0"/>
              <a:t>int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endIndex</a:t>
            </a:r>
            <a:r>
              <a:rPr lang="en-US" sz="2800" b="1" i="1" dirty="0" smtClean="0"/>
              <a:t>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28596" y="3500438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i="1" dirty="0" smtClean="0"/>
              <a:t>public char[] </a:t>
            </a:r>
            <a:r>
              <a:rPr lang="fr-FR" sz="2800" b="1" i="1" dirty="0" err="1" smtClean="0"/>
              <a:t>toCharArray</a:t>
            </a:r>
            <a:r>
              <a:rPr lang="fr-FR" sz="2800" b="1" i="1" dirty="0" smtClean="0"/>
              <a:t>()</a:t>
            </a:r>
            <a:r>
              <a:rPr lang="fr-FR" sz="2800" i="1" dirty="0" smtClean="0"/>
              <a:t> </a:t>
            </a:r>
            <a:endParaRPr lang="fr-FR" sz="2800" dirty="0" smtClean="0"/>
          </a:p>
          <a:p>
            <a:pPr algn="ctr"/>
            <a:r>
              <a:rPr lang="fr-FR" sz="2800" dirty="0" smtClean="0"/>
              <a:t>Met les caractères de dans un tableau de caractères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28596" y="2143116"/>
            <a:ext cx="828680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i="1" dirty="0" smtClean="0"/>
              <a:t>String("chapeau").</a:t>
            </a:r>
            <a:r>
              <a:rPr lang="fr-FR" sz="2800" b="1" i="1" dirty="0" err="1" smtClean="0"/>
              <a:t>subString</a:t>
            </a:r>
            <a:r>
              <a:rPr lang="fr-FR" sz="2800" b="1" i="1" dirty="0" smtClean="0"/>
              <a:t>(2,4)</a:t>
            </a:r>
            <a:r>
              <a:rPr lang="fr-FR" sz="2800" i="1" dirty="0" smtClean="0"/>
              <a:t> </a:t>
            </a:r>
            <a:r>
              <a:rPr lang="fr-FR" sz="2800" dirty="0" smtClean="0"/>
              <a:t>rend la chaîne </a:t>
            </a:r>
            <a:r>
              <a:rPr lang="fr-FR" sz="2800" b="1" dirty="0" smtClean="0"/>
              <a:t>"ape"</a:t>
            </a:r>
            <a:endParaRPr lang="fr-FR" sz="2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428596" y="5000636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/>
              <a:t>int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length</a:t>
            </a:r>
            <a:r>
              <a:rPr lang="fr-FR" sz="2800" b="1" dirty="0" smtClean="0"/>
              <a:t>()</a:t>
            </a:r>
            <a:r>
              <a:rPr lang="fr-FR" sz="2800" dirty="0" smtClean="0"/>
              <a:t> : nombre de caractères de la chaîne</a:t>
            </a:r>
            <a:endParaRPr lang="fr-FR" sz="28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27D3-B839-4878-B69B-E8F3B39BAC64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Les méthodes de la classe </a:t>
            </a:r>
            <a:r>
              <a:rPr lang="fr-FR" b="1" dirty="0" smtClean="0"/>
              <a:t>String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28596" y="1500174"/>
            <a:ext cx="8286808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i="1" dirty="0" err="1" smtClean="0"/>
              <a:t>int</a:t>
            </a:r>
            <a:r>
              <a:rPr lang="fr-FR" sz="2800" b="1" i="1" dirty="0" smtClean="0"/>
              <a:t> </a:t>
            </a:r>
            <a:r>
              <a:rPr lang="fr-FR" sz="2800" b="1" i="1" dirty="0" err="1" smtClean="0"/>
              <a:t>indexOf</a:t>
            </a:r>
            <a:r>
              <a:rPr lang="fr-FR" sz="2800" b="1" i="1" dirty="0" smtClean="0"/>
              <a:t>(String chaine2)</a:t>
            </a:r>
            <a:r>
              <a:rPr lang="fr-FR" sz="2800" i="1" dirty="0" smtClean="0"/>
              <a:t> </a:t>
            </a:r>
          </a:p>
          <a:p>
            <a:r>
              <a:rPr lang="fr-FR" sz="2800" dirty="0" smtClean="0"/>
              <a:t>- Rend  la première position de </a:t>
            </a:r>
            <a:r>
              <a:rPr lang="fr-FR" sz="2800" i="1" dirty="0" smtClean="0"/>
              <a:t>chaine2 </a:t>
            </a:r>
            <a:r>
              <a:rPr lang="fr-FR" sz="2800" dirty="0" smtClean="0"/>
              <a:t>dans la chaîne courante ou </a:t>
            </a:r>
          </a:p>
          <a:p>
            <a:pPr lvl="0"/>
            <a:r>
              <a:rPr lang="fr-FR" sz="2800" dirty="0" smtClean="0"/>
              <a:t>-1 si </a:t>
            </a:r>
            <a:r>
              <a:rPr lang="fr-FR" sz="2800" i="1" dirty="0" smtClean="0"/>
              <a:t>chaine2 </a:t>
            </a:r>
            <a:r>
              <a:rPr lang="fr-FR" sz="2800" dirty="0" smtClean="0"/>
              <a:t>n'est pas présente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357158" y="4000504"/>
            <a:ext cx="828680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i="1" dirty="0" smtClean="0"/>
              <a:t>String("chapeau").</a:t>
            </a:r>
            <a:r>
              <a:rPr lang="fr-FR" sz="2800" b="1" i="1" dirty="0" err="1" smtClean="0"/>
              <a:t>indexOf</a:t>
            </a:r>
            <a:r>
              <a:rPr lang="fr-FR" sz="2800" b="1" i="1" dirty="0" smtClean="0"/>
              <a:t>(</a:t>
            </a:r>
            <a:r>
              <a:rPr lang="fr-FR" sz="2800" b="1" dirty="0" smtClean="0"/>
              <a:t>"peau"</a:t>
            </a:r>
            <a:r>
              <a:rPr lang="fr-FR" sz="2800" b="1" i="1" dirty="0" smtClean="0"/>
              <a:t>)</a:t>
            </a:r>
            <a:r>
              <a:rPr lang="fr-FR" sz="2800" i="1" dirty="0" smtClean="0"/>
              <a:t> </a:t>
            </a:r>
            <a:r>
              <a:rPr lang="fr-FR" sz="2800" dirty="0" smtClean="0"/>
              <a:t>rend  3</a:t>
            </a:r>
            <a:endParaRPr lang="fr-FR" sz="2800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84FA-1870-442F-B4B8-BF69B6B00D12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Les méthodes de la classe </a:t>
            </a:r>
            <a:r>
              <a:rPr lang="fr-FR" b="1" dirty="0" smtClean="0"/>
              <a:t>String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28596" y="1500174"/>
            <a:ext cx="8286808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i="1" dirty="0" err="1" smtClean="0"/>
              <a:t>int</a:t>
            </a:r>
            <a:r>
              <a:rPr lang="fr-FR" sz="2800" b="1" i="1" dirty="0" smtClean="0"/>
              <a:t> </a:t>
            </a:r>
            <a:r>
              <a:rPr lang="fr-FR" sz="2800" b="1" i="1" dirty="0" err="1" smtClean="0"/>
              <a:t>indexOf</a:t>
            </a:r>
            <a:r>
              <a:rPr lang="fr-FR" sz="2800" b="1" i="1" dirty="0" smtClean="0"/>
              <a:t>(String chaine2, </a:t>
            </a:r>
            <a:r>
              <a:rPr lang="fr-FR" sz="2800" b="1" i="1" dirty="0" err="1" smtClean="0"/>
              <a:t>int</a:t>
            </a:r>
            <a:r>
              <a:rPr lang="fr-FR" sz="2800" b="1" i="1" dirty="0" smtClean="0"/>
              <a:t> </a:t>
            </a:r>
            <a:r>
              <a:rPr lang="fr-FR" sz="2800" b="1" i="1" dirty="0" err="1" smtClean="0"/>
              <a:t>startIndex</a:t>
            </a:r>
            <a:r>
              <a:rPr lang="fr-FR" sz="2800" b="1" i="1" dirty="0" smtClean="0"/>
              <a:t>) </a:t>
            </a:r>
          </a:p>
          <a:p>
            <a:pPr>
              <a:buFontTx/>
              <a:buChar char="-"/>
            </a:pPr>
            <a:r>
              <a:rPr lang="fr-FR" sz="2800" dirty="0" smtClean="0"/>
              <a:t>Rend la première position de </a:t>
            </a:r>
            <a:r>
              <a:rPr lang="fr-FR" sz="2800" i="1" dirty="0" smtClean="0"/>
              <a:t>chaine2 </a:t>
            </a:r>
            <a:r>
              <a:rPr lang="fr-FR" sz="2800" dirty="0" smtClean="0"/>
              <a:t>dans la chaîne courante </a:t>
            </a:r>
          </a:p>
          <a:p>
            <a:pPr>
              <a:buFontTx/>
              <a:buChar char="-"/>
            </a:pPr>
            <a:r>
              <a:rPr lang="fr-FR" sz="2800" dirty="0" smtClean="0"/>
              <a:t>-1 si </a:t>
            </a:r>
            <a:r>
              <a:rPr lang="fr-FR" sz="2800" i="1" dirty="0" smtClean="0"/>
              <a:t>chaine2 </a:t>
            </a:r>
            <a:r>
              <a:rPr lang="fr-FR" sz="2800" dirty="0" smtClean="0"/>
              <a:t>n'est pas présente. </a:t>
            </a:r>
          </a:p>
          <a:p>
            <a:pPr algn="ctr"/>
            <a:r>
              <a:rPr lang="fr-FR" sz="2800" b="1" dirty="0" smtClean="0"/>
              <a:t>La recherche commence à partir du </a:t>
            </a:r>
          </a:p>
          <a:p>
            <a:pPr algn="ctr"/>
            <a:r>
              <a:rPr lang="fr-FR" sz="2800" b="1" dirty="0" smtClean="0"/>
              <a:t>caractère ayant l’indice </a:t>
            </a:r>
            <a:r>
              <a:rPr lang="fr-FR" sz="2800" b="1" i="1" dirty="0" err="1" smtClean="0"/>
              <a:t>startIndex</a:t>
            </a:r>
            <a:r>
              <a:rPr lang="fr-FR" sz="2800" b="1" dirty="0" smtClean="0"/>
              <a:t>.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428596" y="4357694"/>
            <a:ext cx="828680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i="1" dirty="0" smtClean="0"/>
              <a:t>String("chapeau").</a:t>
            </a:r>
            <a:r>
              <a:rPr lang="fr-FR" sz="2800" b="1" i="1" dirty="0" err="1" smtClean="0"/>
              <a:t>indexOf</a:t>
            </a:r>
            <a:r>
              <a:rPr lang="fr-FR" sz="2800" b="1" i="1" dirty="0" smtClean="0"/>
              <a:t>(</a:t>
            </a:r>
            <a:r>
              <a:rPr lang="fr-FR" sz="2800" b="1" dirty="0" smtClean="0"/>
              <a:t>"peau", 4</a:t>
            </a:r>
            <a:r>
              <a:rPr lang="fr-FR" sz="2800" b="1" i="1" dirty="0" smtClean="0"/>
              <a:t>)</a:t>
            </a:r>
            <a:r>
              <a:rPr lang="fr-FR" sz="2800" i="1" dirty="0" smtClean="0"/>
              <a:t> </a:t>
            </a:r>
            <a:r>
              <a:rPr lang="fr-FR" sz="2800" dirty="0" smtClean="0"/>
              <a:t>rend -1</a:t>
            </a:r>
            <a:endParaRPr lang="fr-FR" sz="2800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CA52-D9F6-4006-80F9-CE43EBB4053B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Les méthodes de la classe </a:t>
            </a:r>
            <a:r>
              <a:rPr lang="fr-FR" b="1" dirty="0" smtClean="0"/>
              <a:t>String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28596" y="1500174"/>
            <a:ext cx="8286808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i="1" dirty="0" err="1" smtClean="0"/>
              <a:t>int</a:t>
            </a:r>
            <a:r>
              <a:rPr lang="fr-FR" sz="2800" b="1" i="1" dirty="0" smtClean="0"/>
              <a:t> </a:t>
            </a:r>
            <a:r>
              <a:rPr lang="fr-FR" sz="2800" b="1" i="1" dirty="0" err="1" smtClean="0"/>
              <a:t>lastIndexOf</a:t>
            </a:r>
            <a:r>
              <a:rPr lang="fr-FR" sz="2800" b="1" i="1" dirty="0" smtClean="0"/>
              <a:t>(String chaine2) </a:t>
            </a:r>
          </a:p>
          <a:p>
            <a:r>
              <a:rPr lang="fr-FR" sz="2800" dirty="0" smtClean="0"/>
              <a:t>- rend  la dernière position de </a:t>
            </a:r>
            <a:r>
              <a:rPr lang="fr-FR" sz="2800" i="1" dirty="0" smtClean="0"/>
              <a:t>chaine2 </a:t>
            </a:r>
            <a:r>
              <a:rPr lang="fr-FR" sz="2800" dirty="0" smtClean="0"/>
              <a:t>dans la chaîne courante</a:t>
            </a:r>
          </a:p>
          <a:p>
            <a:pPr lvl="0"/>
            <a:r>
              <a:rPr lang="fr-FR" sz="2800" dirty="0" smtClean="0"/>
              <a:t>- Rend -1 si </a:t>
            </a:r>
            <a:r>
              <a:rPr lang="fr-FR" sz="2800" i="1" dirty="0" smtClean="0"/>
              <a:t>chaine2 </a:t>
            </a:r>
            <a:r>
              <a:rPr lang="fr-FR" sz="2800" dirty="0" smtClean="0"/>
              <a:t>n'est pas présente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428596" y="4357694"/>
            <a:ext cx="828680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i="1" dirty="0" smtClean="0"/>
              <a:t>String("château d’eau").</a:t>
            </a:r>
            <a:r>
              <a:rPr lang="fr-FR" sz="2800" b="1" i="1" dirty="0" err="1" smtClean="0"/>
              <a:t>lastIndexOf</a:t>
            </a:r>
            <a:r>
              <a:rPr lang="fr-FR" sz="2800" b="1" i="1" dirty="0" smtClean="0"/>
              <a:t>(</a:t>
            </a:r>
            <a:r>
              <a:rPr lang="fr-FR" sz="2800" b="1" dirty="0" smtClean="0"/>
              <a:t>"eau", 4</a:t>
            </a:r>
            <a:r>
              <a:rPr lang="fr-FR" sz="2800" b="1" i="1" dirty="0" smtClean="0"/>
              <a:t>)</a:t>
            </a:r>
            <a:r>
              <a:rPr lang="fr-FR" sz="2800" i="1" dirty="0" smtClean="0"/>
              <a:t> </a:t>
            </a:r>
            <a:r>
              <a:rPr lang="fr-FR" sz="2800" dirty="0" smtClean="0"/>
              <a:t>rend 10</a:t>
            </a:r>
            <a:endParaRPr lang="fr-FR" sz="2800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550C-F277-4BD8-BCC1-6C1EA5EB60D5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Les méthodes de la classe </a:t>
            </a:r>
            <a:r>
              <a:rPr lang="fr-FR" b="1" dirty="0" smtClean="0"/>
              <a:t>String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28596" y="1500174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i="1" dirty="0" err="1" smtClean="0"/>
              <a:t>boolean</a:t>
            </a:r>
            <a:r>
              <a:rPr lang="fr-FR" sz="2800" b="1" i="1" dirty="0" smtClean="0"/>
              <a:t> </a:t>
            </a:r>
            <a:r>
              <a:rPr lang="fr-FR" sz="2800" b="1" i="1" dirty="0" err="1" smtClean="0"/>
              <a:t>startsWith</a:t>
            </a:r>
            <a:r>
              <a:rPr lang="fr-FR" sz="2800" b="1" i="1" dirty="0" smtClean="0"/>
              <a:t>(String chaine2)</a:t>
            </a:r>
            <a:r>
              <a:rPr lang="fr-FR" sz="2800" dirty="0" smtClean="0"/>
              <a:t> </a:t>
            </a:r>
          </a:p>
          <a:p>
            <a:r>
              <a:rPr lang="fr-FR" sz="2800" dirty="0" smtClean="0"/>
              <a:t>rend </a:t>
            </a:r>
            <a:r>
              <a:rPr lang="fr-FR" sz="2800" b="1" dirty="0" err="1" smtClean="0"/>
              <a:t>true</a:t>
            </a:r>
            <a:r>
              <a:rPr lang="fr-FR" sz="2800" dirty="0" smtClean="0"/>
              <a:t> si la chaîne courante commence par </a:t>
            </a:r>
            <a:r>
              <a:rPr lang="fr-FR" sz="2800" i="1" dirty="0" smtClean="0"/>
              <a:t>chaine2</a:t>
            </a:r>
            <a:endParaRPr lang="fr-FR" sz="28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428596" y="2714620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i="1" dirty="0" err="1" smtClean="0"/>
              <a:t>boolean</a:t>
            </a:r>
            <a:r>
              <a:rPr lang="fr-FR" sz="2800" b="1" i="1" dirty="0" smtClean="0"/>
              <a:t> </a:t>
            </a:r>
            <a:r>
              <a:rPr lang="fr-FR" sz="2800" b="1" i="1" dirty="0" err="1" smtClean="0"/>
              <a:t>endsWith</a:t>
            </a:r>
            <a:r>
              <a:rPr lang="fr-FR" sz="2800" b="1" i="1" dirty="0" smtClean="0"/>
              <a:t>(String chaine2)</a:t>
            </a:r>
            <a:r>
              <a:rPr lang="fr-FR" sz="2800" i="1" dirty="0" smtClean="0"/>
              <a:t> </a:t>
            </a:r>
          </a:p>
          <a:p>
            <a:r>
              <a:rPr lang="fr-FR" sz="2800" dirty="0" smtClean="0"/>
              <a:t>rend </a:t>
            </a:r>
            <a:r>
              <a:rPr lang="fr-FR" sz="2800" b="1" dirty="0" err="1" smtClean="0"/>
              <a:t>true</a:t>
            </a:r>
            <a:r>
              <a:rPr lang="fr-FR" sz="2800" dirty="0" smtClean="0"/>
              <a:t> si la chaîne courante finit par </a:t>
            </a:r>
            <a:r>
              <a:rPr lang="fr-FR" sz="2800" i="1" dirty="0" smtClean="0"/>
              <a:t>chaine2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428596" y="4214818"/>
            <a:ext cx="8286808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i="1" dirty="0" smtClean="0"/>
              <a:t>String replace(char </a:t>
            </a:r>
            <a:r>
              <a:rPr lang="fr-FR" sz="2800" b="1" i="1" dirty="0" err="1" smtClean="0"/>
              <a:t>oldChar</a:t>
            </a:r>
            <a:r>
              <a:rPr lang="fr-FR" sz="2800" b="1" i="1" dirty="0" smtClean="0"/>
              <a:t>, char </a:t>
            </a:r>
            <a:r>
              <a:rPr lang="fr-FR" sz="2800" b="1" i="1" dirty="0" err="1" smtClean="0"/>
              <a:t>newChar</a:t>
            </a:r>
            <a:r>
              <a:rPr lang="fr-FR" sz="2800" b="1" i="1" dirty="0" smtClean="0"/>
              <a:t>)</a:t>
            </a:r>
            <a:r>
              <a:rPr lang="fr-FR" sz="2800" i="1" dirty="0" smtClean="0"/>
              <a:t> </a:t>
            </a:r>
          </a:p>
          <a:p>
            <a:pPr algn="ctr"/>
            <a:r>
              <a:rPr lang="fr-FR" sz="2800" dirty="0" smtClean="0"/>
              <a:t>remplace dans la chaîne courante le caractère </a:t>
            </a:r>
            <a:r>
              <a:rPr lang="fr-FR" sz="2800" i="1" dirty="0" err="1" smtClean="0"/>
              <a:t>oldChar</a:t>
            </a:r>
            <a:r>
              <a:rPr lang="fr-FR" sz="2800" i="1" dirty="0" smtClean="0"/>
              <a:t> </a:t>
            </a:r>
            <a:r>
              <a:rPr lang="fr-FR" sz="2800" dirty="0" smtClean="0"/>
              <a:t>par le caractère </a:t>
            </a:r>
            <a:r>
              <a:rPr lang="fr-FR" sz="2800" i="1" dirty="0" err="1" smtClean="0"/>
              <a:t>newChar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22CF-0BA2-443C-B4E1-174E5D3A2B09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dirty="0" smtClean="0"/>
              <a:t>La classe String et la classe </a:t>
            </a:r>
            <a:r>
              <a:rPr lang="fr-FR" dirty="0" err="1" smtClean="0"/>
              <a:t>ArrayList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2022-6638-4381-9367-010BD0DA3164}" type="datetime8">
              <a:rPr lang="ar-DZ" smtClean="0"/>
              <a:t>18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252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Les méthodes de la classe </a:t>
            </a:r>
            <a:r>
              <a:rPr lang="fr-FR" b="1" dirty="0" smtClean="0"/>
              <a:t>String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28596" y="1500174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i="1" dirty="0" smtClean="0"/>
              <a:t>Concaténation de chaine de caractères</a:t>
            </a:r>
            <a:endParaRPr lang="fr-FR" sz="28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428596" y="2357430"/>
            <a:ext cx="8286808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L’opérateur + précédé d’une chaine de caractère est interprété comme un opérateur de concaténation de caractère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428596" y="4000504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Tout élément apparaissant dans une expression de concaténation est transformé en chaine de caractère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428596" y="5357826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La méthode </a:t>
            </a:r>
            <a:r>
              <a:rPr lang="fr-FR" sz="2800" b="1" dirty="0" err="1" smtClean="0"/>
              <a:t>toString</a:t>
            </a:r>
            <a:r>
              <a:rPr lang="fr-FR" sz="2800" b="1" dirty="0" smtClean="0"/>
              <a:t>() </a:t>
            </a:r>
            <a:r>
              <a:rPr lang="fr-FR" sz="2800" dirty="0" smtClean="0"/>
              <a:t>est </a:t>
            </a:r>
            <a:r>
              <a:rPr lang="fr-FR" sz="2800" dirty="0" err="1" smtClean="0"/>
              <a:t>appellée</a:t>
            </a:r>
            <a:r>
              <a:rPr lang="fr-FR" sz="2800" dirty="0" smtClean="0"/>
              <a:t> automatiquement si un opérande est un objet</a:t>
            </a:r>
            <a:endParaRPr lang="fr-FR" sz="28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8E7E-4953-4827-BC39-4C22112008C1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b="1" dirty="0" smtClean="0"/>
              <a:t>Atelier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357158" y="2714620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Compter le nombre de fois qu’ apparait un mot donné dans une chaine de caractère donnée</a:t>
            </a:r>
            <a:endParaRPr lang="fr-FR" sz="2800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357158" y="4214818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Réaliser un traducteur de mot arabe vers le français</a:t>
            </a:r>
            <a:endParaRPr lang="fr-FR" sz="2800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ACE1-D351-4B01-A0D5-A881BE1E5CC7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dirty="0" smtClean="0"/>
              <a:t>La classe </a:t>
            </a:r>
            <a:r>
              <a:rPr lang="fr-FR" dirty="0" err="1" smtClean="0"/>
              <a:t>ArrayList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2022-6638-4381-9367-010BD0DA3164}" type="datetime8">
              <a:rPr lang="ar-DZ" smtClean="0"/>
              <a:t>18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26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48683" y="217427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</a:rPr>
              <a:t>Utilisée pour représenter les listes</a:t>
            </a:r>
            <a:endParaRPr lang="fr-FR" sz="2800" dirty="0" smtClean="0">
              <a:solidFill>
                <a:schemeClr val="tx1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090A-96AA-49AD-9EB5-5A0FB65CCA1F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7" name="ZoneTexte 5"/>
          <p:cNvSpPr txBox="1"/>
          <p:nvPr/>
        </p:nvSpPr>
        <p:spPr>
          <a:xfrm>
            <a:off x="471953" y="2132856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</a:rPr>
              <a:t>C’est une classe paramétrée: Il est nécessaire de spécifier le types d’élément de la liste</a:t>
            </a:r>
            <a:endParaRPr lang="fr-FR" sz="2800" dirty="0" smtClean="0">
              <a:solidFill>
                <a:schemeClr val="tx1"/>
              </a:solidFill>
            </a:endParaRPr>
          </a:p>
        </p:txBody>
      </p:sp>
      <p:sp>
        <p:nvSpPr>
          <p:cNvPr id="8" name="ZoneTexte 5"/>
          <p:cNvSpPr txBox="1"/>
          <p:nvPr/>
        </p:nvSpPr>
        <p:spPr>
          <a:xfrm>
            <a:off x="475825" y="908720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</a:rPr>
              <a:t>Fourni dans le package </a:t>
            </a:r>
            <a:r>
              <a:rPr lang="fr-FR" sz="2800" dirty="0" err="1" smtClean="0">
                <a:solidFill>
                  <a:schemeClr val="tx1"/>
                </a:solidFill>
              </a:rPr>
              <a:t>java.util</a:t>
            </a:r>
            <a:endParaRPr lang="fr-FR" sz="2800" dirty="0" smtClean="0">
              <a:solidFill>
                <a:schemeClr val="tx1"/>
              </a:solidFill>
            </a:endParaRPr>
          </a:p>
          <a:p>
            <a:r>
              <a:rPr lang="en-US" sz="2800" b="1" dirty="0"/>
              <a:t>import </a:t>
            </a:r>
            <a:r>
              <a:rPr lang="en-US" sz="2800" b="1" dirty="0" err="1"/>
              <a:t>java.util.ArrayList</a:t>
            </a:r>
            <a:r>
              <a:rPr lang="en-US" sz="2800" b="1" dirty="0"/>
              <a:t>;</a:t>
            </a:r>
            <a:endParaRPr lang="fr-FR" sz="2800" dirty="0" smtClean="0">
              <a:solidFill>
                <a:schemeClr val="tx1"/>
              </a:solidFill>
            </a:endParaRPr>
          </a:p>
        </p:txBody>
      </p:sp>
      <p:sp>
        <p:nvSpPr>
          <p:cNvPr id="9" name="ZoneTexte 5"/>
          <p:cNvSpPr txBox="1"/>
          <p:nvPr/>
        </p:nvSpPr>
        <p:spPr>
          <a:xfrm>
            <a:off x="451631" y="3284984"/>
            <a:ext cx="8286808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</a:rPr>
              <a:t>Exemples:</a:t>
            </a:r>
          </a:p>
          <a:p>
            <a:pPr algn="ctr"/>
            <a:r>
              <a:rPr lang="fr-FR" sz="2800" dirty="0" err="1" smtClean="0">
                <a:solidFill>
                  <a:schemeClr val="tx1"/>
                </a:solidFill>
              </a:rPr>
              <a:t>ArrayList</a:t>
            </a:r>
            <a:r>
              <a:rPr lang="fr-FR" sz="2800" dirty="0" smtClean="0">
                <a:solidFill>
                  <a:schemeClr val="tx1"/>
                </a:solidFill>
              </a:rPr>
              <a:t>&lt;</a:t>
            </a:r>
            <a:r>
              <a:rPr lang="fr-FR" sz="2800" dirty="0" err="1" smtClean="0">
                <a:solidFill>
                  <a:schemeClr val="tx1"/>
                </a:solidFill>
              </a:rPr>
              <a:t>Complex</a:t>
            </a:r>
            <a:r>
              <a:rPr lang="fr-FR" sz="2800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fr-FR" sz="2800" dirty="0" err="1" smtClean="0">
                <a:solidFill>
                  <a:schemeClr val="tx1"/>
                </a:solidFill>
              </a:rPr>
              <a:t>ArrayList</a:t>
            </a:r>
            <a:r>
              <a:rPr lang="fr-FR" sz="2800" dirty="0" smtClean="0">
                <a:solidFill>
                  <a:schemeClr val="tx1"/>
                </a:solidFill>
              </a:rPr>
              <a:t>&lt;String&gt;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0" name="ZoneTexte 5"/>
          <p:cNvSpPr txBox="1"/>
          <p:nvPr/>
        </p:nvSpPr>
        <p:spPr>
          <a:xfrm>
            <a:off x="413515" y="5157192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</a:rPr>
              <a:t>Les éléments de liste ne peuvent pas être de type primitifs. </a:t>
            </a:r>
            <a:r>
              <a:rPr lang="fr-FR" sz="2800" dirty="0" smtClean="0">
                <a:solidFill>
                  <a:schemeClr val="tx1"/>
                </a:solidFill>
              </a:rPr>
              <a:t>Ce sont des objets</a:t>
            </a:r>
            <a:endParaRPr lang="fr-F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07504" y="217427"/>
            <a:ext cx="885698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</a:rPr>
              <a:t>Création d’une liste vide. </a:t>
            </a:r>
            <a:endParaRPr lang="fr-FR" sz="2800" dirty="0" smtClean="0">
              <a:solidFill>
                <a:schemeClr val="tx1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090A-96AA-49AD-9EB5-5A0FB65CCA1F}" type="datetime8">
              <a:rPr lang="ar-DZ" smtClean="0"/>
              <a:t>18 نيسان، 21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18509"/>
            <a:ext cx="8950945" cy="261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8" y="980728"/>
            <a:ext cx="639367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0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07504" y="217427"/>
            <a:ext cx="885698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Les méthodes de </a:t>
            </a:r>
            <a:r>
              <a:rPr lang="fr-FR" sz="2800" dirty="0" err="1" smtClean="0">
                <a:solidFill>
                  <a:schemeClr val="tx1"/>
                </a:solidFill>
              </a:rPr>
              <a:t>ArrayList</a:t>
            </a:r>
            <a:endParaRPr lang="fr-FR" sz="2800" dirty="0" smtClean="0">
              <a:solidFill>
                <a:schemeClr val="tx1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090A-96AA-49AD-9EB5-5A0FB65CCA1F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8" name="ZoneTexte 5"/>
          <p:cNvSpPr txBox="1"/>
          <p:nvPr/>
        </p:nvSpPr>
        <p:spPr>
          <a:xfrm>
            <a:off x="80286" y="1004091"/>
            <a:ext cx="885698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boolean</a:t>
            </a:r>
            <a:r>
              <a:rPr lang="en-US" sz="2800" dirty="0"/>
              <a:t> </a:t>
            </a:r>
            <a:r>
              <a:rPr lang="en-US" sz="2800" dirty="0" smtClean="0">
                <a:hlinkClick r:id="rId2"/>
              </a:rPr>
              <a:t>add</a:t>
            </a:r>
            <a:r>
              <a:rPr lang="en-US" sz="2800" dirty="0" smtClean="0"/>
              <a:t>(Element </a:t>
            </a:r>
            <a:r>
              <a:rPr lang="en-US" sz="2800" dirty="0"/>
              <a:t>e)</a:t>
            </a:r>
            <a:endParaRPr lang="fr-FR" sz="2800" dirty="0" smtClean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6086" y="1700808"/>
            <a:ext cx="8479651" cy="401381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public</a:t>
            </a:r>
            <a:r>
              <a:rPr lang="en-US" sz="2400" dirty="0"/>
              <a:t> </a:t>
            </a:r>
            <a:r>
              <a:rPr lang="en-US" sz="2400" dirty="0"/>
              <a:t>class</a:t>
            </a:r>
            <a:r>
              <a:rPr lang="en-US" sz="2400" dirty="0"/>
              <a:t> </a:t>
            </a:r>
            <a:r>
              <a:rPr lang="en-US" sz="2400" dirty="0"/>
              <a:t>Main</a:t>
            </a:r>
            <a:r>
              <a:rPr lang="en-US" sz="2400" dirty="0"/>
              <a:t> </a:t>
            </a:r>
            <a:r>
              <a:rPr lang="en-US" sz="2400" dirty="0"/>
              <a:t>{</a:t>
            </a:r>
            <a:r>
              <a:rPr lang="en-US" sz="2400" dirty="0"/>
              <a:t> </a:t>
            </a:r>
            <a:endParaRPr lang="en-US" sz="2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       public </a:t>
            </a:r>
            <a:r>
              <a:rPr lang="en-US" sz="2400" dirty="0"/>
              <a:t>static</a:t>
            </a:r>
            <a:r>
              <a:rPr lang="en-US" sz="2400" dirty="0"/>
              <a:t> </a:t>
            </a:r>
            <a:r>
              <a:rPr lang="en-US" sz="2400" dirty="0"/>
              <a:t>void</a:t>
            </a:r>
            <a:r>
              <a:rPr lang="en-US" sz="2400" dirty="0"/>
              <a:t> </a:t>
            </a:r>
            <a:r>
              <a:rPr lang="en-US" sz="2400" dirty="0"/>
              <a:t>main(String[]</a:t>
            </a:r>
            <a:r>
              <a:rPr lang="en-US" sz="2400" dirty="0"/>
              <a:t> </a:t>
            </a:r>
            <a:r>
              <a:rPr lang="en-US" sz="2400" dirty="0" err="1"/>
              <a:t>args</a:t>
            </a:r>
            <a:r>
              <a:rPr lang="en-US" sz="2400" dirty="0"/>
              <a:t>)</a:t>
            </a:r>
            <a:r>
              <a:rPr lang="en-US" sz="2400" dirty="0"/>
              <a:t> </a:t>
            </a:r>
            <a:r>
              <a:rPr lang="en-US" sz="2400" dirty="0" smtClean="0"/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cs typeface="Consolas" pitchFamily="49" charset="0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cs typeface="Consolas" pitchFamily="49" charset="0"/>
              </a:rPr>
              <a:t>ArrayList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cs typeface="Consolas" pitchFamily="49" charset="0"/>
              </a:rPr>
              <a:t>String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cs typeface="Consolas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 cars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cs typeface="Consolas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cs typeface="Consolas" pitchFamily="49" charset="0"/>
              </a:rPr>
              <a:t>new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cs typeface="Consolas" pitchFamily="49" charset="0"/>
              </a:rPr>
              <a:t>ArrayList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cs typeface="Consolas" pitchFamily="49" charset="0"/>
              </a:rPr>
              <a:t>String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cs typeface="Consolas" pitchFamily="49" charset="0"/>
              </a:rPr>
              <a:t>&gt;();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cars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cs typeface="Consolas" pitchFamily="49" charset="0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cs typeface="Consolas" pitchFamily="49" charset="0"/>
              </a:rPr>
              <a:t>add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cs typeface="Consolas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cs typeface="Consolas" pitchFamily="49" charset="0"/>
              </a:rPr>
              <a:t>"Volvo"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 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cars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cs typeface="Consolas" pitchFamily="49" charset="0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cs typeface="Consolas" pitchFamily="49" charset="0"/>
              </a:rPr>
              <a:t>add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cs typeface="Consolas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cs typeface="Consolas" pitchFamily="49" charset="0"/>
              </a:rPr>
              <a:t>"BMW"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cs typeface="Consolas" pitchFamily="49" charset="0"/>
              </a:rPr>
              <a:t>);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cars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cs typeface="Consolas" pitchFamily="49" charset="0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cs typeface="Consolas" pitchFamily="49" charset="0"/>
              </a:rPr>
              <a:t>add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cs typeface="Consolas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cs typeface="Consolas" pitchFamily="49" charset="0"/>
              </a:rPr>
              <a:t>"Ford"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cs typeface="Consolas" pitchFamily="49" charset="0"/>
              </a:rPr>
              <a:t>);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cars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cs typeface="Consolas" pitchFamily="49" charset="0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cs typeface="Consolas" pitchFamily="49" charset="0"/>
              </a:rPr>
              <a:t>add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cs typeface="Consolas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cs typeface="Consolas" pitchFamily="49" charset="0"/>
              </a:rPr>
              <a:t>"Mazda"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cs typeface="Consolas" pitchFamily="49" charset="0"/>
              </a:rPr>
              <a:t>);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cs typeface="Consolas" pitchFamily="49" charset="0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cs typeface="Consolas" pitchFamily="49" charset="0"/>
              </a:rPr>
              <a:t>System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cs typeface="Consolas" pitchFamily="49" charset="0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out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cs typeface="Consolas" pitchFamily="49" charset="0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cs typeface="Consolas" pitchFamily="49" charset="0"/>
              </a:rPr>
              <a:t>println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cs typeface="Consolas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nsolas" pitchFamily="49" charset="0"/>
              </a:rPr>
              <a:t>cars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cs typeface="Consolas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dirty="0">
                <a:cs typeface="Arial" pitchFamily="34" charset="0"/>
              </a:rPr>
              <a:t> </a:t>
            </a:r>
            <a:r>
              <a:rPr lang="fr-FR" sz="2400" dirty="0" smtClean="0">
                <a:cs typeface="Arial" pitchFamily="34" charset="0"/>
              </a:rPr>
              <a:t>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086" y="5682792"/>
            <a:ext cx="8394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Ref: https</a:t>
            </a:r>
            <a:r>
              <a:rPr lang="en-US" dirty="0"/>
              <a:t>://www.w3schools.com/java/java_arraylist.asp</a:t>
            </a:r>
          </a:p>
        </p:txBody>
      </p:sp>
    </p:spTree>
    <p:extLst>
      <p:ext uri="{BB962C8B-B14F-4D97-AF65-F5344CB8AC3E}">
        <p14:creationId xmlns:p14="http://schemas.microsoft.com/office/powerpoint/2010/main" val="260058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07504" y="217427"/>
            <a:ext cx="885698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Les méthodes de </a:t>
            </a:r>
            <a:r>
              <a:rPr lang="fr-FR" sz="2800" dirty="0" err="1" smtClean="0">
                <a:solidFill>
                  <a:schemeClr val="tx1"/>
                </a:solidFill>
              </a:rPr>
              <a:t>ArrayList</a:t>
            </a:r>
            <a:endParaRPr lang="fr-FR" sz="2800" dirty="0" smtClean="0">
              <a:solidFill>
                <a:schemeClr val="tx1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090A-96AA-49AD-9EB5-5A0FB65CCA1F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8" name="ZoneTexte 5"/>
          <p:cNvSpPr txBox="1"/>
          <p:nvPr/>
        </p:nvSpPr>
        <p:spPr>
          <a:xfrm>
            <a:off x="80286" y="1004091"/>
            <a:ext cx="885698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Element  </a:t>
            </a:r>
            <a:r>
              <a:rPr lang="en-US" sz="2800" dirty="0"/>
              <a:t>get(</a:t>
            </a:r>
            <a:r>
              <a:rPr lang="en-US" sz="2800" dirty="0" err="1"/>
              <a:t>int</a:t>
            </a:r>
            <a:r>
              <a:rPr lang="en-US" sz="2800" dirty="0"/>
              <a:t> index)</a:t>
            </a:r>
            <a:endParaRPr lang="fr-FR" sz="2800" dirty="0" smtClean="0">
              <a:solidFill>
                <a:schemeClr val="tx1"/>
              </a:solidFill>
            </a:endParaRPr>
          </a:p>
        </p:txBody>
      </p:sp>
      <p:sp>
        <p:nvSpPr>
          <p:cNvPr id="10" name="ZoneTexte 5"/>
          <p:cNvSpPr txBox="1"/>
          <p:nvPr/>
        </p:nvSpPr>
        <p:spPr>
          <a:xfrm>
            <a:off x="80286" y="2132856"/>
            <a:ext cx="885698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size()</a:t>
            </a:r>
            <a:endParaRPr lang="en-US" sz="2800" dirty="0"/>
          </a:p>
        </p:txBody>
      </p:sp>
      <p:sp>
        <p:nvSpPr>
          <p:cNvPr id="12" name="ZoneTexte 5"/>
          <p:cNvSpPr txBox="1"/>
          <p:nvPr/>
        </p:nvSpPr>
        <p:spPr>
          <a:xfrm>
            <a:off x="0" y="4005064"/>
            <a:ext cx="885698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isEmpty</a:t>
            </a:r>
            <a:r>
              <a:rPr lang="en-US" sz="2800" dirty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03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79512" y="2852936"/>
            <a:ext cx="8712968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dirty="0" smtClean="0"/>
              <a:t>Manipulation de chaines de caractères:</a:t>
            </a:r>
            <a:br>
              <a:rPr lang="fr-FR" dirty="0" smtClean="0"/>
            </a:br>
            <a:r>
              <a:rPr lang="fr-FR" dirty="0" smtClean="0"/>
              <a:t>la classe </a:t>
            </a:r>
            <a:r>
              <a:rPr lang="fr-FR" b="1" dirty="0" smtClean="0"/>
              <a:t>String</a:t>
            </a:r>
            <a:endParaRPr lang="fr-FR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F7C7-4D3E-4C73-A8BE-AE90D6F41A4B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28596" y="1500174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</a:rPr>
              <a:t>Instanciation d’objets de la classe String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28596" y="2214554"/>
            <a:ext cx="8215370" cy="26776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+mj-lt"/>
              </a:rPr>
              <a:t>String </a:t>
            </a:r>
            <a:r>
              <a:rPr lang="fr-FR" sz="2800" dirty="0" err="1" smtClean="0">
                <a:latin typeface="+mj-lt"/>
              </a:rPr>
              <a:t>assalam</a:t>
            </a:r>
            <a:r>
              <a:rPr lang="fr-FR" sz="2800" dirty="0" smtClean="0">
                <a:latin typeface="+mj-lt"/>
              </a:rPr>
              <a:t> = new String("</a:t>
            </a:r>
            <a:r>
              <a:rPr lang="fr-FR" sz="2800" dirty="0" err="1" smtClean="0">
                <a:latin typeface="+mj-lt"/>
              </a:rPr>
              <a:t>Assalamou</a:t>
            </a:r>
            <a:r>
              <a:rPr lang="fr-FR" sz="2800" dirty="0" smtClean="0">
                <a:latin typeface="+mj-lt"/>
              </a:rPr>
              <a:t> </a:t>
            </a:r>
            <a:r>
              <a:rPr lang="fr-FR" sz="2800" dirty="0" err="1" smtClean="0">
                <a:latin typeface="+mj-lt"/>
              </a:rPr>
              <a:t>Alaykoum</a:t>
            </a:r>
            <a:r>
              <a:rPr lang="fr-FR" sz="2800" dirty="0" smtClean="0">
                <a:latin typeface="+mj-lt"/>
              </a:rPr>
              <a:t>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String </a:t>
            </a:r>
            <a:r>
              <a:rPr kumimoji="0" lang="fr-FR" sz="2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waAlaykoum</a:t>
            </a:r>
            <a:r>
              <a:rPr kumimoji="0" lang="fr-FR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= </a:t>
            </a:r>
            <a:r>
              <a:rPr lang="fr-FR" sz="2800" dirty="0" smtClean="0"/>
              <a:t>" Wa </a:t>
            </a:r>
            <a:r>
              <a:rPr lang="fr-FR" sz="2800" dirty="0" err="1" smtClean="0"/>
              <a:t>Alaykoum</a:t>
            </a:r>
            <a:r>
              <a:rPr lang="fr-FR" sz="2800" dirty="0" smtClean="0"/>
              <a:t> </a:t>
            </a:r>
            <a:r>
              <a:rPr lang="fr-FR" sz="2800" dirty="0" err="1" smtClean="0"/>
              <a:t>Assalam</a:t>
            </a:r>
            <a:r>
              <a:rPr lang="fr-FR" sz="2800" dirty="0" smtClean="0"/>
              <a:t>";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fr-FR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String titre, </a:t>
            </a:r>
            <a:r>
              <a:rPr lang="fr-FR" sz="28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annee</a:t>
            </a:r>
            <a:r>
              <a:rPr lang="fr-FR" sz="28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titre</a:t>
            </a:r>
            <a:r>
              <a:rPr kumimoji="0" lang="fr-FR" sz="2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= </a:t>
            </a:r>
            <a:r>
              <a:rPr lang="fr-FR" sz="2800" dirty="0" smtClean="0"/>
              <a:t>" Introduction a Java";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2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annee</a:t>
            </a:r>
            <a:r>
              <a:rPr kumimoji="0" lang="fr-FR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= new String(</a:t>
            </a:r>
            <a:r>
              <a:rPr lang="fr-FR" sz="2800" dirty="0" smtClean="0"/>
              <a:t>" Deux mille un");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090A-96AA-49AD-9EB5-5A0FB65CCA1F}" type="datetime8">
              <a:rPr lang="ar-DZ" smtClean="0"/>
              <a:t>18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54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6058</TotalTime>
  <Words>974</Words>
  <Application>Microsoft Office PowerPoint</Application>
  <PresentationFormat>On-screen Show (4:3)</PresentationFormat>
  <Paragraphs>188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Thème Office</vt:lpstr>
      <vt:lpstr>POO avec JAVA</vt:lpstr>
      <vt:lpstr>La classe String et la classe ArrayList</vt:lpstr>
      <vt:lpstr>La classe ArrayList</vt:lpstr>
      <vt:lpstr>PowerPoint Presentation</vt:lpstr>
      <vt:lpstr>PowerPoint Presentation</vt:lpstr>
      <vt:lpstr>PowerPoint Presentation</vt:lpstr>
      <vt:lpstr>PowerPoint Presentation</vt:lpstr>
      <vt:lpstr>Manipulation de chaines de caractères: la classe String</vt:lpstr>
      <vt:lpstr>PowerPoint Presentation</vt:lpstr>
      <vt:lpstr>Les méthodes de la classe String</vt:lpstr>
      <vt:lpstr>Les méthodes de la classe String</vt:lpstr>
      <vt:lpstr>Les méthodes de la classe String</vt:lpstr>
      <vt:lpstr>Les méthodes de la classe String</vt:lpstr>
      <vt:lpstr>Les méthodes de la classe String</vt:lpstr>
      <vt:lpstr>Les méthodes de la classe String</vt:lpstr>
      <vt:lpstr>Les méthodes de la classe String</vt:lpstr>
      <vt:lpstr>Les méthodes de la classe String</vt:lpstr>
      <vt:lpstr>Les méthodes de la classe String</vt:lpstr>
      <vt:lpstr>Les méthodes de la classe String</vt:lpstr>
      <vt:lpstr>Les méthodes de la classe String</vt:lpstr>
      <vt:lpstr>Atelier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Problématique</dc:title>
  <dc:creator>bennouar</dc:creator>
  <cp:lastModifiedBy>DJAMAL</cp:lastModifiedBy>
  <cp:revision>189</cp:revision>
  <dcterms:created xsi:type="dcterms:W3CDTF">2009-02-27T20:30:05Z</dcterms:created>
  <dcterms:modified xsi:type="dcterms:W3CDTF">2021-04-18T17:49:22Z</dcterms:modified>
</cp:coreProperties>
</file>