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7" r:id="rId2"/>
    <p:sldId id="438" r:id="rId3"/>
    <p:sldId id="439" r:id="rId4"/>
    <p:sldId id="528" r:id="rId5"/>
    <p:sldId id="440" r:id="rId6"/>
    <p:sldId id="441" r:id="rId7"/>
    <p:sldId id="442" r:id="rId8"/>
    <p:sldId id="443" r:id="rId9"/>
    <p:sldId id="444" r:id="rId10"/>
    <p:sldId id="445" r:id="rId11"/>
    <p:sldId id="446" r:id="rId12"/>
    <p:sldId id="450" r:id="rId13"/>
    <p:sldId id="470" r:id="rId14"/>
    <p:sldId id="471" r:id="rId15"/>
    <p:sldId id="472" r:id="rId16"/>
    <p:sldId id="473" r:id="rId17"/>
    <p:sldId id="480" r:id="rId18"/>
    <p:sldId id="481" r:id="rId19"/>
    <p:sldId id="482" r:id="rId20"/>
    <p:sldId id="483" r:id="rId21"/>
    <p:sldId id="484" r:id="rId22"/>
    <p:sldId id="485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93" r:id="rId31"/>
    <p:sldId id="494" r:id="rId32"/>
    <p:sldId id="495" r:id="rId33"/>
    <p:sldId id="496" r:id="rId34"/>
    <p:sldId id="497" r:id="rId35"/>
    <p:sldId id="498" r:id="rId36"/>
    <p:sldId id="499" r:id="rId37"/>
    <p:sldId id="500" r:id="rId38"/>
    <p:sldId id="501" r:id="rId39"/>
    <p:sldId id="502" r:id="rId40"/>
    <p:sldId id="503" r:id="rId41"/>
    <p:sldId id="504" r:id="rId42"/>
    <p:sldId id="505" r:id="rId43"/>
    <p:sldId id="506" r:id="rId44"/>
    <p:sldId id="507" r:id="rId45"/>
    <p:sldId id="508" r:id="rId46"/>
    <p:sldId id="509" r:id="rId47"/>
    <p:sldId id="510" r:id="rId48"/>
    <p:sldId id="511" r:id="rId49"/>
    <p:sldId id="512" r:id="rId50"/>
    <p:sldId id="513" r:id="rId51"/>
    <p:sldId id="514" r:id="rId52"/>
    <p:sldId id="515" r:id="rId53"/>
    <p:sldId id="516" r:id="rId54"/>
    <p:sldId id="517" r:id="rId55"/>
    <p:sldId id="518" r:id="rId56"/>
    <p:sldId id="519" r:id="rId57"/>
    <p:sldId id="520" r:id="rId58"/>
    <p:sldId id="521" r:id="rId59"/>
    <p:sldId id="522" r:id="rId60"/>
    <p:sldId id="523" r:id="rId61"/>
    <p:sldId id="524" r:id="rId62"/>
    <p:sldId id="525" r:id="rId63"/>
    <p:sldId id="526" r:id="rId64"/>
    <p:sldId id="527" r:id="rId6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8" autoAdjust="0"/>
    <p:restoredTop sz="94660"/>
  </p:normalViewPr>
  <p:slideViewPr>
    <p:cSldViewPr>
      <p:cViewPr>
        <p:scale>
          <a:sx n="80" d="100"/>
          <a:sy n="80" d="100"/>
        </p:scale>
        <p:origin x="-171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378FD-BDC2-4EC9-B59C-A6395934AB41}" type="datetimeFigureOut">
              <a:rPr lang="fr-FR" smtClean="0"/>
              <a:pPr/>
              <a:t>24/04/2021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C7A84-51F8-4729-A202-894EC0337E9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7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0EDD-A1C1-44AE-9175-8CDAE49E6A8A}" type="datetime8">
              <a:rPr lang="ar-DZ" smtClean="0"/>
              <a:t>24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91B0-5049-4D6E-B3F4-84650A580492}" type="datetime8">
              <a:rPr lang="ar-DZ" smtClean="0"/>
              <a:t>24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D93-900B-46AB-B050-B7979B96B77C}" type="datetime8">
              <a:rPr lang="ar-DZ" smtClean="0"/>
              <a:t>24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A56D-E4FD-4BEC-B097-204944E95C6C}" type="datetime8">
              <a:rPr lang="ar-DZ" smtClean="0"/>
              <a:t>24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567B-B5E2-46D2-A904-8E0E5CDF37FB}" type="datetime8">
              <a:rPr lang="ar-DZ" smtClean="0"/>
              <a:t>24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4241-21D9-4F31-BA05-C38731C9F6C6}" type="datetime8">
              <a:rPr lang="ar-DZ" smtClean="0"/>
              <a:t>24 نيسان، 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9310-04FD-4AC1-A1D7-A7679A958C9B}" type="datetime8">
              <a:rPr lang="ar-DZ" smtClean="0"/>
              <a:t>24 نيسان، 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6069-B3F3-4A2E-8A43-131665874845}" type="datetime8">
              <a:rPr lang="ar-DZ" smtClean="0"/>
              <a:t>24 نيسان، 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B624-99FD-4493-80BA-AD15F881DE26}" type="datetime8">
              <a:rPr lang="ar-DZ" smtClean="0"/>
              <a:t>24 نيسان، 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AC82-AE23-46A0-8F94-4482DC572534}" type="datetime8">
              <a:rPr lang="ar-DZ" smtClean="0"/>
              <a:t>24 نيسان، 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07DC-26C4-48F5-9336-2AF8F5276A39}" type="datetime8">
              <a:rPr lang="ar-DZ" smtClean="0"/>
              <a:t>24 نيسان، 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336C2-D6B9-43C2-AC0D-5EF838F4BD02}" type="datetime8">
              <a:rPr lang="ar-DZ" smtClean="0"/>
              <a:t>24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00034" y="2714620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POO avec JAVA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2022-6638-4381-9367-010BD0DA3164}" type="datetime8">
              <a:rPr lang="ar-DZ" smtClean="0"/>
              <a:t>24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15" name="ZoneTexte 14"/>
          <p:cNvSpPr txBox="1"/>
          <p:nvPr/>
        </p:nvSpPr>
        <p:spPr>
          <a:xfrm>
            <a:off x="362529" y="419180"/>
            <a:ext cx="8385933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Une  </a:t>
            </a:r>
            <a:r>
              <a:rPr lang="fr-FR" sz="3200" b="1" dirty="0" smtClean="0"/>
              <a:t>classe abstraite </a:t>
            </a:r>
            <a:r>
              <a:rPr lang="fr-FR" sz="3200" dirty="0" smtClean="0"/>
              <a:t>peut comporter des attributs et méthode mais </a:t>
            </a:r>
            <a:r>
              <a:rPr lang="fr-FR" sz="3200" b="1" dirty="0" smtClean="0">
                <a:solidFill>
                  <a:srgbClr val="FF0000"/>
                </a:solidFill>
              </a:rPr>
              <a:t>ne peut pas être utilisée pour instancier des objet</a:t>
            </a:r>
            <a:endParaRPr lang="fr-FR" sz="3200" b="1" dirty="0">
              <a:solidFill>
                <a:srgbClr val="FF0000"/>
              </a:solidFill>
            </a:endParaRPr>
          </a:p>
        </p:txBody>
      </p:sp>
      <p:sp>
        <p:nvSpPr>
          <p:cNvPr id="5" name="ZoneTexte 14"/>
          <p:cNvSpPr txBox="1"/>
          <p:nvPr/>
        </p:nvSpPr>
        <p:spPr>
          <a:xfrm>
            <a:off x="350967" y="3356992"/>
            <a:ext cx="8385933" cy="1077218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00"/>
                </a:solidFill>
              </a:rPr>
              <a:t>C’est une erreur fatale d’écrire </a:t>
            </a:r>
          </a:p>
          <a:p>
            <a:pPr algn="ctr"/>
            <a:r>
              <a:rPr lang="fr-FR" sz="3200" b="1" dirty="0" smtClean="0">
                <a:solidFill>
                  <a:schemeClr val="bg1"/>
                </a:solidFill>
              </a:rPr>
              <a:t>new </a:t>
            </a:r>
            <a:r>
              <a:rPr lang="fr-FR" sz="3200" b="1" dirty="0" err="1" smtClean="0">
                <a:solidFill>
                  <a:schemeClr val="bg1"/>
                </a:solidFill>
              </a:rPr>
              <a:t>NomDeClasseAbstraite</a:t>
            </a:r>
            <a:r>
              <a:rPr lang="fr-FR" sz="3200" b="1" dirty="0" smtClean="0">
                <a:solidFill>
                  <a:schemeClr val="bg1"/>
                </a:solidFill>
              </a:rPr>
              <a:t>()</a:t>
            </a:r>
            <a:endParaRPr lang="fr-FR" sz="32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475656" y="2636912"/>
            <a:ext cx="6840760" cy="31683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907704" y="2276872"/>
            <a:ext cx="6408712" cy="34563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9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18" name="Rectangle 17"/>
          <p:cNvSpPr/>
          <p:nvPr/>
        </p:nvSpPr>
        <p:spPr>
          <a:xfrm>
            <a:off x="3563889" y="2060848"/>
            <a:ext cx="5580112" cy="4154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 session_04;</a:t>
            </a:r>
          </a:p>
          <a:p>
            <a:r>
              <a:rPr lang="fr-FR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400" b="1" dirty="0" smtClean="0">
                <a:solidFill>
                  <a:srgbClr val="7F0055"/>
                </a:solidFill>
                <a:latin typeface="Consolas"/>
              </a:rPr>
              <a:t>abstract class</a:t>
            </a:r>
            <a:r>
              <a:rPr lang="fr-FR" sz="2400" b="1" dirty="0" smtClean="0">
                <a:solidFill>
                  <a:srgbClr val="000000"/>
                </a:solidFill>
                <a:latin typeface="Consolas"/>
              </a:rPr>
              <a:t> Personne{</a:t>
            </a:r>
            <a:endParaRPr lang="fr-FR" sz="2400" b="1" dirty="0">
              <a:solidFill>
                <a:srgbClr val="000000"/>
              </a:solidFill>
              <a:latin typeface="Consolas"/>
            </a:endParaRPr>
          </a:p>
          <a:p>
            <a:r>
              <a:rPr lang="fr-FR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onsolas"/>
              </a:rPr>
              <a:t>  String </a:t>
            </a:r>
            <a:r>
              <a:rPr lang="fr-FR" sz="2400" dirty="0">
                <a:solidFill>
                  <a:srgbClr val="0000C0"/>
                </a:solidFill>
                <a:latin typeface="Consolas"/>
              </a:rPr>
              <a:t>nom</a:t>
            </a:r>
            <a:r>
              <a:rPr lang="fr-FR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dirty="0" smtClean="0">
                <a:solidFill>
                  <a:srgbClr val="000000"/>
                </a:solidFill>
                <a:latin typeface="Consolas"/>
              </a:rPr>
              <a:t>   String </a:t>
            </a:r>
            <a:r>
              <a:rPr lang="fr-FR" sz="2400" dirty="0" err="1">
                <a:solidFill>
                  <a:srgbClr val="0000C0"/>
                </a:solidFill>
                <a:latin typeface="Consolas"/>
              </a:rPr>
              <a:t>prenom</a:t>
            </a:r>
            <a:r>
              <a:rPr lang="fr-FR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dirty="0" smtClean="0">
                <a:solidFill>
                  <a:srgbClr val="000000"/>
                </a:solidFill>
                <a:latin typeface="Consolas"/>
              </a:rPr>
              <a:t>   Date </a:t>
            </a:r>
            <a:r>
              <a:rPr lang="fr-FR" sz="2400" dirty="0" err="1">
                <a:solidFill>
                  <a:srgbClr val="0000C0"/>
                </a:solidFill>
                <a:latin typeface="Consolas"/>
              </a:rPr>
              <a:t>dateNaissance</a:t>
            </a:r>
            <a:r>
              <a:rPr lang="fr-FR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dirty="0" smtClean="0">
                <a:solidFill>
                  <a:srgbClr val="000000"/>
                </a:solidFill>
                <a:latin typeface="Consolas"/>
              </a:rPr>
              <a:t>   String </a:t>
            </a:r>
            <a:r>
              <a:rPr lang="fr-FR" sz="2400" dirty="0" err="1">
                <a:solidFill>
                  <a:srgbClr val="0000C0"/>
                </a:solidFill>
                <a:latin typeface="Consolas"/>
              </a:rPr>
              <a:t>numSecuSocial</a:t>
            </a:r>
            <a:r>
              <a:rPr lang="fr-FR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dirty="0" smtClean="0">
                <a:solidFill>
                  <a:srgbClr val="000000"/>
                </a:solidFill>
                <a:latin typeface="Consolas"/>
              </a:rPr>
              <a:t>   String </a:t>
            </a:r>
            <a:r>
              <a:rPr lang="fr-FR" sz="2400" dirty="0">
                <a:solidFill>
                  <a:srgbClr val="0000C0"/>
                </a:solidFill>
                <a:latin typeface="Consolas"/>
              </a:rPr>
              <a:t>adresse</a:t>
            </a:r>
            <a:r>
              <a:rPr lang="fr-FR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b="1" dirty="0" smtClean="0">
                <a:solidFill>
                  <a:srgbClr val="7F0055"/>
                </a:solidFill>
                <a:latin typeface="Consolas"/>
              </a:rPr>
              <a:t>   double</a:t>
            </a:r>
            <a:r>
              <a:rPr lang="fr-FR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400" b="1" dirty="0">
                <a:solidFill>
                  <a:srgbClr val="0000C0"/>
                </a:solidFill>
                <a:latin typeface="Consolas"/>
              </a:rPr>
              <a:t>taille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fr-FR" sz="2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fr-FR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400" b="1" dirty="0">
                <a:solidFill>
                  <a:srgbClr val="0000C0"/>
                </a:solidFill>
                <a:latin typeface="Consolas"/>
              </a:rPr>
              <a:t>poids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fr-FR" sz="2400" b="1" dirty="0" err="1" smtClean="0">
                <a:solidFill>
                  <a:srgbClr val="7F0055"/>
                </a:solidFill>
                <a:latin typeface="Consolas"/>
              </a:rPr>
              <a:t>boolean</a:t>
            </a:r>
            <a:r>
              <a:rPr lang="fr-FR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400" b="1" dirty="0" err="1">
                <a:solidFill>
                  <a:srgbClr val="0000C0"/>
                </a:solidFill>
                <a:latin typeface="Consolas"/>
              </a:rPr>
              <a:t>situaFamiliale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; </a:t>
            </a:r>
          </a:p>
          <a:p>
            <a:r>
              <a:rPr lang="fr-FR" sz="2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FR" sz="2400" dirty="0"/>
          </a:p>
        </p:txBody>
      </p:sp>
      <p:grpSp>
        <p:nvGrpSpPr>
          <p:cNvPr id="21" name="Groupe 20"/>
          <p:cNvGrpSpPr/>
          <p:nvPr/>
        </p:nvGrpSpPr>
        <p:grpSpPr>
          <a:xfrm>
            <a:off x="107505" y="2391271"/>
            <a:ext cx="3312368" cy="3508653"/>
            <a:chOff x="349365" y="2391271"/>
            <a:chExt cx="3663871" cy="3508653"/>
          </a:xfrm>
        </p:grpSpPr>
        <p:sp>
          <p:nvSpPr>
            <p:cNvPr id="19" name="ZoneTexte 18"/>
            <p:cNvSpPr txBox="1"/>
            <p:nvPr/>
          </p:nvSpPr>
          <p:spPr>
            <a:xfrm>
              <a:off x="349365" y="2391271"/>
              <a:ext cx="3663871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2400" b="1" i="1" dirty="0" smtClean="0"/>
                <a:t>Personne</a:t>
              </a:r>
              <a:endParaRPr lang="fr-FR" sz="2400" b="1" i="1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349365" y="2852936"/>
              <a:ext cx="3663871" cy="30469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2400" dirty="0" err="1" smtClean="0"/>
                <a:t>Nom:String</a:t>
              </a:r>
              <a:endParaRPr lang="fr-FR" sz="2400" dirty="0" smtClean="0"/>
            </a:p>
            <a:p>
              <a:r>
                <a:rPr lang="fr-FR" sz="2400" dirty="0" err="1" smtClean="0"/>
                <a:t>Prenom:String</a:t>
              </a:r>
              <a:endParaRPr lang="fr-FR" sz="2400" dirty="0" smtClean="0"/>
            </a:p>
            <a:p>
              <a:r>
                <a:rPr lang="fr-FR" sz="2400" dirty="0" err="1" smtClean="0"/>
                <a:t>dateNaissance:Date</a:t>
              </a:r>
              <a:endParaRPr lang="fr-FR" sz="2400" dirty="0" smtClean="0"/>
            </a:p>
            <a:p>
              <a:r>
                <a:rPr lang="fr-FR" sz="2400" dirty="0" err="1" smtClean="0"/>
                <a:t>NumSecuSocial</a:t>
              </a:r>
              <a:r>
                <a:rPr lang="fr-FR" sz="2400" dirty="0" smtClean="0"/>
                <a:t>: String</a:t>
              </a:r>
            </a:p>
            <a:p>
              <a:r>
                <a:rPr lang="fr-FR" sz="2400" dirty="0" smtClean="0"/>
                <a:t>Adresse: String</a:t>
              </a:r>
            </a:p>
            <a:p>
              <a:r>
                <a:rPr lang="fr-FR" sz="2400" dirty="0" smtClean="0"/>
                <a:t>Taille: double</a:t>
              </a:r>
            </a:p>
            <a:p>
              <a:r>
                <a:rPr lang="fr-FR" sz="2400" dirty="0" smtClean="0"/>
                <a:t>Poids: </a:t>
              </a:r>
              <a:r>
                <a:rPr lang="fr-FR" sz="2400" dirty="0" err="1" smtClean="0"/>
                <a:t>int</a:t>
              </a:r>
              <a:endParaRPr lang="fr-FR" sz="2400" dirty="0" smtClean="0"/>
            </a:p>
            <a:p>
              <a:r>
                <a:rPr lang="fr-FR" sz="2400" dirty="0" err="1" smtClean="0"/>
                <a:t>SituaFamiliale</a:t>
              </a:r>
              <a:r>
                <a:rPr lang="fr-FR" sz="2400" dirty="0" smtClean="0"/>
                <a:t>: </a:t>
              </a:r>
              <a:r>
                <a:rPr lang="fr-FR" sz="2400" dirty="0" err="1" smtClean="0"/>
                <a:t>boolean</a:t>
              </a:r>
              <a:endParaRPr lang="fr-FR" sz="2400" dirty="0" smtClean="0"/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370405" y="116632"/>
            <a:ext cx="8385933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Quels sont les attributs de la classe </a:t>
            </a:r>
            <a:r>
              <a:rPr lang="fr-FR" sz="3200" b="1" i="1" dirty="0" smtClean="0"/>
              <a:t>Personne</a:t>
            </a:r>
            <a:r>
              <a:rPr lang="fr-FR" sz="3200" dirty="0" smtClean="0"/>
              <a:t>?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4716016" y="2391271"/>
            <a:ext cx="1512168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8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grpSp>
        <p:nvGrpSpPr>
          <p:cNvPr id="8" name="Groupe 7"/>
          <p:cNvGrpSpPr/>
          <p:nvPr/>
        </p:nvGrpSpPr>
        <p:grpSpPr>
          <a:xfrm>
            <a:off x="1741558" y="50532"/>
            <a:ext cx="5998794" cy="3508653"/>
            <a:chOff x="349365" y="2391271"/>
            <a:chExt cx="3663871" cy="3508653"/>
          </a:xfrm>
        </p:grpSpPr>
        <p:sp>
          <p:nvSpPr>
            <p:cNvPr id="9" name="ZoneTexte 8"/>
            <p:cNvSpPr txBox="1"/>
            <p:nvPr/>
          </p:nvSpPr>
          <p:spPr>
            <a:xfrm>
              <a:off x="349365" y="2391271"/>
              <a:ext cx="3663871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smtClean="0"/>
                <a:t>Personne</a:t>
              </a:r>
              <a:endParaRPr lang="fr-FR" sz="2400" b="1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349365" y="2852936"/>
              <a:ext cx="3663871" cy="30469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2400" dirty="0" err="1" smtClean="0"/>
                <a:t>Nom:String</a:t>
              </a:r>
              <a:endParaRPr lang="fr-FR" sz="2400" dirty="0" smtClean="0"/>
            </a:p>
            <a:p>
              <a:r>
                <a:rPr lang="fr-FR" sz="2400" dirty="0" err="1" smtClean="0"/>
                <a:t>Prenom:String</a:t>
              </a:r>
              <a:endParaRPr lang="fr-FR" sz="2400" dirty="0" smtClean="0"/>
            </a:p>
            <a:p>
              <a:r>
                <a:rPr lang="fr-FR" sz="2400" dirty="0" err="1" smtClean="0"/>
                <a:t>dateNaissance:Date</a:t>
              </a:r>
              <a:endParaRPr lang="fr-FR" sz="2400" dirty="0" smtClean="0"/>
            </a:p>
            <a:p>
              <a:r>
                <a:rPr lang="fr-FR" sz="2400" dirty="0" err="1" smtClean="0"/>
                <a:t>NumSecuSocial</a:t>
              </a:r>
              <a:r>
                <a:rPr lang="fr-FR" sz="2400" dirty="0" smtClean="0"/>
                <a:t>: String</a:t>
              </a:r>
            </a:p>
            <a:p>
              <a:r>
                <a:rPr lang="fr-FR" sz="2400" dirty="0" smtClean="0"/>
                <a:t>Adresse: String</a:t>
              </a:r>
            </a:p>
            <a:p>
              <a:r>
                <a:rPr lang="fr-FR" sz="2400" dirty="0" smtClean="0"/>
                <a:t>Taille: double</a:t>
              </a:r>
            </a:p>
            <a:p>
              <a:r>
                <a:rPr lang="fr-FR" sz="2400" dirty="0" smtClean="0"/>
                <a:t>Poids: </a:t>
              </a:r>
              <a:r>
                <a:rPr lang="fr-FR" sz="2400" dirty="0" err="1" smtClean="0"/>
                <a:t>int</a:t>
              </a:r>
              <a:endParaRPr lang="fr-FR" sz="2400" dirty="0" smtClean="0"/>
            </a:p>
            <a:p>
              <a:r>
                <a:rPr lang="fr-FR" sz="2400" dirty="0" err="1" smtClean="0"/>
                <a:t>SituaFamiliale</a:t>
              </a:r>
              <a:r>
                <a:rPr lang="fr-FR" sz="2400" dirty="0" smtClean="0"/>
                <a:t>: </a:t>
              </a:r>
              <a:r>
                <a:rPr lang="fr-FR" sz="2400" dirty="0" err="1" smtClean="0"/>
                <a:t>boolean</a:t>
              </a:r>
              <a:endParaRPr lang="fr-FR" sz="2400" dirty="0" smtClean="0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179512" y="4585981"/>
            <a:ext cx="3663871" cy="1661994"/>
            <a:chOff x="611560" y="1049418"/>
            <a:chExt cx="3663871" cy="1661994"/>
          </a:xfrm>
        </p:grpSpPr>
        <p:sp>
          <p:nvSpPr>
            <p:cNvPr id="11" name="ZoneTexte 10"/>
            <p:cNvSpPr txBox="1"/>
            <p:nvPr/>
          </p:nvSpPr>
          <p:spPr>
            <a:xfrm>
              <a:off x="611560" y="1049418"/>
              <a:ext cx="3663871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/>
                <a:t>Etudiant</a:t>
              </a:r>
              <a:endParaRPr lang="fr-FR" sz="2400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11560" y="1511083"/>
              <a:ext cx="3663871" cy="12003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2400" dirty="0" smtClean="0"/>
                <a:t>Matricule: String</a:t>
              </a:r>
            </a:p>
            <a:p>
              <a:r>
                <a:rPr lang="fr-FR" sz="2400" dirty="0" smtClean="0"/>
                <a:t>Formation: Formation</a:t>
              </a:r>
            </a:p>
            <a:p>
              <a:r>
                <a:rPr lang="fr-FR" sz="2400" dirty="0" err="1" smtClean="0"/>
                <a:t>moyenneGenerale</a:t>
              </a:r>
              <a:r>
                <a:rPr lang="fr-FR" sz="2400" dirty="0" smtClean="0"/>
                <a:t>: double</a:t>
              </a: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5292080" y="4585981"/>
            <a:ext cx="3663872" cy="1661994"/>
            <a:chOff x="5148063" y="1065948"/>
            <a:chExt cx="3663872" cy="1661994"/>
          </a:xfrm>
        </p:grpSpPr>
        <p:sp>
          <p:nvSpPr>
            <p:cNvPr id="13" name="ZoneTexte 12"/>
            <p:cNvSpPr txBox="1"/>
            <p:nvPr/>
          </p:nvSpPr>
          <p:spPr>
            <a:xfrm>
              <a:off x="5148063" y="1065948"/>
              <a:ext cx="3663871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/>
                <a:t>Enseignant</a:t>
              </a:r>
              <a:endParaRPr lang="fr-FR" sz="2400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148064" y="1527613"/>
              <a:ext cx="3663871" cy="12003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2400" dirty="0" smtClean="0"/>
                <a:t>Formation: </a:t>
              </a:r>
              <a:r>
                <a:rPr lang="fr-FR" sz="2400" dirty="0" err="1" smtClean="0"/>
                <a:t>ListFormation</a:t>
              </a:r>
              <a:endParaRPr lang="fr-FR" sz="2400" dirty="0" smtClean="0"/>
            </a:p>
            <a:p>
              <a:r>
                <a:rPr lang="fr-FR" sz="2400" dirty="0" err="1" smtClean="0"/>
                <a:t>Module:ListModule</a:t>
              </a:r>
              <a:endParaRPr lang="fr-FR" sz="2400" dirty="0" smtClean="0"/>
            </a:p>
            <a:p>
              <a:r>
                <a:rPr lang="fr-FR" sz="2400" dirty="0" smtClean="0"/>
                <a:t>Grade: String</a:t>
              </a:r>
            </a:p>
          </p:txBody>
        </p:sp>
      </p:grpSp>
      <p:cxnSp>
        <p:nvCxnSpPr>
          <p:cNvPr id="20" name="Connecteur droit avec flèche 9"/>
          <p:cNvCxnSpPr/>
          <p:nvPr/>
        </p:nvCxnSpPr>
        <p:spPr>
          <a:xfrm flipV="1">
            <a:off x="2411760" y="3587451"/>
            <a:ext cx="0" cy="9985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9"/>
          <p:cNvCxnSpPr/>
          <p:nvPr/>
        </p:nvCxnSpPr>
        <p:spPr>
          <a:xfrm flipV="1">
            <a:off x="6444208" y="3559185"/>
            <a:ext cx="0" cy="9985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9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Bouira, Programmation Orientée Objet, 2018,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ZoneTexte 1"/>
          <p:cNvSpPr txBox="1"/>
          <p:nvPr/>
        </p:nvSpPr>
        <p:spPr>
          <a:xfrm>
            <a:off x="-22460" y="2492896"/>
            <a:ext cx="9144000" cy="8309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800" dirty="0" smtClean="0"/>
              <a:t>Code Java</a:t>
            </a:r>
            <a:endParaRPr lang="fr-FR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43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Bouira, Programmation Orientée Objet, 2018,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8151" y="2139200"/>
            <a:ext cx="6282952" cy="4154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 session_04;</a:t>
            </a:r>
          </a:p>
          <a:p>
            <a:r>
              <a:rPr lang="fr-FR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400" b="1" dirty="0" smtClean="0">
                <a:solidFill>
                  <a:srgbClr val="7F0055"/>
                </a:solidFill>
                <a:latin typeface="Consolas"/>
              </a:rPr>
              <a:t>abstract class</a:t>
            </a:r>
            <a:r>
              <a:rPr lang="fr-FR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Personne {</a:t>
            </a:r>
          </a:p>
          <a:p>
            <a:r>
              <a:rPr lang="fr-FR" sz="2400" dirty="0" smtClean="0">
                <a:solidFill>
                  <a:srgbClr val="000000"/>
                </a:solidFill>
                <a:latin typeface="Consolas"/>
              </a:rPr>
              <a:t>	String </a:t>
            </a:r>
            <a:r>
              <a:rPr lang="fr-FR" sz="2400" dirty="0">
                <a:solidFill>
                  <a:srgbClr val="0000C0"/>
                </a:solidFill>
                <a:latin typeface="Consolas"/>
              </a:rPr>
              <a:t>nom</a:t>
            </a:r>
            <a:r>
              <a:rPr lang="fr-FR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dirty="0" smtClean="0">
                <a:solidFill>
                  <a:srgbClr val="000000"/>
                </a:solidFill>
                <a:latin typeface="Consolas"/>
              </a:rPr>
              <a:t>	String </a:t>
            </a:r>
            <a:r>
              <a:rPr lang="fr-FR" sz="2400" dirty="0" err="1">
                <a:solidFill>
                  <a:srgbClr val="0000C0"/>
                </a:solidFill>
                <a:latin typeface="Consolas"/>
              </a:rPr>
              <a:t>prenom</a:t>
            </a:r>
            <a:r>
              <a:rPr lang="fr-FR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dirty="0" smtClean="0">
                <a:solidFill>
                  <a:srgbClr val="000000"/>
                </a:solidFill>
                <a:latin typeface="Consolas"/>
              </a:rPr>
              <a:t>	Date </a:t>
            </a:r>
            <a:r>
              <a:rPr lang="fr-FR" sz="2400" dirty="0" err="1">
                <a:solidFill>
                  <a:srgbClr val="0000C0"/>
                </a:solidFill>
                <a:latin typeface="Consolas"/>
              </a:rPr>
              <a:t>dateNaissance</a:t>
            </a:r>
            <a:r>
              <a:rPr lang="fr-FR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dirty="0" smtClean="0">
                <a:solidFill>
                  <a:srgbClr val="000000"/>
                </a:solidFill>
                <a:latin typeface="Consolas"/>
              </a:rPr>
              <a:t>	String </a:t>
            </a:r>
            <a:r>
              <a:rPr lang="fr-FR" sz="2400" dirty="0" err="1">
                <a:solidFill>
                  <a:srgbClr val="0000C0"/>
                </a:solidFill>
                <a:latin typeface="Consolas"/>
              </a:rPr>
              <a:t>numSecuSocial</a:t>
            </a:r>
            <a:r>
              <a:rPr lang="fr-FR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dirty="0" smtClean="0">
                <a:solidFill>
                  <a:srgbClr val="000000"/>
                </a:solidFill>
                <a:latin typeface="Consolas"/>
              </a:rPr>
              <a:t>	String </a:t>
            </a:r>
            <a:r>
              <a:rPr lang="fr-FR" sz="2400" dirty="0">
                <a:solidFill>
                  <a:srgbClr val="0000C0"/>
                </a:solidFill>
                <a:latin typeface="Consolas"/>
              </a:rPr>
              <a:t>adresse</a:t>
            </a:r>
            <a:r>
              <a:rPr lang="fr-FR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b="1" dirty="0" smtClean="0">
                <a:solidFill>
                  <a:srgbClr val="7F0055"/>
                </a:solidFill>
                <a:latin typeface="Consolas"/>
              </a:rPr>
              <a:t>	double</a:t>
            </a:r>
            <a:r>
              <a:rPr lang="fr-FR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400" b="1" dirty="0">
                <a:solidFill>
                  <a:srgbClr val="0000C0"/>
                </a:solidFill>
                <a:latin typeface="Consolas"/>
              </a:rPr>
              <a:t>taille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fr-FR" sz="2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fr-FR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400" b="1" dirty="0">
                <a:solidFill>
                  <a:srgbClr val="0000C0"/>
                </a:solidFill>
                <a:latin typeface="Consolas"/>
              </a:rPr>
              <a:t>poids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fr-FR" sz="2400" b="1" dirty="0" err="1" smtClean="0">
                <a:solidFill>
                  <a:srgbClr val="7F0055"/>
                </a:solidFill>
                <a:latin typeface="Consolas"/>
              </a:rPr>
              <a:t>boolean</a:t>
            </a:r>
            <a:r>
              <a:rPr lang="fr-FR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400" b="1" dirty="0" err="1">
                <a:solidFill>
                  <a:srgbClr val="0000C0"/>
                </a:solidFill>
                <a:latin typeface="Consolas"/>
              </a:rPr>
              <a:t>situaFamiliale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dirty="0">
                <a:solidFill>
                  <a:srgbClr val="000000"/>
                </a:solidFill>
                <a:latin typeface="Consolas"/>
              </a:rPr>
              <a:t>}</a:t>
            </a:r>
            <a:endParaRPr lang="fr-FR" sz="2400" dirty="0"/>
          </a:p>
        </p:txBody>
      </p:sp>
      <p:grpSp>
        <p:nvGrpSpPr>
          <p:cNvPr id="4" name="Groupe 3"/>
          <p:cNvGrpSpPr/>
          <p:nvPr/>
        </p:nvGrpSpPr>
        <p:grpSpPr>
          <a:xfrm>
            <a:off x="5148064" y="126484"/>
            <a:ext cx="3888431" cy="1725048"/>
            <a:chOff x="4935654" y="3497037"/>
            <a:chExt cx="3888431" cy="1725048"/>
          </a:xfrm>
        </p:grpSpPr>
        <p:sp>
          <p:nvSpPr>
            <p:cNvPr id="15" name="ZoneTexte 14"/>
            <p:cNvSpPr txBox="1"/>
            <p:nvPr/>
          </p:nvSpPr>
          <p:spPr>
            <a:xfrm>
              <a:off x="6159790" y="3497037"/>
              <a:ext cx="1728192" cy="4001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2000" b="1" i="1" dirty="0" smtClean="0"/>
                <a:t>Personne</a:t>
              </a: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935654" y="4821450"/>
              <a:ext cx="1656184" cy="4001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 smtClean="0"/>
                <a:t>Enseignant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7455932" y="4821975"/>
              <a:ext cx="1368153" cy="4001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 smtClean="0"/>
                <a:t>Etudiant</a:t>
              </a:r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 flipV="1">
              <a:off x="6878716" y="3876359"/>
              <a:ext cx="0" cy="59685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>
              <a:off x="5655733" y="4474849"/>
              <a:ext cx="244827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5655733" y="4480037"/>
              <a:ext cx="6941" cy="36308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 flipH="1" flipV="1">
              <a:off x="8104004" y="4480037"/>
              <a:ext cx="1" cy="36308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299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Bouira, Programmation Orientée Objet, 2018,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7504" y="2348880"/>
            <a:ext cx="9036496" cy="3046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 session_04;</a:t>
            </a:r>
          </a:p>
          <a:p>
            <a:r>
              <a:rPr lang="fr-FR" sz="2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400" b="1" dirty="0" err="1">
                <a:solidFill>
                  <a:srgbClr val="000000"/>
                </a:solidFill>
                <a:latin typeface="Consolas"/>
              </a:rPr>
              <a:t>java.util.ArrayList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 Enseignant </a:t>
            </a:r>
            <a:r>
              <a:rPr lang="fr-FR" sz="24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 Personne {</a:t>
            </a:r>
          </a:p>
          <a:p>
            <a:r>
              <a:rPr lang="fr-FR" sz="2400" dirty="0" smtClean="0">
                <a:solidFill>
                  <a:srgbClr val="000000"/>
                </a:solidFill>
                <a:latin typeface="Consolas"/>
              </a:rPr>
              <a:t>	String </a:t>
            </a:r>
            <a:r>
              <a:rPr lang="fr-FR" sz="2400" dirty="0">
                <a:solidFill>
                  <a:srgbClr val="0000C0"/>
                </a:solidFill>
                <a:latin typeface="Consolas"/>
              </a:rPr>
              <a:t>matricule</a:t>
            </a:r>
            <a:r>
              <a:rPr lang="fr-FR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2400" dirty="0" err="1" smtClean="0">
                <a:solidFill>
                  <a:srgbClr val="000000"/>
                </a:solidFill>
                <a:latin typeface="Consolas"/>
              </a:rPr>
              <a:t>ArrayList</a:t>
            </a:r>
            <a:r>
              <a:rPr lang="fr-FR" sz="2400" dirty="0" smtClean="0">
                <a:solidFill>
                  <a:srgbClr val="000000"/>
                </a:solidFill>
                <a:latin typeface="Consolas"/>
              </a:rPr>
              <a:t>&lt;Formation</a:t>
            </a:r>
            <a:r>
              <a:rPr lang="fr-FR" sz="2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fr-FR" sz="2400" dirty="0">
                <a:solidFill>
                  <a:srgbClr val="0000C0"/>
                </a:solidFill>
                <a:latin typeface="Consolas"/>
              </a:rPr>
              <a:t>formation</a:t>
            </a:r>
            <a:r>
              <a:rPr lang="fr-FR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2400" dirty="0" err="1" smtClean="0">
                <a:solidFill>
                  <a:srgbClr val="000000"/>
                </a:solidFill>
                <a:latin typeface="Consolas"/>
              </a:rPr>
              <a:t>ArrayList</a:t>
            </a:r>
            <a:r>
              <a:rPr lang="fr-FR" sz="2400" dirty="0" smtClean="0">
                <a:solidFill>
                  <a:srgbClr val="000000"/>
                </a:solidFill>
                <a:latin typeface="Consolas"/>
              </a:rPr>
              <a:t>&lt;Module</a:t>
            </a:r>
            <a:r>
              <a:rPr lang="fr-FR" sz="2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fr-FR" sz="2400" dirty="0">
                <a:solidFill>
                  <a:srgbClr val="0000C0"/>
                </a:solidFill>
                <a:latin typeface="Consolas"/>
              </a:rPr>
              <a:t>module</a:t>
            </a:r>
            <a:r>
              <a:rPr lang="fr-FR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dirty="0" smtClean="0">
                <a:solidFill>
                  <a:srgbClr val="000000"/>
                </a:solidFill>
                <a:latin typeface="Consolas"/>
              </a:rPr>
              <a:t>	String </a:t>
            </a:r>
            <a:r>
              <a:rPr lang="fr-FR" sz="2400" dirty="0">
                <a:solidFill>
                  <a:srgbClr val="0000C0"/>
                </a:solidFill>
                <a:latin typeface="Consolas"/>
              </a:rPr>
              <a:t>grade</a:t>
            </a:r>
            <a:r>
              <a:rPr lang="fr-FR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60648"/>
            <a:ext cx="4201219" cy="199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Bouira, Programmation Orientée Objet, 2018,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008" y="2348880"/>
            <a:ext cx="9036496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 session_04;</a:t>
            </a:r>
          </a:p>
          <a:p>
            <a:r>
              <a:rPr lang="fr-FR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 Etudiant </a:t>
            </a:r>
            <a:r>
              <a:rPr lang="fr-FR" sz="24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 Personne { </a:t>
            </a:r>
          </a:p>
          <a:p>
            <a:r>
              <a:rPr lang="fr-FR" sz="2400" dirty="0" smtClean="0">
                <a:solidFill>
                  <a:srgbClr val="000000"/>
                </a:solidFill>
                <a:latin typeface="Consolas"/>
              </a:rPr>
              <a:t>	String </a:t>
            </a:r>
            <a:r>
              <a:rPr lang="fr-FR" sz="2400" dirty="0">
                <a:solidFill>
                  <a:srgbClr val="0000C0"/>
                </a:solidFill>
                <a:latin typeface="Consolas"/>
              </a:rPr>
              <a:t>matricule</a:t>
            </a:r>
            <a:r>
              <a:rPr lang="fr-FR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dirty="0" smtClean="0">
                <a:solidFill>
                  <a:srgbClr val="000000"/>
                </a:solidFill>
                <a:latin typeface="Consolas"/>
              </a:rPr>
              <a:t>	Formation </a:t>
            </a:r>
            <a:r>
              <a:rPr lang="fr-FR" sz="2400" dirty="0" err="1">
                <a:solidFill>
                  <a:srgbClr val="0000C0"/>
                </a:solidFill>
                <a:latin typeface="Consolas"/>
              </a:rPr>
              <a:t>formation</a:t>
            </a:r>
            <a:r>
              <a:rPr lang="fr-FR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b="1" dirty="0" smtClean="0">
                <a:solidFill>
                  <a:srgbClr val="7F0055"/>
                </a:solidFill>
                <a:latin typeface="Consolas"/>
              </a:rPr>
              <a:t>	double</a:t>
            </a:r>
            <a:r>
              <a:rPr lang="fr-FR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400" b="1" dirty="0" err="1">
                <a:solidFill>
                  <a:srgbClr val="0000C0"/>
                </a:solidFill>
                <a:latin typeface="Consolas"/>
              </a:rPr>
              <a:t>moyenneGenerale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8640"/>
            <a:ext cx="3913187" cy="185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2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Bouira, Programmation Orientée Objet, 2018,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-29486" y="3060426"/>
            <a:ext cx="925252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3600" b="1" dirty="0" smtClean="0">
                <a:solidFill>
                  <a:srgbClr val="7F0055"/>
                </a:solidFill>
                <a:latin typeface="Consolas"/>
              </a:rPr>
              <a:t>Transformation UML -&gt; </a:t>
            </a:r>
            <a:r>
              <a:rPr lang="fr-FR" sz="3600" b="1" dirty="0" smtClean="0">
                <a:solidFill>
                  <a:srgbClr val="7F0055"/>
                </a:solidFill>
                <a:latin typeface="Consolas"/>
              </a:rPr>
              <a:t>Java  et exercice</a:t>
            </a:r>
            <a:endParaRPr lang="fr-FR" sz="36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573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Bouira, Programmation Orientée Objet, 2018,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15425"/>
            <a:ext cx="9060134" cy="4154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 session_05;</a:t>
            </a:r>
          </a:p>
          <a:p>
            <a:r>
              <a:rPr lang="fr-FR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4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fr-FR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Figure {</a:t>
            </a:r>
          </a:p>
          <a:p>
            <a:r>
              <a:rPr lang="fr-FR" sz="2400" dirty="0" smtClean="0">
                <a:solidFill>
                  <a:srgbClr val="000000"/>
                </a:solidFill>
                <a:latin typeface="Consolas"/>
              </a:rPr>
              <a:t>  	String </a:t>
            </a:r>
            <a:r>
              <a:rPr lang="fr-FR" sz="2400" dirty="0">
                <a:solidFill>
                  <a:srgbClr val="0000C0"/>
                </a:solidFill>
                <a:latin typeface="Consolas"/>
              </a:rPr>
              <a:t>nom</a:t>
            </a:r>
            <a:r>
              <a:rPr lang="fr-FR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b="1" dirty="0" smtClean="0">
                <a:solidFill>
                  <a:srgbClr val="7F0055"/>
                </a:solidFill>
                <a:latin typeface="Consolas"/>
              </a:rPr>
              <a:t>    	</a:t>
            </a:r>
            <a:r>
              <a:rPr lang="fr-FR" sz="2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fr-FR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400" b="1" dirty="0">
                <a:solidFill>
                  <a:srgbClr val="0000C0"/>
                </a:solidFill>
                <a:latin typeface="Consolas"/>
              </a:rPr>
              <a:t>orientation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fr-FR" sz="2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fr-FR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400" b="1" dirty="0" err="1">
                <a:solidFill>
                  <a:srgbClr val="0000C0"/>
                </a:solidFill>
                <a:latin typeface="Consolas"/>
              </a:rPr>
              <a:t>couleurTrait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2400" b="1" dirty="0" err="1">
                <a:solidFill>
                  <a:srgbClr val="0000C0"/>
                </a:solidFill>
                <a:latin typeface="Consolas"/>
              </a:rPr>
              <a:t>couleurRemplissage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b="1" dirty="0" smtClean="0">
                <a:solidFill>
                  <a:srgbClr val="7F0055"/>
                </a:solidFill>
                <a:latin typeface="Consolas"/>
              </a:rPr>
              <a:t>	short</a:t>
            </a:r>
            <a:r>
              <a:rPr lang="fr-FR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400" b="1" dirty="0" err="1">
                <a:solidFill>
                  <a:srgbClr val="0000C0"/>
                </a:solidFill>
                <a:latin typeface="Consolas"/>
              </a:rPr>
              <a:t>epaisseurTrait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b="1" dirty="0" smtClean="0">
                <a:solidFill>
                  <a:srgbClr val="7F0055"/>
                </a:solidFill>
                <a:latin typeface="Consolas"/>
              </a:rPr>
              <a:t>	byte</a:t>
            </a:r>
            <a:r>
              <a:rPr lang="fr-FR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400" b="1" dirty="0" err="1">
                <a:solidFill>
                  <a:srgbClr val="0000C0"/>
                </a:solidFill>
                <a:latin typeface="Consolas"/>
              </a:rPr>
              <a:t>typeDeTrait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dirty="0" smtClean="0">
                <a:solidFill>
                  <a:srgbClr val="000000"/>
                </a:solidFill>
                <a:latin typeface="Consolas"/>
              </a:rPr>
              <a:t>	Position </a:t>
            </a:r>
            <a:r>
              <a:rPr lang="fr-FR" sz="2400" dirty="0" err="1">
                <a:solidFill>
                  <a:srgbClr val="0000C0"/>
                </a:solidFill>
                <a:latin typeface="Consolas"/>
              </a:rPr>
              <a:t>positionCourante</a:t>
            </a:r>
            <a:r>
              <a:rPr lang="fr-FR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dirty="0" smtClean="0">
                <a:solidFill>
                  <a:srgbClr val="000000"/>
                </a:solidFill>
                <a:latin typeface="Consolas"/>
              </a:rPr>
              <a:t>	Position </a:t>
            </a:r>
            <a:r>
              <a:rPr lang="fr-FR" sz="2400" dirty="0" err="1">
                <a:solidFill>
                  <a:srgbClr val="0000C0"/>
                </a:solidFill>
                <a:latin typeface="Consolas"/>
              </a:rPr>
              <a:t>positionInitiale</a:t>
            </a:r>
            <a:r>
              <a:rPr lang="fr-FR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dirty="0" smtClean="0">
                <a:solidFill>
                  <a:srgbClr val="000000"/>
                </a:solidFill>
                <a:latin typeface="Consolas"/>
              </a:rPr>
              <a:t>	Historique </a:t>
            </a:r>
            <a:r>
              <a:rPr lang="fr-FR" sz="2400" dirty="0" err="1">
                <a:solidFill>
                  <a:srgbClr val="0000C0"/>
                </a:solidFill>
                <a:latin typeface="Consolas"/>
              </a:rPr>
              <a:t>historique</a:t>
            </a:r>
            <a:r>
              <a:rPr lang="fr-FR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dirty="0">
                <a:solidFill>
                  <a:srgbClr val="000000"/>
                </a:solidFill>
                <a:latin typeface="Consolas"/>
              </a:rPr>
              <a:t>}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-23660" y="4653136"/>
            <a:ext cx="9167659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Exercice: En supposant que la taille mémoire d’une référence est de 4 octets, quelle est la taille mémoire d’un objet de la classe Figure?</a:t>
            </a:r>
            <a:endParaRPr lang="fr-FR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8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Bouira, Programmation Orientée Objet, 2018,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68411"/>
              </p:ext>
            </p:extLst>
          </p:nvPr>
        </p:nvGraphicFramePr>
        <p:xfrm>
          <a:off x="251520" y="764706"/>
          <a:ext cx="8352928" cy="4968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</a:tblGrid>
              <a:tr h="520896"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20896">
                <a:tc gridSpan="4"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nom</a:t>
                      </a:r>
                      <a:endParaRPr lang="fr-FR" sz="20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orientation</a:t>
                      </a:r>
                      <a:endParaRPr lang="fr-F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0896"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20896">
                <a:tc gridSpan="4">
                  <a:txBody>
                    <a:bodyPr/>
                    <a:lstStyle/>
                    <a:p>
                      <a:pPr algn="ctr"/>
                      <a:r>
                        <a:rPr lang="fr-FR" sz="2000" b="1" dirty="0" err="1" smtClean="0"/>
                        <a:t>couleurTrait</a:t>
                      </a:r>
                      <a:endParaRPr lang="fr-FR" sz="20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2000" b="1" dirty="0" err="1" smtClean="0"/>
                        <a:t>couleurRemplissage</a:t>
                      </a:r>
                      <a:endParaRPr lang="fr-F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0896"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22277">
                <a:tc gridSpan="2">
                  <a:txBody>
                    <a:bodyPr/>
                    <a:lstStyle/>
                    <a:p>
                      <a:pPr algn="ctr"/>
                      <a:r>
                        <a:rPr lang="fr-FR" sz="2000" b="1" dirty="0" err="1" smtClean="0"/>
                        <a:t>epaisseurTrait</a:t>
                      </a:r>
                      <a:endParaRPr lang="fr-FR" sz="20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err="1" smtClean="0"/>
                        <a:t>typeDeTrait</a:t>
                      </a:r>
                      <a:endParaRPr lang="fr-F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2000" b="1" dirty="0" err="1" smtClean="0"/>
                        <a:t>positionCourante</a:t>
                      </a:r>
                      <a:endParaRPr lang="fr-F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0896"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  <a:tr h="520896">
                <a:tc gridSpan="4">
                  <a:txBody>
                    <a:bodyPr/>
                    <a:lstStyle/>
                    <a:p>
                      <a:pPr algn="ctr"/>
                      <a:r>
                        <a:rPr lang="fr-FR" sz="2000" b="1" dirty="0" err="1" smtClean="0"/>
                        <a:t>positionInitiale</a:t>
                      </a:r>
                      <a:endParaRPr lang="fr-FR" sz="20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historique</a:t>
                      </a:r>
                      <a:endParaRPr lang="fr-F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5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00034" y="2714620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La classe </a:t>
            </a:r>
            <a:r>
              <a:rPr lang="fr-FR" dirty="0" smtClean="0"/>
              <a:t>Abstraites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2022-6638-4381-9367-010BD0DA3164}" type="datetime8">
              <a:rPr lang="ar-DZ" smtClean="0"/>
              <a:t>24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252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z="1100" smtClean="0">
                <a:solidFill>
                  <a:schemeClr val="bg1"/>
                </a:solidFill>
              </a:rPr>
              <a:t>Université de Bouira, Programmation Orientée Objet, 2018, Djamal BENNOUAR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100" smtClean="0"/>
              <a:pPr/>
              <a:t>20</a:t>
            </a:fld>
            <a:endParaRPr 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0" y="15425"/>
            <a:ext cx="9144000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 session_05;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Rectangle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Figure {</a:t>
            </a:r>
          </a:p>
          <a:p>
            <a:r>
              <a:rPr lang="fr-FR" sz="2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fr-FR" sz="2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400" b="1" dirty="0">
                <a:solidFill>
                  <a:srgbClr val="0000C0"/>
                </a:solidFill>
                <a:latin typeface="Consolas"/>
              </a:rPr>
              <a:t>largeur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2400" b="1" dirty="0">
                <a:solidFill>
                  <a:srgbClr val="0000C0"/>
                </a:solidFill>
                <a:latin typeface="Consolas"/>
              </a:rPr>
              <a:t>hauteur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-36512" y="5661248"/>
            <a:ext cx="9252520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Exercice: Quelle est la taille mémoire d’un objet de la classe Rectangle? Triangle? Cercle?</a:t>
            </a:r>
            <a:endParaRPr lang="fr-FR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496" y="1706032"/>
            <a:ext cx="9144000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 session_05;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Triangle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Figure {</a:t>
            </a:r>
          </a:p>
          <a:p>
            <a:r>
              <a:rPr lang="fr-FR" sz="2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fr-FR" sz="2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400" b="1" dirty="0">
                <a:solidFill>
                  <a:srgbClr val="0000C0"/>
                </a:solidFill>
                <a:latin typeface="Consolas"/>
              </a:rPr>
              <a:t>x1Base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2400" b="1" dirty="0">
                <a:solidFill>
                  <a:srgbClr val="0000C0"/>
                </a:solidFill>
                <a:latin typeface="Consolas"/>
              </a:rPr>
              <a:t>y1Base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fr-FR" sz="2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400" b="1" dirty="0">
                <a:solidFill>
                  <a:srgbClr val="0000C0"/>
                </a:solidFill>
                <a:latin typeface="Consolas"/>
              </a:rPr>
              <a:t>x2Base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2400" b="1" dirty="0">
                <a:solidFill>
                  <a:srgbClr val="0000C0"/>
                </a:solidFill>
                <a:latin typeface="Consolas"/>
              </a:rPr>
              <a:t>y2Base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96" y="3727932"/>
            <a:ext cx="9144000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 session_05;</a:t>
            </a:r>
          </a:p>
          <a:p>
            <a:r>
              <a:rPr lang="fr-FR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 Cercle </a:t>
            </a:r>
            <a:r>
              <a:rPr lang="fr-FR" sz="24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 Figure{</a:t>
            </a:r>
          </a:p>
          <a:p>
            <a:r>
              <a:rPr lang="fr-FR" sz="2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fr-FR" sz="2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400" b="1" dirty="0">
                <a:solidFill>
                  <a:srgbClr val="0000C0"/>
                </a:solidFill>
                <a:latin typeface="Consolas"/>
              </a:rPr>
              <a:t>rayon</a:t>
            </a:r>
            <a:r>
              <a:rPr lang="fr-FR" sz="2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2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27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Bouira, Programmation Orientée Objet, 2018,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2852936"/>
            <a:ext cx="91440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Les classes Abstraites et les Interfaces</a:t>
            </a:r>
            <a:endParaRPr lang="fr-FR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15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5162" y="404664"/>
            <a:ext cx="81533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Dans un monde réel particulier une Classe abstraite représente un concept  qui </a:t>
            </a:r>
            <a:r>
              <a:rPr lang="fr-FR" sz="4000" dirty="0" smtClean="0">
                <a:solidFill>
                  <a:srgbClr val="FF0000"/>
                </a:solidFill>
              </a:rPr>
              <a:t>nécessite d’être précisé et complété </a:t>
            </a:r>
            <a:r>
              <a:rPr lang="fr-FR" sz="4000" dirty="0" smtClean="0">
                <a:solidFill>
                  <a:srgbClr val="00FF00"/>
                </a:solidFill>
              </a:rPr>
              <a:t>pour  permettre la création d’objet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59053" y="4077072"/>
            <a:ext cx="81533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FFFF00"/>
                </a:solidFill>
              </a:rPr>
              <a:t>Nous rappelons qu’une </a:t>
            </a:r>
          </a:p>
          <a:p>
            <a:pPr algn="ctr"/>
            <a:r>
              <a:rPr lang="fr-FR" sz="4000" dirty="0" smtClean="0">
                <a:solidFill>
                  <a:srgbClr val="FFFF00"/>
                </a:solidFill>
              </a:rPr>
              <a:t>classe abstraite </a:t>
            </a:r>
          </a:p>
          <a:p>
            <a:pPr algn="ctr"/>
            <a:r>
              <a:rPr lang="fr-FR" sz="4000" dirty="0" smtClean="0">
                <a:solidFill>
                  <a:srgbClr val="FFFF00"/>
                </a:solidFill>
              </a:rPr>
              <a:t>ne permet pas la création d’objet</a:t>
            </a:r>
          </a:p>
        </p:txBody>
      </p:sp>
    </p:spTree>
    <p:extLst>
      <p:ext uri="{BB962C8B-B14F-4D97-AF65-F5344CB8AC3E}">
        <p14:creationId xmlns:p14="http://schemas.microsoft.com/office/powerpoint/2010/main" val="326647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17117" y="990600"/>
            <a:ext cx="81533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nécessite plus de précision</a:t>
            </a:r>
            <a:endParaRPr lang="fr-FR" sz="4000" dirty="0">
              <a:solidFill>
                <a:srgbClr val="00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2097" y="4267200"/>
            <a:ext cx="81533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Création de sous classes plus précises que la classe de base</a:t>
            </a:r>
            <a:endParaRPr lang="fr-FR" sz="4000" dirty="0">
              <a:solidFill>
                <a:srgbClr val="00FF00"/>
              </a:solidFill>
            </a:endParaRPr>
          </a:p>
        </p:txBody>
      </p:sp>
      <p:sp>
        <p:nvSpPr>
          <p:cNvPr id="3" name="Flèche vers le bas 2"/>
          <p:cNvSpPr/>
          <p:nvPr/>
        </p:nvSpPr>
        <p:spPr>
          <a:xfrm>
            <a:off x="2743200" y="1698486"/>
            <a:ext cx="3048000" cy="2721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Veut dire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58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7429" y="685800"/>
            <a:ext cx="815339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>
                <a:solidFill>
                  <a:srgbClr val="00FF00"/>
                </a:solidFill>
              </a:rPr>
              <a:t>une </a:t>
            </a:r>
            <a:r>
              <a:rPr lang="fr-FR" sz="4400" b="1" dirty="0">
                <a:solidFill>
                  <a:srgbClr val="00FF00"/>
                </a:solidFill>
              </a:rPr>
              <a:t>classe </a:t>
            </a:r>
            <a:r>
              <a:rPr lang="fr-FR" sz="4400" b="1" dirty="0" smtClean="0">
                <a:solidFill>
                  <a:srgbClr val="00FF00"/>
                </a:solidFill>
              </a:rPr>
              <a:t>abstraite </a:t>
            </a:r>
            <a:r>
              <a:rPr lang="fr-FR" sz="4400" dirty="0" smtClean="0">
                <a:solidFill>
                  <a:srgbClr val="00FF00"/>
                </a:solidFill>
              </a:rPr>
              <a:t>est </a:t>
            </a:r>
            <a:r>
              <a:rPr lang="fr-FR" sz="4400" dirty="0">
                <a:solidFill>
                  <a:srgbClr val="00FF00"/>
                </a:solidFill>
              </a:rPr>
              <a:t>une classe </a:t>
            </a:r>
            <a:endParaRPr lang="fr-FR" sz="4400" dirty="0" smtClean="0">
              <a:solidFill>
                <a:srgbClr val="00FF00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fr-FR" sz="4400" dirty="0" smtClean="0">
                <a:solidFill>
                  <a:srgbClr val="00FF00"/>
                </a:solidFill>
              </a:rPr>
              <a:t>Qui n'est </a:t>
            </a:r>
            <a:r>
              <a:rPr lang="fr-FR" sz="4400" dirty="0">
                <a:solidFill>
                  <a:srgbClr val="00FF00"/>
                </a:solidFill>
              </a:rPr>
              <a:t>pas </a:t>
            </a:r>
            <a:r>
              <a:rPr lang="fr-FR" sz="4400" u="sng" dirty="0">
                <a:solidFill>
                  <a:srgbClr val="00FF00"/>
                </a:solidFill>
              </a:rPr>
              <a:t>instanciable</a:t>
            </a:r>
            <a:r>
              <a:rPr lang="fr-FR" sz="4400" dirty="0">
                <a:solidFill>
                  <a:srgbClr val="00FF00"/>
                </a:solidFill>
              </a:rPr>
              <a:t>. 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fr-FR" sz="4400" dirty="0" smtClean="0">
                <a:solidFill>
                  <a:srgbClr val="00FF00"/>
                </a:solidFill>
              </a:rPr>
              <a:t>Qui </a:t>
            </a:r>
            <a:r>
              <a:rPr lang="fr-FR" sz="4400" dirty="0">
                <a:solidFill>
                  <a:srgbClr val="00FF00"/>
                </a:solidFill>
              </a:rPr>
              <a:t>sert de base à d'autres classes dérivées </a:t>
            </a:r>
            <a:r>
              <a:rPr lang="fr-FR" sz="4400" dirty="0" smtClean="0">
                <a:solidFill>
                  <a:srgbClr val="00FF00"/>
                </a:solidFill>
              </a:rPr>
              <a:t>(sous classe).</a:t>
            </a:r>
            <a:endParaRPr lang="fr-FR" sz="44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5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8" name="Groupe 7"/>
          <p:cNvGrpSpPr/>
          <p:nvPr/>
        </p:nvGrpSpPr>
        <p:grpSpPr>
          <a:xfrm>
            <a:off x="2057400" y="1524000"/>
            <a:ext cx="4724400" cy="2930940"/>
            <a:chOff x="5410200" y="1752600"/>
            <a:chExt cx="3127689" cy="3357427"/>
          </a:xfrm>
        </p:grpSpPr>
        <p:sp>
          <p:nvSpPr>
            <p:cNvPr id="9" name="Rectangle 8"/>
            <p:cNvSpPr/>
            <p:nvPr/>
          </p:nvSpPr>
          <p:spPr>
            <a:xfrm>
              <a:off x="5430982" y="1752600"/>
              <a:ext cx="3106907" cy="762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b="1" i="1" dirty="0" err="1" smtClean="0"/>
                <a:t>ClasseAbstraite</a:t>
              </a:r>
              <a:endParaRPr lang="fr-FR" sz="4000" b="1" i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30982" y="2392736"/>
              <a:ext cx="3106907" cy="9094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2400" b="1" dirty="0" smtClean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10200" y="3302152"/>
              <a:ext cx="3106907" cy="180787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24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10200" y="1752600"/>
              <a:ext cx="3124200" cy="3357427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b="1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-29578" y="1781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solidFill>
                  <a:srgbClr val="00FF00"/>
                </a:solidFill>
              </a:rPr>
              <a:t>Notation </a:t>
            </a:r>
            <a:r>
              <a:rPr lang="fr-FR" sz="2800" dirty="0" smtClean="0">
                <a:solidFill>
                  <a:srgbClr val="00FF00"/>
                </a:solidFill>
              </a:rPr>
              <a:t>Graphique d’une classe </a:t>
            </a:r>
            <a:r>
              <a:rPr lang="fr-FR" sz="2800" dirty="0" err="1" smtClean="0">
                <a:solidFill>
                  <a:srgbClr val="00FF00"/>
                </a:solidFill>
              </a:rPr>
              <a:t>Absraite</a:t>
            </a:r>
            <a:r>
              <a:rPr lang="fr-FR" sz="2800" dirty="0" smtClean="0">
                <a:solidFill>
                  <a:srgbClr val="00FF00"/>
                </a:solidFill>
              </a:rPr>
              <a:t>: Rappel</a:t>
            </a:r>
            <a:endParaRPr lang="fr-FR" sz="2800" dirty="0">
              <a:solidFill>
                <a:srgbClr val="00FF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1000" y="4876800"/>
            <a:ext cx="81533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i="1" dirty="0" smtClean="0">
                <a:solidFill>
                  <a:srgbClr val="00FF00"/>
                </a:solidFill>
              </a:rPr>
              <a:t>Le Nom de la classe abstraite </a:t>
            </a:r>
          </a:p>
          <a:p>
            <a:pPr algn="ctr"/>
            <a:r>
              <a:rPr lang="fr-FR" sz="4000" i="1" dirty="0" smtClean="0">
                <a:solidFill>
                  <a:srgbClr val="00FF00"/>
                </a:solidFill>
              </a:rPr>
              <a:t>est écrit en </a:t>
            </a:r>
            <a:r>
              <a:rPr lang="fr-FR" sz="4000" i="1" dirty="0" smtClean="0">
                <a:solidFill>
                  <a:srgbClr val="FFFF00"/>
                </a:solidFill>
              </a:rPr>
              <a:t>italique (</a:t>
            </a:r>
            <a:r>
              <a:rPr lang="ar-DZ" sz="4000" i="1" dirty="0" smtClean="0">
                <a:solidFill>
                  <a:srgbClr val="FFFF00"/>
                </a:solidFill>
              </a:rPr>
              <a:t>خط مائل</a:t>
            </a:r>
            <a:r>
              <a:rPr lang="fr-FR" sz="4000" i="1" dirty="0" smtClean="0">
                <a:solidFill>
                  <a:srgbClr val="FFFF00"/>
                </a:solidFill>
              </a:rPr>
              <a:t>)</a:t>
            </a:r>
            <a:endParaRPr lang="fr-FR" sz="40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72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09697" y="2727366"/>
            <a:ext cx="81533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Exemple</a:t>
            </a:r>
            <a:endParaRPr lang="fr-FR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42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5311" y="152400"/>
            <a:ext cx="8762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Dans le monde réel du dessin, une </a:t>
            </a:r>
            <a:r>
              <a:rPr lang="fr-FR" sz="4000" b="1" dirty="0" smtClean="0">
                <a:solidFill>
                  <a:srgbClr val="FFFF00"/>
                </a:solidFill>
              </a:rPr>
              <a:t>Figure</a:t>
            </a:r>
            <a:r>
              <a:rPr lang="fr-FR" sz="4000" dirty="0" smtClean="0">
                <a:solidFill>
                  <a:srgbClr val="00FF00"/>
                </a:solidFill>
              </a:rPr>
              <a:t> est un concept qui existe</a:t>
            </a:r>
            <a:endParaRPr lang="fr-FR" sz="4000" dirty="0">
              <a:solidFill>
                <a:srgbClr val="00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2536" y="2296310"/>
            <a:ext cx="87629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Le concept </a:t>
            </a:r>
            <a:r>
              <a:rPr lang="fr-FR" sz="4000" dirty="0" smtClean="0">
                <a:solidFill>
                  <a:srgbClr val="FFFF00"/>
                </a:solidFill>
              </a:rPr>
              <a:t>Figure </a:t>
            </a:r>
            <a:r>
              <a:rPr lang="fr-FR" sz="4000" dirty="0" smtClean="0">
                <a:solidFill>
                  <a:srgbClr val="00FF00"/>
                </a:solidFill>
              </a:rPr>
              <a:t>est utilisé pour qualifier  de </a:t>
            </a:r>
            <a:r>
              <a:rPr lang="fr-FR" sz="4000" dirty="0" smtClean="0">
                <a:solidFill>
                  <a:srgbClr val="FFFF00"/>
                </a:solidFill>
              </a:rPr>
              <a:t>manière générale </a:t>
            </a:r>
            <a:r>
              <a:rPr lang="fr-FR" sz="4000" dirty="0" smtClean="0">
                <a:solidFill>
                  <a:srgbClr val="00FF00"/>
                </a:solidFill>
              </a:rPr>
              <a:t>des objets du monde réel tels que les </a:t>
            </a:r>
            <a:r>
              <a:rPr lang="fr-FR" sz="4000" dirty="0" smtClean="0">
                <a:solidFill>
                  <a:srgbClr val="FFFF00"/>
                </a:solidFill>
              </a:rPr>
              <a:t>Rectangles</a:t>
            </a:r>
            <a:r>
              <a:rPr lang="fr-FR" sz="4000" dirty="0" smtClean="0">
                <a:solidFill>
                  <a:srgbClr val="00FF00"/>
                </a:solidFill>
              </a:rPr>
              <a:t>, les </a:t>
            </a:r>
            <a:r>
              <a:rPr lang="fr-FR" sz="4000" dirty="0" smtClean="0">
                <a:solidFill>
                  <a:srgbClr val="FFFF00"/>
                </a:solidFill>
              </a:rPr>
              <a:t>Cercles</a:t>
            </a:r>
            <a:r>
              <a:rPr lang="fr-FR" sz="4000" dirty="0" smtClean="0">
                <a:solidFill>
                  <a:srgbClr val="00FF00"/>
                </a:solidFill>
              </a:rPr>
              <a:t> etc..</a:t>
            </a:r>
            <a:endParaRPr lang="fr-FR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0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397179"/>
            <a:ext cx="81533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Si on vous dit « </a:t>
            </a:r>
            <a:r>
              <a:rPr lang="fr-FR" sz="4000" dirty="0" smtClean="0">
                <a:solidFill>
                  <a:schemeClr val="bg1"/>
                </a:solidFill>
              </a:rPr>
              <a:t>Dessiner une figure</a:t>
            </a:r>
            <a:r>
              <a:rPr lang="fr-FR" sz="4000" dirty="0" smtClean="0">
                <a:solidFill>
                  <a:srgbClr val="00FF00"/>
                </a:solidFill>
              </a:rPr>
              <a:t> » </a:t>
            </a:r>
          </a:p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Est-ce que vous pouvez répondre de manière précise?</a:t>
            </a:r>
            <a:endParaRPr lang="fr-FR" sz="4000" dirty="0">
              <a:solidFill>
                <a:srgbClr val="00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2590800"/>
            <a:ext cx="838793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Vous allez marquer un arrêt et </a:t>
            </a:r>
            <a:r>
              <a:rPr lang="fr-FR" sz="4000" dirty="0" smtClean="0">
                <a:solidFill>
                  <a:srgbClr val="FFFF00"/>
                </a:solidFill>
              </a:rPr>
              <a:t>demander des précisions</a:t>
            </a:r>
          </a:p>
          <a:p>
            <a:pPr algn="ctr"/>
            <a:endParaRPr lang="fr-FR" sz="4000" dirty="0">
              <a:solidFill>
                <a:srgbClr val="00FF00"/>
              </a:solidFill>
            </a:endParaRPr>
          </a:p>
          <a:p>
            <a:pPr algn="ctr"/>
            <a:r>
              <a:rPr lang="fr-FR" sz="4000" dirty="0" smtClean="0">
                <a:solidFill>
                  <a:srgbClr val="FFFF00"/>
                </a:solidFill>
              </a:rPr>
              <a:t>Mais Quelle figure? </a:t>
            </a:r>
          </a:p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un trait ? un rectangle ? un Cercle? etc..</a:t>
            </a:r>
            <a:endParaRPr lang="fr-F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8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92825" y="260648"/>
            <a:ext cx="81533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Le concept </a:t>
            </a:r>
            <a:r>
              <a:rPr lang="fr-FR" sz="4000" dirty="0" smtClean="0">
                <a:solidFill>
                  <a:schemeClr val="bg1"/>
                </a:solidFill>
              </a:rPr>
              <a:t>Figure</a:t>
            </a:r>
            <a:r>
              <a:rPr lang="fr-FR" sz="4000" dirty="0" smtClean="0">
                <a:solidFill>
                  <a:srgbClr val="00FF00"/>
                </a:solidFill>
              </a:rPr>
              <a:t> à lui seul  ne peut pas être utilisé pour créer des </a:t>
            </a:r>
            <a:r>
              <a:rPr lang="fr-FR" sz="4000" dirty="0" smtClean="0">
                <a:solidFill>
                  <a:schemeClr val="bg1"/>
                </a:solidFill>
              </a:rPr>
              <a:t>Figures </a:t>
            </a:r>
            <a:r>
              <a:rPr lang="fr-FR" sz="4000" dirty="0" smtClean="0">
                <a:solidFill>
                  <a:srgbClr val="00FF00"/>
                </a:solidFill>
              </a:rPr>
              <a:t>tels que </a:t>
            </a:r>
            <a:r>
              <a:rPr lang="fr-FR" sz="4000" dirty="0" smtClean="0">
                <a:solidFill>
                  <a:srgbClr val="FFFF00"/>
                </a:solidFill>
              </a:rPr>
              <a:t>Segment de droite, Cercle, Triangle, Rectangle, Polygone </a:t>
            </a:r>
            <a:r>
              <a:rPr lang="fr-FR" sz="4000" dirty="0" smtClean="0">
                <a:solidFill>
                  <a:srgbClr val="00FF00"/>
                </a:solidFill>
              </a:rPr>
              <a:t>etc.. </a:t>
            </a:r>
            <a:endParaRPr lang="fr-FR" sz="4000" dirty="0">
              <a:solidFill>
                <a:srgbClr val="00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5225" y="3429000"/>
            <a:ext cx="81533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Pour exploiter le concept Figure (Réutilisation) il faut le préciser par la création  de </a:t>
            </a:r>
            <a:r>
              <a:rPr lang="fr-FR" sz="4000" dirty="0" smtClean="0">
                <a:solidFill>
                  <a:srgbClr val="00FF00"/>
                </a:solidFill>
              </a:rPr>
              <a:t>sous classe qui sont des </a:t>
            </a:r>
            <a:r>
              <a:rPr lang="fr-FR" sz="4000" dirty="0" smtClean="0">
                <a:solidFill>
                  <a:srgbClr val="FFFF00"/>
                </a:solidFill>
              </a:rPr>
              <a:t>classes </a:t>
            </a:r>
            <a:r>
              <a:rPr lang="fr-FR" sz="4000" dirty="0" smtClean="0">
                <a:solidFill>
                  <a:schemeClr val="bg1"/>
                </a:solidFill>
              </a:rPr>
              <a:t>non abstraites</a:t>
            </a:r>
            <a:endParaRPr lang="fr-F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87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9" name="ZoneTexte 8"/>
          <p:cNvSpPr txBox="1"/>
          <p:nvPr/>
        </p:nvSpPr>
        <p:spPr>
          <a:xfrm>
            <a:off x="-23637" y="2708920"/>
            <a:ext cx="914400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Introduction brève du concept de </a:t>
            </a:r>
            <a:r>
              <a:rPr lang="fr-FR" sz="3200" dirty="0" smtClean="0">
                <a:solidFill>
                  <a:srgbClr val="00FF00"/>
                </a:solidFill>
              </a:rPr>
              <a:t>classe abstraite</a:t>
            </a:r>
          </a:p>
        </p:txBody>
      </p:sp>
    </p:spTree>
    <p:extLst>
      <p:ext uri="{BB962C8B-B14F-4D97-AF65-F5344CB8AC3E}">
        <p14:creationId xmlns:p14="http://schemas.microsoft.com/office/powerpoint/2010/main" val="6235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2" name="Groupe 1"/>
          <p:cNvGrpSpPr/>
          <p:nvPr/>
        </p:nvGrpSpPr>
        <p:grpSpPr>
          <a:xfrm>
            <a:off x="1676387" y="1404917"/>
            <a:ext cx="6084669" cy="2291277"/>
            <a:chOff x="396860" y="2550556"/>
            <a:chExt cx="8518538" cy="2291277"/>
          </a:xfrm>
        </p:grpSpPr>
        <p:sp>
          <p:nvSpPr>
            <p:cNvPr id="10" name="Rectangle 9"/>
            <p:cNvSpPr/>
            <p:nvPr/>
          </p:nvSpPr>
          <p:spPr>
            <a:xfrm>
              <a:off x="3322645" y="2550556"/>
              <a:ext cx="2758021" cy="762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i="1" dirty="0" smtClean="0"/>
                <a:t>Figure</a:t>
              </a:r>
              <a:endParaRPr lang="fr-FR" sz="3200" b="1" i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89874" y="4413455"/>
              <a:ext cx="2983150" cy="42264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 smtClean="0"/>
                <a:t>Rectangle</a:t>
              </a:r>
              <a:endParaRPr lang="fr-FR" sz="3200" b="1" dirty="0"/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 flipV="1">
              <a:off x="4581515" y="3312555"/>
              <a:ext cx="1" cy="1100900"/>
            </a:xfrm>
            <a:prstGeom prst="straightConnector1">
              <a:avLst/>
            </a:prstGeom>
            <a:ln w="76200">
              <a:solidFill>
                <a:srgbClr val="00FF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96860" y="4413455"/>
              <a:ext cx="2371148" cy="42264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 smtClean="0"/>
                <a:t>Cercle</a:t>
              </a:r>
              <a:endParaRPr lang="fr-FR" sz="32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53811" y="4419185"/>
              <a:ext cx="2461587" cy="42264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 smtClean="0"/>
                <a:t>Segment</a:t>
              </a:r>
              <a:endParaRPr lang="fr-FR" sz="3200" b="1" dirty="0"/>
            </a:p>
          </p:txBody>
        </p:sp>
        <p:cxnSp>
          <p:nvCxnSpPr>
            <p:cNvPr id="30" name="Connecteur droit avec flèche 29"/>
            <p:cNvCxnSpPr/>
            <p:nvPr/>
          </p:nvCxnSpPr>
          <p:spPr>
            <a:xfrm flipV="1">
              <a:off x="1371600" y="3962400"/>
              <a:ext cx="1" cy="451056"/>
            </a:xfrm>
            <a:prstGeom prst="straightConnector1">
              <a:avLst/>
            </a:prstGeom>
            <a:ln w="76200">
              <a:solidFill>
                <a:srgbClr val="00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>
              <a:off x="1371600" y="3962400"/>
              <a:ext cx="6296541" cy="0"/>
            </a:xfrm>
            <a:prstGeom prst="straightConnector1">
              <a:avLst/>
            </a:prstGeom>
            <a:ln w="76200">
              <a:solidFill>
                <a:srgbClr val="00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 flipV="1">
              <a:off x="7668140" y="3962399"/>
              <a:ext cx="1" cy="451056"/>
            </a:xfrm>
            <a:prstGeom prst="straightConnector1">
              <a:avLst/>
            </a:prstGeom>
            <a:ln w="76200">
              <a:solidFill>
                <a:srgbClr val="00FF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3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2133600"/>
            <a:ext cx="83948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La classe abstraite </a:t>
            </a:r>
            <a:r>
              <a:rPr lang="fr-FR" sz="4000" dirty="0" smtClean="0">
                <a:solidFill>
                  <a:srgbClr val="FFFF00"/>
                </a:solidFill>
              </a:rPr>
              <a:t>Figure</a:t>
            </a:r>
            <a:r>
              <a:rPr lang="fr-FR" sz="4000" dirty="0" smtClean="0">
                <a:solidFill>
                  <a:srgbClr val="00FF00"/>
                </a:solidFill>
              </a:rPr>
              <a:t> défini les éléments commun à toutes </a:t>
            </a:r>
          </a:p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les figures géométrique</a:t>
            </a:r>
          </a:p>
        </p:txBody>
      </p:sp>
    </p:spTree>
    <p:extLst>
      <p:ext uri="{BB962C8B-B14F-4D97-AF65-F5344CB8AC3E}">
        <p14:creationId xmlns:p14="http://schemas.microsoft.com/office/powerpoint/2010/main" val="173527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8" name="Groupe 7"/>
          <p:cNvGrpSpPr/>
          <p:nvPr/>
        </p:nvGrpSpPr>
        <p:grpSpPr>
          <a:xfrm>
            <a:off x="2286000" y="152400"/>
            <a:ext cx="5715000" cy="6019800"/>
            <a:chOff x="5410200" y="1752600"/>
            <a:chExt cx="3127689" cy="3357427"/>
          </a:xfrm>
        </p:grpSpPr>
        <p:sp>
          <p:nvSpPr>
            <p:cNvPr id="10" name="Rectangle 9"/>
            <p:cNvSpPr/>
            <p:nvPr/>
          </p:nvSpPr>
          <p:spPr>
            <a:xfrm>
              <a:off x="5430982" y="1752601"/>
              <a:ext cx="3106907" cy="485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b="1" i="1" dirty="0" smtClean="0"/>
                <a:t>Figure</a:t>
              </a:r>
              <a:endParaRPr lang="fr-FR" sz="4000" b="1" i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30981" y="2237656"/>
              <a:ext cx="3106908" cy="150366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800" b="1" dirty="0" smtClean="0"/>
                <a:t>nom: String</a:t>
              </a:r>
            </a:p>
            <a:p>
              <a:r>
                <a:rPr lang="fr-FR" sz="2800" b="1" dirty="0" err="1" smtClean="0"/>
                <a:t>Numero</a:t>
              </a:r>
              <a:r>
                <a:rPr lang="fr-FR" sz="2800" b="1" dirty="0" smtClean="0"/>
                <a:t>: </a:t>
              </a:r>
              <a:r>
                <a:rPr lang="fr-FR" sz="2800" b="1" dirty="0" err="1" smtClean="0"/>
                <a:t>Integer</a:t>
              </a:r>
              <a:endParaRPr lang="fr-FR" sz="2800" b="1" dirty="0" smtClean="0"/>
            </a:p>
            <a:p>
              <a:r>
                <a:rPr lang="fr-FR" sz="2800" b="1" dirty="0"/>
                <a:t>p</a:t>
              </a:r>
              <a:r>
                <a:rPr lang="fr-FR" sz="2800" b="1" dirty="0" smtClean="0"/>
                <a:t>osition: </a:t>
              </a:r>
              <a:r>
                <a:rPr lang="fr-FR" sz="2800" b="1" dirty="0" err="1" smtClean="0"/>
                <a:t>Coordonnee</a:t>
              </a:r>
              <a:endParaRPr lang="fr-FR" sz="2800" b="1" dirty="0" smtClean="0"/>
            </a:p>
            <a:p>
              <a:r>
                <a:rPr lang="fr-FR" sz="2800" b="1" dirty="0" err="1" smtClean="0"/>
                <a:t>couleurDeTrace</a:t>
              </a:r>
              <a:r>
                <a:rPr lang="fr-FR" sz="2800" b="1" dirty="0" smtClean="0"/>
                <a:t>: Couleur</a:t>
              </a:r>
            </a:p>
            <a:p>
              <a:r>
                <a:rPr lang="fr-FR" sz="2800" b="1" dirty="0" err="1" smtClean="0"/>
                <a:t>couleurDeRemplissage</a:t>
              </a:r>
              <a:r>
                <a:rPr lang="fr-FR" sz="2800" b="1" dirty="0" smtClean="0"/>
                <a:t>: Couleur</a:t>
              </a:r>
            </a:p>
            <a:p>
              <a:r>
                <a:rPr lang="fr-FR" sz="2800" b="1" dirty="0" smtClean="0"/>
                <a:t>visible: </a:t>
              </a:r>
              <a:r>
                <a:rPr lang="fr-FR" sz="2800" b="1" dirty="0" err="1" smtClean="0"/>
                <a:t>Boolean</a:t>
              </a:r>
              <a:endParaRPr lang="fr-FR" sz="2800" b="1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10200" y="3741324"/>
              <a:ext cx="3106907" cy="13687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800" b="1" dirty="0" err="1"/>
                <a:t>d</a:t>
              </a:r>
              <a:r>
                <a:rPr lang="fr-FR" sz="2800" b="1" dirty="0" err="1" smtClean="0"/>
                <a:t>raw</a:t>
              </a:r>
              <a:r>
                <a:rPr lang="fr-FR" sz="2800" b="1" dirty="0" smtClean="0"/>
                <a:t>(): </a:t>
              </a:r>
              <a:r>
                <a:rPr lang="fr-FR" sz="2800" b="1" dirty="0" err="1" smtClean="0"/>
                <a:t>void</a:t>
              </a:r>
              <a:endParaRPr lang="fr-FR" sz="2800" b="1" dirty="0" smtClean="0"/>
            </a:p>
            <a:p>
              <a:r>
                <a:rPr lang="fr-FR" sz="2800" b="1" dirty="0"/>
                <a:t>m</a:t>
              </a:r>
              <a:r>
                <a:rPr lang="fr-FR" sz="2800" b="1" dirty="0" smtClean="0"/>
                <a:t>ove(x, y: entier): </a:t>
              </a:r>
              <a:r>
                <a:rPr lang="fr-FR" sz="2800" b="1" dirty="0" err="1" smtClean="0"/>
                <a:t>void</a:t>
              </a:r>
              <a:endParaRPr lang="fr-FR" sz="280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10200" y="1752600"/>
              <a:ext cx="3124200" cy="3357427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13748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762000"/>
            <a:ext cx="81533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dirty="0" smtClean="0">
                <a:solidFill>
                  <a:srgbClr val="00FF00"/>
                </a:solidFill>
              </a:rPr>
              <a:t>Les classes</a:t>
            </a:r>
            <a:r>
              <a:rPr lang="fr-FR" sz="4800" dirty="0">
                <a:solidFill>
                  <a:srgbClr val="00FF00"/>
                </a:solidFill>
              </a:rPr>
              <a:t> </a:t>
            </a:r>
            <a:r>
              <a:rPr lang="fr-FR" sz="4800" dirty="0" smtClean="0">
                <a:solidFill>
                  <a:srgbClr val="00FF00"/>
                </a:solidFill>
              </a:rPr>
              <a:t>abstraites </a:t>
            </a:r>
          </a:p>
          <a:p>
            <a:pPr algn="ctr"/>
            <a:r>
              <a:rPr lang="fr-FR" sz="4800" dirty="0" smtClean="0">
                <a:solidFill>
                  <a:srgbClr val="00FF00"/>
                </a:solidFill>
              </a:rPr>
              <a:t>en Java</a:t>
            </a:r>
          </a:p>
        </p:txBody>
      </p:sp>
      <p:sp>
        <p:nvSpPr>
          <p:cNvPr id="8" name="Rectangle 7"/>
          <p:cNvSpPr/>
          <p:nvPr/>
        </p:nvSpPr>
        <p:spPr>
          <a:xfrm>
            <a:off x="465117" y="3505200"/>
            <a:ext cx="81533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dirty="0" smtClean="0">
                <a:solidFill>
                  <a:srgbClr val="00FF00"/>
                </a:solidFill>
              </a:rPr>
              <a:t>Sont définies par le mot clé </a:t>
            </a:r>
            <a:r>
              <a:rPr lang="fr-FR" sz="4800" b="1" dirty="0" smtClean="0">
                <a:solidFill>
                  <a:srgbClr val="FFFF00"/>
                </a:solidFill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54203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5" y="304800"/>
            <a:ext cx="9082885" cy="6248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7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1" y="304800"/>
            <a:ext cx="8394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Expliquer l’erreur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87" y="1219200"/>
            <a:ext cx="8875426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2" y="3156732"/>
            <a:ext cx="8836201" cy="194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à coins arrondis 8"/>
          <p:cNvSpPr/>
          <p:nvPr/>
        </p:nvSpPr>
        <p:spPr>
          <a:xfrm>
            <a:off x="1752600" y="4469081"/>
            <a:ext cx="6629400" cy="63631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8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4741" y="476672"/>
            <a:ext cx="8394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Les méthodes d’une classe abstraite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1" y="1772816"/>
            <a:ext cx="83948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</a:pPr>
            <a:r>
              <a:rPr lang="fr-FR" sz="4000" dirty="0" smtClean="0">
                <a:solidFill>
                  <a:srgbClr val="00FF00"/>
                </a:solidFill>
              </a:rPr>
              <a:t>Les constructeurs</a:t>
            </a:r>
          </a:p>
          <a:p>
            <a:pPr marL="571500" indent="-571500">
              <a:buFontTx/>
              <a:buChar char="-"/>
            </a:pPr>
            <a:r>
              <a:rPr lang="fr-FR" sz="4000" dirty="0" smtClean="0">
                <a:solidFill>
                  <a:srgbClr val="00FF00"/>
                </a:solidFill>
              </a:rPr>
              <a:t>Les méthodes ordinaires</a:t>
            </a:r>
          </a:p>
          <a:p>
            <a:pPr marL="571500" indent="-571500">
              <a:buFontTx/>
              <a:buChar char="-"/>
            </a:pPr>
            <a:r>
              <a:rPr lang="fr-FR" sz="4000" dirty="0" smtClean="0">
                <a:solidFill>
                  <a:srgbClr val="FFFF00"/>
                </a:solidFill>
              </a:rPr>
              <a:t>Les méthodes abstraites</a:t>
            </a:r>
          </a:p>
        </p:txBody>
      </p:sp>
    </p:spTree>
    <p:extLst>
      <p:ext uri="{BB962C8B-B14F-4D97-AF65-F5344CB8AC3E}">
        <p14:creationId xmlns:p14="http://schemas.microsoft.com/office/powerpoint/2010/main" val="156400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996952"/>
            <a:ext cx="91440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sz="5400" dirty="0" smtClean="0">
                <a:solidFill>
                  <a:srgbClr val="FFFF00"/>
                </a:solidFill>
              </a:rPr>
              <a:t>Méthodes abstraites</a:t>
            </a:r>
          </a:p>
        </p:txBody>
      </p:sp>
    </p:spTree>
    <p:extLst>
      <p:ext uri="{BB962C8B-B14F-4D97-AF65-F5344CB8AC3E}">
        <p14:creationId xmlns:p14="http://schemas.microsoft.com/office/powerpoint/2010/main" val="370019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6157" y="292280"/>
            <a:ext cx="8394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dirty="0" smtClean="0">
                <a:solidFill>
                  <a:srgbClr val="FFFF00"/>
                </a:solidFill>
              </a:rPr>
              <a:t>Méthode abstraite ??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6157" y="1981200"/>
            <a:ext cx="839486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smtClean="0">
                <a:solidFill>
                  <a:srgbClr val="00FF00"/>
                </a:solidFill>
              </a:rPr>
              <a:t>C’est une méthode </a:t>
            </a:r>
          </a:p>
          <a:p>
            <a:pPr algn="ctr"/>
            <a:r>
              <a:rPr lang="fr-FR" sz="4400" dirty="0" smtClean="0">
                <a:solidFill>
                  <a:srgbClr val="00FF00"/>
                </a:solidFill>
              </a:rPr>
              <a:t>supportée par une classe abstraite mais </a:t>
            </a:r>
            <a:r>
              <a:rPr lang="fr-FR" sz="4400" dirty="0" smtClean="0">
                <a:solidFill>
                  <a:schemeClr val="bg1"/>
                </a:solidFill>
              </a:rPr>
              <a:t>qui ne peut pas être définie au niveau de cette classe</a:t>
            </a:r>
          </a:p>
        </p:txBody>
      </p:sp>
    </p:spTree>
    <p:extLst>
      <p:ext uri="{BB962C8B-B14F-4D97-AF65-F5344CB8AC3E}">
        <p14:creationId xmlns:p14="http://schemas.microsoft.com/office/powerpoint/2010/main" val="12334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8496" y="609600"/>
            <a:ext cx="868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smtClean="0">
                <a:solidFill>
                  <a:srgbClr val="00FF00"/>
                </a:solidFill>
              </a:rPr>
              <a:t>Exemple</a:t>
            </a:r>
          </a:p>
          <a:p>
            <a:pPr algn="ctr"/>
            <a:r>
              <a:rPr lang="fr-FR" sz="6000" dirty="0">
                <a:solidFill>
                  <a:srgbClr val="FFFF00"/>
                </a:solidFill>
              </a:rPr>
              <a:t>t</a:t>
            </a:r>
            <a:r>
              <a:rPr lang="fr-FR" sz="6000" dirty="0" smtClean="0">
                <a:solidFill>
                  <a:srgbClr val="FFFF00"/>
                </a:solidFill>
              </a:rPr>
              <a:t>racer</a:t>
            </a:r>
            <a:r>
              <a:rPr lang="fr-FR" sz="6000" dirty="0" smtClean="0">
                <a:solidFill>
                  <a:srgbClr val="00FF00"/>
                </a:solidFill>
              </a:rPr>
              <a:t> une </a:t>
            </a:r>
            <a:r>
              <a:rPr lang="fr-FR" sz="6000" dirty="0" smtClean="0">
                <a:solidFill>
                  <a:srgbClr val="FFFF00"/>
                </a:solidFill>
              </a:rPr>
              <a:t>Figure</a:t>
            </a:r>
          </a:p>
        </p:txBody>
      </p:sp>
      <p:sp>
        <p:nvSpPr>
          <p:cNvPr id="3" name="Ellipse 2"/>
          <p:cNvSpPr/>
          <p:nvPr/>
        </p:nvSpPr>
        <p:spPr>
          <a:xfrm>
            <a:off x="5257800" y="1066800"/>
            <a:ext cx="2057400" cy="16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828800" y="1066800"/>
            <a:ext cx="2057400" cy="16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875793" y="3568987"/>
            <a:ext cx="2821413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Classe Abstraite</a:t>
            </a:r>
            <a:endParaRPr lang="fr-FR" sz="3200" dirty="0">
              <a:solidFill>
                <a:schemeClr val="bg1"/>
              </a:solidFill>
            </a:endParaRPr>
          </a:p>
        </p:txBody>
      </p:sp>
      <p:cxnSp>
        <p:nvCxnSpPr>
          <p:cNvPr id="13" name="Connecteur droit avec flèche 12"/>
          <p:cNvCxnSpPr>
            <a:stCxn id="4" idx="0"/>
            <a:endCxn id="3" idx="4"/>
          </p:cNvCxnSpPr>
          <p:nvPr/>
        </p:nvCxnSpPr>
        <p:spPr>
          <a:xfrm flipV="1">
            <a:off x="6286500" y="2667000"/>
            <a:ext cx="0" cy="9019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312718" y="3564406"/>
            <a:ext cx="332898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Méthode Abstraite</a:t>
            </a:r>
            <a:endParaRPr lang="fr-FR" sz="3200" dirty="0">
              <a:solidFill>
                <a:schemeClr val="bg1"/>
              </a:solidFill>
            </a:endParaRPr>
          </a:p>
        </p:txBody>
      </p:sp>
      <p:cxnSp>
        <p:nvCxnSpPr>
          <p:cNvPr id="15" name="Connecteur droit avec flèche 14"/>
          <p:cNvCxnSpPr>
            <a:stCxn id="14" idx="0"/>
          </p:cNvCxnSpPr>
          <p:nvPr/>
        </p:nvCxnSpPr>
        <p:spPr>
          <a:xfrm flipH="1" flipV="1">
            <a:off x="2723426" y="2662420"/>
            <a:ext cx="253786" cy="9019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0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99592" y="1455167"/>
            <a:ext cx="7848872" cy="4638129"/>
            <a:chOff x="899592" y="1455167"/>
            <a:chExt cx="7848872" cy="4638129"/>
          </a:xfrm>
        </p:grpSpPr>
        <p:sp>
          <p:nvSpPr>
            <p:cNvPr id="4" name="Rectangle 3"/>
            <p:cNvSpPr/>
            <p:nvPr/>
          </p:nvSpPr>
          <p:spPr>
            <a:xfrm>
              <a:off x="899592" y="1916832"/>
              <a:ext cx="7848872" cy="41764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99592" y="1455167"/>
              <a:ext cx="1800200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2400" dirty="0" err="1" smtClean="0"/>
                <a:t>scolarite</a:t>
              </a:r>
              <a:endParaRPr lang="en-US" sz="2400" dirty="0"/>
            </a:p>
          </p:txBody>
        </p:sp>
      </p:grp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10" name="ZoneTexte 9"/>
          <p:cNvSpPr txBox="1"/>
          <p:nvPr/>
        </p:nvSpPr>
        <p:spPr>
          <a:xfrm>
            <a:off x="1316412" y="3429000"/>
            <a:ext cx="297080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Etudiant</a:t>
            </a:r>
            <a:endParaRPr lang="fr-FR" sz="3200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437950" y="188640"/>
            <a:ext cx="8208912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Soit le diagramme de classe suivant représentant une partie de la scolarité</a:t>
            </a:r>
            <a:endParaRPr lang="fr-FR" sz="3200" b="1" dirty="0"/>
          </a:p>
        </p:txBody>
      </p:sp>
      <p:sp>
        <p:nvSpPr>
          <p:cNvPr id="6" name="ZoneTexte 9"/>
          <p:cNvSpPr txBox="1"/>
          <p:nvPr/>
        </p:nvSpPr>
        <p:spPr>
          <a:xfrm>
            <a:off x="4935286" y="3395353"/>
            <a:ext cx="297080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Enseignant</a:t>
            </a:r>
            <a:endParaRPr lang="fr-FR" sz="3200" b="1" dirty="0"/>
          </a:p>
        </p:txBody>
      </p:sp>
      <p:sp>
        <p:nvSpPr>
          <p:cNvPr id="7" name="ZoneTexte 9"/>
          <p:cNvSpPr txBox="1"/>
          <p:nvPr/>
        </p:nvSpPr>
        <p:spPr>
          <a:xfrm>
            <a:off x="1337673" y="5089539"/>
            <a:ext cx="297080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Module</a:t>
            </a:r>
            <a:endParaRPr lang="fr-FR" sz="3200" b="1" dirty="0"/>
          </a:p>
        </p:txBody>
      </p:sp>
      <p:sp>
        <p:nvSpPr>
          <p:cNvPr id="9" name="ZoneTexte 9"/>
          <p:cNvSpPr txBox="1"/>
          <p:nvPr/>
        </p:nvSpPr>
        <p:spPr>
          <a:xfrm>
            <a:off x="5167187" y="5089539"/>
            <a:ext cx="297080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/>
              <a:t>EmploiDuTemp</a:t>
            </a:r>
            <a:endParaRPr lang="fr-FR" sz="3200" b="1" dirty="0"/>
          </a:p>
        </p:txBody>
      </p:sp>
      <p:sp>
        <p:nvSpPr>
          <p:cNvPr id="11" name="ZoneTexte 9"/>
          <p:cNvSpPr txBox="1"/>
          <p:nvPr/>
        </p:nvSpPr>
        <p:spPr>
          <a:xfrm>
            <a:off x="1316412" y="2217007"/>
            <a:ext cx="297080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Test</a:t>
            </a:r>
            <a:endParaRPr lang="fr-FR" sz="3200" b="1" dirty="0"/>
          </a:p>
        </p:txBody>
      </p:sp>
      <p:sp>
        <p:nvSpPr>
          <p:cNvPr id="12" name="ZoneTexte 9"/>
          <p:cNvSpPr txBox="1"/>
          <p:nvPr/>
        </p:nvSpPr>
        <p:spPr>
          <a:xfrm>
            <a:off x="4935286" y="2209218"/>
            <a:ext cx="297080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Note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264478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9" grpId="0" animBg="1"/>
      <p:bldP spid="11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3855" y="6312932"/>
            <a:ext cx="11430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84106" y="6312932"/>
            <a:ext cx="73152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Université de -Bouira, FSSA, </a:t>
            </a:r>
            <a:r>
              <a:rPr lang="fr-FR" dirty="0" err="1" smtClean="0">
                <a:solidFill>
                  <a:schemeClr val="bg1"/>
                </a:solidFill>
              </a:rPr>
              <a:t>Dpt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Informatique,POO</a:t>
            </a:r>
            <a:r>
              <a:rPr lang="fr-FR" dirty="0" smtClean="0">
                <a:solidFill>
                  <a:schemeClr val="bg1"/>
                </a:solidFill>
              </a:rPr>
              <a:t>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8496" y="609600"/>
            <a:ext cx="868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smtClean="0">
                <a:solidFill>
                  <a:srgbClr val="00FF00"/>
                </a:solidFill>
              </a:rPr>
              <a:t>Exemple</a:t>
            </a:r>
          </a:p>
          <a:p>
            <a:pPr algn="ctr"/>
            <a:r>
              <a:rPr lang="fr-FR" sz="6000" dirty="0" smtClean="0">
                <a:solidFill>
                  <a:srgbClr val="FFFF00"/>
                </a:solidFill>
              </a:rPr>
              <a:t>Paie</a:t>
            </a:r>
            <a:r>
              <a:rPr lang="fr-FR" sz="6000" dirty="0" smtClean="0">
                <a:solidFill>
                  <a:srgbClr val="00FF00"/>
                </a:solidFill>
              </a:rPr>
              <a:t>   d’un </a:t>
            </a:r>
            <a:r>
              <a:rPr lang="fr-FR" sz="6000" dirty="0" err="1" smtClean="0">
                <a:solidFill>
                  <a:srgbClr val="FFFF00"/>
                </a:solidFill>
              </a:rPr>
              <a:t>Employe</a:t>
            </a:r>
            <a:endParaRPr lang="fr-FR" sz="6000" dirty="0" smtClean="0">
              <a:solidFill>
                <a:srgbClr val="FFFF00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4875793" y="1066800"/>
            <a:ext cx="2821413" cy="16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143000" y="1066800"/>
            <a:ext cx="2057400" cy="16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875793" y="3568987"/>
            <a:ext cx="2821413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Classe Abstraite</a:t>
            </a:r>
            <a:endParaRPr lang="fr-FR" sz="3200" dirty="0">
              <a:solidFill>
                <a:schemeClr val="bg1"/>
              </a:solidFill>
            </a:endParaRPr>
          </a:p>
        </p:txBody>
      </p:sp>
      <p:cxnSp>
        <p:nvCxnSpPr>
          <p:cNvPr id="13" name="Connecteur droit avec flèche 12"/>
          <p:cNvCxnSpPr>
            <a:stCxn id="4" idx="0"/>
            <a:endCxn id="3" idx="4"/>
          </p:cNvCxnSpPr>
          <p:nvPr/>
        </p:nvCxnSpPr>
        <p:spPr>
          <a:xfrm flipV="1">
            <a:off x="6286500" y="2667000"/>
            <a:ext cx="0" cy="9019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312718" y="3564406"/>
            <a:ext cx="332898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Méthode Abstraite</a:t>
            </a:r>
            <a:endParaRPr lang="fr-FR" sz="3200" dirty="0">
              <a:solidFill>
                <a:schemeClr val="bg1"/>
              </a:solidFill>
            </a:endParaRPr>
          </a:p>
        </p:txBody>
      </p:sp>
      <p:cxnSp>
        <p:nvCxnSpPr>
          <p:cNvPr id="15" name="Connecteur droit avec flèche 14"/>
          <p:cNvCxnSpPr>
            <a:stCxn id="14" idx="0"/>
            <a:endCxn id="11" idx="4"/>
          </p:cNvCxnSpPr>
          <p:nvPr/>
        </p:nvCxnSpPr>
        <p:spPr>
          <a:xfrm flipH="1" flipV="1">
            <a:off x="2171700" y="2667000"/>
            <a:ext cx="805512" cy="8974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6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2579600"/>
            <a:ext cx="81533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Les méthodes </a:t>
            </a:r>
          </a:p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abstraites en Java</a:t>
            </a:r>
          </a:p>
        </p:txBody>
      </p:sp>
    </p:spTree>
    <p:extLst>
      <p:ext uri="{BB962C8B-B14F-4D97-AF65-F5344CB8AC3E}">
        <p14:creationId xmlns:p14="http://schemas.microsoft.com/office/powerpoint/2010/main" val="8459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2579600"/>
            <a:ext cx="81533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Utilisation du mot clé </a:t>
            </a:r>
            <a:r>
              <a:rPr lang="fr-FR" sz="4000" b="1" dirty="0" smtClean="0">
                <a:solidFill>
                  <a:srgbClr val="FFFF00"/>
                </a:solidFill>
              </a:rPr>
              <a:t>abstract</a:t>
            </a:r>
            <a:r>
              <a:rPr lang="fr-FR" sz="4000" dirty="0" smtClean="0">
                <a:solidFill>
                  <a:srgbClr val="00FF00"/>
                </a:solidFill>
              </a:rPr>
              <a:t> suivi du prototype de la méthode abstraite    </a:t>
            </a:r>
          </a:p>
        </p:txBody>
      </p:sp>
    </p:spTree>
    <p:extLst>
      <p:ext uri="{BB962C8B-B14F-4D97-AF65-F5344CB8AC3E}">
        <p14:creationId xmlns:p14="http://schemas.microsoft.com/office/powerpoint/2010/main" val="213582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60042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1355" y="457200"/>
            <a:ext cx="4967845" cy="419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33400" y="5410200"/>
            <a:ext cx="3886200" cy="419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8315524" cy="106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82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2257" y="116632"/>
            <a:ext cx="815339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smtClean="0">
                <a:solidFill>
                  <a:srgbClr val="00FF00"/>
                </a:solidFill>
              </a:rPr>
              <a:t>Les  méthodes abstraites sont </a:t>
            </a:r>
            <a:r>
              <a:rPr lang="fr-FR" sz="4400" dirty="0" smtClean="0">
                <a:solidFill>
                  <a:srgbClr val="FFFF00"/>
                </a:solidFill>
              </a:rPr>
              <a:t>définies </a:t>
            </a:r>
            <a:endParaRPr lang="fr-FR" sz="4400" dirty="0" smtClean="0">
              <a:solidFill>
                <a:srgbClr val="FFFF00"/>
              </a:solidFill>
            </a:endParaRPr>
          </a:p>
          <a:p>
            <a:pPr algn="ctr"/>
            <a:r>
              <a:rPr lang="fr-FR" sz="4400" dirty="0" smtClean="0">
                <a:solidFill>
                  <a:srgbClr val="FFFF00"/>
                </a:solidFill>
              </a:rPr>
              <a:t>(</a:t>
            </a:r>
            <a:r>
              <a:rPr lang="fr-FR" sz="4400" dirty="0" smtClean="0">
                <a:solidFill>
                  <a:schemeClr val="bg1"/>
                </a:solidFill>
              </a:rPr>
              <a:t>réalisées, implémentées</a:t>
            </a:r>
            <a:r>
              <a:rPr lang="fr-FR" sz="4400" dirty="0" smtClean="0">
                <a:solidFill>
                  <a:srgbClr val="FFFF00"/>
                </a:solidFill>
              </a:rPr>
              <a:t>) </a:t>
            </a:r>
          </a:p>
          <a:p>
            <a:pPr algn="ctr"/>
            <a:r>
              <a:rPr lang="fr-FR" sz="4400" dirty="0" smtClean="0">
                <a:solidFill>
                  <a:srgbClr val="00FF00"/>
                </a:solidFill>
              </a:rPr>
              <a:t>dans </a:t>
            </a:r>
            <a:r>
              <a:rPr lang="fr-FR" sz="4400" dirty="0" smtClean="0">
                <a:solidFill>
                  <a:srgbClr val="00FF00"/>
                </a:solidFill>
              </a:rPr>
              <a:t>les classes non abstraites qui héritent de la classe abstraite</a:t>
            </a:r>
          </a:p>
        </p:txBody>
      </p:sp>
      <p:sp>
        <p:nvSpPr>
          <p:cNvPr id="8" name="Rectangle 7"/>
          <p:cNvSpPr/>
          <p:nvPr/>
        </p:nvSpPr>
        <p:spPr>
          <a:xfrm>
            <a:off x="642256" y="3933056"/>
            <a:ext cx="81533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i="1" dirty="0" smtClean="0">
                <a:solidFill>
                  <a:srgbClr val="00FF00"/>
                </a:solidFill>
              </a:rPr>
              <a:t>Dans la notation graphique, les  méthodes abstraites sont écrites en </a:t>
            </a:r>
            <a:r>
              <a:rPr lang="fr-FR" sz="4800" i="1" dirty="0" smtClean="0">
                <a:solidFill>
                  <a:srgbClr val="FFFF00"/>
                </a:solidFill>
              </a:rPr>
              <a:t>italique</a:t>
            </a:r>
          </a:p>
        </p:txBody>
      </p:sp>
    </p:spTree>
    <p:extLst>
      <p:ext uri="{BB962C8B-B14F-4D97-AF65-F5344CB8AC3E}">
        <p14:creationId xmlns:p14="http://schemas.microsoft.com/office/powerpoint/2010/main" val="118689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8" name="Groupe 7"/>
          <p:cNvGrpSpPr/>
          <p:nvPr/>
        </p:nvGrpSpPr>
        <p:grpSpPr>
          <a:xfrm>
            <a:off x="2743200" y="152400"/>
            <a:ext cx="3733800" cy="3174229"/>
            <a:chOff x="5410200" y="1752601"/>
            <a:chExt cx="3127689" cy="3357427"/>
          </a:xfrm>
        </p:grpSpPr>
        <p:sp>
          <p:nvSpPr>
            <p:cNvPr id="12" name="Rectangle 11"/>
            <p:cNvSpPr/>
            <p:nvPr/>
          </p:nvSpPr>
          <p:spPr>
            <a:xfrm>
              <a:off x="5410200" y="4096136"/>
              <a:ext cx="3106907" cy="10138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000" b="1" i="1" dirty="0" err="1" smtClean="0"/>
                <a:t>draw</a:t>
              </a:r>
              <a:r>
                <a:rPr lang="fr-FR" sz="2000" b="1" i="1" dirty="0" smtClean="0"/>
                <a:t>():</a:t>
              </a:r>
              <a:r>
                <a:rPr lang="fr-FR" sz="2000" b="1" i="1" dirty="0" err="1" smtClean="0"/>
                <a:t>void</a:t>
              </a:r>
              <a:endParaRPr lang="fr-FR" sz="2000" b="1" i="1" dirty="0" smtClean="0"/>
            </a:p>
            <a:p>
              <a:r>
                <a:rPr lang="fr-FR" sz="2000" b="1" i="1" dirty="0" smtClean="0"/>
                <a:t>move(x</a:t>
              </a:r>
              <a:r>
                <a:rPr lang="fr-FR" sz="2000" b="1" i="1" dirty="0"/>
                <a:t>, y: entier): </a:t>
              </a:r>
              <a:r>
                <a:rPr lang="fr-FR" sz="2000" b="1" i="1" dirty="0" err="1" smtClean="0"/>
                <a:t>void</a:t>
              </a:r>
              <a:endParaRPr lang="fr-FR" sz="2000" b="1" i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30982" y="1752601"/>
              <a:ext cx="3106907" cy="485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i="1" dirty="0" smtClean="0"/>
                <a:t>Figure</a:t>
              </a:r>
              <a:endParaRPr lang="fr-FR" sz="3200" b="1" i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30981" y="2237656"/>
              <a:ext cx="3106908" cy="20940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000" b="1" dirty="0" smtClean="0"/>
                <a:t>nom: String</a:t>
              </a:r>
            </a:p>
            <a:p>
              <a:r>
                <a:rPr lang="fr-FR" sz="2000" b="1" dirty="0" err="1" smtClean="0"/>
                <a:t>Numero</a:t>
              </a:r>
              <a:r>
                <a:rPr lang="fr-FR" sz="2000" b="1" dirty="0" smtClean="0"/>
                <a:t>: </a:t>
              </a:r>
              <a:r>
                <a:rPr lang="fr-FR" sz="2000" b="1" dirty="0" err="1" smtClean="0"/>
                <a:t>Integer</a:t>
              </a:r>
              <a:endParaRPr lang="fr-FR" sz="2000" b="1" dirty="0" smtClean="0"/>
            </a:p>
            <a:p>
              <a:r>
                <a:rPr lang="fr-FR" sz="2000" b="1" dirty="0"/>
                <a:t>p</a:t>
              </a:r>
              <a:r>
                <a:rPr lang="fr-FR" sz="2000" b="1" dirty="0" smtClean="0"/>
                <a:t>osition: </a:t>
              </a:r>
              <a:r>
                <a:rPr lang="fr-FR" sz="2000" b="1" dirty="0" err="1" smtClean="0"/>
                <a:t>Coordonnee</a:t>
              </a:r>
              <a:endParaRPr lang="fr-FR" sz="2000" b="1" dirty="0" smtClean="0"/>
            </a:p>
            <a:p>
              <a:r>
                <a:rPr lang="fr-FR" sz="2000" b="1" dirty="0" err="1" smtClean="0"/>
                <a:t>couleurDeTrace</a:t>
              </a:r>
              <a:r>
                <a:rPr lang="fr-FR" sz="2000" b="1" dirty="0" smtClean="0"/>
                <a:t>: Couleur</a:t>
              </a:r>
            </a:p>
            <a:p>
              <a:r>
                <a:rPr lang="fr-FR" sz="2000" b="1" dirty="0" err="1" smtClean="0"/>
                <a:t>couleurDeRemplissage</a:t>
              </a:r>
              <a:r>
                <a:rPr lang="fr-FR" sz="2000" b="1" dirty="0" smtClean="0"/>
                <a:t>: Couleur</a:t>
              </a:r>
            </a:p>
            <a:p>
              <a:r>
                <a:rPr lang="fr-FR" sz="2000" b="1" dirty="0" smtClean="0"/>
                <a:t>visible: </a:t>
              </a:r>
              <a:r>
                <a:rPr lang="fr-FR" sz="2000" b="1" dirty="0" err="1" smtClean="0"/>
                <a:t>Boolean</a:t>
              </a:r>
              <a:endParaRPr lang="fr-FR" sz="2000" b="1" dirty="0" smtClean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10200" y="1752601"/>
              <a:ext cx="3124200" cy="3357427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b="1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069919" y="4413455"/>
            <a:ext cx="3023191" cy="1834945"/>
            <a:chOff x="5410200" y="1752600"/>
            <a:chExt cx="3127689" cy="3357428"/>
          </a:xfrm>
        </p:grpSpPr>
        <p:sp>
          <p:nvSpPr>
            <p:cNvPr id="15" name="Rectangle 14"/>
            <p:cNvSpPr/>
            <p:nvPr/>
          </p:nvSpPr>
          <p:spPr>
            <a:xfrm>
              <a:off x="5430982" y="1752600"/>
              <a:ext cx="3106907" cy="89869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 smtClean="0"/>
                <a:t>Rectangle</a:t>
              </a:r>
              <a:endParaRPr lang="fr-FR" sz="32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30981" y="2651291"/>
              <a:ext cx="3106908" cy="106449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000" b="1" dirty="0" smtClean="0"/>
                <a:t>Largeur, hauteur: </a:t>
              </a:r>
              <a:r>
                <a:rPr lang="fr-FR" sz="2000" b="1" dirty="0" err="1" smtClean="0"/>
                <a:t>Integer</a:t>
              </a:r>
              <a:endParaRPr lang="fr-FR" sz="2000" b="1" dirty="0" smtClean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10200" y="3715786"/>
              <a:ext cx="3106907" cy="139424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000" b="1" dirty="0" err="1" smtClean="0"/>
                <a:t>draw</a:t>
              </a:r>
              <a:r>
                <a:rPr lang="fr-FR" sz="2000" b="1" dirty="0" smtClean="0"/>
                <a:t>():</a:t>
              </a:r>
              <a:r>
                <a:rPr lang="fr-FR" sz="2000" b="1" dirty="0" err="1" smtClean="0"/>
                <a:t>void</a:t>
              </a:r>
              <a:endParaRPr lang="fr-FR" sz="2000" b="1" dirty="0" smtClean="0"/>
            </a:p>
            <a:p>
              <a:r>
                <a:rPr lang="fr-FR" sz="2000" b="1" dirty="0" smtClean="0"/>
                <a:t>move(x</a:t>
              </a:r>
              <a:r>
                <a:rPr lang="fr-FR" sz="2000" b="1" dirty="0"/>
                <a:t>, y: entier): </a:t>
              </a:r>
              <a:r>
                <a:rPr lang="fr-FR" sz="2000" b="1" dirty="0" err="1" smtClean="0"/>
                <a:t>void</a:t>
              </a:r>
              <a:endParaRPr lang="fr-FR" sz="20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10200" y="1752601"/>
              <a:ext cx="3124200" cy="3357427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b="1"/>
            </a:p>
          </p:txBody>
        </p:sp>
      </p:grpSp>
      <p:cxnSp>
        <p:nvCxnSpPr>
          <p:cNvPr id="19" name="Connecteur droit avec flèche 18"/>
          <p:cNvCxnSpPr/>
          <p:nvPr/>
        </p:nvCxnSpPr>
        <p:spPr>
          <a:xfrm flipV="1">
            <a:off x="4581515" y="3312555"/>
            <a:ext cx="1" cy="1100900"/>
          </a:xfrm>
          <a:prstGeom prst="straightConnector1">
            <a:avLst/>
          </a:prstGeom>
          <a:ln w="76200">
            <a:solidFill>
              <a:srgbClr val="00FF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Université de -Bouira, FSSA, </a:t>
            </a:r>
            <a:r>
              <a:rPr lang="fr-FR" dirty="0" err="1" smtClean="0">
                <a:solidFill>
                  <a:schemeClr val="bg1"/>
                </a:solidFill>
              </a:rPr>
              <a:t>Dpt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Informatique,POO</a:t>
            </a:r>
            <a:r>
              <a:rPr lang="fr-FR" dirty="0" smtClean="0">
                <a:solidFill>
                  <a:schemeClr val="bg1"/>
                </a:solidFill>
              </a:rPr>
              <a:t>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8" name="Groupe 7"/>
          <p:cNvGrpSpPr/>
          <p:nvPr/>
        </p:nvGrpSpPr>
        <p:grpSpPr>
          <a:xfrm>
            <a:off x="2743200" y="152400"/>
            <a:ext cx="3733800" cy="3174229"/>
            <a:chOff x="5410200" y="1752601"/>
            <a:chExt cx="3127689" cy="3357427"/>
          </a:xfrm>
        </p:grpSpPr>
        <p:sp>
          <p:nvSpPr>
            <p:cNvPr id="10" name="Rectangle 9"/>
            <p:cNvSpPr/>
            <p:nvPr/>
          </p:nvSpPr>
          <p:spPr>
            <a:xfrm>
              <a:off x="5430982" y="1752601"/>
              <a:ext cx="3106907" cy="485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i="1" dirty="0" smtClean="0"/>
                <a:t>Figure</a:t>
              </a:r>
              <a:endParaRPr lang="fr-FR" sz="3200" b="1" i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30981" y="2237656"/>
              <a:ext cx="3106908" cy="18584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000" b="1" dirty="0" smtClean="0"/>
                <a:t>nom: String</a:t>
              </a:r>
            </a:p>
            <a:p>
              <a:r>
                <a:rPr lang="fr-FR" sz="2000" b="1" dirty="0" err="1" smtClean="0"/>
                <a:t>Numero</a:t>
              </a:r>
              <a:r>
                <a:rPr lang="fr-FR" sz="2000" b="1" dirty="0" smtClean="0"/>
                <a:t>: </a:t>
              </a:r>
              <a:r>
                <a:rPr lang="fr-FR" sz="2000" b="1" dirty="0" err="1" smtClean="0"/>
                <a:t>Integer</a:t>
              </a:r>
              <a:endParaRPr lang="fr-FR" sz="2000" b="1" dirty="0" smtClean="0"/>
            </a:p>
            <a:p>
              <a:r>
                <a:rPr lang="fr-FR" sz="2000" b="1" dirty="0"/>
                <a:t>p</a:t>
              </a:r>
              <a:r>
                <a:rPr lang="fr-FR" sz="2000" b="1" dirty="0" smtClean="0"/>
                <a:t>osition: </a:t>
              </a:r>
              <a:r>
                <a:rPr lang="fr-FR" sz="2000" b="1" dirty="0" err="1" smtClean="0"/>
                <a:t>Coordonnee</a:t>
              </a:r>
              <a:endParaRPr lang="fr-FR" sz="2000" b="1" dirty="0" smtClean="0"/>
            </a:p>
            <a:p>
              <a:r>
                <a:rPr lang="fr-FR" sz="2000" b="1" dirty="0" err="1" smtClean="0"/>
                <a:t>couleurDeTrace</a:t>
              </a:r>
              <a:r>
                <a:rPr lang="fr-FR" sz="2000" b="1" dirty="0" smtClean="0"/>
                <a:t>: Couleur</a:t>
              </a:r>
            </a:p>
            <a:p>
              <a:r>
                <a:rPr lang="fr-FR" sz="2000" b="1" dirty="0" err="1" smtClean="0"/>
                <a:t>couleurDeRemplissage</a:t>
              </a:r>
              <a:r>
                <a:rPr lang="fr-FR" sz="2000" b="1" dirty="0" smtClean="0"/>
                <a:t>: Couleur</a:t>
              </a:r>
            </a:p>
            <a:p>
              <a:r>
                <a:rPr lang="fr-FR" sz="2000" b="1" dirty="0" smtClean="0"/>
                <a:t>visible: </a:t>
              </a:r>
              <a:r>
                <a:rPr lang="fr-FR" sz="2000" b="1" dirty="0" err="1" smtClean="0"/>
                <a:t>Boolean</a:t>
              </a:r>
              <a:endParaRPr lang="fr-FR" sz="2000" b="1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10200" y="4096136"/>
              <a:ext cx="3106907" cy="10138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000" b="1" i="1" dirty="0" err="1"/>
                <a:t>draw</a:t>
              </a:r>
              <a:r>
                <a:rPr lang="fr-FR" sz="2000" b="1" i="1" dirty="0"/>
                <a:t>():</a:t>
              </a:r>
              <a:r>
                <a:rPr lang="fr-FR" sz="2000" b="1" i="1" dirty="0" err="1"/>
                <a:t>void</a:t>
              </a:r>
              <a:endParaRPr lang="fr-FR" sz="2000" b="1" i="1" dirty="0"/>
            </a:p>
            <a:p>
              <a:r>
                <a:rPr lang="fr-FR" sz="2000" b="1" i="1" dirty="0"/>
                <a:t>move(x, y: entier): </a:t>
              </a:r>
              <a:r>
                <a:rPr lang="fr-FR" sz="2000" b="1" i="1" dirty="0" err="1"/>
                <a:t>void</a:t>
              </a:r>
              <a:endParaRPr lang="fr-FR" sz="2000" b="1" i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10200" y="1752601"/>
              <a:ext cx="3124200" cy="3357427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b="1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124200" y="4413455"/>
            <a:ext cx="2971800" cy="1911145"/>
            <a:chOff x="5410200" y="1752600"/>
            <a:chExt cx="3127689" cy="3357428"/>
          </a:xfrm>
        </p:grpSpPr>
        <p:sp>
          <p:nvSpPr>
            <p:cNvPr id="15" name="Rectangle 14"/>
            <p:cNvSpPr/>
            <p:nvPr/>
          </p:nvSpPr>
          <p:spPr>
            <a:xfrm>
              <a:off x="5430982" y="1752600"/>
              <a:ext cx="3106907" cy="89869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 err="1" smtClean="0"/>
                <a:t>PolyLine</a:t>
              </a:r>
              <a:endParaRPr lang="fr-FR" sz="32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30981" y="2651289"/>
              <a:ext cx="3106908" cy="12539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000" b="1" dirty="0" err="1" smtClean="0"/>
                <a:t>lesPoint</a:t>
              </a:r>
              <a:r>
                <a:rPr lang="fr-FR" sz="2000" b="1" dirty="0" smtClean="0"/>
                <a:t>: </a:t>
              </a:r>
              <a:r>
                <a:rPr lang="fr-FR" sz="2000" b="1" dirty="0" err="1" smtClean="0"/>
                <a:t>Coordonnee</a:t>
              </a:r>
              <a:r>
                <a:rPr lang="fr-FR" sz="2000" b="1" dirty="0" smtClean="0"/>
                <a:t>[]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10200" y="3905240"/>
              <a:ext cx="3106907" cy="120478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000" b="1" dirty="0" err="1"/>
                <a:t>draw</a:t>
              </a:r>
              <a:r>
                <a:rPr lang="fr-FR" sz="2000" b="1" dirty="0"/>
                <a:t>():</a:t>
              </a:r>
              <a:r>
                <a:rPr lang="fr-FR" sz="2000" b="1" dirty="0" err="1"/>
                <a:t>void</a:t>
              </a:r>
              <a:endParaRPr lang="fr-FR" sz="2000" b="1" dirty="0"/>
            </a:p>
            <a:p>
              <a:r>
                <a:rPr lang="fr-FR" sz="2000" b="1" dirty="0"/>
                <a:t>move(x, y: entier): </a:t>
              </a:r>
              <a:r>
                <a:rPr lang="fr-FR" sz="2000" b="1" dirty="0" err="1"/>
                <a:t>void</a:t>
              </a:r>
              <a:endParaRPr lang="fr-FR" sz="20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10200" y="1752601"/>
              <a:ext cx="3124200" cy="3357427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b="1"/>
            </a:p>
          </p:txBody>
        </p:sp>
      </p:grpSp>
      <p:cxnSp>
        <p:nvCxnSpPr>
          <p:cNvPr id="19" name="Connecteur droit avec flèche 18"/>
          <p:cNvCxnSpPr/>
          <p:nvPr/>
        </p:nvCxnSpPr>
        <p:spPr>
          <a:xfrm flipV="1">
            <a:off x="4581515" y="3312555"/>
            <a:ext cx="1" cy="1100900"/>
          </a:xfrm>
          <a:prstGeom prst="straightConnector1">
            <a:avLst/>
          </a:prstGeom>
          <a:ln w="76200">
            <a:solidFill>
              <a:srgbClr val="00FF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152400" y="4419185"/>
            <a:ext cx="2800665" cy="1905415"/>
            <a:chOff x="5410200" y="1752600"/>
            <a:chExt cx="3127689" cy="3357428"/>
          </a:xfrm>
        </p:grpSpPr>
        <p:sp>
          <p:nvSpPr>
            <p:cNvPr id="21" name="Rectangle 20"/>
            <p:cNvSpPr/>
            <p:nvPr/>
          </p:nvSpPr>
          <p:spPr>
            <a:xfrm>
              <a:off x="5430982" y="1752600"/>
              <a:ext cx="3106907" cy="89869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 err="1" smtClean="0"/>
                <a:t>Polygon</a:t>
              </a:r>
              <a:endParaRPr lang="fr-FR" sz="3200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30981" y="2651289"/>
              <a:ext cx="3106908" cy="12503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000" b="1" dirty="0" err="1"/>
                <a:t>lesPoint</a:t>
              </a:r>
              <a:r>
                <a:rPr lang="fr-FR" sz="2000" b="1" dirty="0"/>
                <a:t>: </a:t>
              </a:r>
              <a:r>
                <a:rPr lang="fr-FR" sz="2000" b="1" dirty="0" err="1"/>
                <a:t>Coordonnee</a:t>
              </a:r>
              <a:r>
                <a:rPr lang="fr-FR" sz="2000" b="1" dirty="0"/>
                <a:t>[]</a:t>
              </a:r>
              <a:endParaRPr lang="fr-FR" sz="2000" b="1" dirty="0" smtClean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10200" y="3901617"/>
              <a:ext cx="3106907" cy="120841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000" b="1" dirty="0" err="1"/>
                <a:t>draw</a:t>
              </a:r>
              <a:r>
                <a:rPr lang="fr-FR" sz="2000" b="1" dirty="0"/>
                <a:t>():</a:t>
              </a:r>
              <a:r>
                <a:rPr lang="fr-FR" sz="2000" b="1" dirty="0" err="1"/>
                <a:t>void</a:t>
              </a:r>
              <a:endParaRPr lang="fr-FR" sz="2000" b="1" dirty="0"/>
            </a:p>
            <a:p>
              <a:r>
                <a:rPr lang="fr-FR" sz="2000" b="1" dirty="0"/>
                <a:t>move(x, y: entier): </a:t>
              </a:r>
              <a:r>
                <a:rPr lang="fr-FR" sz="2000" b="1" dirty="0" err="1"/>
                <a:t>void</a:t>
              </a:r>
              <a:endParaRPr lang="fr-FR" sz="2000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10200" y="1752600"/>
              <a:ext cx="3106905" cy="3357428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b="1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6248400" y="4419185"/>
            <a:ext cx="2743200" cy="1905415"/>
            <a:chOff x="5410200" y="1752600"/>
            <a:chExt cx="3127689" cy="3357428"/>
          </a:xfrm>
        </p:grpSpPr>
        <p:sp>
          <p:nvSpPr>
            <p:cNvPr id="26" name="Rectangle 25"/>
            <p:cNvSpPr/>
            <p:nvPr/>
          </p:nvSpPr>
          <p:spPr>
            <a:xfrm>
              <a:off x="5430982" y="1752600"/>
              <a:ext cx="3106907" cy="89869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 smtClean="0"/>
                <a:t>Triangle</a:t>
              </a:r>
              <a:endParaRPr lang="fr-FR" sz="3200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30981" y="2651289"/>
              <a:ext cx="3106908" cy="12503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000" b="1" dirty="0" smtClean="0"/>
                <a:t>p1, p2, p3: Point 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10200" y="3901617"/>
              <a:ext cx="3106907" cy="120841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000" b="1" dirty="0" err="1"/>
                <a:t>draw</a:t>
              </a:r>
              <a:r>
                <a:rPr lang="fr-FR" sz="2000" b="1" dirty="0"/>
                <a:t>():</a:t>
              </a:r>
              <a:r>
                <a:rPr lang="fr-FR" sz="2000" b="1" dirty="0" err="1"/>
                <a:t>void</a:t>
              </a:r>
              <a:endParaRPr lang="fr-FR" sz="2000" b="1" dirty="0"/>
            </a:p>
            <a:p>
              <a:r>
                <a:rPr lang="fr-FR" sz="2000" b="1" dirty="0"/>
                <a:t>move(x, y: entier): </a:t>
              </a:r>
              <a:r>
                <a:rPr lang="fr-FR" sz="2000" b="1" dirty="0" err="1"/>
                <a:t>void</a:t>
              </a:r>
              <a:endParaRPr lang="fr-FR" sz="20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10200" y="1752601"/>
              <a:ext cx="3124200" cy="3357427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b="1"/>
            </a:p>
          </p:txBody>
        </p:sp>
      </p:grpSp>
      <p:cxnSp>
        <p:nvCxnSpPr>
          <p:cNvPr id="30" name="Connecteur droit avec flèche 29"/>
          <p:cNvCxnSpPr/>
          <p:nvPr/>
        </p:nvCxnSpPr>
        <p:spPr>
          <a:xfrm flipV="1">
            <a:off x="1371600" y="3962400"/>
            <a:ext cx="1" cy="451056"/>
          </a:xfrm>
          <a:prstGeom prst="straightConnector1">
            <a:avLst/>
          </a:prstGeom>
          <a:ln w="76200"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1371600" y="3962400"/>
            <a:ext cx="6296541" cy="0"/>
          </a:xfrm>
          <a:prstGeom prst="straightConnector1">
            <a:avLst/>
          </a:prstGeom>
          <a:ln w="76200"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V="1">
            <a:off x="7668140" y="3962399"/>
            <a:ext cx="1" cy="451056"/>
          </a:xfrm>
          <a:prstGeom prst="straightConnector1">
            <a:avLst/>
          </a:prstGeom>
          <a:ln w="76200"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88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14" y="1340768"/>
            <a:ext cx="9151445" cy="379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2667000"/>
            <a:ext cx="90678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89698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685800"/>
            <a:ext cx="85809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Une interface est une classe</a:t>
            </a:r>
          </a:p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 abstraite pur </a:t>
            </a:r>
          </a:p>
        </p:txBody>
      </p:sp>
      <p:sp>
        <p:nvSpPr>
          <p:cNvPr id="8" name="Rectangle 7"/>
          <p:cNvSpPr/>
          <p:nvPr/>
        </p:nvSpPr>
        <p:spPr>
          <a:xfrm>
            <a:off x="255319" y="3200400"/>
            <a:ext cx="85809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Une interface contient </a:t>
            </a:r>
          </a:p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les prototypes de fonction uniquement</a:t>
            </a:r>
          </a:p>
        </p:txBody>
      </p:sp>
    </p:spTree>
    <p:extLst>
      <p:ext uri="{BB962C8B-B14F-4D97-AF65-F5344CB8AC3E}">
        <p14:creationId xmlns:p14="http://schemas.microsoft.com/office/powerpoint/2010/main" val="177171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10" name="ZoneTexte 9"/>
          <p:cNvSpPr txBox="1"/>
          <p:nvPr/>
        </p:nvSpPr>
        <p:spPr>
          <a:xfrm>
            <a:off x="449070" y="3284984"/>
            <a:ext cx="8208912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La réponse est OUI : </a:t>
            </a:r>
          </a:p>
          <a:p>
            <a:pPr marL="457200" indent="-457200">
              <a:buFontTx/>
              <a:buChar char="-"/>
            </a:pPr>
            <a:r>
              <a:rPr lang="fr-FR" sz="3200" dirty="0" smtClean="0"/>
              <a:t>Un </a:t>
            </a:r>
            <a:r>
              <a:rPr lang="fr-FR" sz="3200" b="1" dirty="0" smtClean="0"/>
              <a:t>Etudiant</a:t>
            </a:r>
            <a:r>
              <a:rPr lang="fr-FR" sz="3200" dirty="0" smtClean="0"/>
              <a:t> </a:t>
            </a:r>
            <a:r>
              <a:rPr lang="fr-FR" sz="3200" b="1" dirty="0" smtClean="0">
                <a:solidFill>
                  <a:srgbClr val="FF0000"/>
                </a:solidFill>
              </a:rPr>
              <a:t>est une</a:t>
            </a:r>
            <a:r>
              <a:rPr lang="fr-FR" sz="3200" dirty="0" smtClean="0">
                <a:solidFill>
                  <a:srgbClr val="FF0000"/>
                </a:solidFill>
              </a:rPr>
              <a:t> </a:t>
            </a:r>
            <a:r>
              <a:rPr lang="fr-FR" sz="3200" b="1" dirty="0" smtClean="0"/>
              <a:t>Personne</a:t>
            </a:r>
          </a:p>
          <a:p>
            <a:pPr marL="457200" indent="-457200">
              <a:buFontTx/>
              <a:buChar char="-"/>
            </a:pPr>
            <a:r>
              <a:rPr lang="fr-FR" sz="3200" dirty="0" smtClean="0"/>
              <a:t>Un </a:t>
            </a:r>
            <a:r>
              <a:rPr lang="fr-FR" sz="3200" b="1" dirty="0" smtClean="0"/>
              <a:t>Enseignant</a:t>
            </a:r>
            <a:r>
              <a:rPr lang="fr-FR" sz="3200" dirty="0" smtClean="0"/>
              <a:t> </a:t>
            </a:r>
            <a:r>
              <a:rPr lang="fr-FR" sz="3200" b="1" dirty="0" smtClean="0">
                <a:solidFill>
                  <a:srgbClr val="FF0000"/>
                </a:solidFill>
              </a:rPr>
              <a:t>est </a:t>
            </a:r>
            <a:r>
              <a:rPr lang="fr-FR" sz="3200" b="1" dirty="0">
                <a:solidFill>
                  <a:srgbClr val="FF0000"/>
                </a:solidFill>
              </a:rPr>
              <a:t>une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  <a:r>
              <a:rPr lang="fr-FR" sz="3200" b="1" dirty="0" smtClean="0"/>
              <a:t>Personne</a:t>
            </a:r>
            <a:endParaRPr lang="fr-FR" sz="32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437950" y="188640"/>
            <a:ext cx="8208912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Question: </a:t>
            </a:r>
          </a:p>
          <a:p>
            <a:pPr algn="ctr"/>
            <a:r>
              <a:rPr lang="fr-FR" sz="3200" dirty="0" smtClean="0"/>
              <a:t>y’aurait-il une relation entre  </a:t>
            </a:r>
          </a:p>
          <a:p>
            <a:pPr algn="ctr"/>
            <a:r>
              <a:rPr lang="fr-FR" sz="3200" dirty="0" smtClean="0"/>
              <a:t>d’une part les concepts </a:t>
            </a:r>
            <a:r>
              <a:rPr lang="fr-FR" sz="3200" b="1" dirty="0" smtClean="0"/>
              <a:t>Etudiant</a:t>
            </a:r>
            <a:r>
              <a:rPr lang="fr-FR" sz="3200" dirty="0" smtClean="0"/>
              <a:t>  et </a:t>
            </a:r>
            <a:r>
              <a:rPr lang="fr-FR" sz="3200" b="1" dirty="0" smtClean="0"/>
              <a:t>Enseignant </a:t>
            </a:r>
          </a:p>
          <a:p>
            <a:pPr algn="ctr"/>
            <a:r>
              <a:rPr lang="fr-FR" sz="3200" dirty="0" smtClean="0"/>
              <a:t>et d’autre part le concept </a:t>
            </a:r>
            <a:r>
              <a:rPr lang="fr-FR" sz="3200" b="1" dirty="0" smtClean="0"/>
              <a:t>Personne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225337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10" name="Groupe 9"/>
          <p:cNvGrpSpPr/>
          <p:nvPr/>
        </p:nvGrpSpPr>
        <p:grpSpPr>
          <a:xfrm>
            <a:off x="2780413" y="1371600"/>
            <a:ext cx="3733800" cy="4399854"/>
            <a:chOff x="5410200" y="1752600"/>
            <a:chExt cx="3127689" cy="3755658"/>
          </a:xfrm>
        </p:grpSpPr>
        <p:sp>
          <p:nvSpPr>
            <p:cNvPr id="13" name="Rectangle 12"/>
            <p:cNvSpPr/>
            <p:nvPr/>
          </p:nvSpPr>
          <p:spPr>
            <a:xfrm>
              <a:off x="5410200" y="2820886"/>
              <a:ext cx="3106907" cy="26873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800" b="1" dirty="0" err="1" smtClean="0"/>
                <a:t>demarrer</a:t>
              </a:r>
              <a:r>
                <a:rPr lang="fr-FR" sz="2800" b="1" dirty="0" smtClean="0"/>
                <a:t>():</a:t>
              </a:r>
              <a:r>
                <a:rPr lang="fr-FR" sz="2800" b="1" dirty="0" err="1" smtClean="0"/>
                <a:t>void</a:t>
              </a:r>
              <a:endParaRPr lang="fr-FR" sz="2800" b="1" dirty="0"/>
            </a:p>
            <a:p>
              <a:r>
                <a:rPr lang="fr-FR" sz="2800" b="1" dirty="0" smtClean="0"/>
                <a:t>avancer():</a:t>
              </a:r>
              <a:r>
                <a:rPr lang="fr-FR" sz="2800" b="1" dirty="0" err="1" smtClean="0"/>
                <a:t>void</a:t>
              </a:r>
              <a:endParaRPr lang="fr-FR" sz="2800" b="1" dirty="0"/>
            </a:p>
            <a:p>
              <a:r>
                <a:rPr lang="fr-FR" sz="2800" b="1" dirty="0" err="1" smtClean="0"/>
                <a:t>arriere</a:t>
              </a:r>
              <a:r>
                <a:rPr lang="fr-FR" sz="2800" b="1" dirty="0" smtClean="0"/>
                <a:t>():</a:t>
              </a:r>
              <a:r>
                <a:rPr lang="fr-FR" sz="2800" b="1" dirty="0" err="1" smtClean="0"/>
                <a:t>void</a:t>
              </a:r>
              <a:endParaRPr lang="fr-FR" sz="2800" b="1" dirty="0"/>
            </a:p>
            <a:p>
              <a:r>
                <a:rPr lang="fr-FR" sz="2800" b="1" dirty="0" smtClean="0"/>
                <a:t>freiner():</a:t>
              </a:r>
              <a:r>
                <a:rPr lang="fr-FR" sz="2800" b="1" dirty="0" err="1"/>
                <a:t>void</a:t>
              </a:r>
              <a:endParaRPr lang="fr-FR" sz="2800" b="1" dirty="0"/>
            </a:p>
            <a:p>
              <a:r>
                <a:rPr lang="fr-FR" sz="2800" b="1" dirty="0" smtClean="0"/>
                <a:t>tourner(</a:t>
              </a:r>
              <a:r>
                <a:rPr lang="fr-FR" sz="2800" b="1" dirty="0" err="1" smtClean="0"/>
                <a:t>int</a:t>
              </a:r>
              <a:r>
                <a:rPr lang="fr-FR" sz="2800" b="1" dirty="0" smtClean="0"/>
                <a:t> </a:t>
              </a:r>
              <a:r>
                <a:rPr lang="fr-FR" sz="2800" b="1" dirty="0"/>
                <a:t>angle</a:t>
              </a:r>
              <a:r>
                <a:rPr lang="fr-FR" sz="2800" b="1" dirty="0" smtClean="0"/>
                <a:t>):</a:t>
              </a:r>
              <a:r>
                <a:rPr lang="fr-FR" sz="2800" b="1" dirty="0" err="1"/>
                <a:t>void</a:t>
              </a:r>
              <a:endParaRPr lang="fr-FR" sz="2800" b="1" dirty="0"/>
            </a:p>
            <a:p>
              <a:r>
                <a:rPr lang="fr-FR" sz="2800" b="1" dirty="0" smtClean="0"/>
                <a:t>garer():</a:t>
              </a:r>
              <a:r>
                <a:rPr lang="fr-FR" sz="2800" b="1" dirty="0" err="1"/>
                <a:t>void</a:t>
              </a:r>
              <a:endParaRPr lang="fr-FR" sz="28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10200" y="1752600"/>
              <a:ext cx="3124200" cy="3755658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b="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30982" y="1752601"/>
              <a:ext cx="3106907" cy="10682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 smtClean="0"/>
                <a:t>&lt;&lt;interface&gt;&gt;</a:t>
              </a:r>
            </a:p>
            <a:p>
              <a:pPr algn="ctr"/>
              <a:r>
                <a:rPr lang="fr-FR" sz="3200" b="1" dirty="0" err="1" smtClean="0"/>
                <a:t>IVehicule</a:t>
              </a:r>
              <a:endParaRPr lang="fr-FR" sz="3200" b="1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28600" y="331857"/>
            <a:ext cx="85809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Notation graphique</a:t>
            </a:r>
            <a:endParaRPr lang="fr-FR" sz="40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5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066800" y="6400800"/>
            <a:ext cx="73152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Université de -Bouira, FSSA, </a:t>
            </a:r>
            <a:r>
              <a:rPr lang="fr-FR" dirty="0" err="1" smtClean="0">
                <a:solidFill>
                  <a:schemeClr val="bg1"/>
                </a:solidFill>
              </a:rPr>
              <a:t>Dpt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Informatique,POO</a:t>
            </a:r>
            <a:r>
              <a:rPr lang="fr-FR" dirty="0" smtClean="0">
                <a:solidFill>
                  <a:schemeClr val="bg1"/>
                </a:solidFill>
              </a:rPr>
              <a:t>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981200"/>
            <a:ext cx="858091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En Java</a:t>
            </a:r>
          </a:p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 </a:t>
            </a:r>
          </a:p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Une interface est définie avec le mot clé </a:t>
            </a:r>
            <a:r>
              <a:rPr lang="fr-FR" sz="4000" dirty="0" smtClean="0">
                <a:solidFill>
                  <a:srgbClr val="FFFF00"/>
                </a:solidFill>
              </a:rPr>
              <a:t>interface</a:t>
            </a:r>
          </a:p>
          <a:p>
            <a:endParaRPr lang="fr-FR" sz="40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50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066800" y="6400800"/>
            <a:ext cx="73152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Université de -Bouira, FSSA, </a:t>
            </a:r>
            <a:r>
              <a:rPr lang="fr-FR" dirty="0" err="1" smtClean="0">
                <a:solidFill>
                  <a:schemeClr val="bg1"/>
                </a:solidFill>
              </a:rPr>
              <a:t>Dpt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Informatique,POO</a:t>
            </a:r>
            <a:r>
              <a:rPr lang="fr-FR" dirty="0" smtClean="0">
                <a:solidFill>
                  <a:schemeClr val="bg1"/>
                </a:solidFill>
              </a:rPr>
              <a:t>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599" y="140187"/>
            <a:ext cx="85809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Exemple</a:t>
            </a:r>
            <a:endParaRPr lang="fr-FR" sz="4000" dirty="0" smtClean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814388"/>
            <a:ext cx="9039225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1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381000"/>
            <a:ext cx="85809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Une interface indique </a:t>
            </a:r>
          </a:p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quelles sont les fonctions </a:t>
            </a:r>
          </a:p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que fournit une classe </a:t>
            </a:r>
          </a:p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qui lui est associée</a:t>
            </a:r>
          </a:p>
        </p:txBody>
      </p:sp>
      <p:sp>
        <p:nvSpPr>
          <p:cNvPr id="8" name="Rectangle 7"/>
          <p:cNvSpPr/>
          <p:nvPr/>
        </p:nvSpPr>
        <p:spPr>
          <a:xfrm>
            <a:off x="222662" y="3581400"/>
            <a:ext cx="85809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La relation entre une classe et une interface est appelées </a:t>
            </a:r>
          </a:p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une relation d’</a:t>
            </a:r>
            <a:r>
              <a:rPr lang="fr-FR" sz="4000" dirty="0" err="1" smtClean="0">
                <a:solidFill>
                  <a:srgbClr val="FFFF00"/>
                </a:solidFill>
              </a:rPr>
              <a:t>implementation</a:t>
            </a:r>
            <a:endParaRPr lang="fr-FR" sz="40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49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1305957"/>
            <a:ext cx="3962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Notation graphique de la relation d’implémentation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4522587" y="431470"/>
            <a:ext cx="3735778" cy="1540968"/>
            <a:chOff x="5410200" y="1752601"/>
            <a:chExt cx="3129346" cy="1852426"/>
          </a:xfrm>
        </p:grpSpPr>
        <p:sp>
          <p:nvSpPr>
            <p:cNvPr id="12" name="Rectangle 11"/>
            <p:cNvSpPr/>
            <p:nvPr/>
          </p:nvSpPr>
          <p:spPr>
            <a:xfrm>
              <a:off x="5432639" y="2820886"/>
              <a:ext cx="3106907" cy="78413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280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10200" y="1752601"/>
              <a:ext cx="3124200" cy="1852426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b="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30982" y="1752601"/>
              <a:ext cx="3106907" cy="10682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fr-FR" sz="2800" b="1" dirty="0" err="1" smtClean="0">
                  <a:solidFill>
                    <a:schemeClr val="tx1"/>
                  </a:solidFill>
                </a:rPr>
                <a:t>IUneInterface</a:t>
              </a:r>
              <a:endParaRPr lang="fr-FR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4556764" y="4504157"/>
            <a:ext cx="3735778" cy="1828801"/>
            <a:chOff x="5410200" y="1752600"/>
            <a:chExt cx="3129346" cy="2198435"/>
          </a:xfrm>
        </p:grpSpPr>
        <p:sp>
          <p:nvSpPr>
            <p:cNvPr id="16" name="Rectangle 15"/>
            <p:cNvSpPr/>
            <p:nvPr/>
          </p:nvSpPr>
          <p:spPr>
            <a:xfrm>
              <a:off x="5430981" y="2237656"/>
              <a:ext cx="3106908" cy="92924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2000" b="1" dirty="0" smtClean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32639" y="3166896"/>
              <a:ext cx="3106907" cy="78413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28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10200" y="1752600"/>
              <a:ext cx="3124200" cy="219843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b="1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30982" y="1752601"/>
              <a:ext cx="3106907" cy="9496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err="1" smtClean="0">
                  <a:solidFill>
                    <a:schemeClr val="tx1"/>
                  </a:solidFill>
                </a:rPr>
                <a:t>UneClasse</a:t>
              </a:r>
              <a:endParaRPr lang="fr-FR" sz="28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Connecteur droit avec flèche 19"/>
          <p:cNvCxnSpPr/>
          <p:nvPr/>
        </p:nvCxnSpPr>
        <p:spPr>
          <a:xfrm flipV="1">
            <a:off x="6172201" y="1972438"/>
            <a:ext cx="0" cy="2447164"/>
          </a:xfrm>
          <a:prstGeom prst="straightConnector1">
            <a:avLst/>
          </a:prstGeom>
          <a:ln w="76200">
            <a:solidFill>
              <a:srgbClr val="00FF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87404" y="2411190"/>
            <a:ext cx="35813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fr-FR" sz="3200" dirty="0" smtClean="0">
                <a:solidFill>
                  <a:schemeClr val="bg1"/>
                </a:solidFill>
              </a:rPr>
              <a:t>Implémente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3200" dirty="0" smtClean="0">
                <a:solidFill>
                  <a:schemeClr val="bg1"/>
                </a:solidFill>
              </a:rPr>
              <a:t>Réalise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3200" dirty="0" smtClean="0">
                <a:solidFill>
                  <a:schemeClr val="bg1"/>
                </a:solidFill>
              </a:rPr>
              <a:t>Défini</a:t>
            </a:r>
          </a:p>
        </p:txBody>
      </p:sp>
    </p:spTree>
    <p:extLst>
      <p:ext uri="{BB962C8B-B14F-4D97-AF65-F5344CB8AC3E}">
        <p14:creationId xmlns:p14="http://schemas.microsoft.com/office/powerpoint/2010/main" val="265010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066800" y="6400800"/>
            <a:ext cx="73152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Université de -Bouira, FSSA, </a:t>
            </a:r>
            <a:r>
              <a:rPr lang="fr-FR" dirty="0" err="1" smtClean="0">
                <a:solidFill>
                  <a:schemeClr val="bg1"/>
                </a:solidFill>
              </a:rPr>
              <a:t>Dpt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Informatique,POO</a:t>
            </a:r>
            <a:r>
              <a:rPr lang="fr-FR" dirty="0" smtClean="0">
                <a:solidFill>
                  <a:schemeClr val="bg1"/>
                </a:solidFill>
              </a:rPr>
              <a:t>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799" y="2057400"/>
            <a:ext cx="85809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En Java</a:t>
            </a:r>
          </a:p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 la relations d’implémentation est spécifié à l’aide du mot clé </a:t>
            </a:r>
            <a:r>
              <a:rPr lang="fr-FR" sz="4000" dirty="0" err="1" smtClean="0">
                <a:solidFill>
                  <a:srgbClr val="FFFF00"/>
                </a:solidFill>
              </a:rPr>
              <a:t>implements</a:t>
            </a:r>
            <a:endParaRPr lang="fr-FR" sz="40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066800" y="6400800"/>
            <a:ext cx="73152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Université de -Bouira, FSSA, </a:t>
            </a:r>
            <a:r>
              <a:rPr lang="fr-FR" dirty="0" err="1" smtClean="0">
                <a:solidFill>
                  <a:schemeClr val="bg1"/>
                </a:solidFill>
              </a:rPr>
              <a:t>Dpt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Informatique,POO</a:t>
            </a:r>
            <a:r>
              <a:rPr lang="fr-FR" dirty="0" smtClean="0">
                <a:solidFill>
                  <a:schemeClr val="bg1"/>
                </a:solidFill>
              </a:rPr>
              <a:t>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8" name="Groupe 7"/>
          <p:cNvGrpSpPr/>
          <p:nvPr/>
        </p:nvGrpSpPr>
        <p:grpSpPr>
          <a:xfrm>
            <a:off x="3733800" y="411422"/>
            <a:ext cx="4953000" cy="2788978"/>
            <a:chOff x="5410200" y="1752600"/>
            <a:chExt cx="3129346" cy="3352681"/>
          </a:xfrm>
        </p:grpSpPr>
        <p:sp>
          <p:nvSpPr>
            <p:cNvPr id="11" name="Rectangle 10"/>
            <p:cNvSpPr/>
            <p:nvPr/>
          </p:nvSpPr>
          <p:spPr>
            <a:xfrm>
              <a:off x="5432639" y="2820886"/>
              <a:ext cx="3106907" cy="22843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400" b="1" dirty="0" err="1"/>
                <a:t>d</a:t>
              </a:r>
              <a:r>
                <a:rPr lang="fr-FR" sz="2400" b="1" dirty="0" err="1" smtClean="0"/>
                <a:t>raw</a:t>
              </a:r>
              <a:r>
                <a:rPr lang="fr-FR" sz="2400" b="1" dirty="0" smtClean="0"/>
                <a:t>():</a:t>
              </a:r>
              <a:r>
                <a:rPr lang="fr-FR" sz="2400" b="1" dirty="0" err="1" smtClean="0"/>
                <a:t>void</a:t>
              </a:r>
              <a:endParaRPr lang="fr-FR" sz="2400" b="1" dirty="0" smtClean="0"/>
            </a:p>
            <a:p>
              <a:r>
                <a:rPr lang="fr-FR" sz="2400" b="1" dirty="0" smtClean="0"/>
                <a:t>move(</a:t>
              </a:r>
              <a:r>
                <a:rPr lang="fr-FR" sz="2400" b="1" dirty="0" err="1" smtClean="0"/>
                <a:t>x,y:integer</a:t>
              </a:r>
              <a:r>
                <a:rPr lang="fr-FR" sz="2400" b="1" dirty="0" smtClean="0"/>
                <a:t>):</a:t>
              </a:r>
              <a:r>
                <a:rPr lang="fr-FR" sz="2400" b="1" dirty="0" err="1" smtClean="0"/>
                <a:t>void</a:t>
              </a:r>
              <a:endParaRPr lang="fr-FR" sz="2400" b="1" dirty="0" smtClean="0"/>
            </a:p>
            <a:p>
              <a:r>
                <a:rPr lang="fr-FR" sz="2400" b="1" dirty="0" err="1" smtClean="0"/>
                <a:t>rotate</a:t>
              </a:r>
              <a:r>
                <a:rPr lang="fr-FR" sz="2400" b="1" dirty="0" smtClean="0"/>
                <a:t>(</a:t>
              </a:r>
              <a:r>
                <a:rPr lang="fr-FR" sz="2400" b="1" dirty="0" err="1" smtClean="0"/>
                <a:t>angle:integer</a:t>
              </a:r>
              <a:r>
                <a:rPr lang="fr-FR" sz="2400" b="1" dirty="0" smtClean="0"/>
                <a:t>):</a:t>
              </a:r>
              <a:r>
                <a:rPr lang="fr-FR" sz="2400" b="1" dirty="0" err="1" smtClean="0"/>
                <a:t>void</a:t>
              </a:r>
              <a:endParaRPr lang="fr-FR" sz="2400" b="1" dirty="0" smtClean="0"/>
            </a:p>
            <a:p>
              <a:r>
                <a:rPr lang="fr-FR" sz="2400" b="1" dirty="0" err="1" smtClean="0"/>
                <a:t>zoomIn</a:t>
              </a:r>
              <a:r>
                <a:rPr lang="fr-FR" sz="2400" b="1" dirty="0" smtClean="0"/>
                <a:t>(</a:t>
              </a:r>
              <a:r>
                <a:rPr lang="fr-FR" sz="2400" b="1" dirty="0" err="1" smtClean="0"/>
                <a:t>facteur:integer</a:t>
              </a:r>
              <a:r>
                <a:rPr lang="fr-FR" sz="2400" b="1" dirty="0" smtClean="0"/>
                <a:t>):</a:t>
              </a:r>
              <a:r>
                <a:rPr lang="fr-FR" sz="2400" b="1" dirty="0" err="1" smtClean="0"/>
                <a:t>void</a:t>
              </a:r>
              <a:endParaRPr lang="fr-FR" sz="2400" b="1" dirty="0" smtClean="0"/>
            </a:p>
            <a:p>
              <a:r>
                <a:rPr lang="fr-FR" sz="2400" b="1" dirty="0" err="1" smtClean="0"/>
                <a:t>zoomOut</a:t>
              </a:r>
              <a:r>
                <a:rPr lang="fr-FR" sz="2400" b="1" dirty="0" smtClean="0"/>
                <a:t>(</a:t>
              </a:r>
              <a:r>
                <a:rPr lang="fr-FR" sz="2400" b="1" dirty="0" err="1" smtClean="0"/>
                <a:t>facteur:integer</a:t>
              </a:r>
              <a:r>
                <a:rPr lang="fr-FR" sz="2400" b="1" dirty="0"/>
                <a:t>):</a:t>
              </a:r>
              <a:r>
                <a:rPr lang="fr-FR" sz="2400" b="1" dirty="0" err="1" smtClean="0"/>
                <a:t>void</a:t>
              </a:r>
              <a:endParaRPr lang="fr-FR" sz="24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10200" y="1752600"/>
              <a:ext cx="3124200" cy="3352681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b="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30982" y="1752601"/>
              <a:ext cx="3106907" cy="10682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fr-FR" sz="2800" b="1" dirty="0" err="1" smtClean="0">
                  <a:solidFill>
                    <a:schemeClr val="tx1"/>
                  </a:solidFill>
                </a:rPr>
                <a:t>IFigure</a:t>
              </a:r>
              <a:endParaRPr lang="fr-FR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4304312" y="4504157"/>
            <a:ext cx="3735778" cy="1828801"/>
            <a:chOff x="5410200" y="1752600"/>
            <a:chExt cx="3129346" cy="2198435"/>
          </a:xfrm>
        </p:grpSpPr>
        <p:sp>
          <p:nvSpPr>
            <p:cNvPr id="15" name="Rectangle 14"/>
            <p:cNvSpPr/>
            <p:nvPr/>
          </p:nvSpPr>
          <p:spPr>
            <a:xfrm>
              <a:off x="5430981" y="2237656"/>
              <a:ext cx="3106908" cy="92924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2000" b="1" dirty="0" smtClean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32639" y="3166896"/>
              <a:ext cx="3106907" cy="78413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2800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10200" y="1752600"/>
              <a:ext cx="3124200" cy="219843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b="1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0981" y="1752601"/>
              <a:ext cx="3106907" cy="9496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smtClean="0">
                  <a:solidFill>
                    <a:schemeClr val="tx1"/>
                  </a:solidFill>
                </a:rPr>
                <a:t>Rectangle</a:t>
              </a:r>
              <a:endParaRPr lang="fr-FR" sz="28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avec flèche 18"/>
          <p:cNvCxnSpPr/>
          <p:nvPr/>
        </p:nvCxnSpPr>
        <p:spPr>
          <a:xfrm flipV="1">
            <a:off x="6172201" y="3200400"/>
            <a:ext cx="0" cy="1219201"/>
          </a:xfrm>
          <a:prstGeom prst="straightConnector1">
            <a:avLst/>
          </a:prstGeom>
          <a:ln w="76200">
            <a:solidFill>
              <a:srgbClr val="00FF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28600" y="3456057"/>
            <a:ext cx="312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283969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02" y="1484785"/>
            <a:ext cx="8164599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93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4" y="457200"/>
            <a:ext cx="9000851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55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066800" y="6400800"/>
            <a:ext cx="73152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Université de -Bouira, FSSA, </a:t>
            </a:r>
            <a:r>
              <a:rPr lang="fr-FR" dirty="0" err="1" smtClean="0">
                <a:solidFill>
                  <a:schemeClr val="bg1"/>
                </a:solidFill>
              </a:rPr>
              <a:t>Dpt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Informatique,POO</a:t>
            </a:r>
            <a:r>
              <a:rPr lang="fr-FR" dirty="0" smtClean="0">
                <a:solidFill>
                  <a:schemeClr val="bg1"/>
                </a:solidFill>
              </a:rPr>
              <a:t>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2662" y="1752600"/>
            <a:ext cx="85809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Lorsque une </a:t>
            </a:r>
            <a:r>
              <a:rPr lang="fr-FR" sz="4000" dirty="0" smtClean="0">
                <a:solidFill>
                  <a:schemeClr val="bg1"/>
                </a:solidFill>
              </a:rPr>
              <a:t>classe abstraite </a:t>
            </a:r>
            <a:r>
              <a:rPr lang="fr-FR" sz="4000" dirty="0" smtClean="0">
                <a:solidFill>
                  <a:srgbClr val="00FF00"/>
                </a:solidFill>
              </a:rPr>
              <a:t>implémente une interface elle n’est pas obligée d’implémenter les fonctions de l’interface</a:t>
            </a:r>
            <a:endParaRPr lang="fr-FR" sz="40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44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8" name="ZoneTexte 7"/>
          <p:cNvSpPr txBox="1"/>
          <p:nvPr/>
        </p:nvSpPr>
        <p:spPr>
          <a:xfrm>
            <a:off x="165590" y="188640"/>
            <a:ext cx="8712968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Question: </a:t>
            </a:r>
          </a:p>
          <a:p>
            <a:pPr algn="ctr"/>
            <a:r>
              <a:rPr lang="fr-FR" sz="3600" dirty="0" smtClean="0"/>
              <a:t>Pourquoi le </a:t>
            </a:r>
            <a:r>
              <a:rPr lang="fr-FR" sz="3600" dirty="0"/>
              <a:t>concept </a:t>
            </a:r>
            <a:r>
              <a:rPr lang="fr-FR" sz="3600" b="1" dirty="0"/>
              <a:t>Personne </a:t>
            </a:r>
            <a:r>
              <a:rPr lang="fr-FR" sz="3600" dirty="0"/>
              <a:t>n’a pas été reporté dans le diagramme de classes </a:t>
            </a:r>
            <a:r>
              <a:rPr lang="fr-FR" sz="3600" dirty="0" smtClean="0"/>
              <a:t>de la gestion de la scolarité</a:t>
            </a:r>
            <a:endParaRPr lang="fr-FR" sz="3600" dirty="0"/>
          </a:p>
        </p:txBody>
      </p:sp>
      <p:sp>
        <p:nvSpPr>
          <p:cNvPr id="7" name="ZoneTexte 6"/>
          <p:cNvSpPr txBox="1"/>
          <p:nvPr/>
        </p:nvSpPr>
        <p:spPr>
          <a:xfrm>
            <a:off x="192143" y="2708920"/>
            <a:ext cx="8712968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Réponse:</a:t>
            </a:r>
          </a:p>
          <a:p>
            <a:pPr algn="ctr"/>
            <a:r>
              <a:rPr lang="fr-FR" sz="2800" dirty="0" smtClean="0"/>
              <a:t>Le diagramme a mis en  évidence seulement les classes qui correspondent aux objets du monde réel. </a:t>
            </a:r>
          </a:p>
          <a:p>
            <a:pPr algn="ctr"/>
            <a:r>
              <a:rPr lang="fr-FR" sz="2800" dirty="0"/>
              <a:t>dans le monde réel de  la gestion de la </a:t>
            </a:r>
            <a:r>
              <a:rPr lang="fr-FR" sz="2800" dirty="0" smtClean="0"/>
              <a:t>scolarité </a:t>
            </a:r>
            <a:endParaRPr lang="fr-FR" sz="2800" dirty="0" smtClean="0"/>
          </a:p>
        </p:txBody>
      </p:sp>
      <p:sp>
        <p:nvSpPr>
          <p:cNvPr id="6" name="ZoneTexte 6"/>
          <p:cNvSpPr txBox="1"/>
          <p:nvPr/>
        </p:nvSpPr>
        <p:spPr>
          <a:xfrm>
            <a:off x="165590" y="4526148"/>
            <a:ext cx="8712968" cy="1384995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il </a:t>
            </a:r>
            <a:r>
              <a:rPr lang="fr-FR" sz="2800" b="1" dirty="0"/>
              <a:t>n y a pas d’objets </a:t>
            </a:r>
            <a:r>
              <a:rPr lang="fr-FR" sz="2800" b="1" dirty="0" smtClean="0"/>
              <a:t>Personne, </a:t>
            </a:r>
          </a:p>
          <a:p>
            <a:pPr algn="ctr"/>
            <a:r>
              <a:rPr lang="fr-FR" sz="2800" b="1" dirty="0" smtClean="0"/>
              <a:t>il y a des objets plus spécifiques</a:t>
            </a:r>
          </a:p>
          <a:p>
            <a:pPr algn="ctr"/>
            <a:r>
              <a:rPr lang="fr-FR" sz="2800" b="1" dirty="0" smtClean="0"/>
              <a:t> tels que les objets Etudiant et les objets  Enseignant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195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066800" y="6400800"/>
            <a:ext cx="73152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Université de -Bouira, FSSA, </a:t>
            </a:r>
            <a:r>
              <a:rPr lang="fr-FR" dirty="0" err="1" smtClean="0">
                <a:solidFill>
                  <a:schemeClr val="bg1"/>
                </a:solidFill>
              </a:rPr>
              <a:t>Dpt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Informatique,POO</a:t>
            </a:r>
            <a:r>
              <a:rPr lang="fr-FR" dirty="0" smtClean="0">
                <a:solidFill>
                  <a:schemeClr val="bg1"/>
                </a:solidFill>
              </a:rPr>
              <a:t>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4" y="381000"/>
            <a:ext cx="9098973" cy="557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3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066800" y="6400800"/>
            <a:ext cx="73152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Université de -Bouira, FSSA, </a:t>
            </a:r>
            <a:r>
              <a:rPr lang="fr-FR" dirty="0" err="1" smtClean="0">
                <a:solidFill>
                  <a:schemeClr val="bg1"/>
                </a:solidFill>
              </a:rPr>
              <a:t>Dpt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Informatique,POO</a:t>
            </a:r>
            <a:r>
              <a:rPr lang="fr-FR" dirty="0" smtClean="0">
                <a:solidFill>
                  <a:schemeClr val="bg1"/>
                </a:solidFill>
              </a:rPr>
              <a:t>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561" y="1524000"/>
            <a:ext cx="858091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Une classe ordinaire </a:t>
            </a:r>
            <a:r>
              <a:rPr lang="fr-FR" sz="4000" dirty="0" smtClean="0">
                <a:solidFill>
                  <a:srgbClr val="FF0000"/>
                </a:solidFill>
              </a:rPr>
              <a:t>doit implémenter </a:t>
            </a:r>
          </a:p>
          <a:p>
            <a:pPr marL="571500" indent="-571500">
              <a:buFontTx/>
              <a:buChar char="-"/>
            </a:pPr>
            <a:r>
              <a:rPr lang="fr-FR" sz="4000" dirty="0" smtClean="0">
                <a:solidFill>
                  <a:srgbClr val="00FF00"/>
                </a:solidFill>
              </a:rPr>
              <a:t>toutes les méthodes abstraites d’une </a:t>
            </a:r>
            <a:r>
              <a:rPr lang="fr-FR" sz="4000" dirty="0" smtClean="0">
                <a:solidFill>
                  <a:srgbClr val="00FF00"/>
                </a:solidFill>
              </a:rPr>
              <a:t>superclasse abstraite, même s’il faut mettre des méthodes vides</a:t>
            </a:r>
            <a:endParaRPr lang="fr-FR" sz="4000" dirty="0" smtClean="0">
              <a:solidFill>
                <a:srgbClr val="00FF00"/>
              </a:solidFill>
            </a:endParaRPr>
          </a:p>
          <a:p>
            <a:pPr marL="571500" indent="-571500">
              <a:buFontTx/>
              <a:buChar char="-"/>
            </a:pPr>
            <a:r>
              <a:rPr lang="fr-FR" sz="4000" dirty="0" smtClean="0">
                <a:solidFill>
                  <a:srgbClr val="00FF00"/>
                </a:solidFill>
              </a:rPr>
              <a:t>Toutes les méthode d’une interface</a:t>
            </a:r>
            <a:endParaRPr lang="fr-FR" sz="40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00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066800" y="6400800"/>
            <a:ext cx="73152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Université de -Bouira, FSSA, </a:t>
            </a:r>
            <a:r>
              <a:rPr lang="fr-FR" dirty="0" err="1" smtClean="0">
                <a:solidFill>
                  <a:schemeClr val="bg1"/>
                </a:solidFill>
              </a:rPr>
              <a:t>Dpt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Informatique,POO</a:t>
            </a:r>
            <a:r>
              <a:rPr lang="fr-FR" dirty="0" smtClean="0">
                <a:solidFill>
                  <a:schemeClr val="bg1"/>
                </a:solidFill>
              </a:rPr>
              <a:t>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3583"/>
            <a:ext cx="8458200" cy="653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86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066800" y="6400800"/>
            <a:ext cx="73152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Université de -Bouira, FSSA, </a:t>
            </a:r>
            <a:r>
              <a:rPr lang="fr-FR" dirty="0" err="1" smtClean="0">
                <a:solidFill>
                  <a:schemeClr val="bg1"/>
                </a:solidFill>
              </a:rPr>
              <a:t>Dpt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Informatique,POO</a:t>
            </a:r>
            <a:r>
              <a:rPr lang="fr-FR" dirty="0" smtClean="0">
                <a:solidFill>
                  <a:schemeClr val="bg1"/>
                </a:solidFill>
              </a:rPr>
              <a:t>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 smtClean="0">
                <a:solidFill>
                  <a:srgbClr val="00FF00"/>
                </a:solidFill>
              </a:rPr>
              <a:t>Différence entre classe abstraite et Interface</a:t>
            </a:r>
            <a:endParaRPr lang="fr-FR" sz="3200" dirty="0" smtClean="0">
              <a:solidFill>
                <a:srgbClr val="FFFF00"/>
              </a:solidFill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354254"/>
              </p:ext>
            </p:extLst>
          </p:nvPr>
        </p:nvGraphicFramePr>
        <p:xfrm>
          <a:off x="308263" y="564952"/>
          <a:ext cx="8527474" cy="5322200"/>
        </p:xfrm>
        <a:graphic>
          <a:graphicData uri="http://schemas.openxmlformats.org/drawingml/2006/table">
            <a:tbl>
              <a:tblPr/>
              <a:tblGrid>
                <a:gridCol w="1485901"/>
                <a:gridCol w="1985748"/>
                <a:gridCol w="2880320"/>
                <a:gridCol w="2175505"/>
              </a:tblGrid>
              <a:tr h="457200">
                <a:tc>
                  <a:txBody>
                    <a:bodyPr/>
                    <a:lstStyle/>
                    <a:p>
                      <a:pPr algn="l"/>
                      <a:endParaRPr lang="fr-FR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43" marR="61943" marT="27530" marB="27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dirty="0" smtClean="0">
                          <a:solidFill>
                            <a:schemeClr val="tx1"/>
                          </a:solidFill>
                          <a:effectLst/>
                        </a:rPr>
                        <a:t>Variables</a:t>
                      </a:r>
                      <a:endParaRPr lang="fr-FR" sz="24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43" marR="61943" marT="27530" marB="27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dirty="0" smtClean="0">
                          <a:solidFill>
                            <a:schemeClr val="tx1"/>
                          </a:solidFill>
                          <a:effectLst/>
                        </a:rPr>
                        <a:t>Constructeurs</a:t>
                      </a:r>
                      <a:endParaRPr lang="fr-FR" sz="24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43" marR="61943" marT="27530" marB="27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dirty="0" err="1" smtClean="0">
                          <a:solidFill>
                            <a:schemeClr val="tx1"/>
                          </a:solidFill>
                          <a:effectLst/>
                        </a:rPr>
                        <a:t>Methods</a:t>
                      </a:r>
                      <a:endParaRPr lang="fr-FR" sz="24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6072" marR="66072" marT="33036" marB="330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1869408">
                <a:tc>
                  <a:txBody>
                    <a:bodyPr/>
                    <a:lstStyle/>
                    <a:p>
                      <a:pPr algn="l"/>
                      <a:r>
                        <a:rPr lang="fr-FR" sz="2400" b="1" dirty="0">
                          <a:effectLst/>
                        </a:rPr>
                        <a:t>Abstract Class</a:t>
                      </a:r>
                      <a:endParaRPr lang="fr-FR" sz="2400" dirty="0">
                        <a:effectLst/>
                      </a:endParaRPr>
                    </a:p>
                  </a:txBody>
                  <a:tcPr marL="61943" marR="61943" marT="27530" marB="27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EA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400" dirty="0" smtClean="0">
                          <a:effectLst/>
                        </a:rPr>
                        <a:t>Sans </a:t>
                      </a:r>
                      <a:r>
                        <a:rPr lang="fr-FR" sz="2400" dirty="0" smtClean="0">
                          <a:effectLst/>
                        </a:rPr>
                        <a:t>restrictions, comme les classes non abstraites</a:t>
                      </a:r>
                      <a:endParaRPr lang="fr-FR" sz="2400" dirty="0">
                        <a:effectLst/>
                      </a:endParaRPr>
                    </a:p>
                  </a:txBody>
                  <a:tcPr marL="61943" marR="61943" marT="27530" marB="27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effectLst/>
                        </a:rPr>
                        <a:t>Les </a:t>
                      </a:r>
                      <a:r>
                        <a:rPr lang="en-US" sz="2400" dirty="0" err="1" smtClean="0">
                          <a:effectLst/>
                        </a:rPr>
                        <a:t>Constructeurs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</a:rPr>
                        <a:t>définis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</a:rPr>
                        <a:t>sont</a:t>
                      </a:r>
                      <a:r>
                        <a:rPr lang="en-US" sz="2400" dirty="0" smtClean="0">
                          <a:effectLst/>
                        </a:rPr>
                        <a:t>  </a:t>
                      </a:r>
                      <a:r>
                        <a:rPr lang="en-US" sz="2400" dirty="0" err="1" smtClean="0">
                          <a:effectLst/>
                        </a:rPr>
                        <a:t>utilisés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</a:rPr>
                        <a:t>uniquement</a:t>
                      </a:r>
                      <a:r>
                        <a:rPr lang="en-US" sz="2400" dirty="0" smtClean="0">
                          <a:effectLst/>
                        </a:rPr>
                        <a:t>  par les </a:t>
                      </a:r>
                      <a:r>
                        <a:rPr lang="en-US" sz="2400" dirty="0" err="1" smtClean="0">
                          <a:effectLst/>
                        </a:rPr>
                        <a:t>constructeurs</a:t>
                      </a:r>
                      <a:r>
                        <a:rPr lang="en-US" sz="2400" dirty="0" smtClean="0">
                          <a:effectLst/>
                        </a:rPr>
                        <a:t> de sous </a:t>
                      </a:r>
                      <a:r>
                        <a:rPr lang="en-US" sz="2400" dirty="0" smtClean="0">
                          <a:effectLst/>
                        </a:rPr>
                        <a:t>classes (</a:t>
                      </a:r>
                      <a:r>
                        <a:rPr lang="en-US" sz="2400" dirty="0" err="1" smtClean="0">
                          <a:effectLst/>
                        </a:rPr>
                        <a:t>utilisation</a:t>
                      </a:r>
                      <a:r>
                        <a:rPr lang="en-US" sz="2400" dirty="0" smtClean="0">
                          <a:effectLst/>
                        </a:rPr>
                        <a:t> du mot </a:t>
                      </a:r>
                      <a:r>
                        <a:rPr lang="en-US" sz="2400" dirty="0" err="1" smtClean="0">
                          <a:effectLst/>
                        </a:rPr>
                        <a:t>clé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b="1" dirty="0" smtClean="0">
                          <a:effectLst/>
                        </a:rPr>
                        <a:t>super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</a:rPr>
                        <a:t>dans</a:t>
                      </a:r>
                      <a:r>
                        <a:rPr lang="en-US" sz="2400" dirty="0" smtClean="0">
                          <a:effectLst/>
                        </a:rPr>
                        <a:t> les sous </a:t>
                      </a:r>
                      <a:r>
                        <a:rPr lang="en-US" sz="2400" dirty="0" err="1" smtClean="0">
                          <a:effectLst/>
                        </a:rPr>
                        <a:t>classe</a:t>
                      </a:r>
                      <a:r>
                        <a:rPr lang="en-US" sz="2400" dirty="0" smtClean="0">
                          <a:effectLst/>
                        </a:rPr>
                        <a:t>).</a:t>
                      </a:r>
                      <a:endParaRPr lang="en-US" sz="2400" dirty="0">
                        <a:effectLst/>
                      </a:endParaRPr>
                    </a:p>
                  </a:txBody>
                  <a:tcPr marL="61943" marR="61943" marT="27530" marB="27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400" dirty="0" smtClean="0">
                          <a:effectLst/>
                        </a:rPr>
                        <a:t>comme les classes non abstraites et </a:t>
                      </a:r>
                      <a:r>
                        <a:rPr lang="fr-FR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peuvent contenir des méthodes abstraites</a:t>
                      </a:r>
                      <a:endParaRPr lang="fr-FR" sz="2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1943" marR="61943" marT="27530" marB="27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640799">
                <a:tc>
                  <a:txBody>
                    <a:bodyPr/>
                    <a:lstStyle/>
                    <a:p>
                      <a:pPr algn="l"/>
                      <a:r>
                        <a:rPr lang="fr-FR" sz="2400" b="1" dirty="0">
                          <a:effectLst/>
                        </a:rPr>
                        <a:t>Interface</a:t>
                      </a:r>
                      <a:endParaRPr lang="fr-FR" sz="2400" dirty="0">
                        <a:effectLst/>
                      </a:endParaRPr>
                    </a:p>
                  </a:txBody>
                  <a:tcPr marL="61943" marR="61943" marT="27530" marB="27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EA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effectLst/>
                        </a:rPr>
                        <a:t>Toute</a:t>
                      </a:r>
                      <a:r>
                        <a:rPr lang="en-US" sz="2400" b="0" baseline="0" dirty="0" smtClean="0">
                          <a:effectLst/>
                        </a:rPr>
                        <a:t> variable </a:t>
                      </a:r>
                      <a:r>
                        <a:rPr lang="en-US" sz="2400" b="0" baseline="0" dirty="0" err="1" smtClean="0">
                          <a:effectLst/>
                        </a:rPr>
                        <a:t>déclarée</a:t>
                      </a:r>
                      <a:r>
                        <a:rPr lang="en-US" sz="2400" b="0" baseline="0" dirty="0" smtClean="0">
                          <a:effectLst/>
                        </a:rPr>
                        <a:t> </a:t>
                      </a:r>
                      <a:r>
                        <a:rPr lang="en-US" sz="2400" b="0" baseline="0" dirty="0" err="1" smtClean="0">
                          <a:effectLst/>
                        </a:rPr>
                        <a:t>est</a:t>
                      </a:r>
                      <a:r>
                        <a:rPr lang="en-US" sz="2400" b="0" baseline="0" dirty="0" smtClean="0">
                          <a:effectLst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public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</a:rPr>
                        <a:t>static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et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final, </a:t>
                      </a:r>
                      <a:r>
                        <a:rPr lang="en-US" sz="2400" b="1" i="1" dirty="0" smtClean="0">
                          <a:solidFill>
                            <a:schemeClr val="tx1"/>
                          </a:solidFill>
                          <a:effectLst/>
                        </a:rPr>
                        <a:t>sans </a:t>
                      </a:r>
                      <a:r>
                        <a:rPr lang="en-US" sz="2400" b="1" i="1" dirty="0" err="1" smtClean="0">
                          <a:solidFill>
                            <a:schemeClr val="tx1"/>
                          </a:solidFill>
                          <a:effectLst/>
                        </a:rPr>
                        <a:t>nécessité</a:t>
                      </a:r>
                      <a:r>
                        <a:rPr lang="en-US" sz="2400" b="1" i="1" dirty="0" smtClean="0">
                          <a:solidFill>
                            <a:schemeClr val="tx1"/>
                          </a:solidFill>
                          <a:effectLst/>
                        </a:rPr>
                        <a:t> de les </a:t>
                      </a:r>
                      <a:r>
                        <a:rPr lang="en-US" sz="2400" b="1" i="1" dirty="0" err="1" smtClean="0">
                          <a:solidFill>
                            <a:schemeClr val="tx1"/>
                          </a:solidFill>
                          <a:effectLst/>
                        </a:rPr>
                        <a:t>indiquer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1943" marR="61943" marT="27530" marB="27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effectLst/>
                        </a:rPr>
                        <a:t>Pas de </a:t>
                      </a:r>
                      <a:r>
                        <a:rPr lang="en-US" sz="2400" dirty="0" err="1" smtClean="0">
                          <a:effectLst/>
                        </a:rPr>
                        <a:t>constructeurs</a:t>
                      </a:r>
                      <a:r>
                        <a:rPr lang="en-US" sz="2400" dirty="0" smtClean="0">
                          <a:effectLst/>
                        </a:rPr>
                        <a:t>.</a:t>
                      </a:r>
                    </a:p>
                    <a:p>
                      <a:pPr algn="l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Non </a:t>
                      </a:r>
                      <a:r>
                        <a:rPr lang="en-US" sz="2400" b="1" dirty="0" err="1" smtClean="0">
                          <a:solidFill>
                            <a:srgbClr val="FF0000"/>
                          </a:solidFill>
                          <a:effectLst/>
                        </a:rPr>
                        <a:t>utilisée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 par </a:t>
                      </a:r>
                      <a:r>
                        <a:rPr lang="en-US" sz="2400" b="1" dirty="0" err="1" smtClean="0">
                          <a:solidFill>
                            <a:srgbClr val="FF0000"/>
                          </a:solidFill>
                          <a:effectLst/>
                        </a:rPr>
                        <a:t>l’opérateur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rgbClr val="7030A0"/>
                          </a:solidFill>
                          <a:effectLst/>
                        </a:rPr>
                        <a:t>new</a:t>
                      </a:r>
                      <a:endParaRPr lang="en-US" sz="2400" b="1" dirty="0">
                        <a:solidFill>
                          <a:srgbClr val="7030A0"/>
                        </a:solidFill>
                        <a:effectLst/>
                      </a:endParaRPr>
                    </a:p>
                  </a:txBody>
                  <a:tcPr marL="61943" marR="61943" marT="27530" marB="27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effectLst/>
                        </a:rPr>
                        <a:t>Toutes</a:t>
                      </a:r>
                      <a:r>
                        <a:rPr lang="en-US" sz="2400" dirty="0" smtClean="0">
                          <a:effectLst/>
                        </a:rPr>
                        <a:t> les </a:t>
                      </a:r>
                      <a:r>
                        <a:rPr lang="en-US" sz="2400" dirty="0" err="1" smtClean="0">
                          <a:effectLst/>
                        </a:rPr>
                        <a:t>méthodes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</a:rPr>
                        <a:t>sont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b="1" i="1" dirty="0" smtClean="0">
                          <a:solidFill>
                            <a:srgbClr val="FF0000"/>
                          </a:solidFill>
                          <a:effectLst/>
                        </a:rPr>
                        <a:t>public </a:t>
                      </a:r>
                      <a:r>
                        <a:rPr lang="en-US" sz="2400" b="1" i="1" dirty="0" smtClean="0">
                          <a:solidFill>
                            <a:srgbClr val="FF0000"/>
                          </a:solidFill>
                          <a:effectLst/>
                        </a:rPr>
                        <a:t>abstract </a:t>
                      </a:r>
                      <a:r>
                        <a:rPr lang="en-US" sz="2400" b="1" i="1" dirty="0" smtClean="0">
                          <a:solidFill>
                            <a:schemeClr val="tx1"/>
                          </a:solidFill>
                          <a:effectLst/>
                        </a:rPr>
                        <a:t>sans </a:t>
                      </a:r>
                      <a:r>
                        <a:rPr lang="en-US" sz="2400" b="1" i="1" dirty="0" err="1" smtClean="0">
                          <a:solidFill>
                            <a:schemeClr val="tx1"/>
                          </a:solidFill>
                          <a:effectLst/>
                        </a:rPr>
                        <a:t>nécessité</a:t>
                      </a:r>
                      <a:r>
                        <a:rPr lang="en-US" sz="2400" b="1" i="1" dirty="0" smtClean="0">
                          <a:solidFill>
                            <a:schemeClr val="tx1"/>
                          </a:solidFill>
                          <a:effectLst/>
                        </a:rPr>
                        <a:t> de les </a:t>
                      </a:r>
                      <a:r>
                        <a:rPr lang="en-US" sz="2400" b="1" i="1" dirty="0" err="1" smtClean="0">
                          <a:solidFill>
                            <a:schemeClr val="tx1"/>
                          </a:solidFill>
                          <a:effectLst/>
                        </a:rPr>
                        <a:t>indiquer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943" marR="61943" marT="27530" marB="27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00275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6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066800" y="6400800"/>
            <a:ext cx="73152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Université de -Bouira, FSSA, </a:t>
            </a:r>
            <a:r>
              <a:rPr lang="fr-FR" dirty="0" err="1" smtClean="0">
                <a:solidFill>
                  <a:schemeClr val="bg1"/>
                </a:solidFill>
              </a:rPr>
              <a:t>Dpt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Informatique,POO</a:t>
            </a:r>
            <a:r>
              <a:rPr lang="fr-FR" dirty="0" smtClean="0">
                <a:solidFill>
                  <a:schemeClr val="bg1"/>
                </a:solidFill>
              </a:rPr>
              <a:t>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67058" y="188640"/>
            <a:ext cx="9144000" cy="76944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fr-FR" sz="4400" dirty="0" smtClean="0">
                <a:solidFill>
                  <a:srgbClr val="00FF00"/>
                </a:solidFill>
              </a:rPr>
              <a:t>REMARQUE IMPORTANTE</a:t>
            </a:r>
            <a:endParaRPr lang="fr-FR" sz="4400" dirty="0" smtClean="0">
              <a:solidFill>
                <a:srgbClr val="FFFF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00275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3529" y="1124744"/>
            <a:ext cx="9144000" cy="187743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fr-FR" sz="3600" dirty="0" smtClean="0">
                <a:solidFill>
                  <a:srgbClr val="00FF00"/>
                </a:solidFill>
              </a:rPr>
              <a:t>Dans une interface il n’est pas nécessaire d’écrire les mots clés</a:t>
            </a:r>
          </a:p>
          <a:p>
            <a:pPr algn="ctr"/>
            <a:r>
              <a:rPr lang="fr-FR" sz="4400" dirty="0">
                <a:solidFill>
                  <a:schemeClr val="bg1"/>
                </a:solidFill>
              </a:rPr>
              <a:t>p</a:t>
            </a:r>
            <a:r>
              <a:rPr lang="fr-FR" sz="4400" dirty="0" smtClean="0">
                <a:solidFill>
                  <a:schemeClr val="bg1"/>
                </a:solidFill>
              </a:rPr>
              <a:t>ublic</a:t>
            </a:r>
            <a:r>
              <a:rPr lang="fr-FR" sz="4400" dirty="0" smtClean="0">
                <a:solidFill>
                  <a:srgbClr val="00FF00"/>
                </a:solidFill>
              </a:rPr>
              <a:t>,  </a:t>
            </a:r>
            <a:r>
              <a:rPr lang="fr-FR" sz="4400" dirty="0" err="1" smtClean="0">
                <a:solidFill>
                  <a:schemeClr val="bg1"/>
                </a:solidFill>
              </a:rPr>
              <a:t>static</a:t>
            </a:r>
            <a:r>
              <a:rPr lang="fr-FR" sz="4400" dirty="0">
                <a:solidFill>
                  <a:srgbClr val="00FF00"/>
                </a:solidFill>
              </a:rPr>
              <a:t>,</a:t>
            </a:r>
            <a:r>
              <a:rPr lang="fr-FR" sz="4400" dirty="0" smtClean="0">
                <a:solidFill>
                  <a:srgbClr val="00FF00"/>
                </a:solidFill>
              </a:rPr>
              <a:t> </a:t>
            </a:r>
            <a:r>
              <a:rPr lang="fr-FR" sz="4400" dirty="0" smtClean="0">
                <a:solidFill>
                  <a:schemeClr val="bg1"/>
                </a:solidFill>
              </a:rPr>
              <a:t>final</a:t>
            </a:r>
            <a:r>
              <a:rPr lang="fr-FR" sz="4400" dirty="0" smtClean="0">
                <a:solidFill>
                  <a:srgbClr val="00FF00"/>
                </a:solidFill>
              </a:rPr>
              <a:t>, </a:t>
            </a:r>
            <a:r>
              <a:rPr lang="fr-FR" sz="4400" dirty="0" smtClean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140968"/>
            <a:ext cx="9144000" cy="1323439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fr-FR" sz="3600" dirty="0" smtClean="0">
                <a:solidFill>
                  <a:srgbClr val="00FF00"/>
                </a:solidFill>
              </a:rPr>
              <a:t>Les méthodes sont automatiquement</a:t>
            </a:r>
            <a:endParaRPr lang="fr-FR" sz="3600" dirty="0" smtClean="0">
              <a:solidFill>
                <a:srgbClr val="00FF00"/>
              </a:solidFill>
            </a:endParaRPr>
          </a:p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public</a:t>
            </a:r>
            <a:r>
              <a:rPr lang="fr-FR" sz="4400" dirty="0" smtClean="0">
                <a:solidFill>
                  <a:srgbClr val="00FF00"/>
                </a:solidFill>
              </a:rPr>
              <a:t> </a:t>
            </a:r>
            <a:r>
              <a:rPr lang="fr-FR" sz="4400" dirty="0" smtClean="0">
                <a:solidFill>
                  <a:schemeClr val="bg1"/>
                </a:solidFill>
              </a:rPr>
              <a:t>abstract</a:t>
            </a:r>
            <a:endParaRPr lang="fr-FR" sz="4400" dirty="0" smtClean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259" y="4653136"/>
            <a:ext cx="9144000" cy="1323439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fr-FR" sz="3600" dirty="0" smtClean="0">
                <a:solidFill>
                  <a:srgbClr val="00FF00"/>
                </a:solidFill>
              </a:rPr>
              <a:t>Les attributs sont automatiquement </a:t>
            </a:r>
            <a:endParaRPr lang="fr-FR" sz="3600" dirty="0" smtClean="0">
              <a:solidFill>
                <a:srgbClr val="00FF00"/>
              </a:solidFill>
            </a:endParaRPr>
          </a:p>
          <a:p>
            <a:pPr algn="ctr"/>
            <a:r>
              <a:rPr lang="fr-FR" sz="4400" dirty="0" smtClean="0">
                <a:solidFill>
                  <a:schemeClr val="bg1"/>
                </a:solidFill>
              </a:rPr>
              <a:t>public</a:t>
            </a:r>
            <a:r>
              <a:rPr lang="fr-FR" sz="4400" dirty="0" smtClean="0">
                <a:solidFill>
                  <a:srgbClr val="00FF00"/>
                </a:solidFill>
              </a:rPr>
              <a:t> </a:t>
            </a:r>
            <a:r>
              <a:rPr lang="fr-FR" sz="4400" dirty="0" err="1" smtClean="0">
                <a:solidFill>
                  <a:schemeClr val="bg1"/>
                </a:solidFill>
              </a:rPr>
              <a:t>static</a:t>
            </a:r>
            <a:r>
              <a:rPr lang="fr-FR" sz="4400" dirty="0" smtClean="0">
                <a:solidFill>
                  <a:srgbClr val="00FF00"/>
                </a:solidFill>
              </a:rPr>
              <a:t> </a:t>
            </a:r>
            <a:r>
              <a:rPr lang="fr-FR" sz="4400" dirty="0" smtClean="0">
                <a:solidFill>
                  <a:schemeClr val="bg1"/>
                </a:solidFill>
              </a:rPr>
              <a:t>final</a:t>
            </a:r>
            <a:endParaRPr lang="fr-FR" sz="4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6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8" name="ZoneTexte 7"/>
          <p:cNvSpPr txBox="1"/>
          <p:nvPr/>
        </p:nvSpPr>
        <p:spPr>
          <a:xfrm>
            <a:off x="1835696" y="1973392"/>
            <a:ext cx="532859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i="1" dirty="0" smtClean="0"/>
              <a:t>Personne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87624" y="3495142"/>
            <a:ext cx="3072004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Enseignant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037053" y="3495142"/>
            <a:ext cx="3135347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Etudiant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5891644" y="2496612"/>
            <a:ext cx="0" cy="9985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12403" y="2809208"/>
            <a:ext cx="13395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/>
              <a:t>est une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91644" y="2809208"/>
            <a:ext cx="13395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/>
              <a:t>est une 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62531" y="116632"/>
            <a:ext cx="8385933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Malgré le fait qu’il n y a pas </a:t>
            </a:r>
            <a:r>
              <a:rPr lang="fr-FR" sz="3200" b="1" dirty="0" smtClean="0"/>
              <a:t>d’objet Personne</a:t>
            </a:r>
            <a:r>
              <a:rPr lang="fr-FR" sz="3200" dirty="0" smtClean="0"/>
              <a:t>, le concept </a:t>
            </a:r>
            <a:r>
              <a:rPr lang="fr-FR" sz="3200" b="1" dirty="0" smtClean="0"/>
              <a:t>Personne</a:t>
            </a:r>
            <a:r>
              <a:rPr lang="fr-FR" sz="3200" dirty="0" smtClean="0"/>
              <a:t> existe et est lié par la relation </a:t>
            </a:r>
            <a:r>
              <a:rPr lang="fr-FR" sz="3200" dirty="0" smtClean="0">
                <a:solidFill>
                  <a:srgbClr val="FF0000"/>
                </a:solidFill>
              </a:rPr>
              <a:t>est-un</a:t>
            </a:r>
            <a:r>
              <a:rPr lang="fr-FR" sz="3200" dirty="0" smtClean="0"/>
              <a:t> aux concepts </a:t>
            </a:r>
            <a:r>
              <a:rPr lang="fr-FR" sz="3200" b="1" dirty="0" smtClean="0"/>
              <a:t>Etudiant</a:t>
            </a:r>
            <a:r>
              <a:rPr lang="fr-FR" sz="3200" dirty="0" smtClean="0"/>
              <a:t> et </a:t>
            </a:r>
            <a:r>
              <a:rPr lang="fr-FR" sz="3200" b="1" dirty="0" smtClean="0"/>
              <a:t>Enseignant</a:t>
            </a:r>
            <a:endParaRPr lang="fr-FR" sz="3200" b="1" dirty="0"/>
          </a:p>
        </p:txBody>
      </p:sp>
      <p:cxnSp>
        <p:nvCxnSpPr>
          <p:cNvPr id="15" name="Connecteur droit avec flèche 9"/>
          <p:cNvCxnSpPr/>
          <p:nvPr/>
        </p:nvCxnSpPr>
        <p:spPr>
          <a:xfrm flipV="1">
            <a:off x="3347864" y="2496612"/>
            <a:ext cx="0" cy="9985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1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22" name="ZoneTexte 21"/>
          <p:cNvSpPr txBox="1"/>
          <p:nvPr/>
        </p:nvSpPr>
        <p:spPr>
          <a:xfrm>
            <a:off x="217802" y="3933056"/>
            <a:ext cx="8385933" cy="2062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Puisque il n y a pas d’objet </a:t>
            </a:r>
            <a:r>
              <a:rPr lang="fr-FR" sz="3200" b="1" dirty="0" smtClean="0"/>
              <a:t>Personne</a:t>
            </a:r>
            <a:r>
              <a:rPr lang="fr-FR" sz="3200" dirty="0" smtClean="0"/>
              <a:t> dans le monde réel de la scolarité, </a:t>
            </a:r>
            <a:endParaRPr lang="fr-FR" sz="3200" dirty="0" smtClean="0"/>
          </a:p>
          <a:p>
            <a:pPr algn="ctr"/>
            <a:r>
              <a:rPr lang="fr-FR" sz="3200" dirty="0" smtClean="0"/>
              <a:t>la </a:t>
            </a:r>
            <a:r>
              <a:rPr lang="fr-FR" sz="3200" dirty="0" smtClean="0"/>
              <a:t>classe </a:t>
            </a:r>
            <a:r>
              <a:rPr lang="fr-FR" sz="3200" b="1" dirty="0" smtClean="0"/>
              <a:t>Personne</a:t>
            </a:r>
            <a:r>
              <a:rPr lang="fr-FR" sz="3200" dirty="0" smtClean="0"/>
              <a:t> ne doit pas permettre la création </a:t>
            </a:r>
            <a:r>
              <a:rPr lang="fr-FR" sz="3200" dirty="0" smtClean="0"/>
              <a:t>d’</a:t>
            </a:r>
            <a:r>
              <a:rPr lang="fr-FR" sz="3200" b="1" dirty="0" smtClean="0"/>
              <a:t>objet  Personne</a:t>
            </a:r>
            <a:endParaRPr lang="fr-FR" sz="3200" b="1" dirty="0"/>
          </a:p>
        </p:txBody>
      </p:sp>
      <p:sp>
        <p:nvSpPr>
          <p:cNvPr id="15" name="ZoneTexte 7"/>
          <p:cNvSpPr txBox="1"/>
          <p:nvPr/>
        </p:nvSpPr>
        <p:spPr>
          <a:xfrm>
            <a:off x="1746472" y="429979"/>
            <a:ext cx="532859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i="1" dirty="0" smtClean="0"/>
              <a:t>Personne</a:t>
            </a:r>
          </a:p>
        </p:txBody>
      </p:sp>
      <p:sp>
        <p:nvSpPr>
          <p:cNvPr id="16" name="ZoneTexte 10"/>
          <p:cNvSpPr txBox="1"/>
          <p:nvPr/>
        </p:nvSpPr>
        <p:spPr>
          <a:xfrm>
            <a:off x="1098400" y="1951729"/>
            <a:ext cx="3072004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Enseignant</a:t>
            </a:r>
          </a:p>
        </p:txBody>
      </p:sp>
      <p:sp>
        <p:nvSpPr>
          <p:cNvPr id="17" name="ZoneTexte 11"/>
          <p:cNvSpPr txBox="1"/>
          <p:nvPr/>
        </p:nvSpPr>
        <p:spPr>
          <a:xfrm>
            <a:off x="4947829" y="1951729"/>
            <a:ext cx="3135347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Etudiant</a:t>
            </a:r>
          </a:p>
        </p:txBody>
      </p:sp>
      <p:cxnSp>
        <p:nvCxnSpPr>
          <p:cNvPr id="18" name="Connecteur droit avec flèche 9"/>
          <p:cNvCxnSpPr/>
          <p:nvPr/>
        </p:nvCxnSpPr>
        <p:spPr>
          <a:xfrm flipV="1">
            <a:off x="5802420" y="953199"/>
            <a:ext cx="0" cy="9985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123179" y="1265795"/>
            <a:ext cx="13395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/>
              <a:t>est une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02420" y="1265795"/>
            <a:ext cx="13395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/>
              <a:t>est une </a:t>
            </a:r>
          </a:p>
        </p:txBody>
      </p:sp>
      <p:cxnSp>
        <p:nvCxnSpPr>
          <p:cNvPr id="21" name="Connecteur droit avec flèche 9"/>
          <p:cNvCxnSpPr/>
          <p:nvPr/>
        </p:nvCxnSpPr>
        <p:spPr>
          <a:xfrm flipV="1">
            <a:off x="3258640" y="953199"/>
            <a:ext cx="0" cy="9985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2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8" name="ZoneTexte 7"/>
          <p:cNvSpPr txBox="1"/>
          <p:nvPr/>
        </p:nvSpPr>
        <p:spPr>
          <a:xfrm>
            <a:off x="3147910" y="3212976"/>
            <a:ext cx="2815173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i="1" dirty="0" smtClean="0"/>
              <a:t>Personne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62531" y="116632"/>
            <a:ext cx="8385933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Une classe qui ne permet pas la création d’objets est appelée une </a:t>
            </a:r>
            <a:r>
              <a:rPr lang="fr-FR" sz="3200" b="1" dirty="0" smtClean="0"/>
              <a:t>classe abstraite</a:t>
            </a:r>
            <a:endParaRPr lang="fr-FR" sz="3200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376766" y="1340768"/>
            <a:ext cx="8385933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La notation graphique d’une classe Abstraite est la même qu’une classe ordinaire sauf que le nom est écrit en italique</a:t>
            </a:r>
            <a:endParaRPr lang="fr-FR" sz="32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362529" y="4149080"/>
            <a:ext cx="8385933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Une  </a:t>
            </a:r>
            <a:r>
              <a:rPr lang="fr-FR" sz="3200" b="1" dirty="0" smtClean="0"/>
              <a:t>classe abstraite </a:t>
            </a:r>
            <a:r>
              <a:rPr lang="fr-FR" sz="3200" dirty="0" smtClean="0"/>
              <a:t>est définie en Java en utilisant les mot clés </a:t>
            </a:r>
            <a:r>
              <a:rPr lang="fr-FR" sz="3200" b="1" dirty="0" smtClean="0">
                <a:solidFill>
                  <a:srgbClr val="FF0000"/>
                </a:solidFill>
              </a:rPr>
              <a:t>abstract class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1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6119</TotalTime>
  <Words>2292</Words>
  <Application>Microsoft Office PowerPoint</Application>
  <PresentationFormat>On-screen Show (4:3)</PresentationFormat>
  <Paragraphs>492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Thème Office</vt:lpstr>
      <vt:lpstr>POO avec JAVA</vt:lpstr>
      <vt:lpstr>La classe Abstraites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Problématique</dc:title>
  <dc:creator>bennouar</dc:creator>
  <cp:lastModifiedBy>DJAMAL</cp:lastModifiedBy>
  <cp:revision>194</cp:revision>
  <dcterms:created xsi:type="dcterms:W3CDTF">2009-02-27T20:30:05Z</dcterms:created>
  <dcterms:modified xsi:type="dcterms:W3CDTF">2021-04-24T09:21:36Z</dcterms:modified>
</cp:coreProperties>
</file>