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481" r:id="rId2"/>
    <p:sldId id="452" r:id="rId3"/>
    <p:sldId id="446" r:id="rId4"/>
    <p:sldId id="586" r:id="rId5"/>
    <p:sldId id="587" r:id="rId6"/>
    <p:sldId id="598" r:id="rId7"/>
    <p:sldId id="600" r:id="rId8"/>
    <p:sldId id="601" r:id="rId9"/>
    <p:sldId id="602" r:id="rId10"/>
    <p:sldId id="603" r:id="rId11"/>
    <p:sldId id="604" r:id="rId12"/>
    <p:sldId id="607" r:id="rId13"/>
    <p:sldId id="605" r:id="rId14"/>
    <p:sldId id="599" r:id="rId15"/>
    <p:sldId id="585" r:id="rId16"/>
    <p:sldId id="592" r:id="rId17"/>
    <p:sldId id="513" r:id="rId18"/>
    <p:sldId id="518" r:id="rId19"/>
    <p:sldId id="519" r:id="rId20"/>
    <p:sldId id="523" r:id="rId21"/>
    <p:sldId id="594" r:id="rId22"/>
    <p:sldId id="500" r:id="rId23"/>
    <p:sldId id="525" r:id="rId24"/>
    <p:sldId id="526" r:id="rId25"/>
    <p:sldId id="529" r:id="rId26"/>
    <p:sldId id="530" r:id="rId27"/>
    <p:sldId id="583" r:id="rId28"/>
    <p:sldId id="531" r:id="rId29"/>
    <p:sldId id="532" r:id="rId30"/>
    <p:sldId id="533" r:id="rId31"/>
    <p:sldId id="535" r:id="rId32"/>
    <p:sldId id="573" r:id="rId33"/>
    <p:sldId id="584" r:id="rId34"/>
    <p:sldId id="539" r:id="rId35"/>
    <p:sldId id="536" r:id="rId36"/>
    <p:sldId id="537" r:id="rId37"/>
    <p:sldId id="538" r:id="rId38"/>
    <p:sldId id="540" r:id="rId39"/>
    <p:sldId id="541" r:id="rId40"/>
    <p:sldId id="542" r:id="rId41"/>
    <p:sldId id="543" r:id="rId42"/>
    <p:sldId id="544" r:id="rId43"/>
    <p:sldId id="551" r:id="rId44"/>
    <p:sldId id="552" r:id="rId45"/>
    <p:sldId id="553" r:id="rId46"/>
    <p:sldId id="557" r:id="rId47"/>
    <p:sldId id="558" r:id="rId48"/>
    <p:sldId id="482" r:id="rId49"/>
    <p:sldId id="560" r:id="rId50"/>
    <p:sldId id="562" r:id="rId51"/>
    <p:sldId id="563" r:id="rId52"/>
    <p:sldId id="564" r:id="rId53"/>
    <p:sldId id="561" r:id="rId54"/>
    <p:sldId id="579" r:id="rId55"/>
    <p:sldId id="582" r:id="rId56"/>
    <p:sldId id="571" r:id="rId57"/>
    <p:sldId id="595" r:id="rId58"/>
    <p:sldId id="596" r:id="rId59"/>
    <p:sldId id="572" r:id="rId6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3" autoAdjust="0"/>
    <p:restoredTop sz="94676" autoAdjust="0"/>
  </p:normalViewPr>
  <p:slideViewPr>
    <p:cSldViewPr>
      <p:cViewPr>
        <p:scale>
          <a:sx n="80" d="100"/>
          <a:sy n="80" d="100"/>
        </p:scale>
        <p:origin x="-1668" y="-240"/>
      </p:cViewPr>
      <p:guideLst>
        <p:guide orient="horz" pos="2160"/>
        <p:guide pos="2880"/>
      </p:guideLst>
    </p:cSldViewPr>
  </p:slideViewPr>
  <p:outlineViewPr>
    <p:cViewPr>
      <p:scale>
        <a:sx n="33" d="100"/>
        <a:sy n="33" d="100"/>
      </p:scale>
      <p:origin x="0" y="2256"/>
    </p:cViewPr>
  </p:outlineViewPr>
  <p:notesTextViewPr>
    <p:cViewPr>
      <p:scale>
        <a:sx n="100" d="100"/>
        <a:sy n="100" d="100"/>
      </p:scale>
      <p:origin x="0" y="0"/>
    </p:cViewPr>
  </p:notesTextViewPr>
  <p:sorterViewPr>
    <p:cViewPr>
      <p:scale>
        <a:sx n="66" d="100"/>
        <a:sy n="66" d="100"/>
      </p:scale>
      <p:origin x="0" y="3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690F8B-665C-49A2-B4FF-A7C07307F760}" type="datetimeFigureOut">
              <a:rPr lang="fr-FR" smtClean="0"/>
              <a:t>03/05/2021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006625-4472-4D57-B6FD-05554B8E96FE}" type="slidenum">
              <a:rPr lang="fr-FR" smtClean="0"/>
              <a:t>‹#›</a:t>
            </a:fld>
            <a:endParaRPr lang="fr-FR"/>
          </a:p>
        </p:txBody>
      </p:sp>
    </p:spTree>
    <p:extLst>
      <p:ext uri="{BB962C8B-B14F-4D97-AF65-F5344CB8AC3E}">
        <p14:creationId xmlns:p14="http://schemas.microsoft.com/office/powerpoint/2010/main" val="324567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62DC7C9C-BDC8-4B47-AE8C-ADE6DC94A351}" type="datetime1">
              <a:rPr lang="fr-FR" smtClean="0"/>
              <a:t>03/05/2021</a:t>
            </a:fld>
            <a:endParaRPr lang="fr-BE"/>
          </a:p>
        </p:txBody>
      </p:sp>
      <p:sp>
        <p:nvSpPr>
          <p:cNvPr id="5" name="Espace réservé du pied de page 4"/>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60B8BC0-A815-4376-811E-ADB8E447347C}" type="datetime1">
              <a:rPr lang="fr-FR" smtClean="0"/>
              <a:t>03/05/2021</a:t>
            </a:fld>
            <a:endParaRPr lang="fr-BE"/>
          </a:p>
        </p:txBody>
      </p:sp>
      <p:sp>
        <p:nvSpPr>
          <p:cNvPr id="5" name="Espace réservé du pied de page 4"/>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C3668B90-762C-41EA-A11B-A10D87D863A5}" type="datetime1">
              <a:rPr lang="fr-FR" smtClean="0"/>
              <a:t>03/05/2021</a:t>
            </a:fld>
            <a:endParaRPr lang="fr-BE"/>
          </a:p>
        </p:txBody>
      </p:sp>
      <p:sp>
        <p:nvSpPr>
          <p:cNvPr id="5" name="Espace réservé du pied de page 4"/>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728AE6CD-68AC-45C7-AF98-957C172347F3}" type="datetime1">
              <a:rPr lang="fr-FR" smtClean="0"/>
              <a:t>03/05/2021</a:t>
            </a:fld>
            <a:endParaRPr lang="fr-BE"/>
          </a:p>
        </p:txBody>
      </p:sp>
      <p:sp>
        <p:nvSpPr>
          <p:cNvPr id="5" name="Espace réservé du pied de page 4"/>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CAACA0C-6064-4436-BED8-CD9F0F13C749}" type="datetime1">
              <a:rPr lang="fr-FR" smtClean="0"/>
              <a:t>03/05/2021</a:t>
            </a:fld>
            <a:endParaRPr lang="fr-BE"/>
          </a:p>
        </p:txBody>
      </p:sp>
      <p:sp>
        <p:nvSpPr>
          <p:cNvPr id="5" name="Espace réservé du pied de page 4"/>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DA63355-65D4-43B4-884F-CF08FBC3032D}" type="datetime1">
              <a:rPr lang="fr-FR" smtClean="0"/>
              <a:t>03/05/2021</a:t>
            </a:fld>
            <a:endParaRPr lang="fr-BE"/>
          </a:p>
        </p:txBody>
      </p:sp>
      <p:sp>
        <p:nvSpPr>
          <p:cNvPr id="6" name="Espace réservé du pied de page 5"/>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E80B1AE4-78BC-4A92-9CAF-45D7970E9C05}" type="datetime1">
              <a:rPr lang="fr-FR" smtClean="0"/>
              <a:t>03/05/2021</a:t>
            </a:fld>
            <a:endParaRPr lang="fr-BE"/>
          </a:p>
        </p:txBody>
      </p:sp>
      <p:sp>
        <p:nvSpPr>
          <p:cNvPr id="8" name="Espace réservé du pied de page 7"/>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C9CA6F81-A369-4E1C-8869-76325EA5D93A}" type="datetime1">
              <a:rPr lang="fr-FR" smtClean="0"/>
              <a:t>03/05/2021</a:t>
            </a:fld>
            <a:endParaRPr lang="fr-BE"/>
          </a:p>
        </p:txBody>
      </p:sp>
      <p:sp>
        <p:nvSpPr>
          <p:cNvPr id="4" name="Espace réservé du pied de page 3"/>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3408460-3656-4370-99B0-0E91961C2A97}" type="datetime1">
              <a:rPr lang="fr-FR" smtClean="0"/>
              <a:t>03/05/2021</a:t>
            </a:fld>
            <a:endParaRPr lang="fr-BE"/>
          </a:p>
        </p:txBody>
      </p:sp>
      <p:sp>
        <p:nvSpPr>
          <p:cNvPr id="3" name="Espace réservé du pied de page 2"/>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C052BFF-22A2-45EF-A036-5146FAEF6D38}" type="datetime1">
              <a:rPr lang="fr-FR" smtClean="0"/>
              <a:t>03/05/2021</a:t>
            </a:fld>
            <a:endParaRPr lang="fr-BE"/>
          </a:p>
        </p:txBody>
      </p:sp>
      <p:sp>
        <p:nvSpPr>
          <p:cNvPr id="6" name="Espace réservé du pied de page 5"/>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BAA9F07-C857-44AB-9511-EDB569D98053}" type="datetime1">
              <a:rPr lang="fr-FR" smtClean="0"/>
              <a:t>03/05/2021</a:t>
            </a:fld>
            <a:endParaRPr lang="fr-BE"/>
          </a:p>
        </p:txBody>
      </p:sp>
      <p:sp>
        <p:nvSpPr>
          <p:cNvPr id="6" name="Espace réservé du pied de page 5"/>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E3007-FE88-4B52-9CB0-FF455748D2F2}" type="datetime1">
              <a:rPr lang="fr-FR" smtClean="0"/>
              <a:t>03/05/2021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Université de Bouira, Programmation Orientée Objet, 2018, Djamal BENNOUAR</a:t>
            </a:r>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95536" y="2996952"/>
            <a:ext cx="8229600" cy="1143000"/>
          </a:xfrm>
        </p:spPr>
        <p:style>
          <a:lnRef idx="3">
            <a:schemeClr val="lt1"/>
          </a:lnRef>
          <a:fillRef idx="1">
            <a:schemeClr val="accent2"/>
          </a:fillRef>
          <a:effectRef idx="1">
            <a:schemeClr val="accent2"/>
          </a:effectRef>
          <a:fontRef idx="minor">
            <a:schemeClr val="lt1"/>
          </a:fontRef>
        </p:style>
        <p:txBody>
          <a:bodyPr>
            <a:normAutofit/>
          </a:bodyPr>
          <a:lstStyle/>
          <a:p>
            <a:r>
              <a:rPr lang="fr-FR" sz="3600" b="1" dirty="0" smtClean="0"/>
              <a:t>La programmation orientée objet</a:t>
            </a:r>
            <a:endParaRPr lang="fr-FR" sz="3600" b="1" dirty="0"/>
          </a:p>
        </p:txBody>
      </p:sp>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a:t>
            </a:fld>
            <a:endParaRPr lang="fr-BE"/>
          </a:p>
        </p:txBody>
      </p:sp>
    </p:spTree>
    <p:extLst>
      <p:ext uri="{BB962C8B-B14F-4D97-AF65-F5344CB8AC3E}">
        <p14:creationId xmlns:p14="http://schemas.microsoft.com/office/powerpoint/2010/main" val="1528843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10</a:t>
            </a:fld>
            <a:endParaRPr lang="fr-BE"/>
          </a:p>
        </p:txBody>
      </p:sp>
      <p:sp>
        <p:nvSpPr>
          <p:cNvPr id="8" name="ZoneTexte 10"/>
          <p:cNvSpPr txBox="1"/>
          <p:nvPr/>
        </p:nvSpPr>
        <p:spPr>
          <a:xfrm>
            <a:off x="-9241" y="-61600"/>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Une</a:t>
            </a:r>
            <a:r>
              <a:rPr lang="fr-FR" sz="3200" dirty="0" smtClean="0"/>
              <a:t> </a:t>
            </a:r>
            <a:r>
              <a:rPr lang="fr-FR" sz="3200" b="1" dirty="0"/>
              <a:t>v</a:t>
            </a:r>
            <a:r>
              <a:rPr lang="fr-FR" sz="3200" b="1" dirty="0" smtClean="0"/>
              <a:t>oiture</a:t>
            </a:r>
            <a:r>
              <a:rPr lang="fr-FR" sz="3200" dirty="0" smtClean="0"/>
              <a:t>  </a:t>
            </a:r>
            <a:r>
              <a:rPr lang="fr-FR" sz="3200" b="1" dirty="0" smtClean="0">
                <a:solidFill>
                  <a:srgbClr val="FF0000"/>
                </a:solidFill>
              </a:rPr>
              <a:t>possède </a:t>
            </a:r>
            <a:r>
              <a:rPr lang="fr-FR" sz="3200" dirty="0" smtClean="0"/>
              <a:t>4  </a:t>
            </a:r>
            <a:r>
              <a:rPr lang="fr-FR" sz="3200" b="1" dirty="0" smtClean="0"/>
              <a:t>roues</a:t>
            </a:r>
          </a:p>
        </p:txBody>
      </p:sp>
      <p:sp>
        <p:nvSpPr>
          <p:cNvPr id="9" name="ZoneTexte 10"/>
          <p:cNvSpPr txBox="1"/>
          <p:nvPr/>
        </p:nvSpPr>
        <p:spPr>
          <a:xfrm>
            <a:off x="881111" y="716550"/>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Voiture</a:t>
            </a:r>
            <a:endParaRPr lang="fr-FR" sz="3200" dirty="0"/>
          </a:p>
        </p:txBody>
      </p:sp>
      <p:cxnSp>
        <p:nvCxnSpPr>
          <p:cNvPr id="11" name="Connecteur droit avec flèche 12"/>
          <p:cNvCxnSpPr/>
          <p:nvPr/>
        </p:nvCxnSpPr>
        <p:spPr>
          <a:xfrm>
            <a:off x="2825327" y="1085882"/>
            <a:ext cx="347486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4"/>
          <p:cNvSpPr txBox="1"/>
          <p:nvPr/>
        </p:nvSpPr>
        <p:spPr>
          <a:xfrm>
            <a:off x="6300192" y="716549"/>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Roue</a:t>
            </a:r>
            <a:endParaRPr lang="fr-FR" sz="3200" dirty="0"/>
          </a:p>
        </p:txBody>
      </p:sp>
      <p:sp>
        <p:nvSpPr>
          <p:cNvPr id="7" name="TextBox 6"/>
          <p:cNvSpPr txBox="1"/>
          <p:nvPr/>
        </p:nvSpPr>
        <p:spPr>
          <a:xfrm>
            <a:off x="4027229" y="648636"/>
            <a:ext cx="2448272" cy="461665"/>
          </a:xfrm>
          <a:prstGeom prst="rect">
            <a:avLst/>
          </a:prstGeom>
          <a:noFill/>
        </p:spPr>
        <p:txBody>
          <a:bodyPr wrap="square" rtlCol="0">
            <a:spAutoFit/>
          </a:bodyPr>
          <a:lstStyle/>
          <a:p>
            <a:r>
              <a:rPr lang="fr-FR" sz="2400" dirty="0" smtClean="0"/>
              <a:t>Possède            4</a:t>
            </a:r>
            <a:endParaRPr lang="en-US" sz="2400" dirty="0"/>
          </a:p>
        </p:txBody>
      </p:sp>
      <p:sp>
        <p:nvSpPr>
          <p:cNvPr id="13" name="ZoneTexte 10"/>
          <p:cNvSpPr txBox="1"/>
          <p:nvPr/>
        </p:nvSpPr>
        <p:spPr>
          <a:xfrm>
            <a:off x="0" y="4077072"/>
            <a:ext cx="9144000" cy="255454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r" rtl="1"/>
            <a:r>
              <a:rPr lang="ar-DZ" sz="3200" dirty="0" smtClean="0"/>
              <a:t>فيما يخص عدد الأشياء المرتبطة بعلاقة ما:</a:t>
            </a:r>
          </a:p>
          <a:p>
            <a:pPr marL="457200" indent="-457200" algn="r" rtl="1">
              <a:buFontTx/>
              <a:buChar char="-"/>
            </a:pPr>
            <a:r>
              <a:rPr lang="ar-DZ" sz="3200" dirty="0" smtClean="0"/>
              <a:t>دائما شئي واحد</a:t>
            </a:r>
            <a:r>
              <a:rPr lang="ar-DZ" sz="3200" dirty="0"/>
              <a:t> </a:t>
            </a:r>
            <a:r>
              <a:rPr lang="ar-DZ" sz="3200" dirty="0" smtClean="0"/>
              <a:t>وواحد فقط من الصنف الممثل للمنبع، و لا يكتب هذا العدد في رسم الأصناف وعلاقاتهم</a:t>
            </a:r>
          </a:p>
          <a:p>
            <a:pPr marL="457200" indent="-457200" algn="r" rtl="1">
              <a:buFontTx/>
              <a:buChar char="-"/>
            </a:pPr>
            <a:r>
              <a:rPr lang="ar-DZ" sz="3200" dirty="0" smtClean="0"/>
              <a:t>في الجانب الممثل للهدف، عدد الأشياء هو ذاك العدد المشار ايه بجانب سن السهم، 4 فيما يخنا هنا، و يجب كتابته</a:t>
            </a:r>
          </a:p>
        </p:txBody>
      </p:sp>
      <p:sp>
        <p:nvSpPr>
          <p:cNvPr id="14" name="ZoneTexte 10"/>
          <p:cNvSpPr txBox="1"/>
          <p:nvPr/>
        </p:nvSpPr>
        <p:spPr>
          <a:xfrm>
            <a:off x="25576" y="1556792"/>
            <a:ext cx="9144000"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800" dirty="0" smtClean="0"/>
              <a:t>En terme de nombre d’objet dans une relation</a:t>
            </a:r>
          </a:p>
          <a:p>
            <a:pPr marL="457200" indent="-457200">
              <a:buFontTx/>
              <a:buChar char="-"/>
            </a:pPr>
            <a:r>
              <a:rPr lang="fr-FR" sz="2800" dirty="0" smtClean="0"/>
              <a:t>du coté de la classe source, </a:t>
            </a:r>
            <a:r>
              <a:rPr lang="fr-FR" sz="2800" b="1" dirty="0" smtClean="0"/>
              <a:t>il y a toujours </a:t>
            </a:r>
            <a:r>
              <a:rPr lang="ar-DZ" sz="2800" b="1" dirty="0" smtClean="0"/>
              <a:t>1</a:t>
            </a:r>
            <a:r>
              <a:rPr lang="fr-FR" sz="2800" b="1" dirty="0" smtClean="0"/>
              <a:t> seul objet</a:t>
            </a:r>
            <a:r>
              <a:rPr lang="fr-FR" sz="2800" dirty="0" smtClean="0"/>
              <a:t>. Ce nombre n’est pas reporté sur le diagramme</a:t>
            </a:r>
            <a:r>
              <a:rPr lang="fr-FR" sz="2800" dirty="0" smtClean="0"/>
              <a:t> </a:t>
            </a:r>
          </a:p>
          <a:p>
            <a:pPr marL="457200" indent="-457200">
              <a:buFontTx/>
              <a:buChar char="-"/>
            </a:pPr>
            <a:r>
              <a:rPr lang="fr-FR" sz="2800" dirty="0"/>
              <a:t>du coté de la classe </a:t>
            </a:r>
            <a:r>
              <a:rPr lang="fr-FR" sz="2800" dirty="0" smtClean="0"/>
              <a:t>cible, il y a le nombre d’</a:t>
            </a:r>
            <a:r>
              <a:rPr lang="fr-FR" sz="2800" dirty="0" smtClean="0"/>
              <a:t>objets indiqué sur le bout de la flèche. Ce nombre doit être reporté.</a:t>
            </a:r>
            <a:endParaRPr lang="fr-FR" sz="2800" dirty="0" smtClean="0"/>
          </a:p>
        </p:txBody>
      </p:sp>
    </p:spTree>
    <p:extLst>
      <p:ext uri="{BB962C8B-B14F-4D97-AF65-F5344CB8AC3E}">
        <p14:creationId xmlns:p14="http://schemas.microsoft.com/office/powerpoint/2010/main" val="16200977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11</a:t>
            </a:fld>
            <a:endParaRPr lang="fr-BE"/>
          </a:p>
        </p:txBody>
      </p:sp>
      <p:sp>
        <p:nvSpPr>
          <p:cNvPr id="8" name="ZoneTexte 10"/>
          <p:cNvSpPr txBox="1"/>
          <p:nvPr/>
        </p:nvSpPr>
        <p:spPr>
          <a:xfrm>
            <a:off x="-9241" y="-61600"/>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Cardinalité dans les relation</a:t>
            </a:r>
            <a:endParaRPr lang="fr-FR" sz="3200" b="1" dirty="0" smtClean="0"/>
          </a:p>
        </p:txBody>
      </p:sp>
      <p:sp>
        <p:nvSpPr>
          <p:cNvPr id="9" name="ZoneTexte 10"/>
          <p:cNvSpPr txBox="1"/>
          <p:nvPr/>
        </p:nvSpPr>
        <p:spPr>
          <a:xfrm>
            <a:off x="881111" y="907573"/>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Voiture</a:t>
            </a:r>
            <a:endParaRPr lang="fr-FR" sz="3200" dirty="0"/>
          </a:p>
        </p:txBody>
      </p:sp>
      <p:cxnSp>
        <p:nvCxnSpPr>
          <p:cNvPr id="11" name="Connecteur droit avec flèche 12"/>
          <p:cNvCxnSpPr/>
          <p:nvPr/>
        </p:nvCxnSpPr>
        <p:spPr>
          <a:xfrm>
            <a:off x="2825327" y="1276905"/>
            <a:ext cx="347486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4"/>
          <p:cNvSpPr txBox="1"/>
          <p:nvPr/>
        </p:nvSpPr>
        <p:spPr>
          <a:xfrm>
            <a:off x="6300192" y="907572"/>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Roue</a:t>
            </a:r>
            <a:endParaRPr lang="fr-FR" sz="3200" dirty="0"/>
          </a:p>
        </p:txBody>
      </p:sp>
      <p:sp>
        <p:nvSpPr>
          <p:cNvPr id="7" name="TextBox 6"/>
          <p:cNvSpPr txBox="1"/>
          <p:nvPr/>
        </p:nvSpPr>
        <p:spPr>
          <a:xfrm>
            <a:off x="4027229" y="839659"/>
            <a:ext cx="2448272" cy="461665"/>
          </a:xfrm>
          <a:prstGeom prst="rect">
            <a:avLst/>
          </a:prstGeom>
          <a:noFill/>
        </p:spPr>
        <p:txBody>
          <a:bodyPr wrap="square" rtlCol="0">
            <a:spAutoFit/>
          </a:bodyPr>
          <a:lstStyle/>
          <a:p>
            <a:r>
              <a:rPr lang="fr-FR" sz="2400" dirty="0" smtClean="0"/>
              <a:t>Possède            4</a:t>
            </a:r>
            <a:endParaRPr lang="en-US" sz="2400" dirty="0"/>
          </a:p>
        </p:txBody>
      </p:sp>
      <p:sp>
        <p:nvSpPr>
          <p:cNvPr id="13" name="ZoneTexte 10"/>
          <p:cNvSpPr txBox="1"/>
          <p:nvPr/>
        </p:nvSpPr>
        <p:spPr>
          <a:xfrm>
            <a:off x="45546" y="3334052"/>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rtl="1"/>
            <a:r>
              <a:rPr lang="ar-DZ" sz="3200" dirty="0" smtClean="0"/>
              <a:t>التعداد في العلاقات</a:t>
            </a:r>
          </a:p>
        </p:txBody>
      </p:sp>
      <p:sp>
        <p:nvSpPr>
          <p:cNvPr id="14" name="ZoneTexte 10"/>
          <p:cNvSpPr txBox="1"/>
          <p:nvPr/>
        </p:nvSpPr>
        <p:spPr>
          <a:xfrm>
            <a:off x="25576" y="1916832"/>
            <a:ext cx="9144000"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800" dirty="0" smtClean="0"/>
              <a:t>Le nombre d’</a:t>
            </a:r>
            <a:r>
              <a:rPr lang="fr-FR" sz="2800" dirty="0" smtClean="0"/>
              <a:t>objets indiqué sur le bout de la flèche est appelle cardinalité de la relation</a:t>
            </a:r>
            <a:endParaRPr lang="fr-FR" sz="2800" dirty="0" smtClean="0"/>
          </a:p>
        </p:txBody>
      </p:sp>
      <p:sp>
        <p:nvSpPr>
          <p:cNvPr id="15" name="ZoneTexte 10"/>
          <p:cNvSpPr txBox="1"/>
          <p:nvPr/>
        </p:nvSpPr>
        <p:spPr>
          <a:xfrm>
            <a:off x="535" y="4293096"/>
            <a:ext cx="9144000" cy="10772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rtl="1"/>
            <a:r>
              <a:rPr lang="ar-DZ" sz="3200" dirty="0" smtClean="0"/>
              <a:t>التعداد هو القيمة التي توضع في أخر السهم وتبين عدد أشياء الهدف ربطت بشيئ واحد من المصدر</a:t>
            </a:r>
          </a:p>
        </p:txBody>
      </p:sp>
    </p:spTree>
    <p:extLst>
      <p:ext uri="{BB962C8B-B14F-4D97-AF65-F5344CB8AC3E}">
        <p14:creationId xmlns:p14="http://schemas.microsoft.com/office/powerpoint/2010/main" val="1070198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12</a:t>
            </a:fld>
            <a:endParaRPr lang="fr-BE"/>
          </a:p>
        </p:txBody>
      </p:sp>
      <p:sp>
        <p:nvSpPr>
          <p:cNvPr id="8" name="ZoneTexte 10"/>
          <p:cNvSpPr txBox="1"/>
          <p:nvPr/>
        </p:nvSpPr>
        <p:spPr>
          <a:xfrm>
            <a:off x="-9241" y="-61600"/>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Autres caractéristique</a:t>
            </a:r>
            <a:endParaRPr lang="fr-FR" sz="3200" b="1" dirty="0" smtClean="0"/>
          </a:p>
        </p:txBody>
      </p:sp>
      <p:sp>
        <p:nvSpPr>
          <p:cNvPr id="9" name="ZoneTexte 10"/>
          <p:cNvSpPr txBox="1"/>
          <p:nvPr/>
        </p:nvSpPr>
        <p:spPr>
          <a:xfrm>
            <a:off x="881111" y="716550"/>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Voiture</a:t>
            </a:r>
            <a:endParaRPr lang="fr-FR" sz="3200" dirty="0"/>
          </a:p>
        </p:txBody>
      </p:sp>
      <p:cxnSp>
        <p:nvCxnSpPr>
          <p:cNvPr id="11" name="Connecteur droit avec flèche 12"/>
          <p:cNvCxnSpPr/>
          <p:nvPr/>
        </p:nvCxnSpPr>
        <p:spPr>
          <a:xfrm>
            <a:off x="2825327" y="1085882"/>
            <a:ext cx="347486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4"/>
          <p:cNvSpPr txBox="1"/>
          <p:nvPr/>
        </p:nvSpPr>
        <p:spPr>
          <a:xfrm>
            <a:off x="6300192" y="716549"/>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Roue</a:t>
            </a:r>
            <a:endParaRPr lang="fr-FR" sz="3200" dirty="0"/>
          </a:p>
        </p:txBody>
      </p:sp>
      <p:sp>
        <p:nvSpPr>
          <p:cNvPr id="7" name="TextBox 6"/>
          <p:cNvSpPr txBox="1"/>
          <p:nvPr/>
        </p:nvSpPr>
        <p:spPr>
          <a:xfrm>
            <a:off x="4027229" y="648636"/>
            <a:ext cx="2448272" cy="461665"/>
          </a:xfrm>
          <a:prstGeom prst="rect">
            <a:avLst/>
          </a:prstGeom>
          <a:noFill/>
        </p:spPr>
        <p:txBody>
          <a:bodyPr wrap="square" rtlCol="0">
            <a:spAutoFit/>
          </a:bodyPr>
          <a:lstStyle/>
          <a:p>
            <a:r>
              <a:rPr lang="fr-FR" sz="2400" dirty="0" smtClean="0"/>
              <a:t>Possède            4</a:t>
            </a:r>
            <a:endParaRPr lang="en-US" sz="2400" dirty="0"/>
          </a:p>
        </p:txBody>
      </p:sp>
      <p:sp>
        <p:nvSpPr>
          <p:cNvPr id="14" name="ZoneTexte 10"/>
          <p:cNvSpPr txBox="1"/>
          <p:nvPr/>
        </p:nvSpPr>
        <p:spPr>
          <a:xfrm>
            <a:off x="45546" y="1379964"/>
            <a:ext cx="91440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400" dirty="0" smtClean="0"/>
              <a:t>Le sens de la flèche indique que l’objet source connait les objet cibles. </a:t>
            </a:r>
          </a:p>
        </p:txBody>
      </p:sp>
      <p:sp>
        <p:nvSpPr>
          <p:cNvPr id="16" name="ZoneTexte 10"/>
          <p:cNvSpPr txBox="1"/>
          <p:nvPr/>
        </p:nvSpPr>
        <p:spPr>
          <a:xfrm>
            <a:off x="38929" y="1922642"/>
            <a:ext cx="91440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400" dirty="0" smtClean="0"/>
              <a:t>En java cette connaissance est interprété par le fait que </a:t>
            </a:r>
            <a:r>
              <a:rPr lang="fr-FR" sz="2400" b="1" dirty="0" smtClean="0"/>
              <a:t>l’objet source possède </a:t>
            </a:r>
            <a:r>
              <a:rPr lang="fr-FR" sz="2400" b="1" dirty="0" smtClean="0">
                <a:solidFill>
                  <a:srgbClr val="FF0000"/>
                </a:solidFill>
              </a:rPr>
              <a:t>les références </a:t>
            </a:r>
            <a:r>
              <a:rPr lang="fr-FR" sz="2400" b="1" dirty="0" smtClean="0"/>
              <a:t>des objets cibles</a:t>
            </a:r>
            <a:endParaRPr lang="fr-FR" sz="2400" b="1" dirty="0" smtClean="0"/>
          </a:p>
        </p:txBody>
      </p:sp>
      <p:sp>
        <p:nvSpPr>
          <p:cNvPr id="17" name="ZoneTexte 10"/>
          <p:cNvSpPr txBox="1"/>
          <p:nvPr/>
        </p:nvSpPr>
        <p:spPr>
          <a:xfrm>
            <a:off x="30203" y="2891845"/>
            <a:ext cx="91440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400" dirty="0" smtClean="0"/>
              <a:t>La relation  est dite</a:t>
            </a:r>
            <a:r>
              <a:rPr lang="fr-FR" sz="2400" b="1" dirty="0" smtClean="0"/>
              <a:t> navigable </a:t>
            </a:r>
            <a:r>
              <a:rPr lang="fr-FR" sz="2400" dirty="0" smtClean="0"/>
              <a:t>de </a:t>
            </a:r>
            <a:r>
              <a:rPr lang="fr-FR" sz="2400" b="1" dirty="0" smtClean="0"/>
              <a:t>Voiture</a:t>
            </a:r>
            <a:r>
              <a:rPr lang="fr-FR" sz="2400" dirty="0" smtClean="0"/>
              <a:t> vers </a:t>
            </a:r>
            <a:r>
              <a:rPr lang="fr-FR" sz="2400" b="1" dirty="0" smtClean="0"/>
              <a:t>Roue:</a:t>
            </a:r>
            <a:r>
              <a:rPr lang="fr-FR" sz="2400" dirty="0" smtClean="0"/>
              <a:t> A partir de l’objet </a:t>
            </a:r>
            <a:r>
              <a:rPr lang="fr-FR" sz="2400" b="1" dirty="0" smtClean="0"/>
              <a:t>Voiture</a:t>
            </a:r>
            <a:r>
              <a:rPr lang="fr-FR" sz="2400" dirty="0" smtClean="0"/>
              <a:t> on peut déterminer les objets </a:t>
            </a:r>
            <a:r>
              <a:rPr lang="fr-FR" sz="2400" b="1" dirty="0" smtClean="0"/>
              <a:t>Roues</a:t>
            </a:r>
            <a:endParaRPr lang="fr-FR" sz="2400" b="1" dirty="0" smtClean="0"/>
          </a:p>
        </p:txBody>
      </p:sp>
      <p:sp>
        <p:nvSpPr>
          <p:cNvPr id="19" name="ZoneTexte 10"/>
          <p:cNvSpPr txBox="1"/>
          <p:nvPr/>
        </p:nvSpPr>
        <p:spPr>
          <a:xfrm>
            <a:off x="79034" y="4221375"/>
            <a:ext cx="91440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r" rtl="1"/>
            <a:r>
              <a:rPr lang="ar-DZ" sz="2400" dirty="0" smtClean="0"/>
              <a:t>اتجاه السهم يفهم على ان الشيئ من المنبع يعرف الشيئ الموجود في الهدف</a:t>
            </a:r>
            <a:endParaRPr lang="fr-FR" sz="2400" dirty="0" smtClean="0"/>
          </a:p>
        </p:txBody>
      </p:sp>
      <p:sp>
        <p:nvSpPr>
          <p:cNvPr id="20" name="ZoneTexte 10"/>
          <p:cNvSpPr txBox="1"/>
          <p:nvPr/>
        </p:nvSpPr>
        <p:spPr>
          <a:xfrm>
            <a:off x="72417" y="4764053"/>
            <a:ext cx="91440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r" rtl="1"/>
            <a:r>
              <a:rPr lang="ar-DZ" sz="2400" b="1" dirty="0" smtClean="0"/>
              <a:t>في لغة «جافا» تترجم هذه المعرف الى امتلاك شيئ المنبع لسمات تمكنه من الوصول الى اشاء الهوذف و نسميها هنا الصلات </a:t>
            </a:r>
            <a:r>
              <a:rPr lang="fr-FR" sz="2400" b="1" dirty="0" smtClean="0"/>
              <a:t>(</a:t>
            </a:r>
            <a:r>
              <a:rPr lang="fr-FR" sz="2400" b="1" dirty="0" err="1" smtClean="0"/>
              <a:t>object</a:t>
            </a:r>
            <a:r>
              <a:rPr lang="fr-FR" sz="2400" b="1" dirty="0" smtClean="0"/>
              <a:t> </a:t>
            </a:r>
            <a:r>
              <a:rPr lang="fr-FR" sz="2400" b="1" dirty="0" err="1" smtClean="0"/>
              <a:t>reference</a:t>
            </a:r>
            <a:r>
              <a:rPr lang="fr-FR" sz="2400" b="1" dirty="0" smtClean="0"/>
              <a:t>)</a:t>
            </a:r>
            <a:endParaRPr lang="fr-FR" sz="2400" b="1" dirty="0" smtClean="0"/>
          </a:p>
        </p:txBody>
      </p:sp>
      <p:sp>
        <p:nvSpPr>
          <p:cNvPr id="21" name="ZoneTexte 10"/>
          <p:cNvSpPr txBox="1"/>
          <p:nvPr/>
        </p:nvSpPr>
        <p:spPr>
          <a:xfrm>
            <a:off x="63691" y="5733256"/>
            <a:ext cx="9144000"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r" rtl="1"/>
            <a:r>
              <a:rPr lang="ar-DZ" sz="2400" b="1" dirty="0" smtClean="0"/>
              <a:t>يقال ان العلاقة ناقلة من الصنف سيارة الى الصنف عجلة</a:t>
            </a:r>
            <a:endParaRPr lang="fr-FR" sz="2400" b="1" dirty="0" smtClean="0"/>
          </a:p>
        </p:txBody>
      </p:sp>
    </p:spTree>
    <p:extLst>
      <p:ext uri="{BB962C8B-B14F-4D97-AF65-F5344CB8AC3E}">
        <p14:creationId xmlns:p14="http://schemas.microsoft.com/office/powerpoint/2010/main" val="1949408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13</a:t>
            </a:fld>
            <a:endParaRPr lang="fr-BE"/>
          </a:p>
        </p:txBody>
      </p:sp>
      <p:sp>
        <p:nvSpPr>
          <p:cNvPr id="8" name="ZoneTexte 10"/>
          <p:cNvSpPr txBox="1"/>
          <p:nvPr/>
        </p:nvSpPr>
        <p:spPr>
          <a:xfrm>
            <a:off x="-9241" y="-61600"/>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Transformation Java</a:t>
            </a:r>
            <a:endParaRPr lang="fr-FR" sz="3200" b="1" dirty="0" smtClean="0"/>
          </a:p>
        </p:txBody>
      </p:sp>
      <p:sp>
        <p:nvSpPr>
          <p:cNvPr id="9" name="ZoneTexte 10"/>
          <p:cNvSpPr txBox="1"/>
          <p:nvPr/>
        </p:nvSpPr>
        <p:spPr>
          <a:xfrm>
            <a:off x="881111" y="1008937"/>
            <a:ext cx="1944216"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3200" dirty="0" smtClean="0"/>
              <a:t>Voiture</a:t>
            </a:r>
            <a:endParaRPr lang="fr-FR" sz="3200" dirty="0"/>
          </a:p>
        </p:txBody>
      </p:sp>
      <p:cxnSp>
        <p:nvCxnSpPr>
          <p:cNvPr id="11" name="Connecteur droit avec flèche 12"/>
          <p:cNvCxnSpPr/>
          <p:nvPr/>
        </p:nvCxnSpPr>
        <p:spPr>
          <a:xfrm>
            <a:off x="2825327" y="1378269"/>
            <a:ext cx="347486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4"/>
          <p:cNvSpPr txBox="1"/>
          <p:nvPr/>
        </p:nvSpPr>
        <p:spPr>
          <a:xfrm>
            <a:off x="6300192" y="1008936"/>
            <a:ext cx="1944216"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3200" dirty="0" smtClean="0"/>
              <a:t>Roue</a:t>
            </a:r>
            <a:endParaRPr lang="fr-FR" sz="3200" dirty="0"/>
          </a:p>
        </p:txBody>
      </p:sp>
      <p:sp>
        <p:nvSpPr>
          <p:cNvPr id="7" name="TextBox 6"/>
          <p:cNvSpPr txBox="1"/>
          <p:nvPr/>
        </p:nvSpPr>
        <p:spPr>
          <a:xfrm>
            <a:off x="3347864" y="739874"/>
            <a:ext cx="3127637" cy="646331"/>
          </a:xfrm>
          <a:prstGeom prst="rect">
            <a:avLst/>
          </a:prstGeom>
          <a:noFill/>
        </p:spPr>
        <p:txBody>
          <a:bodyPr wrap="square" rtlCol="0">
            <a:spAutoFit/>
          </a:bodyPr>
          <a:lstStyle/>
          <a:p>
            <a:r>
              <a:rPr lang="fr-FR" sz="2800" b="1" dirty="0" smtClean="0">
                <a:solidFill>
                  <a:srgbClr val="FFFF00"/>
                </a:solidFill>
              </a:rPr>
              <a:t>Possède</a:t>
            </a:r>
            <a:r>
              <a:rPr lang="fr-FR" sz="3600" b="1" dirty="0" smtClean="0">
                <a:solidFill>
                  <a:srgbClr val="FFFF00"/>
                </a:solidFill>
              </a:rPr>
              <a:t>            4</a:t>
            </a:r>
            <a:endParaRPr lang="en-US" sz="3600" b="1" dirty="0">
              <a:solidFill>
                <a:srgbClr val="FFFF00"/>
              </a:solidFill>
            </a:endParaRPr>
          </a:p>
        </p:txBody>
      </p:sp>
      <p:sp>
        <p:nvSpPr>
          <p:cNvPr id="22" name="ZoneTexte 10"/>
          <p:cNvSpPr txBox="1"/>
          <p:nvPr/>
        </p:nvSpPr>
        <p:spPr>
          <a:xfrm>
            <a:off x="-9241" y="2564904"/>
            <a:ext cx="4427984"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sz="3200" dirty="0" smtClean="0">
                <a:solidFill>
                  <a:srgbClr val="C00000"/>
                </a:solidFill>
              </a:rPr>
              <a:t>class Voiture {</a:t>
            </a:r>
          </a:p>
          <a:p>
            <a:r>
              <a:rPr lang="fr-FR" sz="3200" dirty="0">
                <a:solidFill>
                  <a:srgbClr val="C00000"/>
                </a:solidFill>
              </a:rPr>
              <a:t> </a:t>
            </a:r>
            <a:r>
              <a:rPr lang="fr-FR" sz="3200" dirty="0" smtClean="0">
                <a:solidFill>
                  <a:srgbClr val="C00000"/>
                </a:solidFill>
              </a:rPr>
              <a:t>  Roue r1, r2, r3, r4;</a:t>
            </a:r>
          </a:p>
          <a:p>
            <a:r>
              <a:rPr lang="fr-FR" sz="3200" b="1" dirty="0">
                <a:solidFill>
                  <a:srgbClr val="C00000"/>
                </a:solidFill>
              </a:rPr>
              <a:t>}</a:t>
            </a:r>
            <a:endParaRPr lang="fr-FR" sz="3200" b="1" dirty="0" smtClean="0"/>
          </a:p>
        </p:txBody>
      </p:sp>
      <p:sp>
        <p:nvSpPr>
          <p:cNvPr id="23" name="ZoneTexte 10"/>
          <p:cNvSpPr txBox="1"/>
          <p:nvPr/>
        </p:nvSpPr>
        <p:spPr>
          <a:xfrm>
            <a:off x="0" y="4437112"/>
            <a:ext cx="5796136" cy="156966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sz="3200" dirty="0" smtClean="0">
                <a:solidFill>
                  <a:srgbClr val="C00000"/>
                </a:solidFill>
              </a:rPr>
              <a:t>class Voiture {</a:t>
            </a:r>
          </a:p>
          <a:p>
            <a:r>
              <a:rPr lang="fr-FR" sz="3200" dirty="0">
                <a:solidFill>
                  <a:srgbClr val="C00000"/>
                </a:solidFill>
              </a:rPr>
              <a:t> </a:t>
            </a:r>
            <a:r>
              <a:rPr lang="fr-FR" sz="3200" dirty="0" smtClean="0">
                <a:solidFill>
                  <a:srgbClr val="C00000"/>
                </a:solidFill>
              </a:rPr>
              <a:t>  Roue[] </a:t>
            </a:r>
            <a:r>
              <a:rPr lang="fr-FR" sz="3200" dirty="0" err="1" smtClean="0">
                <a:solidFill>
                  <a:srgbClr val="C00000"/>
                </a:solidFill>
              </a:rPr>
              <a:t>tabRoue</a:t>
            </a:r>
            <a:r>
              <a:rPr lang="fr-FR" sz="3200" dirty="0" smtClean="0">
                <a:solidFill>
                  <a:srgbClr val="C00000"/>
                </a:solidFill>
              </a:rPr>
              <a:t> = new Roue();</a:t>
            </a:r>
          </a:p>
          <a:p>
            <a:r>
              <a:rPr lang="fr-FR" sz="3200" b="1" dirty="0">
                <a:solidFill>
                  <a:srgbClr val="C00000"/>
                </a:solidFill>
              </a:rPr>
              <a:t>}</a:t>
            </a:r>
            <a:endParaRPr lang="fr-FR" sz="3200" b="1" dirty="0" smtClean="0"/>
          </a:p>
        </p:txBody>
      </p:sp>
      <p:sp>
        <p:nvSpPr>
          <p:cNvPr id="24" name="ZoneTexte 10"/>
          <p:cNvSpPr txBox="1"/>
          <p:nvPr/>
        </p:nvSpPr>
        <p:spPr>
          <a:xfrm>
            <a:off x="6156176" y="2069559"/>
            <a:ext cx="2626927"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sz="3200" dirty="0" smtClean="0">
                <a:solidFill>
                  <a:srgbClr val="C00000"/>
                </a:solidFill>
              </a:rPr>
              <a:t>class Roue { </a:t>
            </a:r>
            <a:r>
              <a:rPr lang="fr-FR" sz="3200" dirty="0" smtClean="0">
                <a:solidFill>
                  <a:srgbClr val="C00000"/>
                </a:solidFill>
              </a:rPr>
              <a:t>}</a:t>
            </a:r>
            <a:endParaRPr lang="fr-FR" sz="3200" dirty="0" smtClean="0"/>
          </a:p>
        </p:txBody>
      </p:sp>
      <p:grpSp>
        <p:nvGrpSpPr>
          <p:cNvPr id="32" name="Group 31"/>
          <p:cNvGrpSpPr/>
          <p:nvPr/>
        </p:nvGrpSpPr>
        <p:grpSpPr>
          <a:xfrm>
            <a:off x="323528" y="739874"/>
            <a:ext cx="5976664" cy="4734071"/>
            <a:chOff x="323528" y="739874"/>
            <a:chExt cx="5976664" cy="4734071"/>
          </a:xfrm>
        </p:grpSpPr>
        <p:sp>
          <p:nvSpPr>
            <p:cNvPr id="4" name="Oval 3"/>
            <p:cNvSpPr/>
            <p:nvPr/>
          </p:nvSpPr>
          <p:spPr>
            <a:xfrm>
              <a:off x="5724128" y="739874"/>
              <a:ext cx="576064" cy="561450"/>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endCxn id="4" idx="3"/>
            </p:cNvCxnSpPr>
            <p:nvPr/>
          </p:nvCxnSpPr>
          <p:spPr>
            <a:xfrm flipV="1">
              <a:off x="2898068" y="1219102"/>
              <a:ext cx="2910423" cy="1849907"/>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323528" y="3069009"/>
              <a:ext cx="3456384" cy="5040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323528" y="4969938"/>
              <a:ext cx="5184576" cy="5040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27" idx="0"/>
              <a:endCxn id="4" idx="3"/>
            </p:cNvCxnSpPr>
            <p:nvPr/>
          </p:nvCxnSpPr>
          <p:spPr>
            <a:xfrm flipV="1">
              <a:off x="2915816" y="1219102"/>
              <a:ext cx="2892675" cy="3750836"/>
            </a:xfrm>
            <a:prstGeom prst="straightConnector1">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993475" y="4797152"/>
            <a:ext cx="2952328" cy="1036834"/>
            <a:chOff x="6012160" y="4969938"/>
            <a:chExt cx="2952328" cy="1036834"/>
          </a:xfrm>
        </p:grpSpPr>
        <p:sp>
          <p:nvSpPr>
            <p:cNvPr id="33" name="TextBox 32"/>
            <p:cNvSpPr txBox="1"/>
            <p:nvPr/>
          </p:nvSpPr>
          <p:spPr>
            <a:xfrm>
              <a:off x="6475501" y="5180492"/>
              <a:ext cx="2488987" cy="523220"/>
            </a:xfrm>
            <a:prstGeom prst="rect">
              <a:avLst/>
            </a:prstGeom>
            <a:noFill/>
          </p:spPr>
          <p:txBody>
            <a:bodyPr wrap="square" rtlCol="0">
              <a:spAutoFit/>
            </a:bodyPr>
            <a:lstStyle/>
            <a:p>
              <a:r>
                <a:rPr lang="fr-FR" sz="2800" b="1" dirty="0" smtClean="0">
                  <a:solidFill>
                    <a:srgbClr val="FF0000"/>
                  </a:solidFill>
                </a:rPr>
                <a:t>recommandé</a:t>
              </a:r>
              <a:endParaRPr lang="en-US" sz="2800" b="1" dirty="0">
                <a:solidFill>
                  <a:srgbClr val="FF0000"/>
                </a:solidFill>
              </a:endParaRPr>
            </a:p>
          </p:txBody>
        </p:sp>
        <p:sp>
          <p:nvSpPr>
            <p:cNvPr id="34" name="Left Arrow 33"/>
            <p:cNvSpPr/>
            <p:nvPr/>
          </p:nvSpPr>
          <p:spPr>
            <a:xfrm>
              <a:off x="6012160" y="4969938"/>
              <a:ext cx="2952328" cy="1036834"/>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722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14</a:t>
            </a:fld>
            <a:endParaRPr lang="fr-BE"/>
          </a:p>
        </p:txBody>
      </p:sp>
      <p:sp>
        <p:nvSpPr>
          <p:cNvPr id="8" name="ZoneTexte 10"/>
          <p:cNvSpPr txBox="1"/>
          <p:nvPr/>
        </p:nvSpPr>
        <p:spPr>
          <a:xfrm>
            <a:off x="0" y="230788"/>
            <a:ext cx="9144000" cy="5847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fr-FR" sz="3200" b="1" dirty="0" smtClean="0"/>
              <a:t>Exercice</a:t>
            </a:r>
            <a:endParaRPr lang="fr-FR" sz="3200" b="1" dirty="0" smtClean="0"/>
          </a:p>
        </p:txBody>
      </p:sp>
      <p:sp>
        <p:nvSpPr>
          <p:cNvPr id="10" name="ZoneTexte 10"/>
          <p:cNvSpPr txBox="1"/>
          <p:nvPr/>
        </p:nvSpPr>
        <p:spPr>
          <a:xfrm>
            <a:off x="14235" y="1844824"/>
            <a:ext cx="9144000" cy="255454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Un objet  </a:t>
            </a:r>
            <a:r>
              <a:rPr lang="fr-FR" sz="3200" b="1" dirty="0" smtClean="0"/>
              <a:t>Voiture</a:t>
            </a:r>
            <a:r>
              <a:rPr lang="fr-FR" sz="3200" dirty="0" smtClean="0"/>
              <a:t> dont la référence est </a:t>
            </a:r>
            <a:r>
              <a:rPr lang="fr-FR" sz="3200" b="1" dirty="0" smtClean="0"/>
              <a:t>v</a:t>
            </a:r>
            <a:r>
              <a:rPr lang="fr-FR" sz="3200" dirty="0" smtClean="0"/>
              <a:t>  possède 4 références sur des objets Roues. Une de ces 4 références possède la valeur </a:t>
            </a:r>
            <a:r>
              <a:rPr lang="fr-FR" sz="3200" b="1" dirty="0" err="1" smtClean="0"/>
              <a:t>null</a:t>
            </a:r>
            <a:r>
              <a:rPr lang="fr-FR" sz="3200" dirty="0" smtClean="0"/>
              <a:t>.</a:t>
            </a:r>
          </a:p>
          <a:p>
            <a:pPr algn="ctr"/>
            <a:r>
              <a:rPr lang="fr-FR" sz="3200" b="1" dirty="0" smtClean="0">
                <a:solidFill>
                  <a:srgbClr val="FF0000"/>
                </a:solidFill>
              </a:rPr>
              <a:t>Peut t on dire que l’objet v </a:t>
            </a:r>
          </a:p>
          <a:p>
            <a:pPr algn="ctr"/>
            <a:r>
              <a:rPr lang="fr-FR" sz="3200" b="1" dirty="0" smtClean="0">
                <a:solidFill>
                  <a:srgbClr val="FF0000"/>
                </a:solidFill>
              </a:rPr>
              <a:t>représente réellement une voiture? </a:t>
            </a:r>
            <a:endParaRPr lang="fr-FR" sz="3200" b="1" dirty="0" smtClean="0">
              <a:solidFill>
                <a:srgbClr val="FF0000"/>
              </a:solidFill>
            </a:endParaRPr>
          </a:p>
        </p:txBody>
      </p:sp>
    </p:spTree>
    <p:extLst>
      <p:ext uri="{BB962C8B-B14F-4D97-AF65-F5344CB8AC3E}">
        <p14:creationId xmlns:p14="http://schemas.microsoft.com/office/powerpoint/2010/main" val="1310352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15</a:t>
            </a:fld>
            <a:endParaRPr lang="fr-BE"/>
          </a:p>
        </p:txBody>
      </p:sp>
      <p:sp>
        <p:nvSpPr>
          <p:cNvPr id="11" name="ZoneTexte 10"/>
          <p:cNvSpPr txBox="1"/>
          <p:nvPr/>
        </p:nvSpPr>
        <p:spPr>
          <a:xfrm>
            <a:off x="0" y="2780928"/>
            <a:ext cx="9144000" cy="584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fr-FR" sz="3200" dirty="0" smtClean="0"/>
              <a:t>Les </a:t>
            </a:r>
            <a:r>
              <a:rPr lang="fr-FR" sz="3200" b="1" dirty="0"/>
              <a:t>relations </a:t>
            </a:r>
            <a:r>
              <a:rPr lang="fr-FR" sz="3200" dirty="0" smtClean="0"/>
              <a:t>en orienté objet</a:t>
            </a:r>
          </a:p>
        </p:txBody>
      </p:sp>
    </p:spTree>
    <p:extLst>
      <p:ext uri="{BB962C8B-B14F-4D97-AF65-F5344CB8AC3E}">
        <p14:creationId xmlns:p14="http://schemas.microsoft.com/office/powerpoint/2010/main" val="2081622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16</a:t>
            </a:fld>
            <a:endParaRPr lang="fr-BE"/>
          </a:p>
        </p:txBody>
      </p:sp>
      <p:sp>
        <p:nvSpPr>
          <p:cNvPr id="11" name="ZoneTexte 10"/>
          <p:cNvSpPr txBox="1"/>
          <p:nvPr/>
        </p:nvSpPr>
        <p:spPr>
          <a:xfrm>
            <a:off x="0" y="2204864"/>
            <a:ext cx="9144000"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UML et les  langage de POO offre un ensemble de mécanismes pour représenter directement les </a:t>
            </a:r>
            <a:r>
              <a:rPr lang="fr-FR" sz="3200" b="1" dirty="0" smtClean="0"/>
              <a:t>relations du monde réel</a:t>
            </a:r>
            <a:endParaRPr lang="fr-FR" sz="3200" dirty="0" smtClean="0"/>
          </a:p>
        </p:txBody>
      </p:sp>
    </p:spTree>
    <p:extLst>
      <p:ext uri="{BB962C8B-B14F-4D97-AF65-F5344CB8AC3E}">
        <p14:creationId xmlns:p14="http://schemas.microsoft.com/office/powerpoint/2010/main" val="3222185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17</a:t>
            </a:fld>
            <a:endParaRPr lang="fr-BE"/>
          </a:p>
        </p:txBody>
      </p:sp>
      <p:sp>
        <p:nvSpPr>
          <p:cNvPr id="9" name="ZoneTexte 8"/>
          <p:cNvSpPr txBox="1"/>
          <p:nvPr/>
        </p:nvSpPr>
        <p:spPr>
          <a:xfrm>
            <a:off x="366534" y="456943"/>
            <a:ext cx="8640960"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2800" dirty="0" smtClean="0"/>
              <a:t>Les mécanismes offert par UML et les langage POO permettent de représenter </a:t>
            </a:r>
          </a:p>
          <a:p>
            <a:pPr algn="ctr"/>
            <a:r>
              <a:rPr lang="fr-FR" sz="2800" dirty="0" smtClean="0"/>
              <a:t>4 CATEGORIES DE RELATIONS</a:t>
            </a:r>
          </a:p>
        </p:txBody>
      </p:sp>
      <p:sp>
        <p:nvSpPr>
          <p:cNvPr id="13" name="ZoneTexte 12"/>
          <p:cNvSpPr txBox="1"/>
          <p:nvPr/>
        </p:nvSpPr>
        <p:spPr>
          <a:xfrm>
            <a:off x="308531" y="2204864"/>
            <a:ext cx="8698963" cy="224676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514350" indent="-514350">
              <a:buAutoNum type="arabicParenR"/>
            </a:pPr>
            <a:r>
              <a:rPr lang="fr-FR" sz="2800" dirty="0" smtClean="0"/>
              <a:t>Les Relation </a:t>
            </a:r>
            <a:r>
              <a:rPr lang="fr-FR" sz="2800" dirty="0"/>
              <a:t>structurelle </a:t>
            </a:r>
            <a:r>
              <a:rPr lang="fr-FR" sz="2800" dirty="0" smtClean="0"/>
              <a:t>(association, composition, agrégation)</a:t>
            </a:r>
          </a:p>
          <a:p>
            <a:pPr marL="514350" indent="-514350">
              <a:buAutoNum type="arabicParenR"/>
            </a:pPr>
            <a:r>
              <a:rPr lang="fr-FR" sz="2800" dirty="0" smtClean="0"/>
              <a:t>Relation </a:t>
            </a:r>
            <a:r>
              <a:rPr lang="fr-FR" sz="2800" dirty="0"/>
              <a:t>de </a:t>
            </a:r>
            <a:r>
              <a:rPr lang="fr-FR" sz="2800" dirty="0" smtClean="0"/>
              <a:t>spécialisation/généralisation/Héritage</a:t>
            </a:r>
          </a:p>
          <a:p>
            <a:pPr marL="514350" indent="-514350">
              <a:buAutoNum type="arabicParenR"/>
            </a:pPr>
            <a:r>
              <a:rPr lang="fr-FR" sz="2800" dirty="0" smtClean="0"/>
              <a:t>Relation </a:t>
            </a:r>
            <a:r>
              <a:rPr lang="fr-FR" sz="2800" dirty="0"/>
              <a:t>de </a:t>
            </a:r>
            <a:r>
              <a:rPr lang="fr-FR" sz="2800" dirty="0" smtClean="0"/>
              <a:t>réalisation (ou d’implémentation)</a:t>
            </a:r>
          </a:p>
          <a:p>
            <a:pPr marL="514350" indent="-514350">
              <a:buAutoNum type="arabicParenR"/>
            </a:pPr>
            <a:r>
              <a:rPr lang="fr-FR" sz="2800" dirty="0" smtClean="0"/>
              <a:t>Relation </a:t>
            </a:r>
            <a:r>
              <a:rPr lang="fr-FR" sz="2800" dirty="0"/>
              <a:t>de dépendance</a:t>
            </a:r>
            <a:endParaRPr lang="fr-FR" sz="2800" dirty="0" smtClean="0"/>
          </a:p>
        </p:txBody>
      </p:sp>
    </p:spTree>
    <p:extLst>
      <p:ext uri="{BB962C8B-B14F-4D97-AF65-F5344CB8AC3E}">
        <p14:creationId xmlns:p14="http://schemas.microsoft.com/office/powerpoint/2010/main" val="13144409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18</a:t>
            </a:fld>
            <a:endParaRPr lang="fr-BE"/>
          </a:p>
        </p:txBody>
      </p:sp>
      <p:sp>
        <p:nvSpPr>
          <p:cNvPr id="7" name="ZoneTexte 6"/>
          <p:cNvSpPr txBox="1"/>
          <p:nvPr/>
        </p:nvSpPr>
        <p:spPr>
          <a:xfrm>
            <a:off x="179512" y="2852936"/>
            <a:ext cx="864096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4000" dirty="0" smtClean="0"/>
              <a:t>Les relations Structurelle</a:t>
            </a:r>
            <a:endParaRPr lang="fr-FR" sz="4000" dirty="0"/>
          </a:p>
        </p:txBody>
      </p:sp>
    </p:spTree>
    <p:extLst>
      <p:ext uri="{BB962C8B-B14F-4D97-AF65-F5344CB8AC3E}">
        <p14:creationId xmlns:p14="http://schemas.microsoft.com/office/powerpoint/2010/main" val="2883837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19</a:t>
            </a:fld>
            <a:endParaRPr lang="fr-BE"/>
          </a:p>
        </p:txBody>
      </p:sp>
      <p:sp>
        <p:nvSpPr>
          <p:cNvPr id="13" name="ZoneTexte 12"/>
          <p:cNvSpPr txBox="1"/>
          <p:nvPr/>
        </p:nvSpPr>
        <p:spPr>
          <a:xfrm>
            <a:off x="321622" y="404664"/>
            <a:ext cx="8698963"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800" dirty="0" smtClean="0"/>
              <a:t>Décrit </a:t>
            </a:r>
            <a:r>
              <a:rPr lang="fr-FR" sz="2800" dirty="0"/>
              <a:t>un ensemble de </a:t>
            </a:r>
            <a:r>
              <a:rPr lang="fr-FR" sz="2800" dirty="0" smtClean="0"/>
              <a:t>liens (ou connexion) entre objets. </a:t>
            </a:r>
          </a:p>
        </p:txBody>
      </p:sp>
      <p:sp>
        <p:nvSpPr>
          <p:cNvPr id="8" name="ZoneTexte 7"/>
          <p:cNvSpPr txBox="1"/>
          <p:nvPr/>
        </p:nvSpPr>
        <p:spPr>
          <a:xfrm>
            <a:off x="321622" y="1340768"/>
            <a:ext cx="8698963"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800" dirty="0" smtClean="0"/>
              <a:t>Les objets </a:t>
            </a:r>
            <a:r>
              <a:rPr lang="fr-FR" sz="2800" b="1" dirty="0" smtClean="0"/>
              <a:t>interagissent</a:t>
            </a:r>
            <a:r>
              <a:rPr lang="fr-FR" sz="2800" dirty="0" smtClean="0"/>
              <a:t> à travers ces liens</a:t>
            </a:r>
          </a:p>
        </p:txBody>
      </p:sp>
      <p:sp>
        <p:nvSpPr>
          <p:cNvPr id="10" name="ZoneTexte 9"/>
          <p:cNvSpPr txBox="1"/>
          <p:nvPr/>
        </p:nvSpPr>
        <p:spPr>
          <a:xfrm>
            <a:off x="327126" y="4300701"/>
            <a:ext cx="8698963"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fr-FR" sz="2800" dirty="0" smtClean="0"/>
              <a:t>L’absence de ce type de lien ne permet pas à un objet d’envoyer à un autre objet </a:t>
            </a:r>
            <a:r>
              <a:rPr lang="fr-FR" sz="2800" b="1" dirty="0" smtClean="0"/>
              <a:t>un message </a:t>
            </a:r>
          </a:p>
        </p:txBody>
      </p:sp>
      <p:sp>
        <p:nvSpPr>
          <p:cNvPr id="11" name="ZoneTexte 10"/>
          <p:cNvSpPr txBox="1"/>
          <p:nvPr/>
        </p:nvSpPr>
        <p:spPr>
          <a:xfrm>
            <a:off x="827584" y="1875697"/>
            <a:ext cx="8193001" cy="181588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fr-FR" sz="2800" dirty="0" smtClean="0"/>
              <a:t>Un objet </a:t>
            </a:r>
            <a:r>
              <a:rPr lang="fr-FR" sz="2800" dirty="0" smtClean="0"/>
              <a:t>de la classe Source peut </a:t>
            </a:r>
            <a:r>
              <a:rPr lang="fr-FR" sz="2800" dirty="0" smtClean="0"/>
              <a:t>envoyer </a:t>
            </a:r>
            <a:r>
              <a:rPr lang="fr-FR" sz="2800" b="1" dirty="0" smtClean="0"/>
              <a:t>des messages </a:t>
            </a:r>
            <a:r>
              <a:rPr lang="fr-FR" sz="2800" dirty="0" smtClean="0"/>
              <a:t>aux  </a:t>
            </a:r>
            <a:r>
              <a:rPr lang="fr-FR" sz="2800" dirty="0" smtClean="0"/>
              <a:t>objets </a:t>
            </a:r>
            <a:r>
              <a:rPr lang="fr-FR" sz="2800" dirty="0" smtClean="0"/>
              <a:t>de la classe cible à </a:t>
            </a:r>
            <a:r>
              <a:rPr lang="fr-FR" sz="2800" dirty="0" smtClean="0"/>
              <a:t>travers ces </a:t>
            </a:r>
            <a:r>
              <a:rPr lang="fr-FR" sz="2800" dirty="0" smtClean="0"/>
              <a:t>liens grâce aux référence de l’objet cible se trouvant au niveau de l’objet source</a:t>
            </a:r>
            <a:endParaRPr lang="fr-FR" sz="2800" dirty="0" smtClean="0"/>
          </a:p>
        </p:txBody>
      </p:sp>
    </p:spTree>
    <p:extLst>
      <p:ext uri="{BB962C8B-B14F-4D97-AF65-F5344CB8AC3E}">
        <p14:creationId xmlns:p14="http://schemas.microsoft.com/office/powerpoint/2010/main" val="1825211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a:t>
            </a:fld>
            <a:endParaRPr lang="fr-BE"/>
          </a:p>
        </p:txBody>
      </p:sp>
      <p:sp>
        <p:nvSpPr>
          <p:cNvPr id="7" name="ZoneTexte 6"/>
          <p:cNvSpPr txBox="1"/>
          <p:nvPr/>
        </p:nvSpPr>
        <p:spPr>
          <a:xfrm>
            <a:off x="0" y="2852936"/>
            <a:ext cx="914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4000" dirty="0" smtClean="0"/>
              <a:t>Les Relations dans l’orienté objet</a:t>
            </a:r>
            <a:endParaRPr lang="fr-FR" sz="4000" dirty="0"/>
          </a:p>
        </p:txBody>
      </p:sp>
    </p:spTree>
    <p:extLst>
      <p:ext uri="{BB962C8B-B14F-4D97-AF65-F5344CB8AC3E}">
        <p14:creationId xmlns:p14="http://schemas.microsoft.com/office/powerpoint/2010/main" val="3383827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20</a:t>
            </a:fld>
            <a:endParaRPr lang="fr-BE"/>
          </a:p>
        </p:txBody>
      </p:sp>
      <p:sp>
        <p:nvSpPr>
          <p:cNvPr id="7" name="ZoneTexte 6"/>
          <p:cNvSpPr txBox="1"/>
          <p:nvPr/>
        </p:nvSpPr>
        <p:spPr>
          <a:xfrm>
            <a:off x="0" y="2420888"/>
            <a:ext cx="9144000" cy="13234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4000" dirty="0" smtClean="0"/>
              <a:t>Représentation </a:t>
            </a:r>
          </a:p>
          <a:p>
            <a:pPr algn="ctr"/>
            <a:r>
              <a:rPr lang="fr-FR" sz="4000" dirty="0" smtClean="0"/>
              <a:t>des relations en UML</a:t>
            </a:r>
            <a:endParaRPr lang="fr-FR" sz="4000" dirty="0"/>
          </a:p>
        </p:txBody>
      </p:sp>
    </p:spTree>
    <p:extLst>
      <p:ext uri="{BB962C8B-B14F-4D97-AF65-F5344CB8AC3E}">
        <p14:creationId xmlns:p14="http://schemas.microsoft.com/office/powerpoint/2010/main" val="3494337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21</a:t>
            </a:fld>
            <a:endParaRPr lang="fr-BE"/>
          </a:p>
        </p:txBody>
      </p:sp>
      <p:sp>
        <p:nvSpPr>
          <p:cNvPr id="7" name="ZoneTexte 6"/>
          <p:cNvSpPr txBox="1"/>
          <p:nvPr/>
        </p:nvSpPr>
        <p:spPr>
          <a:xfrm>
            <a:off x="0" y="2420888"/>
            <a:ext cx="9144000" cy="13234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4000" dirty="0" smtClean="0"/>
              <a:t>Représentation </a:t>
            </a:r>
          </a:p>
          <a:p>
            <a:pPr algn="ctr"/>
            <a:r>
              <a:rPr lang="fr-FR" sz="4000" dirty="0" smtClean="0"/>
              <a:t>des relations Structurelle en UML</a:t>
            </a:r>
            <a:endParaRPr lang="fr-FR" sz="4000" dirty="0"/>
          </a:p>
        </p:txBody>
      </p:sp>
    </p:spTree>
    <p:extLst>
      <p:ext uri="{BB962C8B-B14F-4D97-AF65-F5344CB8AC3E}">
        <p14:creationId xmlns:p14="http://schemas.microsoft.com/office/powerpoint/2010/main" val="2452131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22</a:t>
            </a:fld>
            <a:endParaRPr lang="fr-BE"/>
          </a:p>
        </p:txBody>
      </p:sp>
      <p:sp>
        <p:nvSpPr>
          <p:cNvPr id="7" name="ZoneTexte 6"/>
          <p:cNvSpPr txBox="1"/>
          <p:nvPr/>
        </p:nvSpPr>
        <p:spPr>
          <a:xfrm>
            <a:off x="19874" y="1052736"/>
            <a:ext cx="9144000" cy="13849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dirty="0" smtClean="0"/>
              <a:t>Les relations structurelles sont représentée par </a:t>
            </a:r>
            <a:r>
              <a:rPr lang="fr-FR" sz="2800" b="1" dirty="0" smtClean="0"/>
              <a:t>une flèche associée à un texte </a:t>
            </a:r>
            <a:r>
              <a:rPr lang="fr-FR" sz="2800" dirty="0" smtClean="0"/>
              <a:t>qui renseigne sur la</a:t>
            </a:r>
            <a:r>
              <a:rPr lang="fr-FR" sz="2800" b="1" dirty="0" smtClean="0"/>
              <a:t> sémantique </a:t>
            </a:r>
            <a:r>
              <a:rPr lang="fr-FR" sz="2800" dirty="0" smtClean="0"/>
              <a:t>de la relations structurelle</a:t>
            </a:r>
            <a:endParaRPr lang="fr-FR" sz="2800" dirty="0"/>
          </a:p>
        </p:txBody>
      </p:sp>
      <p:grpSp>
        <p:nvGrpSpPr>
          <p:cNvPr id="4" name="Groupe 3"/>
          <p:cNvGrpSpPr/>
          <p:nvPr/>
        </p:nvGrpSpPr>
        <p:grpSpPr>
          <a:xfrm>
            <a:off x="2546882" y="3284984"/>
            <a:ext cx="3969334" cy="369332"/>
            <a:chOff x="2411761" y="2051556"/>
            <a:chExt cx="4280264" cy="369332"/>
          </a:xfrm>
        </p:grpSpPr>
        <p:cxnSp>
          <p:nvCxnSpPr>
            <p:cNvPr id="5" name="Connecteur droit avec flèche 4"/>
            <p:cNvCxnSpPr/>
            <p:nvPr/>
          </p:nvCxnSpPr>
          <p:spPr>
            <a:xfrm>
              <a:off x="2411761" y="2420888"/>
              <a:ext cx="4280264"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3102838" y="2051556"/>
              <a:ext cx="3168352" cy="369332"/>
            </a:xfrm>
            <a:prstGeom prst="rect">
              <a:avLst/>
            </a:prstGeom>
            <a:noFill/>
          </p:spPr>
          <p:txBody>
            <a:bodyPr wrap="square" rtlCol="0">
              <a:spAutoFit/>
            </a:bodyPr>
            <a:lstStyle/>
            <a:p>
              <a:r>
                <a:rPr lang="fr-FR" dirty="0" smtClean="0"/>
                <a:t>Sémantique de la relation</a:t>
              </a:r>
              <a:endParaRPr lang="fr-FR" dirty="0"/>
            </a:p>
          </p:txBody>
        </p:sp>
      </p:grpSp>
    </p:spTree>
    <p:extLst>
      <p:ext uri="{BB962C8B-B14F-4D97-AF65-F5344CB8AC3E}">
        <p14:creationId xmlns:p14="http://schemas.microsoft.com/office/powerpoint/2010/main" val="1738924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23</a:t>
            </a:fld>
            <a:endParaRPr lang="fr-BE"/>
          </a:p>
        </p:txBody>
      </p:sp>
      <p:sp>
        <p:nvSpPr>
          <p:cNvPr id="7" name="ZoneTexte 6"/>
          <p:cNvSpPr txBox="1"/>
          <p:nvPr/>
        </p:nvSpPr>
        <p:spPr>
          <a:xfrm>
            <a:off x="50299" y="166288"/>
            <a:ext cx="9144000" cy="156966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a:t>Les relations structurelles </a:t>
            </a:r>
            <a:endParaRPr lang="fr-FR" sz="3200" dirty="0" smtClean="0"/>
          </a:p>
          <a:p>
            <a:pPr algn="ctr"/>
            <a:r>
              <a:rPr lang="fr-FR" sz="3200" dirty="0" smtClean="0"/>
              <a:t>sont définies </a:t>
            </a:r>
            <a:r>
              <a:rPr lang="fr-FR" sz="3200" b="1" dirty="0" smtClean="0"/>
              <a:t>entre classes </a:t>
            </a:r>
          </a:p>
          <a:p>
            <a:pPr algn="ctr"/>
            <a:r>
              <a:rPr lang="fr-FR" sz="3200" dirty="0" smtClean="0"/>
              <a:t>dans un </a:t>
            </a:r>
            <a:r>
              <a:rPr lang="fr-FR" sz="3200" b="1" dirty="0" smtClean="0"/>
              <a:t>diagramme de classe</a:t>
            </a:r>
            <a:endParaRPr lang="fr-FR" sz="3200" b="1" dirty="0"/>
          </a:p>
        </p:txBody>
      </p:sp>
      <p:grpSp>
        <p:nvGrpSpPr>
          <p:cNvPr id="24" name="Groupe 23"/>
          <p:cNvGrpSpPr/>
          <p:nvPr/>
        </p:nvGrpSpPr>
        <p:grpSpPr>
          <a:xfrm>
            <a:off x="559426" y="2438874"/>
            <a:ext cx="8064896" cy="3218230"/>
            <a:chOff x="683568" y="1023175"/>
            <a:chExt cx="8064896" cy="3218230"/>
          </a:xfrm>
        </p:grpSpPr>
        <p:sp>
          <p:nvSpPr>
            <p:cNvPr id="11" name="ZoneTexte 10"/>
            <p:cNvSpPr txBox="1"/>
            <p:nvPr/>
          </p:nvSpPr>
          <p:spPr>
            <a:xfrm>
              <a:off x="1331640" y="1531586"/>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Personne</a:t>
              </a:r>
              <a:endParaRPr lang="fr-FR" sz="3200" dirty="0"/>
            </a:p>
          </p:txBody>
        </p:sp>
        <p:grpSp>
          <p:nvGrpSpPr>
            <p:cNvPr id="12" name="Groupe 11"/>
            <p:cNvGrpSpPr/>
            <p:nvPr/>
          </p:nvGrpSpPr>
          <p:grpSpPr>
            <a:xfrm>
              <a:off x="3275856" y="1531586"/>
              <a:ext cx="2235272" cy="369332"/>
              <a:chOff x="4456753" y="2051556"/>
              <a:chExt cx="2235272" cy="369332"/>
            </a:xfrm>
          </p:grpSpPr>
          <p:cxnSp>
            <p:nvCxnSpPr>
              <p:cNvPr id="13" name="Connecteur droit avec flèche 12"/>
              <p:cNvCxnSpPr/>
              <p:nvPr/>
            </p:nvCxnSpPr>
            <p:spPr>
              <a:xfrm>
                <a:off x="4456753" y="2420888"/>
                <a:ext cx="2235272"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4868927" y="2051556"/>
                <a:ext cx="1584176" cy="369332"/>
              </a:xfrm>
              <a:prstGeom prst="rect">
                <a:avLst/>
              </a:prstGeom>
              <a:noFill/>
            </p:spPr>
            <p:txBody>
              <a:bodyPr wrap="square" rtlCol="0">
                <a:spAutoFit/>
              </a:bodyPr>
              <a:lstStyle/>
              <a:p>
                <a:r>
                  <a:rPr lang="fr-FR" dirty="0" smtClean="0"/>
                  <a:t>Possède       2</a:t>
                </a:r>
                <a:endParaRPr lang="fr-FR" dirty="0"/>
              </a:p>
            </p:txBody>
          </p:sp>
        </p:grpSp>
        <p:sp>
          <p:nvSpPr>
            <p:cNvPr id="15" name="ZoneTexte 14"/>
            <p:cNvSpPr txBox="1"/>
            <p:nvPr/>
          </p:nvSpPr>
          <p:spPr>
            <a:xfrm>
              <a:off x="5471017" y="1531586"/>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Voiture</a:t>
              </a:r>
              <a:endParaRPr lang="fr-FR" sz="3200" dirty="0"/>
            </a:p>
          </p:txBody>
        </p:sp>
        <p:sp>
          <p:nvSpPr>
            <p:cNvPr id="16" name="ZoneTexte 15"/>
            <p:cNvSpPr txBox="1"/>
            <p:nvPr/>
          </p:nvSpPr>
          <p:spPr>
            <a:xfrm>
              <a:off x="5511128" y="2895383"/>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Emploi</a:t>
              </a:r>
              <a:endParaRPr lang="fr-FR" sz="3200" dirty="0"/>
            </a:p>
          </p:txBody>
        </p:sp>
        <p:grpSp>
          <p:nvGrpSpPr>
            <p:cNvPr id="17" name="Groupe 16"/>
            <p:cNvGrpSpPr/>
            <p:nvPr/>
          </p:nvGrpSpPr>
          <p:grpSpPr>
            <a:xfrm>
              <a:off x="3203848" y="2088873"/>
              <a:ext cx="2307280" cy="1135216"/>
              <a:chOff x="4692651" y="604193"/>
              <a:chExt cx="2307280" cy="1135216"/>
            </a:xfrm>
          </p:grpSpPr>
          <p:cxnSp>
            <p:nvCxnSpPr>
              <p:cNvPr id="18" name="Connecteur droit avec flèche 17"/>
              <p:cNvCxnSpPr>
                <a:endCxn id="16" idx="1"/>
              </p:cNvCxnSpPr>
              <p:nvPr/>
            </p:nvCxnSpPr>
            <p:spPr>
              <a:xfrm>
                <a:off x="4692651" y="604193"/>
                <a:ext cx="2307280" cy="109889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178345" y="1370077"/>
                <a:ext cx="1584176" cy="369332"/>
              </a:xfrm>
              <a:prstGeom prst="rect">
                <a:avLst/>
              </a:prstGeom>
              <a:noFill/>
            </p:spPr>
            <p:txBody>
              <a:bodyPr wrap="square" rtlCol="0">
                <a:spAutoFit/>
              </a:bodyPr>
              <a:lstStyle/>
              <a:p>
                <a:r>
                  <a:rPr lang="fr-FR" dirty="0" smtClean="0"/>
                  <a:t>Possède  1</a:t>
                </a:r>
                <a:endParaRPr lang="fr-FR" dirty="0"/>
              </a:p>
            </p:txBody>
          </p:sp>
        </p:grpSp>
        <p:sp>
          <p:nvSpPr>
            <p:cNvPr id="22" name="Rectangle 21"/>
            <p:cNvSpPr/>
            <p:nvPr/>
          </p:nvSpPr>
          <p:spPr>
            <a:xfrm>
              <a:off x="683568" y="1023175"/>
              <a:ext cx="8064896" cy="2693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p:cNvSpPr txBox="1"/>
            <p:nvPr/>
          </p:nvSpPr>
          <p:spPr>
            <a:xfrm>
              <a:off x="683568" y="3656630"/>
              <a:ext cx="8064896" cy="58477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Diagramme de classe</a:t>
              </a:r>
              <a:endParaRPr lang="fr-FR" sz="3200" dirty="0"/>
            </a:p>
          </p:txBody>
        </p:sp>
      </p:grpSp>
    </p:spTree>
    <p:extLst>
      <p:ext uri="{BB962C8B-B14F-4D97-AF65-F5344CB8AC3E}">
        <p14:creationId xmlns:p14="http://schemas.microsoft.com/office/powerpoint/2010/main" val="3629970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24</a:t>
            </a:fld>
            <a:endParaRPr lang="fr-BE"/>
          </a:p>
        </p:txBody>
      </p:sp>
      <p:sp>
        <p:nvSpPr>
          <p:cNvPr id="8" name="ZoneTexte 7"/>
          <p:cNvSpPr txBox="1"/>
          <p:nvPr/>
        </p:nvSpPr>
        <p:spPr>
          <a:xfrm>
            <a:off x="-20107" y="116632"/>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Une relation </a:t>
            </a:r>
            <a:r>
              <a:rPr lang="fr-FR" sz="2400" dirty="0"/>
              <a:t>structurelles </a:t>
            </a:r>
            <a:r>
              <a:rPr lang="fr-FR" sz="2400" dirty="0" smtClean="0"/>
              <a:t>lie un </a:t>
            </a:r>
            <a:r>
              <a:rPr lang="fr-FR" sz="2400" b="1" dirty="0" smtClean="0"/>
              <a:t>objet source</a:t>
            </a:r>
            <a:r>
              <a:rPr lang="fr-FR" sz="2400" dirty="0" smtClean="0"/>
              <a:t> (début de la flèche) </a:t>
            </a:r>
          </a:p>
          <a:p>
            <a:pPr algn="ctr"/>
            <a:r>
              <a:rPr lang="fr-FR" sz="2400" dirty="0" smtClean="0"/>
              <a:t>à un ou plusieurs </a:t>
            </a:r>
            <a:r>
              <a:rPr lang="fr-FR" sz="2400" b="1" dirty="0" smtClean="0"/>
              <a:t>objet destination</a:t>
            </a:r>
            <a:r>
              <a:rPr lang="fr-FR" sz="2400" dirty="0" smtClean="0"/>
              <a:t> (ou cibles) (fin de la flèche): </a:t>
            </a:r>
            <a:endParaRPr lang="fr-FR" sz="2400" dirty="0"/>
          </a:p>
        </p:txBody>
      </p:sp>
      <p:sp>
        <p:nvSpPr>
          <p:cNvPr id="10" name="ZoneTexte 9"/>
          <p:cNvSpPr txBox="1"/>
          <p:nvPr/>
        </p:nvSpPr>
        <p:spPr>
          <a:xfrm>
            <a:off x="10142" y="4365104"/>
            <a:ext cx="9144000" cy="95410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800" dirty="0" smtClean="0"/>
              <a:t>Une relation structurelle montre le sens des messages (ou capacité de navigabilité de la relation)</a:t>
            </a:r>
            <a:endParaRPr lang="fr-FR" sz="2800" dirty="0"/>
          </a:p>
        </p:txBody>
      </p:sp>
      <p:cxnSp>
        <p:nvCxnSpPr>
          <p:cNvPr id="20" name="Connecteur droit avec flèche 19"/>
          <p:cNvCxnSpPr>
            <a:endCxn id="19" idx="1"/>
          </p:cNvCxnSpPr>
          <p:nvPr/>
        </p:nvCxnSpPr>
        <p:spPr>
          <a:xfrm>
            <a:off x="3450074" y="2683003"/>
            <a:ext cx="1959280" cy="103598"/>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0107" y="1083777"/>
            <a:ext cx="9144000" cy="2604955"/>
            <a:chOff x="-20107" y="1083777"/>
            <a:chExt cx="9144000" cy="2604955"/>
          </a:xfrm>
        </p:grpSpPr>
        <p:grpSp>
          <p:nvGrpSpPr>
            <p:cNvPr id="11" name="Groupe 10"/>
            <p:cNvGrpSpPr/>
            <p:nvPr/>
          </p:nvGrpSpPr>
          <p:grpSpPr>
            <a:xfrm>
              <a:off x="814559" y="1829857"/>
              <a:ext cx="7220796" cy="1858875"/>
              <a:chOff x="683568" y="1036508"/>
              <a:chExt cx="7220796" cy="1858875"/>
            </a:xfrm>
          </p:grpSpPr>
          <p:sp>
            <p:nvSpPr>
              <p:cNvPr id="12" name="ZoneTexte 11"/>
              <p:cNvSpPr txBox="1"/>
              <p:nvPr/>
            </p:nvSpPr>
            <p:spPr>
              <a:xfrm>
                <a:off x="683568" y="1531586"/>
                <a:ext cx="2592288"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err="1" smtClean="0"/>
                  <a:t>ali:Personne</a:t>
                </a:r>
                <a:endParaRPr lang="fr-FR" sz="2400" u="sng" dirty="0"/>
              </a:p>
            </p:txBody>
          </p:sp>
          <p:cxnSp>
            <p:nvCxnSpPr>
              <p:cNvPr id="13" name="Connecteur droit avec flèche 12"/>
              <p:cNvCxnSpPr>
                <a:stCxn id="12" idx="3"/>
              </p:cNvCxnSpPr>
              <p:nvPr/>
            </p:nvCxnSpPr>
            <p:spPr>
              <a:xfrm flipV="1">
                <a:off x="3275856" y="1328896"/>
                <a:ext cx="1996350" cy="433523"/>
              </a:xfrm>
              <a:prstGeom prst="straightConnector1">
                <a:avLst/>
              </a:prstGeom>
              <a:ln>
                <a:solidFill>
                  <a:srgbClr val="FFFF00"/>
                </a:solidFill>
                <a:tailEnd type="arrow"/>
              </a:ln>
            </p:spPr>
            <p:style>
              <a:lnRef idx="3">
                <a:schemeClr val="lt1"/>
              </a:lnRef>
              <a:fillRef idx="1">
                <a:schemeClr val="accent4"/>
              </a:fillRef>
              <a:effectRef idx="1">
                <a:schemeClr val="accent4"/>
              </a:effectRef>
              <a:fontRef idx="minor">
                <a:schemeClr val="lt1"/>
              </a:fontRef>
            </p:style>
          </p:cxnSp>
          <p:sp>
            <p:nvSpPr>
              <p:cNvPr id="14" name="ZoneTexte 13"/>
              <p:cNvSpPr txBox="1"/>
              <p:nvPr/>
            </p:nvSpPr>
            <p:spPr>
              <a:xfrm>
                <a:off x="5272206" y="1036508"/>
                <a:ext cx="2609501"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smtClean="0"/>
                  <a:t>v1:Voiture</a:t>
                </a:r>
                <a:endParaRPr lang="fr-FR" sz="2400" u="sng" dirty="0"/>
              </a:p>
            </p:txBody>
          </p:sp>
          <p:sp>
            <p:nvSpPr>
              <p:cNvPr id="15" name="ZoneTexte 14"/>
              <p:cNvSpPr txBox="1"/>
              <p:nvPr/>
            </p:nvSpPr>
            <p:spPr>
              <a:xfrm>
                <a:off x="5406982" y="2433718"/>
                <a:ext cx="2497382"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b="1" u="sng" dirty="0" smtClean="0"/>
                  <a:t>e1:Emploi</a:t>
                </a:r>
                <a:endParaRPr lang="fr-FR" sz="2400" b="1" u="sng" dirty="0"/>
              </a:p>
            </p:txBody>
          </p:sp>
          <p:cxnSp>
            <p:nvCxnSpPr>
              <p:cNvPr id="16" name="Connecteur droit avec flèche 15"/>
              <p:cNvCxnSpPr>
                <a:endCxn id="15" idx="1"/>
              </p:cNvCxnSpPr>
              <p:nvPr/>
            </p:nvCxnSpPr>
            <p:spPr>
              <a:xfrm>
                <a:off x="3289680" y="1993251"/>
                <a:ext cx="2117302" cy="671300"/>
              </a:xfrm>
              <a:prstGeom prst="straightConnector1">
                <a:avLst/>
              </a:prstGeom>
              <a:ln>
                <a:solidFill>
                  <a:srgbClr val="FFFF00"/>
                </a:solidFill>
                <a:tailEnd type="arrow"/>
              </a:ln>
            </p:spPr>
            <p:style>
              <a:lnRef idx="3">
                <a:schemeClr val="lt1"/>
              </a:lnRef>
              <a:fillRef idx="1">
                <a:schemeClr val="accent4"/>
              </a:fillRef>
              <a:effectRef idx="1">
                <a:schemeClr val="accent4"/>
              </a:effectRef>
              <a:fontRef idx="minor">
                <a:schemeClr val="lt1"/>
              </a:fontRef>
            </p:style>
          </p:cxnSp>
        </p:grpSp>
        <p:sp>
          <p:nvSpPr>
            <p:cNvPr id="19" name="ZoneTexte 18"/>
            <p:cNvSpPr txBox="1"/>
            <p:nvPr/>
          </p:nvSpPr>
          <p:spPr>
            <a:xfrm>
              <a:off x="5409354" y="2555768"/>
              <a:ext cx="2609501"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smtClean="0"/>
                <a:t>v2:Voiture</a:t>
              </a:r>
              <a:endParaRPr lang="fr-FR" sz="2400" u="sng" dirty="0"/>
            </a:p>
          </p:txBody>
        </p:sp>
        <p:sp>
          <p:nvSpPr>
            <p:cNvPr id="17" name="ZoneTexte 7"/>
            <p:cNvSpPr txBox="1"/>
            <p:nvPr/>
          </p:nvSpPr>
          <p:spPr>
            <a:xfrm>
              <a:off x="-20107" y="1083777"/>
              <a:ext cx="9144000"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dirty="0" smtClean="0"/>
                <a:t>Diagramme d’objet</a:t>
              </a:r>
              <a:endParaRPr lang="fr-FR" sz="2400" dirty="0"/>
            </a:p>
          </p:txBody>
        </p:sp>
      </p:grpSp>
    </p:spTree>
    <p:extLst>
      <p:ext uri="{BB962C8B-B14F-4D97-AF65-F5344CB8AC3E}">
        <p14:creationId xmlns:p14="http://schemas.microsoft.com/office/powerpoint/2010/main" val="717849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25</a:t>
            </a:fld>
            <a:endParaRPr lang="fr-BE"/>
          </a:p>
        </p:txBody>
      </p:sp>
      <p:sp>
        <p:nvSpPr>
          <p:cNvPr id="8" name="ZoneTexte 7"/>
          <p:cNvSpPr txBox="1"/>
          <p:nvPr/>
        </p:nvSpPr>
        <p:spPr>
          <a:xfrm>
            <a:off x="-20107" y="407566"/>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La navigabilité montre quel est </a:t>
            </a:r>
            <a:r>
              <a:rPr lang="fr-FR" sz="2400" dirty="0" smtClean="0"/>
              <a:t>l’objet  </a:t>
            </a:r>
            <a:r>
              <a:rPr lang="fr-FR" sz="2400" dirty="0" smtClean="0"/>
              <a:t>connait l’autre</a:t>
            </a:r>
            <a:endParaRPr lang="fr-FR" sz="2400" dirty="0"/>
          </a:p>
        </p:txBody>
      </p:sp>
      <p:sp>
        <p:nvSpPr>
          <p:cNvPr id="10" name="ZoneTexte 9"/>
          <p:cNvSpPr txBox="1"/>
          <p:nvPr/>
        </p:nvSpPr>
        <p:spPr>
          <a:xfrm>
            <a:off x="31480" y="1052736"/>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Exemple: SI la relation est navigable dans le sens </a:t>
            </a:r>
            <a:r>
              <a:rPr lang="fr-FR" sz="2400" b="1" dirty="0" smtClean="0"/>
              <a:t>Personne</a:t>
            </a:r>
            <a:r>
              <a:rPr lang="fr-FR" sz="2400" dirty="0" smtClean="0"/>
              <a:t> vers </a:t>
            </a:r>
            <a:r>
              <a:rPr lang="fr-FR" sz="2400" b="1" dirty="0" smtClean="0"/>
              <a:t>Voiture</a:t>
            </a:r>
            <a:r>
              <a:rPr lang="fr-FR" sz="2400" dirty="0" smtClean="0"/>
              <a:t>, alors un objet </a:t>
            </a:r>
            <a:r>
              <a:rPr lang="fr-FR" sz="2400" b="1" dirty="0" smtClean="0"/>
              <a:t>Personne </a:t>
            </a:r>
            <a:r>
              <a:rPr lang="fr-FR" sz="2400" dirty="0" smtClean="0"/>
              <a:t>connait les objets </a:t>
            </a:r>
            <a:r>
              <a:rPr lang="fr-FR" sz="2400" b="1" dirty="0" smtClean="0"/>
              <a:t>Voiture</a:t>
            </a:r>
            <a:r>
              <a:rPr lang="fr-FR" sz="2400" dirty="0" smtClean="0"/>
              <a:t> qu’il possède</a:t>
            </a:r>
            <a:endParaRPr lang="fr-FR" sz="2400" dirty="0"/>
          </a:p>
        </p:txBody>
      </p:sp>
      <p:grpSp>
        <p:nvGrpSpPr>
          <p:cNvPr id="11" name="Groupe 10"/>
          <p:cNvGrpSpPr/>
          <p:nvPr/>
        </p:nvGrpSpPr>
        <p:grpSpPr>
          <a:xfrm>
            <a:off x="1070591" y="2792409"/>
            <a:ext cx="7220796" cy="1858875"/>
            <a:chOff x="683568" y="1036508"/>
            <a:chExt cx="7220796" cy="1858875"/>
          </a:xfrm>
        </p:grpSpPr>
        <p:sp>
          <p:nvSpPr>
            <p:cNvPr id="12" name="ZoneTexte 11"/>
            <p:cNvSpPr txBox="1"/>
            <p:nvPr/>
          </p:nvSpPr>
          <p:spPr>
            <a:xfrm>
              <a:off x="683568" y="1531586"/>
              <a:ext cx="2592288"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err="1" smtClean="0"/>
                <a:t>ali:Personne</a:t>
              </a:r>
              <a:endParaRPr lang="fr-FR" sz="2400" u="sng" dirty="0"/>
            </a:p>
          </p:txBody>
        </p:sp>
        <p:cxnSp>
          <p:nvCxnSpPr>
            <p:cNvPr id="13" name="Connecteur droit avec flèche 12"/>
            <p:cNvCxnSpPr>
              <a:stCxn id="12" idx="3"/>
            </p:cNvCxnSpPr>
            <p:nvPr/>
          </p:nvCxnSpPr>
          <p:spPr>
            <a:xfrm flipV="1">
              <a:off x="3275856" y="1328896"/>
              <a:ext cx="1996350" cy="433523"/>
            </a:xfrm>
            <a:prstGeom prst="straightConnector1">
              <a:avLst/>
            </a:prstGeom>
            <a:ln>
              <a:solidFill>
                <a:srgbClr val="FFFF00"/>
              </a:solidFill>
              <a:tailEnd type="arrow"/>
            </a:ln>
          </p:spPr>
          <p:style>
            <a:lnRef idx="3">
              <a:schemeClr val="lt1"/>
            </a:lnRef>
            <a:fillRef idx="1">
              <a:schemeClr val="accent4"/>
            </a:fillRef>
            <a:effectRef idx="1">
              <a:schemeClr val="accent4"/>
            </a:effectRef>
            <a:fontRef idx="minor">
              <a:schemeClr val="lt1"/>
            </a:fontRef>
          </p:style>
        </p:cxnSp>
        <p:sp>
          <p:nvSpPr>
            <p:cNvPr id="14" name="ZoneTexte 13"/>
            <p:cNvSpPr txBox="1"/>
            <p:nvPr/>
          </p:nvSpPr>
          <p:spPr>
            <a:xfrm>
              <a:off x="5272206" y="1036508"/>
              <a:ext cx="2609501"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smtClean="0"/>
                <a:t>v1:Voiture</a:t>
              </a:r>
              <a:endParaRPr lang="fr-FR" sz="2400" u="sng" dirty="0"/>
            </a:p>
          </p:txBody>
        </p:sp>
        <p:sp>
          <p:nvSpPr>
            <p:cNvPr id="15" name="ZoneTexte 14"/>
            <p:cNvSpPr txBox="1"/>
            <p:nvPr/>
          </p:nvSpPr>
          <p:spPr>
            <a:xfrm>
              <a:off x="5406982" y="2433718"/>
              <a:ext cx="2497382"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b="1" u="sng" dirty="0" smtClean="0"/>
                <a:t>e1:Emploi</a:t>
              </a:r>
              <a:endParaRPr lang="fr-FR" sz="2400" b="1" u="sng" dirty="0"/>
            </a:p>
          </p:txBody>
        </p:sp>
        <p:cxnSp>
          <p:nvCxnSpPr>
            <p:cNvPr id="16" name="Connecteur droit avec flèche 15"/>
            <p:cNvCxnSpPr>
              <a:endCxn id="15" idx="1"/>
            </p:cNvCxnSpPr>
            <p:nvPr/>
          </p:nvCxnSpPr>
          <p:spPr>
            <a:xfrm>
              <a:off x="3289680" y="1993251"/>
              <a:ext cx="2117302" cy="671300"/>
            </a:xfrm>
            <a:prstGeom prst="straightConnector1">
              <a:avLst/>
            </a:prstGeom>
            <a:ln>
              <a:solidFill>
                <a:srgbClr val="FFFF00"/>
              </a:solidFill>
              <a:tailEnd type="arrow"/>
            </a:ln>
          </p:spPr>
          <p:style>
            <a:lnRef idx="3">
              <a:schemeClr val="lt1"/>
            </a:lnRef>
            <a:fillRef idx="1">
              <a:schemeClr val="accent4"/>
            </a:fillRef>
            <a:effectRef idx="1">
              <a:schemeClr val="accent4"/>
            </a:effectRef>
            <a:fontRef idx="minor">
              <a:schemeClr val="lt1"/>
            </a:fontRef>
          </p:style>
        </p:cxnSp>
      </p:grpSp>
      <p:sp>
        <p:nvSpPr>
          <p:cNvPr id="19" name="ZoneTexte 18"/>
          <p:cNvSpPr txBox="1"/>
          <p:nvPr/>
        </p:nvSpPr>
        <p:spPr>
          <a:xfrm>
            <a:off x="5665386" y="3518320"/>
            <a:ext cx="2609501"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smtClean="0"/>
              <a:t>v2:Voiture</a:t>
            </a:r>
            <a:endParaRPr lang="fr-FR" sz="2400" u="sng" dirty="0"/>
          </a:p>
        </p:txBody>
      </p:sp>
      <p:cxnSp>
        <p:nvCxnSpPr>
          <p:cNvPr id="20" name="Connecteur droit avec flèche 19"/>
          <p:cNvCxnSpPr>
            <a:endCxn id="19" idx="1"/>
          </p:cNvCxnSpPr>
          <p:nvPr/>
        </p:nvCxnSpPr>
        <p:spPr>
          <a:xfrm>
            <a:off x="3706106" y="3645555"/>
            <a:ext cx="1959280" cy="103598"/>
          </a:xfrm>
          <a:prstGeom prst="straightConnector1">
            <a:avLst/>
          </a:prstGeom>
          <a:ln>
            <a:solidFill>
              <a:srgbClr val="FFFF00"/>
            </a:solidFill>
            <a:tailEnd type="arrow"/>
          </a:ln>
        </p:spPr>
        <p:style>
          <a:lnRef idx="3">
            <a:schemeClr val="lt1"/>
          </a:lnRef>
          <a:fillRef idx="1">
            <a:schemeClr val="accent4"/>
          </a:fillRef>
          <a:effectRef idx="1">
            <a:schemeClr val="accent4"/>
          </a:effectRef>
          <a:fontRef idx="minor">
            <a:schemeClr val="lt1"/>
          </a:fontRef>
        </p:style>
      </p:cxnSp>
      <p:sp>
        <p:nvSpPr>
          <p:cNvPr id="17" name="ZoneTexte 9"/>
          <p:cNvSpPr txBox="1"/>
          <p:nvPr/>
        </p:nvSpPr>
        <p:spPr>
          <a:xfrm>
            <a:off x="-601" y="5085184"/>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400" dirty="0" smtClean="0"/>
              <a:t>Au niveau de l’objet </a:t>
            </a:r>
            <a:r>
              <a:rPr lang="fr-FR" sz="2400" b="1" dirty="0" err="1" smtClean="0"/>
              <a:t>ali</a:t>
            </a:r>
            <a:r>
              <a:rPr lang="fr-FR" sz="2400" dirty="0" smtClean="0"/>
              <a:t> nous trouvons les références v1, v2 et e1</a:t>
            </a:r>
            <a:endParaRPr lang="fr-FR" sz="2400" dirty="0"/>
          </a:p>
        </p:txBody>
      </p:sp>
      <p:sp>
        <p:nvSpPr>
          <p:cNvPr id="18" name="ZoneTexte 7"/>
          <p:cNvSpPr txBox="1"/>
          <p:nvPr/>
        </p:nvSpPr>
        <p:spPr>
          <a:xfrm>
            <a:off x="-2648" y="2204864"/>
            <a:ext cx="9144000"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dirty="0" smtClean="0"/>
              <a:t>Diagramme d’objet</a:t>
            </a:r>
            <a:endParaRPr lang="fr-FR" sz="2400" dirty="0"/>
          </a:p>
        </p:txBody>
      </p:sp>
    </p:spTree>
    <p:extLst>
      <p:ext uri="{BB962C8B-B14F-4D97-AF65-F5344CB8AC3E}">
        <p14:creationId xmlns:p14="http://schemas.microsoft.com/office/powerpoint/2010/main" val="3123432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26</a:t>
            </a:fld>
            <a:endParaRPr lang="fr-BE"/>
          </a:p>
        </p:txBody>
      </p:sp>
      <p:sp>
        <p:nvSpPr>
          <p:cNvPr id="8" name="ZoneTexte 7"/>
          <p:cNvSpPr txBox="1"/>
          <p:nvPr/>
        </p:nvSpPr>
        <p:spPr>
          <a:xfrm>
            <a:off x="37135" y="0"/>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Un objet peut être à la fois source et cible: </a:t>
            </a:r>
            <a:r>
              <a:rPr lang="fr-FR" sz="2400" b="1" dirty="0" smtClean="0"/>
              <a:t>relations </a:t>
            </a:r>
            <a:r>
              <a:rPr lang="fr-FR" sz="2400" b="1" dirty="0" smtClean="0"/>
              <a:t>réciproques</a:t>
            </a:r>
            <a:endParaRPr lang="fr-FR" sz="2400" b="1" dirty="0"/>
          </a:p>
        </p:txBody>
      </p:sp>
      <p:grpSp>
        <p:nvGrpSpPr>
          <p:cNvPr id="7" name="Groupe 6"/>
          <p:cNvGrpSpPr/>
          <p:nvPr/>
        </p:nvGrpSpPr>
        <p:grpSpPr>
          <a:xfrm>
            <a:off x="827584" y="1639079"/>
            <a:ext cx="7346675" cy="1453981"/>
            <a:chOff x="898734" y="3235689"/>
            <a:chExt cx="7346675" cy="1453981"/>
          </a:xfrm>
        </p:grpSpPr>
        <p:grpSp>
          <p:nvGrpSpPr>
            <p:cNvPr id="11" name="Groupe 10"/>
            <p:cNvGrpSpPr/>
            <p:nvPr/>
          </p:nvGrpSpPr>
          <p:grpSpPr>
            <a:xfrm>
              <a:off x="898734" y="3235689"/>
              <a:ext cx="7346675" cy="1453981"/>
              <a:chOff x="511711" y="1479788"/>
              <a:chExt cx="7346675" cy="1453981"/>
            </a:xfrm>
          </p:grpSpPr>
          <p:sp>
            <p:nvSpPr>
              <p:cNvPr id="12" name="ZoneTexte 11"/>
              <p:cNvSpPr txBox="1"/>
              <p:nvPr/>
            </p:nvSpPr>
            <p:spPr>
              <a:xfrm>
                <a:off x="511711" y="2102772"/>
                <a:ext cx="2592288" cy="830997"/>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err="1" smtClean="0"/>
                  <a:t>ali:Personne</a:t>
                </a:r>
                <a:endParaRPr lang="fr-FR" sz="2400" u="sng" dirty="0" smtClean="0"/>
              </a:p>
              <a:p>
                <a:pPr algn="ctr"/>
                <a:endParaRPr lang="fr-FR" sz="2400" u="sng" dirty="0" smtClean="0"/>
              </a:p>
            </p:txBody>
          </p:sp>
          <p:cxnSp>
            <p:nvCxnSpPr>
              <p:cNvPr id="13" name="Connecteur droit avec flèche 12"/>
              <p:cNvCxnSpPr/>
              <p:nvPr/>
            </p:nvCxnSpPr>
            <p:spPr>
              <a:xfrm flipV="1">
                <a:off x="3103999" y="1658823"/>
                <a:ext cx="2174364" cy="530766"/>
              </a:xfrm>
              <a:prstGeom prst="straightConnector1">
                <a:avLst/>
              </a:prstGeom>
              <a:ln>
                <a:solidFill>
                  <a:srgbClr val="FFFF00"/>
                </a:solidFill>
                <a:tailEnd type="arrow"/>
              </a:ln>
            </p:spPr>
            <p:style>
              <a:lnRef idx="3">
                <a:schemeClr val="lt1"/>
              </a:lnRef>
              <a:fillRef idx="1">
                <a:schemeClr val="accent4"/>
              </a:fillRef>
              <a:effectRef idx="1">
                <a:schemeClr val="accent4"/>
              </a:effectRef>
              <a:fontRef idx="minor">
                <a:schemeClr val="lt1"/>
              </a:fontRef>
            </p:style>
          </p:cxnSp>
          <p:sp>
            <p:nvSpPr>
              <p:cNvPr id="14" name="ZoneTexte 13"/>
              <p:cNvSpPr txBox="1"/>
              <p:nvPr/>
            </p:nvSpPr>
            <p:spPr>
              <a:xfrm>
                <a:off x="5248885" y="1479788"/>
                <a:ext cx="2609501"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smtClean="0"/>
                  <a:t>v1:Voiture</a:t>
                </a:r>
                <a:endParaRPr lang="fr-FR" sz="2400" u="sng" dirty="0" smtClean="0"/>
              </a:p>
            </p:txBody>
          </p:sp>
        </p:grpSp>
        <p:cxnSp>
          <p:nvCxnSpPr>
            <p:cNvPr id="20" name="Connecteur droit avec flèche 19"/>
            <p:cNvCxnSpPr>
              <a:stCxn id="12" idx="3"/>
            </p:cNvCxnSpPr>
            <p:nvPr/>
          </p:nvCxnSpPr>
          <p:spPr>
            <a:xfrm flipV="1">
              <a:off x="3491022" y="3638390"/>
              <a:ext cx="2081099" cy="635782"/>
            </a:xfrm>
            <a:prstGeom prst="straightConnector1">
              <a:avLst/>
            </a:prstGeom>
            <a:ln>
              <a:solidFill>
                <a:srgbClr val="FFFF00"/>
              </a:solidFill>
              <a:headEnd type="arrow" w="med" len="med"/>
              <a:tailEnd type="none" w="med" len="med"/>
            </a:ln>
          </p:spPr>
          <p:style>
            <a:lnRef idx="3">
              <a:schemeClr val="lt1"/>
            </a:lnRef>
            <a:fillRef idx="1">
              <a:schemeClr val="accent4"/>
            </a:fillRef>
            <a:effectRef idx="1">
              <a:schemeClr val="accent4"/>
            </a:effectRef>
            <a:fontRef idx="minor">
              <a:schemeClr val="lt1"/>
            </a:fontRef>
          </p:style>
        </p:cxnSp>
      </p:grpSp>
      <p:sp>
        <p:nvSpPr>
          <p:cNvPr id="21" name="ZoneTexte 20"/>
          <p:cNvSpPr txBox="1"/>
          <p:nvPr/>
        </p:nvSpPr>
        <p:spPr>
          <a:xfrm>
            <a:off x="-41808" y="3846089"/>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Diagramme de classe</a:t>
            </a:r>
            <a:endParaRPr lang="fr-FR" sz="2400" dirty="0"/>
          </a:p>
        </p:txBody>
      </p:sp>
      <p:grpSp>
        <p:nvGrpSpPr>
          <p:cNvPr id="30" name="Groupe 6"/>
          <p:cNvGrpSpPr/>
          <p:nvPr/>
        </p:nvGrpSpPr>
        <p:grpSpPr>
          <a:xfrm>
            <a:off x="971819" y="4926209"/>
            <a:ext cx="7174818" cy="1218469"/>
            <a:chOff x="1070591" y="3138930"/>
            <a:chExt cx="7174818" cy="1218469"/>
          </a:xfrm>
        </p:grpSpPr>
        <p:grpSp>
          <p:nvGrpSpPr>
            <p:cNvPr id="31" name="Groupe 10"/>
            <p:cNvGrpSpPr/>
            <p:nvPr/>
          </p:nvGrpSpPr>
          <p:grpSpPr>
            <a:xfrm>
              <a:off x="1070591" y="3235689"/>
              <a:ext cx="7174818" cy="882795"/>
              <a:chOff x="683568" y="1479788"/>
              <a:chExt cx="7174818" cy="882795"/>
            </a:xfrm>
          </p:grpSpPr>
          <p:sp>
            <p:nvSpPr>
              <p:cNvPr id="41" name="ZoneTexte 11"/>
              <p:cNvSpPr txBox="1"/>
              <p:nvPr/>
            </p:nvSpPr>
            <p:spPr>
              <a:xfrm>
                <a:off x="683568" y="1531586"/>
                <a:ext cx="259228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Personne</a:t>
                </a:r>
              </a:p>
              <a:p>
                <a:pPr algn="ctr"/>
                <a:endParaRPr lang="fr-FR" sz="2400" u="sng" dirty="0"/>
              </a:p>
            </p:txBody>
          </p:sp>
          <p:cxnSp>
            <p:nvCxnSpPr>
              <p:cNvPr id="42" name="Connecteur droit avec flèche 12"/>
              <p:cNvCxnSpPr/>
              <p:nvPr/>
            </p:nvCxnSpPr>
            <p:spPr>
              <a:xfrm flipV="1">
                <a:off x="3305334" y="1658822"/>
                <a:ext cx="1973029" cy="5179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ZoneTexte 13"/>
              <p:cNvSpPr txBox="1"/>
              <p:nvPr/>
            </p:nvSpPr>
            <p:spPr>
              <a:xfrm>
                <a:off x="5248885" y="1479788"/>
                <a:ext cx="2609501"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Voiture</a:t>
                </a:r>
              </a:p>
              <a:p>
                <a:pPr algn="ctr"/>
                <a:endParaRPr lang="fr-FR" sz="2400" u="sng" dirty="0"/>
              </a:p>
            </p:txBody>
          </p:sp>
        </p:grpSp>
        <p:cxnSp>
          <p:nvCxnSpPr>
            <p:cNvPr id="38" name="Connecteur droit avec flèche 19"/>
            <p:cNvCxnSpPr/>
            <p:nvPr/>
          </p:nvCxnSpPr>
          <p:spPr>
            <a:xfrm>
              <a:off x="3662879" y="3883743"/>
              <a:ext cx="1973029" cy="1"/>
            </a:xfrm>
            <a:prstGeom prst="straightConnector1">
              <a:avLst/>
            </a:prstGeom>
            <a:ln w="571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ZoneTexte 3"/>
            <p:cNvSpPr txBox="1"/>
            <p:nvPr/>
          </p:nvSpPr>
          <p:spPr>
            <a:xfrm>
              <a:off x="3692357" y="3138930"/>
              <a:ext cx="2475255" cy="369332"/>
            </a:xfrm>
            <a:prstGeom prst="rect">
              <a:avLst/>
            </a:prstGeom>
            <a:noFill/>
          </p:spPr>
          <p:txBody>
            <a:bodyPr wrap="square" rtlCol="0">
              <a:spAutoFit/>
            </a:bodyPr>
            <a:lstStyle/>
            <a:p>
              <a:r>
                <a:rPr lang="fr-FR" dirty="0" smtClean="0"/>
                <a:t>          Possède  2</a:t>
              </a:r>
              <a:endParaRPr lang="fr-FR" dirty="0"/>
            </a:p>
          </p:txBody>
        </p:sp>
        <p:sp>
          <p:nvSpPr>
            <p:cNvPr id="40" name="ZoneTexte 16"/>
            <p:cNvSpPr txBox="1"/>
            <p:nvPr/>
          </p:nvSpPr>
          <p:spPr>
            <a:xfrm>
              <a:off x="3834762" y="3988067"/>
              <a:ext cx="2475255" cy="369332"/>
            </a:xfrm>
            <a:prstGeom prst="rect">
              <a:avLst/>
            </a:prstGeom>
            <a:noFill/>
          </p:spPr>
          <p:txBody>
            <a:bodyPr wrap="square" rtlCol="0">
              <a:spAutoFit/>
            </a:bodyPr>
            <a:lstStyle/>
            <a:p>
              <a:r>
                <a:rPr lang="fr-FR" dirty="0" smtClean="0"/>
                <a:t>1    appartient</a:t>
              </a:r>
              <a:endParaRPr lang="fr-FR" dirty="0"/>
            </a:p>
          </p:txBody>
        </p:sp>
      </p:grpSp>
      <p:sp>
        <p:nvSpPr>
          <p:cNvPr id="22" name="ZoneTexte 20"/>
          <p:cNvSpPr txBox="1"/>
          <p:nvPr/>
        </p:nvSpPr>
        <p:spPr>
          <a:xfrm>
            <a:off x="-12772" y="980728"/>
            <a:ext cx="9144000"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dirty="0" smtClean="0"/>
              <a:t>Diagramme </a:t>
            </a:r>
            <a:r>
              <a:rPr lang="fr-FR" sz="2400" dirty="0" smtClean="0"/>
              <a:t>d’objet</a:t>
            </a:r>
            <a:endParaRPr lang="fr-FR" sz="2400" dirty="0"/>
          </a:p>
        </p:txBody>
      </p:sp>
      <p:sp>
        <p:nvSpPr>
          <p:cNvPr id="23" name="ZoneTexte 13"/>
          <p:cNvSpPr txBox="1"/>
          <p:nvPr/>
        </p:nvSpPr>
        <p:spPr>
          <a:xfrm>
            <a:off x="5453156" y="2492896"/>
            <a:ext cx="2609501" cy="461665"/>
          </a:xfrm>
          <a:prstGeom prst="rect">
            <a:avLst/>
          </a:prstGeom>
          <a:ln>
            <a:solidFill>
              <a:srgbClr val="FFFF00"/>
            </a:solidFill>
          </a:ln>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u="sng" dirty="0" smtClean="0"/>
              <a:t>v2:Voiture</a:t>
            </a:r>
            <a:endParaRPr lang="fr-FR" sz="2400" u="sng" dirty="0" smtClean="0"/>
          </a:p>
        </p:txBody>
      </p:sp>
      <p:cxnSp>
        <p:nvCxnSpPr>
          <p:cNvPr id="27" name="Connecteur droit avec flèche 12"/>
          <p:cNvCxnSpPr>
            <a:endCxn id="23" idx="1"/>
          </p:cNvCxnSpPr>
          <p:nvPr/>
        </p:nvCxnSpPr>
        <p:spPr>
          <a:xfrm flipV="1">
            <a:off x="3461542" y="2723729"/>
            <a:ext cx="1991614" cy="129207"/>
          </a:xfrm>
          <a:prstGeom prst="straightConnector1">
            <a:avLst/>
          </a:prstGeom>
          <a:ln>
            <a:solidFill>
              <a:srgbClr val="FFFF00"/>
            </a:solidFill>
            <a:tailEnd type="arrow"/>
          </a:ln>
        </p:spPr>
        <p:style>
          <a:lnRef idx="3">
            <a:schemeClr val="lt1"/>
          </a:lnRef>
          <a:fillRef idx="1">
            <a:schemeClr val="accent4"/>
          </a:fillRef>
          <a:effectRef idx="1">
            <a:schemeClr val="accent4"/>
          </a:effectRef>
          <a:fontRef idx="minor">
            <a:schemeClr val="lt1"/>
          </a:fontRef>
        </p:style>
      </p:cxnSp>
      <p:cxnSp>
        <p:nvCxnSpPr>
          <p:cNvPr id="28" name="Connecteur droit avec flèche 19"/>
          <p:cNvCxnSpPr/>
          <p:nvPr/>
        </p:nvCxnSpPr>
        <p:spPr>
          <a:xfrm flipV="1">
            <a:off x="3461542" y="2852937"/>
            <a:ext cx="1965161" cy="240123"/>
          </a:xfrm>
          <a:prstGeom prst="straightConnector1">
            <a:avLst/>
          </a:prstGeom>
          <a:ln>
            <a:solidFill>
              <a:srgbClr val="FFFF00"/>
            </a:solidFill>
            <a:headEnd type="arrow" w="med" len="med"/>
            <a:tailEnd type="none" w="med" len="med"/>
          </a:ln>
        </p:spPr>
        <p:style>
          <a:lnRef idx="3">
            <a:schemeClr val="lt1"/>
          </a:lnRef>
          <a:fillRef idx="1">
            <a:schemeClr val="accent4"/>
          </a:fillRef>
          <a:effectRef idx="1">
            <a:schemeClr val="accent4"/>
          </a:effectRef>
          <a:fontRef idx="minor">
            <a:schemeClr val="lt1"/>
          </a:fontRef>
        </p:style>
      </p:cxnSp>
    </p:spTree>
    <p:extLst>
      <p:ext uri="{BB962C8B-B14F-4D97-AF65-F5344CB8AC3E}">
        <p14:creationId xmlns:p14="http://schemas.microsoft.com/office/powerpoint/2010/main" val="4079013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27</a:t>
            </a:fld>
            <a:endParaRPr lang="fr-BE"/>
          </a:p>
        </p:txBody>
      </p:sp>
      <p:sp>
        <p:nvSpPr>
          <p:cNvPr id="21" name="ZoneTexte 20"/>
          <p:cNvSpPr txBox="1"/>
          <p:nvPr/>
        </p:nvSpPr>
        <p:spPr>
          <a:xfrm>
            <a:off x="0" y="133181"/>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2 relations réciproques peuvent être représentées par une flèche ayant des terminaison dans les deux </a:t>
            </a:r>
            <a:r>
              <a:rPr lang="fr-FR" sz="2400" dirty="0" smtClean="0"/>
              <a:t>extrémités </a:t>
            </a:r>
            <a:r>
              <a:rPr lang="fr-FR" sz="2400" dirty="0" smtClean="0"/>
              <a:t>ou sans aucune terminaison</a:t>
            </a:r>
            <a:endParaRPr lang="fr-FR" sz="2400" dirty="0"/>
          </a:p>
        </p:txBody>
      </p:sp>
      <p:grpSp>
        <p:nvGrpSpPr>
          <p:cNvPr id="22" name="Groupe 21"/>
          <p:cNvGrpSpPr/>
          <p:nvPr/>
        </p:nvGrpSpPr>
        <p:grpSpPr>
          <a:xfrm>
            <a:off x="904027" y="1340768"/>
            <a:ext cx="7195516" cy="942844"/>
            <a:chOff x="1070591" y="3175640"/>
            <a:chExt cx="7195516" cy="942844"/>
          </a:xfrm>
        </p:grpSpPr>
        <p:grpSp>
          <p:nvGrpSpPr>
            <p:cNvPr id="23" name="Groupe 22"/>
            <p:cNvGrpSpPr/>
            <p:nvPr/>
          </p:nvGrpSpPr>
          <p:grpSpPr>
            <a:xfrm>
              <a:off x="1070591" y="3175640"/>
              <a:ext cx="7195516" cy="942844"/>
              <a:chOff x="683568" y="1419739"/>
              <a:chExt cx="7195516" cy="942844"/>
            </a:xfrm>
          </p:grpSpPr>
          <p:sp>
            <p:nvSpPr>
              <p:cNvPr id="27" name="ZoneTexte 26"/>
              <p:cNvSpPr txBox="1"/>
              <p:nvPr/>
            </p:nvSpPr>
            <p:spPr>
              <a:xfrm>
                <a:off x="683568" y="1531586"/>
                <a:ext cx="259228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Personne</a:t>
                </a:r>
              </a:p>
              <a:p>
                <a:pPr algn="ctr"/>
                <a:endParaRPr lang="fr-FR" sz="2400" dirty="0"/>
              </a:p>
            </p:txBody>
          </p:sp>
          <p:cxnSp>
            <p:nvCxnSpPr>
              <p:cNvPr id="28" name="Connecteur droit avec flèche 27"/>
              <p:cNvCxnSpPr/>
              <p:nvPr/>
            </p:nvCxnSpPr>
            <p:spPr>
              <a:xfrm>
                <a:off x="3209043" y="1835238"/>
                <a:ext cx="2055571" cy="0"/>
              </a:xfrm>
              <a:prstGeom prst="straightConnector1">
                <a:avLst/>
              </a:prstGeom>
              <a:ln w="571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269583" y="1419739"/>
                <a:ext cx="2609501"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Voiture</a:t>
                </a:r>
              </a:p>
              <a:p>
                <a:pPr algn="ctr"/>
                <a:endParaRPr lang="fr-FR" sz="2400" dirty="0"/>
              </a:p>
            </p:txBody>
          </p:sp>
        </p:grpSp>
        <p:sp>
          <p:nvSpPr>
            <p:cNvPr id="25" name="ZoneTexte 24"/>
            <p:cNvSpPr txBox="1"/>
            <p:nvPr/>
          </p:nvSpPr>
          <p:spPr>
            <a:xfrm>
              <a:off x="3596066" y="3637305"/>
              <a:ext cx="2475255" cy="369332"/>
            </a:xfrm>
            <a:prstGeom prst="rect">
              <a:avLst/>
            </a:prstGeom>
            <a:noFill/>
          </p:spPr>
          <p:txBody>
            <a:bodyPr wrap="square" rtlCol="0">
              <a:spAutoFit/>
            </a:bodyPr>
            <a:lstStyle/>
            <a:p>
              <a:r>
                <a:rPr lang="fr-FR" dirty="0" smtClean="0"/>
                <a:t>Possède/appartient</a:t>
              </a:r>
              <a:endParaRPr lang="fr-FR" dirty="0"/>
            </a:p>
          </p:txBody>
        </p:sp>
      </p:grpSp>
      <p:grpSp>
        <p:nvGrpSpPr>
          <p:cNvPr id="32" name="Groupe 31"/>
          <p:cNvGrpSpPr/>
          <p:nvPr/>
        </p:nvGrpSpPr>
        <p:grpSpPr>
          <a:xfrm>
            <a:off x="974242" y="2708920"/>
            <a:ext cx="7195516" cy="942844"/>
            <a:chOff x="1070591" y="3175640"/>
            <a:chExt cx="7195516" cy="942844"/>
          </a:xfrm>
        </p:grpSpPr>
        <p:grpSp>
          <p:nvGrpSpPr>
            <p:cNvPr id="33" name="Groupe 32"/>
            <p:cNvGrpSpPr/>
            <p:nvPr/>
          </p:nvGrpSpPr>
          <p:grpSpPr>
            <a:xfrm>
              <a:off x="1070591" y="3175640"/>
              <a:ext cx="7195516" cy="942844"/>
              <a:chOff x="683568" y="1419739"/>
              <a:chExt cx="7195516" cy="942844"/>
            </a:xfrm>
          </p:grpSpPr>
          <p:sp>
            <p:nvSpPr>
              <p:cNvPr id="35" name="ZoneTexte 34"/>
              <p:cNvSpPr txBox="1"/>
              <p:nvPr/>
            </p:nvSpPr>
            <p:spPr>
              <a:xfrm>
                <a:off x="683568" y="1531586"/>
                <a:ext cx="2592288"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Personne</a:t>
                </a:r>
              </a:p>
              <a:p>
                <a:pPr algn="ctr"/>
                <a:endParaRPr lang="fr-FR" sz="2400" dirty="0"/>
              </a:p>
            </p:txBody>
          </p:sp>
          <p:cxnSp>
            <p:nvCxnSpPr>
              <p:cNvPr id="36" name="Connecteur droit avec flèche 35"/>
              <p:cNvCxnSpPr/>
              <p:nvPr/>
            </p:nvCxnSpPr>
            <p:spPr>
              <a:xfrm>
                <a:off x="3209043" y="1835238"/>
                <a:ext cx="2055571" cy="0"/>
              </a:xfrm>
              <a:prstGeom prst="straightConnector1">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5269583" y="1419739"/>
                <a:ext cx="2609501"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Voiture</a:t>
                </a:r>
              </a:p>
              <a:p>
                <a:pPr algn="ctr"/>
                <a:endParaRPr lang="fr-FR" sz="2400" dirty="0"/>
              </a:p>
            </p:txBody>
          </p:sp>
        </p:grpSp>
        <p:sp>
          <p:nvSpPr>
            <p:cNvPr id="34" name="ZoneTexte 33"/>
            <p:cNvSpPr txBox="1"/>
            <p:nvPr/>
          </p:nvSpPr>
          <p:spPr>
            <a:xfrm>
              <a:off x="3596066" y="3591139"/>
              <a:ext cx="2475255" cy="369332"/>
            </a:xfrm>
            <a:prstGeom prst="rect">
              <a:avLst/>
            </a:prstGeom>
            <a:noFill/>
          </p:spPr>
          <p:txBody>
            <a:bodyPr wrap="square" rtlCol="0">
              <a:spAutoFit/>
            </a:bodyPr>
            <a:lstStyle/>
            <a:p>
              <a:r>
                <a:rPr lang="fr-FR" dirty="0" smtClean="0"/>
                <a:t>Possède/appartient</a:t>
              </a:r>
              <a:endParaRPr lang="fr-FR" dirty="0"/>
            </a:p>
          </p:txBody>
        </p:sp>
      </p:grpSp>
      <p:sp>
        <p:nvSpPr>
          <p:cNvPr id="17" name="ZoneTexte 33"/>
          <p:cNvSpPr txBox="1"/>
          <p:nvPr/>
        </p:nvSpPr>
        <p:spPr>
          <a:xfrm>
            <a:off x="3566530" y="1362041"/>
            <a:ext cx="558186" cy="369332"/>
          </a:xfrm>
          <a:prstGeom prst="rect">
            <a:avLst/>
          </a:prstGeom>
          <a:noFill/>
        </p:spPr>
        <p:txBody>
          <a:bodyPr wrap="square" rtlCol="0">
            <a:spAutoFit/>
          </a:bodyPr>
          <a:lstStyle/>
          <a:p>
            <a:r>
              <a:rPr lang="fr-FR" b="1" dirty="0" smtClean="0"/>
              <a:t>1</a:t>
            </a:r>
            <a:endParaRPr lang="fr-FR" b="1" dirty="0"/>
          </a:p>
        </p:txBody>
      </p:sp>
      <p:sp>
        <p:nvSpPr>
          <p:cNvPr id="18" name="ZoneTexte 33"/>
          <p:cNvSpPr txBox="1"/>
          <p:nvPr/>
        </p:nvSpPr>
        <p:spPr>
          <a:xfrm>
            <a:off x="5149502" y="1420349"/>
            <a:ext cx="558186" cy="369332"/>
          </a:xfrm>
          <a:prstGeom prst="rect">
            <a:avLst/>
          </a:prstGeom>
          <a:noFill/>
        </p:spPr>
        <p:txBody>
          <a:bodyPr wrap="square" rtlCol="0">
            <a:spAutoFit/>
          </a:bodyPr>
          <a:lstStyle/>
          <a:p>
            <a:r>
              <a:rPr lang="fr-FR" b="1" dirty="0" smtClean="0"/>
              <a:t>2</a:t>
            </a:r>
            <a:endParaRPr lang="fr-FR" b="1" dirty="0"/>
          </a:p>
        </p:txBody>
      </p:sp>
      <p:sp>
        <p:nvSpPr>
          <p:cNvPr id="19" name="ZoneTexte 33"/>
          <p:cNvSpPr txBox="1"/>
          <p:nvPr/>
        </p:nvSpPr>
        <p:spPr>
          <a:xfrm>
            <a:off x="3445413" y="2699959"/>
            <a:ext cx="558186" cy="369332"/>
          </a:xfrm>
          <a:prstGeom prst="rect">
            <a:avLst/>
          </a:prstGeom>
          <a:noFill/>
        </p:spPr>
        <p:txBody>
          <a:bodyPr wrap="square" rtlCol="0">
            <a:spAutoFit/>
          </a:bodyPr>
          <a:lstStyle/>
          <a:p>
            <a:r>
              <a:rPr lang="fr-FR" b="1" dirty="0" smtClean="0"/>
              <a:t>1</a:t>
            </a:r>
            <a:endParaRPr lang="fr-FR" b="1" dirty="0"/>
          </a:p>
        </p:txBody>
      </p:sp>
      <p:sp>
        <p:nvSpPr>
          <p:cNvPr id="20" name="ZoneTexte 33"/>
          <p:cNvSpPr txBox="1"/>
          <p:nvPr/>
        </p:nvSpPr>
        <p:spPr>
          <a:xfrm>
            <a:off x="5028385" y="2758267"/>
            <a:ext cx="558186" cy="369332"/>
          </a:xfrm>
          <a:prstGeom prst="rect">
            <a:avLst/>
          </a:prstGeom>
          <a:noFill/>
        </p:spPr>
        <p:txBody>
          <a:bodyPr wrap="square" rtlCol="0">
            <a:spAutoFit/>
          </a:bodyPr>
          <a:lstStyle/>
          <a:p>
            <a:r>
              <a:rPr lang="fr-FR" b="1" dirty="0" smtClean="0"/>
              <a:t>2</a:t>
            </a:r>
            <a:endParaRPr lang="fr-FR" b="1" dirty="0"/>
          </a:p>
        </p:txBody>
      </p:sp>
      <p:sp>
        <p:nvSpPr>
          <p:cNvPr id="24" name="ZoneTexte 20"/>
          <p:cNvSpPr txBox="1"/>
          <p:nvPr/>
        </p:nvSpPr>
        <p:spPr>
          <a:xfrm>
            <a:off x="15808" y="4509120"/>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b="1" dirty="0" smtClean="0"/>
              <a:t>ATTENTION: Une relation réciproque est en réalité 2 relations</a:t>
            </a:r>
            <a:endParaRPr lang="fr-FR" sz="2400" b="1" dirty="0"/>
          </a:p>
        </p:txBody>
      </p:sp>
    </p:spTree>
    <p:extLst>
      <p:ext uri="{BB962C8B-B14F-4D97-AF65-F5344CB8AC3E}">
        <p14:creationId xmlns:p14="http://schemas.microsoft.com/office/powerpoint/2010/main" val="2505853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28</a:t>
            </a:fld>
            <a:endParaRPr lang="fr-BE"/>
          </a:p>
        </p:txBody>
      </p:sp>
      <p:sp>
        <p:nvSpPr>
          <p:cNvPr id="7" name="ZoneTexte 6"/>
          <p:cNvSpPr txBox="1"/>
          <p:nvPr/>
        </p:nvSpPr>
        <p:spPr>
          <a:xfrm>
            <a:off x="-1955" y="2996952"/>
            <a:ext cx="9144000" cy="13234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4000" dirty="0" smtClean="0"/>
              <a:t>Cardinalité des relations </a:t>
            </a:r>
            <a:r>
              <a:rPr lang="fr-FR" sz="4000" dirty="0" smtClean="0"/>
              <a:t>structurelles</a:t>
            </a:r>
          </a:p>
          <a:p>
            <a:pPr algn="ctr"/>
            <a:r>
              <a:rPr lang="fr-FR" sz="4000" b="1" dirty="0">
                <a:solidFill>
                  <a:schemeClr val="bg1"/>
                </a:solidFill>
              </a:rPr>
              <a:t>(ou multiplicité)</a:t>
            </a:r>
            <a:endParaRPr lang="fr-FR" sz="4000" dirty="0"/>
          </a:p>
        </p:txBody>
      </p:sp>
    </p:spTree>
    <p:extLst>
      <p:ext uri="{BB962C8B-B14F-4D97-AF65-F5344CB8AC3E}">
        <p14:creationId xmlns:p14="http://schemas.microsoft.com/office/powerpoint/2010/main" val="3704279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011084">
            <a:off x="3578879" y="5172183"/>
            <a:ext cx="561256" cy="56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Espace réservé du pied de page 1"/>
          <p:cNvSpPr>
            <a:spLocks noGrp="1"/>
          </p:cNvSpPr>
          <p:nvPr>
            <p:ph type="ftr" sz="quarter" idx="11"/>
          </p:nvPr>
        </p:nvSpPr>
        <p:spPr>
          <a:xfrm>
            <a:off x="1763688" y="6376243"/>
            <a:ext cx="5832648" cy="365125"/>
          </a:xfrm>
        </p:spPr>
        <p:txBody>
          <a:bodyPr/>
          <a:lstStyle/>
          <a:p>
            <a:r>
              <a:rPr lang="fr-FR" dirty="0" smtClean="0"/>
              <a:t>Université de Bouira,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29</a:t>
            </a:fld>
            <a:endParaRPr lang="fr-BE"/>
          </a:p>
        </p:txBody>
      </p:sp>
      <p:sp>
        <p:nvSpPr>
          <p:cNvPr id="8" name="ZoneTexte 7"/>
          <p:cNvSpPr txBox="1"/>
          <p:nvPr/>
        </p:nvSpPr>
        <p:spPr>
          <a:xfrm>
            <a:off x="-12772" y="116632"/>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La relation structurelle </a:t>
            </a:r>
            <a:r>
              <a:rPr lang="fr-FR" sz="2400" b="1" dirty="0" smtClean="0"/>
              <a:t>doit être précise </a:t>
            </a:r>
            <a:r>
              <a:rPr lang="fr-FR" sz="2400" dirty="0" smtClean="0"/>
              <a:t>pour qu’elle puisse représenter fidèlement la réalité que nous modélisons</a:t>
            </a:r>
            <a:endParaRPr lang="fr-FR" sz="2400" dirty="0"/>
          </a:p>
        </p:txBody>
      </p:sp>
      <p:grpSp>
        <p:nvGrpSpPr>
          <p:cNvPr id="7" name="Groupe 6"/>
          <p:cNvGrpSpPr/>
          <p:nvPr/>
        </p:nvGrpSpPr>
        <p:grpSpPr>
          <a:xfrm>
            <a:off x="860042" y="1839718"/>
            <a:ext cx="7174818" cy="533673"/>
            <a:chOff x="1070591" y="3460061"/>
            <a:chExt cx="7174818" cy="533673"/>
          </a:xfrm>
        </p:grpSpPr>
        <p:grpSp>
          <p:nvGrpSpPr>
            <p:cNvPr id="11" name="Groupe 10"/>
            <p:cNvGrpSpPr/>
            <p:nvPr/>
          </p:nvGrpSpPr>
          <p:grpSpPr>
            <a:xfrm>
              <a:off x="1070591" y="3460061"/>
              <a:ext cx="7174818" cy="533673"/>
              <a:chOff x="683568" y="1704160"/>
              <a:chExt cx="7174818" cy="533673"/>
            </a:xfrm>
          </p:grpSpPr>
          <p:sp>
            <p:nvSpPr>
              <p:cNvPr id="12" name="ZoneTexte 11"/>
              <p:cNvSpPr txBox="1"/>
              <p:nvPr/>
            </p:nvSpPr>
            <p:spPr>
              <a:xfrm>
                <a:off x="683568" y="1776168"/>
                <a:ext cx="259228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Voiture</a:t>
                </a:r>
              </a:p>
            </p:txBody>
          </p:sp>
          <p:cxnSp>
            <p:nvCxnSpPr>
              <p:cNvPr id="13" name="Connecteur droit avec flèche 12"/>
              <p:cNvCxnSpPr/>
              <p:nvPr/>
            </p:nvCxnSpPr>
            <p:spPr>
              <a:xfrm>
                <a:off x="3305334" y="2095664"/>
                <a:ext cx="1943551"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5248885" y="1704160"/>
                <a:ext cx="2609501"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Roue</a:t>
                </a:r>
              </a:p>
            </p:txBody>
          </p:sp>
        </p:grpSp>
        <p:sp>
          <p:nvSpPr>
            <p:cNvPr id="4" name="ZoneTexte 3"/>
            <p:cNvSpPr txBox="1"/>
            <p:nvPr/>
          </p:nvSpPr>
          <p:spPr>
            <a:xfrm>
              <a:off x="4022920" y="3460061"/>
              <a:ext cx="1224136" cy="369332"/>
            </a:xfrm>
            <a:prstGeom prst="rect">
              <a:avLst/>
            </a:prstGeom>
            <a:noFill/>
          </p:spPr>
          <p:txBody>
            <a:bodyPr wrap="square" rtlCol="0">
              <a:spAutoFit/>
            </a:bodyPr>
            <a:lstStyle/>
            <a:p>
              <a:r>
                <a:rPr lang="fr-FR" dirty="0" smtClean="0"/>
                <a:t>possède</a:t>
              </a:r>
              <a:endParaRPr lang="fr-FR" dirty="0"/>
            </a:p>
          </p:txBody>
        </p:sp>
      </p:grpSp>
      <p:grpSp>
        <p:nvGrpSpPr>
          <p:cNvPr id="10" name="Groupe 9"/>
          <p:cNvGrpSpPr/>
          <p:nvPr/>
        </p:nvGrpSpPr>
        <p:grpSpPr>
          <a:xfrm>
            <a:off x="868860" y="3864997"/>
            <a:ext cx="7224019" cy="1075729"/>
            <a:chOff x="971819" y="3861048"/>
            <a:chExt cx="7224019" cy="1075729"/>
          </a:xfrm>
        </p:grpSpPr>
        <p:grpSp>
          <p:nvGrpSpPr>
            <p:cNvPr id="30" name="Groupe 29"/>
            <p:cNvGrpSpPr/>
            <p:nvPr/>
          </p:nvGrpSpPr>
          <p:grpSpPr>
            <a:xfrm>
              <a:off x="971819" y="3861048"/>
              <a:ext cx="7174818" cy="533673"/>
              <a:chOff x="1070591" y="3460061"/>
              <a:chExt cx="7174818" cy="533673"/>
            </a:xfrm>
          </p:grpSpPr>
          <p:grpSp>
            <p:nvGrpSpPr>
              <p:cNvPr id="31" name="Groupe 30"/>
              <p:cNvGrpSpPr/>
              <p:nvPr/>
            </p:nvGrpSpPr>
            <p:grpSpPr>
              <a:xfrm>
                <a:off x="1070591" y="3460061"/>
                <a:ext cx="7174818" cy="533673"/>
                <a:chOff x="683568" y="1704160"/>
                <a:chExt cx="7174818" cy="533673"/>
              </a:xfrm>
            </p:grpSpPr>
            <p:sp>
              <p:nvSpPr>
                <p:cNvPr id="39" name="ZoneTexte 38"/>
                <p:cNvSpPr txBox="1"/>
                <p:nvPr/>
              </p:nvSpPr>
              <p:spPr>
                <a:xfrm>
                  <a:off x="683568" y="1776168"/>
                  <a:ext cx="259228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u="sng" dirty="0" smtClean="0"/>
                    <a:t>v1:Voiture</a:t>
                  </a:r>
                </a:p>
              </p:txBody>
            </p:sp>
            <p:cxnSp>
              <p:nvCxnSpPr>
                <p:cNvPr id="40" name="Connecteur droit avec flèche 39"/>
                <p:cNvCxnSpPr/>
                <p:nvPr/>
              </p:nvCxnSpPr>
              <p:spPr>
                <a:xfrm>
                  <a:off x="3305334" y="2064200"/>
                  <a:ext cx="197302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5248885" y="1704160"/>
                  <a:ext cx="2609501"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u="sng" dirty="0" smtClean="0"/>
                    <a:t>r1:Roue</a:t>
                  </a:r>
                </a:p>
              </p:txBody>
            </p:sp>
          </p:grpSp>
          <p:sp>
            <p:nvSpPr>
              <p:cNvPr id="38" name="ZoneTexte 37"/>
              <p:cNvSpPr txBox="1"/>
              <p:nvPr/>
            </p:nvSpPr>
            <p:spPr>
              <a:xfrm>
                <a:off x="4022920" y="3518319"/>
                <a:ext cx="1224136" cy="369332"/>
              </a:xfrm>
              <a:prstGeom prst="rect">
                <a:avLst/>
              </a:prstGeom>
              <a:noFill/>
            </p:spPr>
            <p:txBody>
              <a:bodyPr wrap="square" rtlCol="0">
                <a:spAutoFit/>
              </a:bodyPr>
              <a:lstStyle/>
              <a:p>
                <a:r>
                  <a:rPr lang="fr-FR" dirty="0" smtClean="0"/>
                  <a:t>possède</a:t>
                </a:r>
                <a:endParaRPr lang="fr-FR" dirty="0"/>
              </a:p>
            </p:txBody>
          </p:sp>
        </p:grpSp>
        <p:cxnSp>
          <p:nvCxnSpPr>
            <p:cNvPr id="42" name="Connecteur droit avec flèche 41"/>
            <p:cNvCxnSpPr/>
            <p:nvPr/>
          </p:nvCxnSpPr>
          <p:spPr>
            <a:xfrm>
              <a:off x="3564107" y="4288638"/>
              <a:ext cx="2066227" cy="31568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5586337" y="4475112"/>
              <a:ext cx="2609501"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u="sng" dirty="0" smtClean="0"/>
                <a:t>r2:Roue</a:t>
              </a:r>
            </a:p>
          </p:txBody>
        </p:sp>
      </p:grpSp>
      <p:cxnSp>
        <p:nvCxnSpPr>
          <p:cNvPr id="16" name="Connecteur droit 15"/>
          <p:cNvCxnSpPr/>
          <p:nvPr/>
        </p:nvCxnSpPr>
        <p:spPr>
          <a:xfrm flipV="1">
            <a:off x="-74628" y="3008551"/>
            <a:ext cx="9252520" cy="72008"/>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935892" y="5165134"/>
            <a:ext cx="2981566" cy="461665"/>
            <a:chOff x="683568" y="1776168"/>
            <a:chExt cx="2981566" cy="461665"/>
          </a:xfrm>
        </p:grpSpPr>
        <p:sp>
          <p:nvSpPr>
            <p:cNvPr id="50" name="ZoneTexte 49"/>
            <p:cNvSpPr txBox="1"/>
            <p:nvPr/>
          </p:nvSpPr>
          <p:spPr>
            <a:xfrm>
              <a:off x="683568" y="1776168"/>
              <a:ext cx="2592288"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u="sng" dirty="0" smtClean="0"/>
                <a:t>v2:Voiture</a:t>
              </a:r>
            </a:p>
          </p:txBody>
        </p:sp>
        <p:cxnSp>
          <p:nvCxnSpPr>
            <p:cNvPr id="51" name="Connecteur droit avec flèche 50"/>
            <p:cNvCxnSpPr/>
            <p:nvPr/>
          </p:nvCxnSpPr>
          <p:spPr>
            <a:xfrm>
              <a:off x="3233206" y="2064200"/>
              <a:ext cx="431928"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ZoneTexte 18"/>
          <p:cNvSpPr txBox="1"/>
          <p:nvPr/>
        </p:nvSpPr>
        <p:spPr>
          <a:xfrm>
            <a:off x="464924" y="3440599"/>
            <a:ext cx="4022387" cy="461665"/>
          </a:xfrm>
          <a:prstGeom prst="rect">
            <a:avLst/>
          </a:prstGeom>
          <a:noFill/>
        </p:spPr>
        <p:txBody>
          <a:bodyPr wrap="square" rtlCol="0">
            <a:spAutoFit/>
          </a:bodyPr>
          <a:lstStyle/>
          <a:p>
            <a:r>
              <a:rPr lang="fr-FR" sz="2400" dirty="0"/>
              <a:t>v</a:t>
            </a:r>
            <a:r>
              <a:rPr lang="fr-FR" sz="2400" dirty="0" smtClean="0"/>
              <a:t>1 possède seulement 2 roues. </a:t>
            </a:r>
            <a:endParaRPr lang="fr-FR" sz="2400" dirty="0"/>
          </a:p>
        </p:txBody>
      </p:sp>
      <p:sp>
        <p:nvSpPr>
          <p:cNvPr id="54" name="ZoneTexte 53"/>
          <p:cNvSpPr txBox="1"/>
          <p:nvPr/>
        </p:nvSpPr>
        <p:spPr>
          <a:xfrm>
            <a:off x="312625" y="5726021"/>
            <a:ext cx="4057850" cy="461665"/>
          </a:xfrm>
          <a:prstGeom prst="rect">
            <a:avLst/>
          </a:prstGeom>
          <a:noFill/>
        </p:spPr>
        <p:txBody>
          <a:bodyPr wrap="square" rtlCol="0">
            <a:spAutoFit/>
          </a:bodyPr>
          <a:lstStyle/>
          <a:p>
            <a:pPr algn="ctr"/>
            <a:r>
              <a:rPr lang="fr-FR" sz="2400" dirty="0" smtClean="0"/>
              <a:t>V2 ne  possède aucune roues. </a:t>
            </a:r>
            <a:endParaRPr lang="fr-FR" sz="2400" dirty="0"/>
          </a:p>
        </p:txBody>
      </p:sp>
      <p:sp>
        <p:nvSpPr>
          <p:cNvPr id="55" name="ZoneTexte 54"/>
          <p:cNvSpPr txBox="1"/>
          <p:nvPr/>
        </p:nvSpPr>
        <p:spPr>
          <a:xfrm>
            <a:off x="-12772" y="1124744"/>
            <a:ext cx="9144000" cy="46166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Une imprécision ou ambiguïté pourrait produire les cas suivants</a:t>
            </a:r>
            <a:endParaRPr lang="fr-FR" sz="2400" dirty="0"/>
          </a:p>
        </p:txBody>
      </p:sp>
      <p:cxnSp>
        <p:nvCxnSpPr>
          <p:cNvPr id="56" name="Connecteur droit 55"/>
          <p:cNvCxnSpPr/>
          <p:nvPr/>
        </p:nvCxnSpPr>
        <p:spPr>
          <a:xfrm flipV="1">
            <a:off x="-74492" y="1739394"/>
            <a:ext cx="9252520" cy="72008"/>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5222770" y="2485331"/>
            <a:ext cx="3893828" cy="523220"/>
          </a:xfrm>
          <a:prstGeom prst="rect">
            <a:avLst/>
          </a:prstGeom>
          <a:noFill/>
        </p:spPr>
        <p:txBody>
          <a:bodyPr wrap="square" rtlCol="0">
            <a:spAutoFit/>
          </a:bodyPr>
          <a:lstStyle/>
          <a:p>
            <a:r>
              <a:rPr lang="fr-FR" sz="2800" b="1" dirty="0" smtClean="0"/>
              <a:t>Diagramme de classes</a:t>
            </a:r>
            <a:endParaRPr lang="fr-FR" sz="2800" b="1" dirty="0"/>
          </a:p>
        </p:txBody>
      </p:sp>
      <p:sp>
        <p:nvSpPr>
          <p:cNvPr id="58" name="ZoneTexte 57"/>
          <p:cNvSpPr txBox="1"/>
          <p:nvPr/>
        </p:nvSpPr>
        <p:spPr>
          <a:xfrm>
            <a:off x="5455000" y="5726021"/>
            <a:ext cx="3893828" cy="523220"/>
          </a:xfrm>
          <a:prstGeom prst="rect">
            <a:avLst/>
          </a:prstGeom>
          <a:noFill/>
        </p:spPr>
        <p:txBody>
          <a:bodyPr wrap="square" rtlCol="0">
            <a:spAutoFit/>
          </a:bodyPr>
          <a:lstStyle/>
          <a:p>
            <a:r>
              <a:rPr lang="fr-FR" sz="2800" b="1" dirty="0" smtClean="0"/>
              <a:t>Diagramme d’objets</a:t>
            </a:r>
            <a:endParaRPr lang="fr-FR" sz="2800" b="1" dirty="0"/>
          </a:p>
        </p:txBody>
      </p:sp>
      <p:cxnSp>
        <p:nvCxnSpPr>
          <p:cNvPr id="59" name="Connecteur droit 58"/>
          <p:cNvCxnSpPr/>
          <p:nvPr/>
        </p:nvCxnSpPr>
        <p:spPr>
          <a:xfrm flipV="1">
            <a:off x="-41566" y="6267770"/>
            <a:ext cx="9252520" cy="72008"/>
          </a:xfrm>
          <a:prstGeom prst="line">
            <a:avLst/>
          </a:prstGeom>
          <a:ln w="38100">
            <a:prstDash val="soli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080420" y="5165134"/>
            <a:ext cx="1067644" cy="523220"/>
          </a:xfrm>
          <a:prstGeom prst="rect">
            <a:avLst/>
          </a:prstGeom>
          <a:noFill/>
        </p:spPr>
        <p:txBody>
          <a:bodyPr wrap="square" rtlCol="0">
            <a:spAutoFit/>
          </a:bodyPr>
          <a:lstStyle/>
          <a:p>
            <a:r>
              <a:rPr lang="fr-FR" sz="2800" b="1" dirty="0" err="1" smtClean="0"/>
              <a:t>null</a:t>
            </a:r>
            <a:endParaRPr lang="en-US" sz="2800" b="1" dirty="0"/>
          </a:p>
        </p:txBody>
      </p:sp>
    </p:spTree>
    <p:extLst>
      <p:ext uri="{BB962C8B-B14F-4D97-AF65-F5344CB8AC3E}">
        <p14:creationId xmlns:p14="http://schemas.microsoft.com/office/powerpoint/2010/main" val="2683929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a:t>
            </a:fld>
            <a:endParaRPr lang="fr-BE"/>
          </a:p>
        </p:txBody>
      </p:sp>
      <p:sp>
        <p:nvSpPr>
          <p:cNvPr id="9" name="ZoneTexte 8"/>
          <p:cNvSpPr txBox="1"/>
          <p:nvPr/>
        </p:nvSpPr>
        <p:spPr>
          <a:xfrm>
            <a:off x="395536" y="908720"/>
            <a:ext cx="8208912" cy="10772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Dans le monde réel, les concepts (classes) et les entités (objets) ne sont pas isolés.</a:t>
            </a:r>
          </a:p>
        </p:txBody>
      </p:sp>
      <p:sp>
        <p:nvSpPr>
          <p:cNvPr id="6" name="ZoneTexte 10"/>
          <p:cNvSpPr txBox="1"/>
          <p:nvPr/>
        </p:nvSpPr>
        <p:spPr>
          <a:xfrm>
            <a:off x="467009" y="3967609"/>
            <a:ext cx="8208912" cy="10772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Les classes </a:t>
            </a:r>
            <a:r>
              <a:rPr lang="fr-FR" sz="3200" dirty="0" smtClean="0"/>
              <a:t>entre elles et </a:t>
            </a:r>
            <a:r>
              <a:rPr lang="fr-FR" sz="3200" dirty="0" smtClean="0"/>
              <a:t>les </a:t>
            </a:r>
            <a:r>
              <a:rPr lang="fr-FR" sz="3200" dirty="0" smtClean="0"/>
              <a:t>objets </a:t>
            </a:r>
            <a:r>
              <a:rPr lang="fr-FR" sz="3200" dirty="0" smtClean="0"/>
              <a:t>entre eux sont  </a:t>
            </a:r>
            <a:r>
              <a:rPr lang="fr-FR" sz="3200" dirty="0" smtClean="0"/>
              <a:t>liés par un ensemble de </a:t>
            </a:r>
            <a:r>
              <a:rPr lang="fr-FR" sz="3200" b="1" dirty="0" smtClean="0"/>
              <a:t>relations</a:t>
            </a:r>
            <a:endParaRPr lang="fr-FR" sz="3200" dirty="0" smtClean="0"/>
          </a:p>
        </p:txBody>
      </p:sp>
    </p:spTree>
    <p:extLst>
      <p:ext uri="{BB962C8B-B14F-4D97-AF65-F5344CB8AC3E}">
        <p14:creationId xmlns:p14="http://schemas.microsoft.com/office/powerpoint/2010/main" val="4065606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a:xfrm>
            <a:off x="1763688" y="6376243"/>
            <a:ext cx="5832648" cy="365125"/>
          </a:xfrm>
        </p:spPr>
        <p:txBody>
          <a:bodyPr/>
          <a:lstStyle/>
          <a:p>
            <a:r>
              <a:rPr lang="fr-FR" dirty="0" smtClean="0"/>
              <a:t>Université de Bouira,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30</a:t>
            </a:fld>
            <a:endParaRPr lang="fr-BE"/>
          </a:p>
        </p:txBody>
      </p:sp>
      <p:sp>
        <p:nvSpPr>
          <p:cNvPr id="8" name="ZoneTexte 7"/>
          <p:cNvSpPr txBox="1"/>
          <p:nvPr/>
        </p:nvSpPr>
        <p:spPr>
          <a:xfrm>
            <a:off x="0" y="332656"/>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Préciser une relation consiste à indiquer </a:t>
            </a:r>
            <a:r>
              <a:rPr lang="fr-FR" sz="2400" b="1" dirty="0" smtClean="0"/>
              <a:t>combien d’objet cibles </a:t>
            </a:r>
            <a:r>
              <a:rPr lang="fr-FR" sz="2400" dirty="0" smtClean="0"/>
              <a:t>est t il possible d’associer à </a:t>
            </a:r>
            <a:r>
              <a:rPr lang="fr-FR" sz="2400" b="1" dirty="0" smtClean="0"/>
              <a:t>un objet source</a:t>
            </a:r>
            <a:endParaRPr lang="fr-FR" sz="2400" b="1" dirty="0"/>
          </a:p>
        </p:txBody>
      </p:sp>
      <p:sp>
        <p:nvSpPr>
          <p:cNvPr id="32" name="ZoneTexte 31"/>
          <p:cNvSpPr txBox="1"/>
          <p:nvPr/>
        </p:nvSpPr>
        <p:spPr>
          <a:xfrm>
            <a:off x="0" y="1340768"/>
            <a:ext cx="9144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fr-FR" sz="2400" dirty="0" smtClean="0"/>
              <a:t>Exemples</a:t>
            </a:r>
            <a:endParaRPr lang="fr-FR" sz="2400" dirty="0"/>
          </a:p>
        </p:txBody>
      </p:sp>
      <p:sp>
        <p:nvSpPr>
          <p:cNvPr id="33" name="ZoneTexte 32"/>
          <p:cNvSpPr txBox="1"/>
          <p:nvPr/>
        </p:nvSpPr>
        <p:spPr>
          <a:xfrm>
            <a:off x="0" y="2060848"/>
            <a:ext cx="914400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buFontTx/>
              <a:buChar char="-"/>
            </a:pPr>
            <a:r>
              <a:rPr lang="fr-FR" sz="2400" b="1" dirty="0" smtClean="0"/>
              <a:t>Une</a:t>
            </a:r>
            <a:r>
              <a:rPr lang="fr-FR" sz="2400" dirty="0" smtClean="0"/>
              <a:t> Voiture possède </a:t>
            </a:r>
            <a:r>
              <a:rPr lang="fr-FR" sz="2400" b="1" dirty="0" smtClean="0"/>
              <a:t>Quatre</a:t>
            </a:r>
            <a:r>
              <a:rPr lang="fr-FR" sz="2400" dirty="0" smtClean="0"/>
              <a:t> Roues</a:t>
            </a:r>
          </a:p>
          <a:p>
            <a:pPr marL="342900" indent="-342900">
              <a:buFontTx/>
              <a:buChar char="-"/>
            </a:pPr>
            <a:r>
              <a:rPr lang="fr-FR" sz="2400" dirty="0" smtClean="0"/>
              <a:t>Une personne possède 0, 1 ou plusieurs voitures</a:t>
            </a:r>
          </a:p>
          <a:p>
            <a:pPr marL="342900" indent="-342900">
              <a:buFontTx/>
              <a:buChar char="-"/>
            </a:pPr>
            <a:r>
              <a:rPr lang="fr-FR" sz="2400" dirty="0" smtClean="0"/>
              <a:t>Une personne possède </a:t>
            </a:r>
            <a:r>
              <a:rPr lang="fr-FR" sz="2400" b="1" dirty="0" smtClean="0"/>
              <a:t>un et un seul </a:t>
            </a:r>
            <a:r>
              <a:rPr lang="fr-FR" sz="2400" dirty="0" smtClean="0"/>
              <a:t>père</a:t>
            </a:r>
          </a:p>
          <a:p>
            <a:pPr marL="342900" indent="-342900">
              <a:buFontTx/>
              <a:buChar char="-"/>
            </a:pPr>
            <a:r>
              <a:rPr lang="fr-FR" sz="2400" dirty="0" smtClean="0"/>
              <a:t>Une personne possède </a:t>
            </a:r>
            <a:r>
              <a:rPr lang="fr-FR" sz="2400" b="1" dirty="0" smtClean="0"/>
              <a:t>une et une seule </a:t>
            </a:r>
            <a:r>
              <a:rPr lang="fr-FR" sz="2400" dirty="0" smtClean="0"/>
              <a:t>mère</a:t>
            </a:r>
          </a:p>
          <a:p>
            <a:pPr marL="342900" indent="-342900">
              <a:buFontTx/>
              <a:buChar char="-"/>
            </a:pPr>
            <a:r>
              <a:rPr lang="fr-FR" sz="2400" b="1" dirty="0" smtClean="0"/>
              <a:t>Une</a:t>
            </a:r>
            <a:r>
              <a:rPr lang="fr-FR" sz="2400" dirty="0" smtClean="0"/>
              <a:t> équation du second degré possède </a:t>
            </a:r>
            <a:r>
              <a:rPr lang="fr-FR" sz="2400" b="1" dirty="0" smtClean="0"/>
              <a:t>0, 1 ou 2 </a:t>
            </a:r>
            <a:r>
              <a:rPr lang="fr-FR" sz="2400" dirty="0" smtClean="0"/>
              <a:t>solutions</a:t>
            </a:r>
          </a:p>
          <a:p>
            <a:pPr marL="342900" indent="-342900">
              <a:buFontTx/>
              <a:buChar char="-"/>
            </a:pPr>
            <a:r>
              <a:rPr lang="fr-FR" sz="2400" b="1" dirty="0" smtClean="0"/>
              <a:t>Une</a:t>
            </a:r>
            <a:r>
              <a:rPr lang="fr-FR" sz="2400" dirty="0" smtClean="0"/>
              <a:t> Université est dirigé par</a:t>
            </a:r>
            <a:r>
              <a:rPr lang="fr-FR" sz="2400" b="1" dirty="0" smtClean="0"/>
              <a:t> un et un seul</a:t>
            </a:r>
            <a:r>
              <a:rPr lang="fr-FR" sz="2400" dirty="0" smtClean="0"/>
              <a:t> Recteur</a:t>
            </a:r>
            <a:endParaRPr lang="fr-FR" sz="2400" dirty="0"/>
          </a:p>
        </p:txBody>
      </p:sp>
      <p:sp>
        <p:nvSpPr>
          <p:cNvPr id="34" name="ZoneTexte 33"/>
          <p:cNvSpPr txBox="1"/>
          <p:nvPr/>
        </p:nvSpPr>
        <p:spPr>
          <a:xfrm>
            <a:off x="0" y="4869160"/>
            <a:ext cx="9144000"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400" dirty="0" smtClean="0"/>
              <a:t>Le </a:t>
            </a:r>
            <a:r>
              <a:rPr lang="fr-FR" sz="2400" b="1" dirty="0" smtClean="0"/>
              <a:t>nombre d’objet cibles c</a:t>
            </a:r>
            <a:r>
              <a:rPr lang="fr-FR" sz="2400" dirty="0" smtClean="0"/>
              <a:t>orrespondant</a:t>
            </a:r>
            <a:r>
              <a:rPr lang="fr-FR" sz="2400" b="1" dirty="0" smtClean="0"/>
              <a:t> à un objet source </a:t>
            </a:r>
            <a:r>
              <a:rPr lang="fr-FR" sz="2400" dirty="0" smtClean="0"/>
              <a:t>s’appelle la</a:t>
            </a:r>
            <a:r>
              <a:rPr lang="fr-FR" sz="2400" b="1" dirty="0" smtClean="0"/>
              <a:t> </a:t>
            </a:r>
            <a:r>
              <a:rPr lang="fr-FR" sz="2400" b="1" dirty="0" smtClean="0">
                <a:solidFill>
                  <a:srgbClr val="FF0000"/>
                </a:solidFill>
              </a:rPr>
              <a:t>cardinalité de la relation</a:t>
            </a:r>
            <a:endParaRPr lang="fr-FR" sz="2400" b="1" dirty="0">
              <a:solidFill>
                <a:srgbClr val="FF0000"/>
              </a:solidFill>
            </a:endParaRPr>
          </a:p>
        </p:txBody>
      </p:sp>
    </p:spTree>
    <p:extLst>
      <p:ext uri="{BB962C8B-B14F-4D97-AF65-F5344CB8AC3E}">
        <p14:creationId xmlns:p14="http://schemas.microsoft.com/office/powerpoint/2010/main" val="7741067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251520" y="6237312"/>
            <a:ext cx="1143000" cy="365125"/>
          </a:xfrm>
        </p:spPr>
        <p:txBody>
          <a:bodyPr/>
          <a:lstStyle/>
          <a:p>
            <a:r>
              <a:rPr lang="fr-FR" smtClean="0">
                <a:solidFill>
                  <a:schemeClr val="tx1"/>
                </a:solidFill>
              </a:rPr>
              <a:t>9/16/2014</a:t>
            </a:r>
            <a:endParaRPr lang="en-US" dirty="0">
              <a:solidFill>
                <a:schemeClr val="tx1"/>
              </a:solidFill>
            </a:endParaRPr>
          </a:p>
        </p:txBody>
      </p:sp>
      <p:sp>
        <p:nvSpPr>
          <p:cNvPr id="7" name="Espace réservé du pied de page 6"/>
          <p:cNvSpPr>
            <a:spLocks noGrp="1"/>
          </p:cNvSpPr>
          <p:nvPr>
            <p:ph type="ftr" sz="quarter" idx="11"/>
          </p:nvPr>
        </p:nvSpPr>
        <p:spPr>
          <a:xfrm>
            <a:off x="1187624" y="6237312"/>
            <a:ext cx="7315200" cy="365125"/>
          </a:xfrm>
        </p:spPr>
        <p:txBody>
          <a:bodyPr/>
          <a:lstStyle/>
          <a:p>
            <a:r>
              <a:rPr lang="fr-FR" dirty="0" smtClean="0">
                <a:solidFill>
                  <a:schemeClr val="tx1"/>
                </a:solidFill>
              </a:rPr>
              <a:t>Université de -Bouira, FSSA, </a:t>
            </a:r>
            <a:r>
              <a:rPr lang="fr-FR" dirty="0" err="1" smtClean="0">
                <a:solidFill>
                  <a:schemeClr val="tx1"/>
                </a:solidFill>
              </a:rPr>
              <a:t>Dpt</a:t>
            </a:r>
            <a:r>
              <a:rPr lang="fr-FR" dirty="0" smtClean="0">
                <a:solidFill>
                  <a:schemeClr val="tx1"/>
                </a:solidFill>
              </a:rPr>
              <a:t> </a:t>
            </a:r>
            <a:r>
              <a:rPr lang="fr-FR" dirty="0" err="1" smtClean="0">
                <a:solidFill>
                  <a:schemeClr val="tx1"/>
                </a:solidFill>
              </a:rPr>
              <a:t>Informatique,POO</a:t>
            </a:r>
            <a:r>
              <a:rPr lang="fr-FR" dirty="0" smtClean="0">
                <a:solidFill>
                  <a:schemeClr val="tx1"/>
                </a:solidFill>
              </a:rPr>
              <a:t>, 2014/2015, Djamal BENNOUAR</a:t>
            </a:r>
            <a:endParaRPr lang="en-US" dirty="0">
              <a:solidFill>
                <a:schemeClr val="tx1"/>
              </a:solidFill>
            </a:endParaRPr>
          </a:p>
        </p:txBody>
      </p:sp>
      <p:sp>
        <p:nvSpPr>
          <p:cNvPr id="25" name="ZoneTexte 24"/>
          <p:cNvSpPr txBox="1"/>
          <p:nvPr/>
        </p:nvSpPr>
        <p:spPr>
          <a:xfrm>
            <a:off x="421885" y="2566125"/>
            <a:ext cx="5112568" cy="3416320"/>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600" dirty="0" smtClean="0">
                <a:solidFill>
                  <a:srgbClr val="00FF00"/>
                </a:solidFill>
              </a:rPr>
              <a:t>    Une </a:t>
            </a:r>
            <a:r>
              <a:rPr lang="fr-FR" sz="3600" dirty="0" smtClean="0">
                <a:solidFill>
                  <a:srgbClr val="FFFF00"/>
                </a:solidFill>
              </a:rPr>
              <a:t>Voiture </a:t>
            </a:r>
          </a:p>
          <a:p>
            <a:pPr algn="ctr"/>
            <a:r>
              <a:rPr lang="fr-FR" sz="3600" dirty="0" smtClean="0">
                <a:solidFill>
                  <a:srgbClr val="00FF00"/>
                </a:solidFill>
              </a:rPr>
              <a:t> </a:t>
            </a:r>
          </a:p>
          <a:p>
            <a:r>
              <a:rPr lang="fr-FR" sz="3600" dirty="0" smtClean="0">
                <a:solidFill>
                  <a:srgbClr val="FF0000"/>
                </a:solidFill>
              </a:rPr>
              <a:t>Possède</a:t>
            </a:r>
            <a:r>
              <a:rPr lang="fr-FR" sz="3600" dirty="0" smtClean="0">
                <a:solidFill>
                  <a:srgbClr val="00FF00"/>
                </a:solidFill>
              </a:rPr>
              <a:t>               </a:t>
            </a:r>
          </a:p>
          <a:p>
            <a:r>
              <a:rPr lang="fr-FR" sz="3600" dirty="0">
                <a:solidFill>
                  <a:srgbClr val="00FF00"/>
                </a:solidFill>
              </a:rPr>
              <a:t> </a:t>
            </a:r>
            <a:r>
              <a:rPr lang="fr-FR" sz="3600" dirty="0" smtClean="0">
                <a:solidFill>
                  <a:srgbClr val="00FF00"/>
                </a:solidFill>
              </a:rPr>
              <a:t>                            4   </a:t>
            </a:r>
          </a:p>
          <a:p>
            <a:pPr algn="ctr"/>
            <a:r>
              <a:rPr lang="fr-FR" sz="3600" dirty="0" smtClean="0">
                <a:solidFill>
                  <a:srgbClr val="FFFF00"/>
                </a:solidFill>
              </a:rPr>
              <a:t>Roue</a:t>
            </a:r>
          </a:p>
          <a:p>
            <a:pPr algn="ctr"/>
            <a:endParaRPr lang="fr-FR" sz="3600" dirty="0" smtClean="0">
              <a:solidFill>
                <a:srgbClr val="FFFF00"/>
              </a:solidFill>
            </a:endParaRPr>
          </a:p>
        </p:txBody>
      </p:sp>
      <p:grpSp>
        <p:nvGrpSpPr>
          <p:cNvPr id="8" name="Groupe 7"/>
          <p:cNvGrpSpPr/>
          <p:nvPr/>
        </p:nvGrpSpPr>
        <p:grpSpPr>
          <a:xfrm>
            <a:off x="1763688" y="2566125"/>
            <a:ext cx="7155141" cy="644557"/>
            <a:chOff x="-2364143" y="5942903"/>
            <a:chExt cx="7474567" cy="644557"/>
          </a:xfrm>
        </p:grpSpPr>
        <p:sp>
          <p:nvSpPr>
            <p:cNvPr id="11" name="Rectangle 10"/>
            <p:cNvSpPr/>
            <p:nvPr/>
          </p:nvSpPr>
          <p:spPr>
            <a:xfrm>
              <a:off x="-2364143" y="5942903"/>
              <a:ext cx="2735541" cy="6445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a:stCxn id="11" idx="3"/>
            </p:cNvCxnSpPr>
            <p:nvPr/>
          </p:nvCxnSpPr>
          <p:spPr>
            <a:xfrm>
              <a:off x="371397" y="6265182"/>
              <a:ext cx="1579676" cy="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951073" y="5942903"/>
              <a:ext cx="3159351" cy="584775"/>
            </a:xfrm>
            <a:prstGeom prst="rect">
              <a:avLst/>
            </a:prstGeom>
            <a:ln w="57150">
              <a:solidFill>
                <a:srgbClr val="FFFF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b="1" dirty="0" smtClean="0"/>
                <a:t>Source</a:t>
              </a:r>
              <a:endParaRPr lang="fr-FR" sz="3200" dirty="0"/>
            </a:p>
          </p:txBody>
        </p:sp>
      </p:grpSp>
      <p:grpSp>
        <p:nvGrpSpPr>
          <p:cNvPr id="16" name="Groupe 15"/>
          <p:cNvGrpSpPr/>
          <p:nvPr/>
        </p:nvGrpSpPr>
        <p:grpSpPr>
          <a:xfrm>
            <a:off x="2105284" y="4869160"/>
            <a:ext cx="6677631" cy="656432"/>
            <a:chOff x="1934919" y="4947841"/>
            <a:chExt cx="6677631" cy="656432"/>
          </a:xfrm>
        </p:grpSpPr>
        <p:sp>
          <p:nvSpPr>
            <p:cNvPr id="17" name="Rectangle 16"/>
            <p:cNvSpPr/>
            <p:nvPr/>
          </p:nvSpPr>
          <p:spPr>
            <a:xfrm>
              <a:off x="1934919" y="4959716"/>
              <a:ext cx="2150393" cy="6445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p:cNvCxnSpPr>
              <a:stCxn id="17" idx="3"/>
              <a:endCxn id="19" idx="1"/>
            </p:cNvCxnSpPr>
            <p:nvPr/>
          </p:nvCxnSpPr>
          <p:spPr>
            <a:xfrm flipV="1">
              <a:off x="4085312" y="5240229"/>
              <a:ext cx="1502902" cy="41766"/>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588214" y="4947841"/>
              <a:ext cx="3024336" cy="584775"/>
            </a:xfrm>
            <a:prstGeom prst="rect">
              <a:avLst/>
            </a:prstGeom>
            <a:ln w="57150">
              <a:solidFill>
                <a:srgbClr val="FFFF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b="1" dirty="0" smtClean="0"/>
                <a:t>Cible</a:t>
              </a:r>
              <a:endParaRPr lang="fr-FR" sz="3200" dirty="0"/>
            </a:p>
          </p:txBody>
        </p:sp>
      </p:grpSp>
      <p:grpSp>
        <p:nvGrpSpPr>
          <p:cNvPr id="22" name="Groupe 21"/>
          <p:cNvGrpSpPr/>
          <p:nvPr/>
        </p:nvGrpSpPr>
        <p:grpSpPr>
          <a:xfrm>
            <a:off x="349877" y="1700017"/>
            <a:ext cx="3024336" cy="2621051"/>
            <a:chOff x="-1721648" y="3966409"/>
            <a:chExt cx="3159351" cy="2621051"/>
          </a:xfrm>
        </p:grpSpPr>
        <p:sp>
          <p:nvSpPr>
            <p:cNvPr id="23" name="Rectangle 22"/>
            <p:cNvSpPr/>
            <p:nvPr/>
          </p:nvSpPr>
          <p:spPr>
            <a:xfrm>
              <a:off x="-1542773" y="5942903"/>
              <a:ext cx="1701692" cy="64455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avec flèche 23"/>
            <p:cNvCxnSpPr/>
            <p:nvPr/>
          </p:nvCxnSpPr>
          <p:spPr>
            <a:xfrm flipV="1">
              <a:off x="-818976" y="4551186"/>
              <a:ext cx="1" cy="128743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1721648" y="3966409"/>
              <a:ext cx="3159351" cy="584775"/>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b="1" dirty="0" smtClean="0"/>
                <a:t>Relation</a:t>
              </a:r>
              <a:endParaRPr lang="fr-FR" sz="3200" dirty="0"/>
            </a:p>
          </p:txBody>
        </p:sp>
      </p:grpSp>
      <p:grpSp>
        <p:nvGrpSpPr>
          <p:cNvPr id="29" name="Groupe 28"/>
          <p:cNvGrpSpPr/>
          <p:nvPr/>
        </p:nvGrpSpPr>
        <p:grpSpPr>
          <a:xfrm>
            <a:off x="3440174" y="3675759"/>
            <a:ext cx="5342741" cy="1109151"/>
            <a:chOff x="3269809" y="4959716"/>
            <a:chExt cx="5342741" cy="1109151"/>
          </a:xfrm>
        </p:grpSpPr>
        <p:sp>
          <p:nvSpPr>
            <p:cNvPr id="30" name="Rectangle 29"/>
            <p:cNvSpPr/>
            <p:nvPr/>
          </p:nvSpPr>
          <p:spPr>
            <a:xfrm>
              <a:off x="3269809" y="5424310"/>
              <a:ext cx="576064" cy="644557"/>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p:cNvCxnSpPr>
              <a:endCxn id="32" idx="1"/>
            </p:cNvCxnSpPr>
            <p:nvPr/>
          </p:nvCxnSpPr>
          <p:spPr>
            <a:xfrm flipV="1">
              <a:off x="3845873" y="5252104"/>
              <a:ext cx="1742341" cy="494484"/>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588214" y="4959716"/>
              <a:ext cx="3024336" cy="584775"/>
            </a:xfrm>
            <a:prstGeom prst="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b="1" dirty="0" smtClean="0"/>
                <a:t>Cardinalité</a:t>
              </a:r>
              <a:endParaRPr lang="fr-FR" sz="3200" dirty="0"/>
            </a:p>
          </p:txBody>
        </p:sp>
      </p:grpSp>
      <p:sp>
        <p:nvSpPr>
          <p:cNvPr id="21" name="ZoneTexte 20"/>
          <p:cNvSpPr txBox="1"/>
          <p:nvPr/>
        </p:nvSpPr>
        <p:spPr>
          <a:xfrm>
            <a:off x="0" y="-24699"/>
            <a:ext cx="914400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4000" dirty="0" smtClean="0"/>
              <a:t>Exemple illustratif 1</a:t>
            </a:r>
          </a:p>
          <a:p>
            <a:pPr algn="ctr"/>
            <a:r>
              <a:rPr lang="fr-FR" sz="4000" b="1" dirty="0" smtClean="0"/>
              <a:t>Une Voiture </a:t>
            </a:r>
            <a:r>
              <a:rPr lang="fr-FR" sz="4000" b="1" dirty="0" smtClean="0">
                <a:solidFill>
                  <a:srgbClr val="FF0000"/>
                </a:solidFill>
              </a:rPr>
              <a:t>Possède</a:t>
            </a:r>
            <a:r>
              <a:rPr lang="fr-FR" sz="4000" b="1" dirty="0" smtClean="0"/>
              <a:t> </a:t>
            </a:r>
            <a:r>
              <a:rPr lang="fr-FR" sz="4000" b="1" dirty="0" smtClean="0">
                <a:solidFill>
                  <a:srgbClr val="7030A0"/>
                </a:solidFill>
              </a:rPr>
              <a:t>4</a:t>
            </a:r>
            <a:r>
              <a:rPr lang="fr-FR" sz="4000" b="1" dirty="0" smtClean="0"/>
              <a:t> Roues</a:t>
            </a:r>
            <a:endParaRPr lang="fr-FR" sz="4000" b="1" dirty="0"/>
          </a:p>
        </p:txBody>
      </p:sp>
      <p:cxnSp>
        <p:nvCxnSpPr>
          <p:cNvPr id="27" name="Connecteur droit avec flèche 23"/>
          <p:cNvCxnSpPr/>
          <p:nvPr/>
        </p:nvCxnSpPr>
        <p:spPr>
          <a:xfrm>
            <a:off x="3180480" y="3210682"/>
            <a:ext cx="0" cy="1730486"/>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807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251520" y="6237312"/>
            <a:ext cx="1143000" cy="365125"/>
          </a:xfrm>
        </p:spPr>
        <p:txBody>
          <a:bodyPr/>
          <a:lstStyle/>
          <a:p>
            <a:r>
              <a:rPr lang="fr-FR" smtClean="0">
                <a:solidFill>
                  <a:schemeClr val="tx1"/>
                </a:solidFill>
              </a:rPr>
              <a:t>9/16/2014</a:t>
            </a:r>
            <a:endParaRPr lang="en-US" dirty="0">
              <a:solidFill>
                <a:schemeClr val="tx1"/>
              </a:solidFill>
            </a:endParaRPr>
          </a:p>
        </p:txBody>
      </p:sp>
      <p:sp>
        <p:nvSpPr>
          <p:cNvPr id="7" name="Espace réservé du pied de page 6"/>
          <p:cNvSpPr>
            <a:spLocks noGrp="1"/>
          </p:cNvSpPr>
          <p:nvPr>
            <p:ph type="ftr" sz="quarter" idx="11"/>
          </p:nvPr>
        </p:nvSpPr>
        <p:spPr>
          <a:xfrm>
            <a:off x="1187624" y="6237312"/>
            <a:ext cx="7315200" cy="365125"/>
          </a:xfrm>
        </p:spPr>
        <p:txBody>
          <a:bodyPr/>
          <a:lstStyle/>
          <a:p>
            <a:r>
              <a:rPr lang="fr-FR" dirty="0" smtClean="0">
                <a:solidFill>
                  <a:schemeClr val="tx1"/>
                </a:solidFill>
              </a:rPr>
              <a:t>Université de -Bouira, FSSA, </a:t>
            </a:r>
            <a:r>
              <a:rPr lang="fr-FR" dirty="0" err="1" smtClean="0">
                <a:solidFill>
                  <a:schemeClr val="tx1"/>
                </a:solidFill>
              </a:rPr>
              <a:t>Dpt</a:t>
            </a:r>
            <a:r>
              <a:rPr lang="fr-FR" dirty="0" smtClean="0">
                <a:solidFill>
                  <a:schemeClr val="tx1"/>
                </a:solidFill>
              </a:rPr>
              <a:t> </a:t>
            </a:r>
            <a:r>
              <a:rPr lang="fr-FR" dirty="0" err="1" smtClean="0">
                <a:solidFill>
                  <a:schemeClr val="tx1"/>
                </a:solidFill>
              </a:rPr>
              <a:t>Informatique,POO</a:t>
            </a:r>
            <a:r>
              <a:rPr lang="fr-FR" dirty="0" smtClean="0">
                <a:solidFill>
                  <a:schemeClr val="tx1"/>
                </a:solidFill>
              </a:rPr>
              <a:t>, 2014/2015, Djamal BENNOUAR</a:t>
            </a:r>
            <a:endParaRPr lang="en-US" dirty="0">
              <a:solidFill>
                <a:schemeClr val="tx1"/>
              </a:solidFill>
            </a:endParaRPr>
          </a:p>
        </p:txBody>
      </p:sp>
      <p:sp>
        <p:nvSpPr>
          <p:cNvPr id="25" name="ZoneTexte 24"/>
          <p:cNvSpPr txBox="1"/>
          <p:nvPr/>
        </p:nvSpPr>
        <p:spPr>
          <a:xfrm>
            <a:off x="421885" y="2566125"/>
            <a:ext cx="5112568" cy="3416320"/>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600" dirty="0" smtClean="0">
                <a:solidFill>
                  <a:srgbClr val="00FF00"/>
                </a:solidFill>
              </a:rPr>
              <a:t>Une </a:t>
            </a:r>
            <a:r>
              <a:rPr lang="fr-FR" sz="3600" dirty="0" smtClean="0">
                <a:solidFill>
                  <a:srgbClr val="FFFF00"/>
                </a:solidFill>
              </a:rPr>
              <a:t>Personne</a:t>
            </a:r>
          </a:p>
          <a:p>
            <a:pPr algn="ctr"/>
            <a:r>
              <a:rPr lang="fr-FR" sz="3600" dirty="0" smtClean="0">
                <a:solidFill>
                  <a:srgbClr val="00FF00"/>
                </a:solidFill>
              </a:rPr>
              <a:t> </a:t>
            </a:r>
          </a:p>
          <a:p>
            <a:r>
              <a:rPr lang="fr-FR" sz="3600" dirty="0" smtClean="0">
                <a:solidFill>
                  <a:srgbClr val="FF0000"/>
                </a:solidFill>
              </a:rPr>
              <a:t>Possède</a:t>
            </a:r>
            <a:r>
              <a:rPr lang="fr-FR" sz="3600" dirty="0" smtClean="0">
                <a:solidFill>
                  <a:srgbClr val="00FF00"/>
                </a:solidFill>
              </a:rPr>
              <a:t>               0, 1 ou </a:t>
            </a:r>
          </a:p>
          <a:p>
            <a:pPr algn="ctr"/>
            <a:r>
              <a:rPr lang="fr-FR" sz="3600" dirty="0">
                <a:solidFill>
                  <a:srgbClr val="00FF00"/>
                </a:solidFill>
              </a:rPr>
              <a:t> </a:t>
            </a:r>
            <a:r>
              <a:rPr lang="fr-FR" sz="3600" dirty="0" smtClean="0">
                <a:solidFill>
                  <a:srgbClr val="00FF00"/>
                </a:solidFill>
              </a:rPr>
              <a:t>                          plusieurs</a:t>
            </a:r>
          </a:p>
          <a:p>
            <a:pPr algn="ctr"/>
            <a:endParaRPr lang="fr-FR" sz="3600" dirty="0" smtClean="0">
              <a:solidFill>
                <a:srgbClr val="00FF00"/>
              </a:solidFill>
            </a:endParaRPr>
          </a:p>
          <a:p>
            <a:pPr algn="ctr"/>
            <a:r>
              <a:rPr lang="fr-FR" sz="3600" dirty="0" smtClean="0">
                <a:solidFill>
                  <a:srgbClr val="00FF00"/>
                </a:solidFill>
              </a:rPr>
              <a:t> </a:t>
            </a:r>
            <a:r>
              <a:rPr lang="fr-FR" sz="3600" dirty="0" smtClean="0">
                <a:solidFill>
                  <a:srgbClr val="FFFF00"/>
                </a:solidFill>
              </a:rPr>
              <a:t>Voitures</a:t>
            </a:r>
          </a:p>
        </p:txBody>
      </p:sp>
      <p:grpSp>
        <p:nvGrpSpPr>
          <p:cNvPr id="8" name="Groupe 7"/>
          <p:cNvGrpSpPr/>
          <p:nvPr/>
        </p:nvGrpSpPr>
        <p:grpSpPr>
          <a:xfrm>
            <a:off x="2483768" y="2566125"/>
            <a:ext cx="6435061" cy="644557"/>
            <a:chOff x="-1611917" y="5942903"/>
            <a:chExt cx="6722341" cy="644557"/>
          </a:xfrm>
        </p:grpSpPr>
        <p:sp>
          <p:nvSpPr>
            <p:cNvPr id="11" name="Rectangle 10"/>
            <p:cNvSpPr/>
            <p:nvPr/>
          </p:nvSpPr>
          <p:spPr>
            <a:xfrm>
              <a:off x="-1611917" y="5942903"/>
              <a:ext cx="1983314" cy="6445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p:cNvCxnSpPr>
              <a:stCxn id="11" idx="3"/>
            </p:cNvCxnSpPr>
            <p:nvPr/>
          </p:nvCxnSpPr>
          <p:spPr>
            <a:xfrm>
              <a:off x="371397" y="6265182"/>
              <a:ext cx="1579676" cy="0"/>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951073" y="5942903"/>
              <a:ext cx="3159351" cy="584775"/>
            </a:xfrm>
            <a:prstGeom prst="rect">
              <a:avLst/>
            </a:prstGeom>
            <a:ln w="57150">
              <a:solidFill>
                <a:srgbClr val="FFFF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b="1" dirty="0" smtClean="0"/>
                <a:t>Source</a:t>
              </a:r>
              <a:endParaRPr lang="fr-FR" sz="3200" dirty="0"/>
            </a:p>
          </p:txBody>
        </p:sp>
      </p:grpSp>
      <p:grpSp>
        <p:nvGrpSpPr>
          <p:cNvPr id="16" name="Groupe 15"/>
          <p:cNvGrpSpPr/>
          <p:nvPr/>
        </p:nvGrpSpPr>
        <p:grpSpPr>
          <a:xfrm>
            <a:off x="2124776" y="5250075"/>
            <a:ext cx="6677631" cy="656432"/>
            <a:chOff x="1934919" y="4947841"/>
            <a:chExt cx="6677631" cy="656432"/>
          </a:xfrm>
        </p:grpSpPr>
        <p:sp>
          <p:nvSpPr>
            <p:cNvPr id="17" name="Rectangle 16"/>
            <p:cNvSpPr/>
            <p:nvPr/>
          </p:nvSpPr>
          <p:spPr>
            <a:xfrm>
              <a:off x="1934919" y="4959716"/>
              <a:ext cx="2150393" cy="644557"/>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8" name="Connecteur droit avec flèche 17"/>
            <p:cNvCxnSpPr>
              <a:stCxn id="17" idx="3"/>
              <a:endCxn id="19" idx="1"/>
            </p:cNvCxnSpPr>
            <p:nvPr/>
          </p:nvCxnSpPr>
          <p:spPr>
            <a:xfrm flipV="1">
              <a:off x="4085312" y="5240229"/>
              <a:ext cx="1502902" cy="41766"/>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5588214" y="4947841"/>
              <a:ext cx="3024336" cy="584775"/>
            </a:xfrm>
            <a:prstGeom prst="rect">
              <a:avLst/>
            </a:prstGeom>
            <a:ln w="57150">
              <a:solidFill>
                <a:srgbClr val="FFFF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b="1" dirty="0" smtClean="0"/>
                <a:t>Cible</a:t>
              </a:r>
              <a:endParaRPr lang="fr-FR" sz="3200" dirty="0"/>
            </a:p>
          </p:txBody>
        </p:sp>
      </p:grpSp>
      <p:grpSp>
        <p:nvGrpSpPr>
          <p:cNvPr id="22" name="Groupe 21"/>
          <p:cNvGrpSpPr/>
          <p:nvPr/>
        </p:nvGrpSpPr>
        <p:grpSpPr>
          <a:xfrm>
            <a:off x="349877" y="1700017"/>
            <a:ext cx="3024336" cy="2621051"/>
            <a:chOff x="-1721648" y="3966409"/>
            <a:chExt cx="3159351" cy="2621051"/>
          </a:xfrm>
        </p:grpSpPr>
        <p:sp>
          <p:nvSpPr>
            <p:cNvPr id="23" name="Rectangle 22"/>
            <p:cNvSpPr/>
            <p:nvPr/>
          </p:nvSpPr>
          <p:spPr>
            <a:xfrm>
              <a:off x="-1542773" y="5942903"/>
              <a:ext cx="1701692" cy="64455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avec flèche 23"/>
            <p:cNvCxnSpPr/>
            <p:nvPr/>
          </p:nvCxnSpPr>
          <p:spPr>
            <a:xfrm flipV="1">
              <a:off x="-818976" y="4551186"/>
              <a:ext cx="1" cy="128743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1721648" y="3966409"/>
              <a:ext cx="3159351" cy="584775"/>
            </a:xfrm>
            <a:prstGeom prst="rect">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b="1" dirty="0" smtClean="0"/>
                <a:t>Relation</a:t>
              </a:r>
              <a:endParaRPr lang="fr-FR" sz="3200" dirty="0"/>
            </a:p>
          </p:txBody>
        </p:sp>
      </p:grpSp>
      <p:grpSp>
        <p:nvGrpSpPr>
          <p:cNvPr id="29" name="Groupe 28"/>
          <p:cNvGrpSpPr/>
          <p:nvPr/>
        </p:nvGrpSpPr>
        <p:grpSpPr>
          <a:xfrm>
            <a:off x="3180480" y="3675007"/>
            <a:ext cx="5765641" cy="1122145"/>
            <a:chOff x="1948079" y="4959716"/>
            <a:chExt cx="6664471" cy="1122145"/>
          </a:xfrm>
        </p:grpSpPr>
        <p:sp>
          <p:nvSpPr>
            <p:cNvPr id="30" name="Rectangle 29"/>
            <p:cNvSpPr/>
            <p:nvPr/>
          </p:nvSpPr>
          <p:spPr>
            <a:xfrm>
              <a:off x="1948079" y="4960468"/>
              <a:ext cx="2524020" cy="1121393"/>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avec flèche 30"/>
            <p:cNvCxnSpPr>
              <a:stCxn id="30" idx="3"/>
              <a:endCxn id="32" idx="1"/>
            </p:cNvCxnSpPr>
            <p:nvPr/>
          </p:nvCxnSpPr>
          <p:spPr>
            <a:xfrm flipV="1">
              <a:off x="4472099" y="5252104"/>
              <a:ext cx="1116115" cy="269061"/>
            </a:xfrm>
            <a:prstGeom prst="straightConnector1">
              <a:avLst/>
            </a:prstGeom>
            <a:ln w="571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588214" y="4959716"/>
              <a:ext cx="3024336" cy="584775"/>
            </a:xfrm>
            <a:prstGeom prst="rect">
              <a:avLst/>
            </a:prstGeom>
            <a:ln w="571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b="1" dirty="0" smtClean="0"/>
                <a:t>cardinalité</a:t>
              </a:r>
              <a:endParaRPr lang="fr-FR" sz="3200" dirty="0"/>
            </a:p>
          </p:txBody>
        </p:sp>
      </p:grpSp>
      <p:sp>
        <p:nvSpPr>
          <p:cNvPr id="21" name="ZoneTexte 20"/>
          <p:cNvSpPr txBox="1"/>
          <p:nvPr/>
        </p:nvSpPr>
        <p:spPr>
          <a:xfrm>
            <a:off x="0" y="0"/>
            <a:ext cx="9144000" cy="11387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4000" dirty="0"/>
              <a:t>Exemple illustratif </a:t>
            </a:r>
            <a:r>
              <a:rPr lang="fr-FR" sz="4000" dirty="0" smtClean="0"/>
              <a:t>2</a:t>
            </a:r>
          </a:p>
          <a:p>
            <a:pPr algn="ctr"/>
            <a:r>
              <a:rPr lang="fr-FR" sz="2800" b="1" dirty="0" smtClean="0"/>
              <a:t>Une Personne peut posséder </a:t>
            </a:r>
            <a:r>
              <a:rPr lang="fr-FR" sz="2800" b="1" dirty="0" smtClean="0">
                <a:solidFill>
                  <a:srgbClr val="7030A0"/>
                </a:solidFill>
              </a:rPr>
              <a:t>0, 1 ou plusieurs </a:t>
            </a:r>
            <a:r>
              <a:rPr lang="fr-FR" sz="2800" b="1" dirty="0" smtClean="0"/>
              <a:t>voiture</a:t>
            </a:r>
            <a:endParaRPr lang="fr-FR" sz="2800" b="1" dirty="0"/>
          </a:p>
        </p:txBody>
      </p:sp>
      <p:cxnSp>
        <p:nvCxnSpPr>
          <p:cNvPr id="27" name="Connecteur droit avec flèche 23"/>
          <p:cNvCxnSpPr/>
          <p:nvPr/>
        </p:nvCxnSpPr>
        <p:spPr>
          <a:xfrm flipH="1">
            <a:off x="2699792" y="3210682"/>
            <a:ext cx="144016" cy="2039393"/>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0423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251520" y="6237312"/>
            <a:ext cx="1143000" cy="365125"/>
          </a:xfrm>
        </p:spPr>
        <p:txBody>
          <a:bodyPr/>
          <a:lstStyle/>
          <a:p>
            <a:r>
              <a:rPr lang="fr-FR" smtClean="0">
                <a:solidFill>
                  <a:schemeClr val="tx1"/>
                </a:solidFill>
              </a:rPr>
              <a:t>9/16/2014</a:t>
            </a:r>
            <a:endParaRPr lang="en-US" dirty="0">
              <a:solidFill>
                <a:schemeClr val="tx1"/>
              </a:solidFill>
            </a:endParaRPr>
          </a:p>
        </p:txBody>
      </p:sp>
      <p:sp>
        <p:nvSpPr>
          <p:cNvPr id="7" name="Espace réservé du pied de page 6"/>
          <p:cNvSpPr>
            <a:spLocks noGrp="1"/>
          </p:cNvSpPr>
          <p:nvPr>
            <p:ph type="ftr" sz="quarter" idx="11"/>
          </p:nvPr>
        </p:nvSpPr>
        <p:spPr>
          <a:xfrm>
            <a:off x="1187624" y="6237312"/>
            <a:ext cx="7315200" cy="365125"/>
          </a:xfrm>
        </p:spPr>
        <p:txBody>
          <a:bodyPr/>
          <a:lstStyle/>
          <a:p>
            <a:r>
              <a:rPr lang="fr-FR" dirty="0" smtClean="0">
                <a:solidFill>
                  <a:schemeClr val="tx1"/>
                </a:solidFill>
              </a:rPr>
              <a:t>Université de -Bouira, FSSA, </a:t>
            </a:r>
            <a:r>
              <a:rPr lang="fr-FR" dirty="0" err="1" smtClean="0">
                <a:solidFill>
                  <a:schemeClr val="tx1"/>
                </a:solidFill>
              </a:rPr>
              <a:t>Dpt</a:t>
            </a:r>
            <a:r>
              <a:rPr lang="fr-FR" dirty="0" smtClean="0">
                <a:solidFill>
                  <a:schemeClr val="tx1"/>
                </a:solidFill>
              </a:rPr>
              <a:t> </a:t>
            </a:r>
            <a:r>
              <a:rPr lang="fr-FR" dirty="0" err="1" smtClean="0">
                <a:solidFill>
                  <a:schemeClr val="tx1"/>
                </a:solidFill>
              </a:rPr>
              <a:t>Informatique,POO</a:t>
            </a:r>
            <a:r>
              <a:rPr lang="fr-FR" dirty="0" smtClean="0">
                <a:solidFill>
                  <a:schemeClr val="tx1"/>
                </a:solidFill>
              </a:rPr>
              <a:t>, 2014/2015, Djamal BENNOUAR</a:t>
            </a:r>
            <a:endParaRPr lang="en-US" dirty="0">
              <a:solidFill>
                <a:schemeClr val="tx1"/>
              </a:solidFill>
            </a:endParaRPr>
          </a:p>
        </p:txBody>
      </p:sp>
      <p:sp>
        <p:nvSpPr>
          <p:cNvPr id="6" name="ZoneTexte 5"/>
          <p:cNvSpPr txBox="1"/>
          <p:nvPr/>
        </p:nvSpPr>
        <p:spPr>
          <a:xfrm>
            <a:off x="107504" y="2276872"/>
            <a:ext cx="9036496" cy="1200329"/>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dirty="0" smtClean="0">
                <a:solidFill>
                  <a:schemeClr val="bg1"/>
                </a:solidFill>
              </a:rPr>
              <a:t>3.1.3. Représentation de la cardinalité </a:t>
            </a:r>
            <a:r>
              <a:rPr lang="fr-FR" sz="3600" dirty="0" smtClean="0">
                <a:solidFill>
                  <a:schemeClr val="bg1"/>
                </a:solidFill>
              </a:rPr>
              <a:t>(</a:t>
            </a:r>
            <a:r>
              <a:rPr lang="fr-FR" sz="3600" b="1" dirty="0" smtClean="0">
                <a:solidFill>
                  <a:schemeClr val="bg1"/>
                </a:solidFill>
              </a:rPr>
              <a:t>ou </a:t>
            </a:r>
            <a:r>
              <a:rPr lang="fr-FR" sz="3600" b="1" dirty="0">
                <a:solidFill>
                  <a:schemeClr val="bg1"/>
                </a:solidFill>
              </a:rPr>
              <a:t>multiplicité) </a:t>
            </a:r>
            <a:r>
              <a:rPr lang="fr-FR" sz="3600" dirty="0" smtClean="0">
                <a:solidFill>
                  <a:schemeClr val="bg1"/>
                </a:solidFill>
              </a:rPr>
              <a:t>dans </a:t>
            </a:r>
            <a:r>
              <a:rPr lang="fr-FR" sz="3600" dirty="0" smtClean="0">
                <a:solidFill>
                  <a:schemeClr val="bg1"/>
                </a:solidFill>
              </a:rPr>
              <a:t>un diagramme de classe</a:t>
            </a:r>
            <a:endParaRPr lang="fr-FR" sz="3200" dirty="0" smtClean="0">
              <a:solidFill>
                <a:schemeClr val="bg1"/>
              </a:solidFill>
            </a:endParaRPr>
          </a:p>
        </p:txBody>
      </p:sp>
    </p:spTree>
    <p:extLst>
      <p:ext uri="{BB962C8B-B14F-4D97-AF65-F5344CB8AC3E}">
        <p14:creationId xmlns:p14="http://schemas.microsoft.com/office/powerpoint/2010/main" val="365401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a:xfrm>
            <a:off x="1763688" y="6376243"/>
            <a:ext cx="5832648" cy="365125"/>
          </a:xfrm>
        </p:spPr>
        <p:txBody>
          <a:bodyPr/>
          <a:lstStyle/>
          <a:p>
            <a:r>
              <a:rPr lang="fr-FR" dirty="0" smtClean="0"/>
              <a:t>Université de Bouira,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34</a:t>
            </a:fld>
            <a:endParaRPr lang="fr-BE"/>
          </a:p>
        </p:txBody>
      </p:sp>
      <p:sp>
        <p:nvSpPr>
          <p:cNvPr id="34" name="ZoneTexte 33"/>
          <p:cNvSpPr txBox="1"/>
          <p:nvPr/>
        </p:nvSpPr>
        <p:spPr>
          <a:xfrm>
            <a:off x="13203" y="980728"/>
            <a:ext cx="9144000" cy="132343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4000" dirty="0" smtClean="0"/>
              <a:t>La cardinalité d’une relation est reportée au niveau </a:t>
            </a:r>
            <a:r>
              <a:rPr lang="fr-FR" sz="4000" b="1" dirty="0" smtClean="0"/>
              <a:t>de la classe cible</a:t>
            </a:r>
            <a:endParaRPr lang="fr-FR" sz="4000" b="1" dirty="0">
              <a:solidFill>
                <a:srgbClr val="FF0000"/>
              </a:solidFill>
            </a:endParaRPr>
          </a:p>
        </p:txBody>
      </p:sp>
      <p:sp>
        <p:nvSpPr>
          <p:cNvPr id="9" name="ZoneTexte 8"/>
          <p:cNvSpPr txBox="1"/>
          <p:nvPr/>
        </p:nvSpPr>
        <p:spPr>
          <a:xfrm>
            <a:off x="0" y="3645024"/>
            <a:ext cx="9144000" cy="144655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4400" dirty="0" smtClean="0"/>
              <a:t>Au niveau de </a:t>
            </a:r>
            <a:r>
              <a:rPr lang="fr-FR" sz="4400" b="1" dirty="0" smtClean="0"/>
              <a:t>la classe source</a:t>
            </a:r>
            <a:r>
              <a:rPr lang="fr-FR" sz="4400" dirty="0" smtClean="0"/>
              <a:t> </a:t>
            </a:r>
          </a:p>
          <a:p>
            <a:pPr algn="ctr"/>
            <a:r>
              <a:rPr lang="fr-FR" sz="4400" dirty="0" smtClean="0"/>
              <a:t>la cardinalité est toujours </a:t>
            </a:r>
            <a:r>
              <a:rPr lang="fr-FR" sz="4400" b="1" dirty="0" smtClean="0"/>
              <a:t>égale à  1</a:t>
            </a:r>
            <a:endParaRPr lang="fr-FR" sz="4400" b="1" dirty="0">
              <a:solidFill>
                <a:srgbClr val="FF0000"/>
              </a:solidFill>
            </a:endParaRPr>
          </a:p>
        </p:txBody>
      </p:sp>
    </p:spTree>
    <p:extLst>
      <p:ext uri="{BB962C8B-B14F-4D97-AF65-F5344CB8AC3E}">
        <p14:creationId xmlns:p14="http://schemas.microsoft.com/office/powerpoint/2010/main" val="37356928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251520" y="6237312"/>
            <a:ext cx="1143000" cy="365125"/>
          </a:xfrm>
        </p:spPr>
        <p:txBody>
          <a:bodyPr/>
          <a:lstStyle/>
          <a:p>
            <a:r>
              <a:rPr lang="fr-FR" smtClean="0">
                <a:solidFill>
                  <a:schemeClr val="tx1"/>
                </a:solidFill>
              </a:rPr>
              <a:t>9/16/2014</a:t>
            </a:r>
            <a:endParaRPr lang="en-US" dirty="0">
              <a:solidFill>
                <a:schemeClr val="tx1"/>
              </a:solidFill>
            </a:endParaRPr>
          </a:p>
        </p:txBody>
      </p:sp>
      <p:sp>
        <p:nvSpPr>
          <p:cNvPr id="7" name="Espace réservé du pied de page 6"/>
          <p:cNvSpPr>
            <a:spLocks noGrp="1"/>
          </p:cNvSpPr>
          <p:nvPr>
            <p:ph type="ftr" sz="quarter" idx="11"/>
          </p:nvPr>
        </p:nvSpPr>
        <p:spPr>
          <a:xfrm>
            <a:off x="1187624" y="6237312"/>
            <a:ext cx="7315200" cy="365125"/>
          </a:xfrm>
        </p:spPr>
        <p:txBody>
          <a:bodyPr/>
          <a:lstStyle/>
          <a:p>
            <a:r>
              <a:rPr lang="fr-FR" dirty="0" smtClean="0">
                <a:solidFill>
                  <a:schemeClr val="tx1"/>
                </a:solidFill>
              </a:rPr>
              <a:t>Université de -Bouira, FSSA, </a:t>
            </a:r>
            <a:r>
              <a:rPr lang="fr-FR" dirty="0" err="1" smtClean="0">
                <a:solidFill>
                  <a:schemeClr val="tx1"/>
                </a:solidFill>
              </a:rPr>
              <a:t>Dpt</a:t>
            </a:r>
            <a:r>
              <a:rPr lang="fr-FR" dirty="0" smtClean="0">
                <a:solidFill>
                  <a:schemeClr val="tx1"/>
                </a:solidFill>
              </a:rPr>
              <a:t> </a:t>
            </a:r>
            <a:r>
              <a:rPr lang="fr-FR" dirty="0" err="1" smtClean="0">
                <a:solidFill>
                  <a:schemeClr val="tx1"/>
                </a:solidFill>
              </a:rPr>
              <a:t>Informatique,POO</a:t>
            </a:r>
            <a:r>
              <a:rPr lang="fr-FR" dirty="0" smtClean="0">
                <a:solidFill>
                  <a:schemeClr val="tx1"/>
                </a:solidFill>
              </a:rPr>
              <a:t>, 2014/2015, Djamal BENNOUAR</a:t>
            </a:r>
            <a:endParaRPr lang="en-US" dirty="0">
              <a:solidFill>
                <a:schemeClr val="tx1"/>
              </a:solidFill>
            </a:endParaRPr>
          </a:p>
        </p:txBody>
      </p:sp>
      <p:sp>
        <p:nvSpPr>
          <p:cNvPr id="6" name="Espace réservé du numéro de diapositive 5"/>
          <p:cNvSpPr>
            <a:spLocks noGrp="1"/>
          </p:cNvSpPr>
          <p:nvPr>
            <p:ph type="sldNum" sz="quarter" idx="12"/>
          </p:nvPr>
        </p:nvSpPr>
        <p:spPr>
          <a:xfrm>
            <a:off x="7010400" y="6165304"/>
            <a:ext cx="2133600" cy="365125"/>
          </a:xfrm>
        </p:spPr>
        <p:txBody>
          <a:bodyPr/>
          <a:lstStyle/>
          <a:p>
            <a:fld id="{B6F15528-21DE-4FAA-801E-634DDDAF4B2B}" type="slidenum">
              <a:rPr lang="en-US" smtClean="0"/>
              <a:pPr/>
              <a:t>35</a:t>
            </a:fld>
            <a:endParaRPr lang="en-US" dirty="0"/>
          </a:p>
        </p:txBody>
      </p:sp>
      <p:cxnSp>
        <p:nvCxnSpPr>
          <p:cNvPr id="3" name="Connecteur droit avec flèche 2"/>
          <p:cNvCxnSpPr/>
          <p:nvPr/>
        </p:nvCxnSpPr>
        <p:spPr>
          <a:xfrm>
            <a:off x="3017201" y="2154419"/>
            <a:ext cx="3201946"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3258504" y="1362331"/>
            <a:ext cx="2173952" cy="707886"/>
          </a:xfrm>
          <a:prstGeom prst="rect">
            <a:avLst/>
          </a:prstGeom>
          <a:noFill/>
        </p:spPr>
        <p:txBody>
          <a:bodyPr wrap="square" rtlCol="0">
            <a:spAutoFit/>
          </a:bodyPr>
          <a:lstStyle/>
          <a:p>
            <a:r>
              <a:rPr lang="fr-FR" sz="4000" b="1" dirty="0" smtClean="0"/>
              <a:t>possède</a:t>
            </a:r>
            <a:endParaRPr lang="fr-FR" sz="4000" b="1" dirty="0"/>
          </a:p>
        </p:txBody>
      </p:sp>
      <p:sp>
        <p:nvSpPr>
          <p:cNvPr id="22" name="ZoneTexte 21"/>
          <p:cNvSpPr txBox="1"/>
          <p:nvPr/>
        </p:nvSpPr>
        <p:spPr>
          <a:xfrm>
            <a:off x="5488804" y="1544829"/>
            <a:ext cx="736933" cy="707886"/>
          </a:xfrm>
          <a:prstGeom prst="rect">
            <a:avLst/>
          </a:prstGeom>
          <a:noFill/>
        </p:spPr>
        <p:txBody>
          <a:bodyPr wrap="square" rtlCol="0">
            <a:spAutoFit/>
          </a:bodyPr>
          <a:lstStyle/>
          <a:p>
            <a:r>
              <a:rPr lang="fr-FR" sz="4000" b="1" dirty="0" smtClean="0"/>
              <a:t>4</a:t>
            </a:r>
            <a:endParaRPr lang="fr-FR" sz="4000" b="1" dirty="0"/>
          </a:p>
        </p:txBody>
      </p:sp>
      <p:sp>
        <p:nvSpPr>
          <p:cNvPr id="23" name="ZoneTexte 22"/>
          <p:cNvSpPr txBox="1"/>
          <p:nvPr/>
        </p:nvSpPr>
        <p:spPr>
          <a:xfrm>
            <a:off x="135294" y="2370443"/>
            <a:ext cx="4067944" cy="1077218"/>
          </a:xfrm>
          <a:prstGeom prst="rect">
            <a:avLst/>
          </a:prstGeom>
          <a:noFill/>
        </p:spPr>
        <p:txBody>
          <a:bodyPr wrap="square" rtlCol="0">
            <a:spAutoFit/>
          </a:bodyPr>
          <a:lstStyle/>
          <a:p>
            <a:pPr algn="ctr"/>
            <a:r>
              <a:rPr lang="fr-FR" sz="3200" b="1" dirty="0"/>
              <a:t>s</a:t>
            </a:r>
            <a:r>
              <a:rPr lang="fr-FR" sz="3200" b="1" dirty="0" smtClean="0"/>
              <a:t>ource </a:t>
            </a:r>
          </a:p>
          <a:p>
            <a:pPr algn="ctr"/>
            <a:r>
              <a:rPr lang="fr-FR" sz="3200" b="1" dirty="0" smtClean="0"/>
              <a:t>de la relation</a:t>
            </a:r>
            <a:endParaRPr lang="fr-FR" sz="3200" b="1" dirty="0"/>
          </a:p>
        </p:txBody>
      </p:sp>
      <p:sp>
        <p:nvSpPr>
          <p:cNvPr id="24" name="ZoneTexte 23"/>
          <p:cNvSpPr txBox="1"/>
          <p:nvPr/>
        </p:nvSpPr>
        <p:spPr>
          <a:xfrm>
            <a:off x="5650295" y="2370443"/>
            <a:ext cx="3301531" cy="1077218"/>
          </a:xfrm>
          <a:prstGeom prst="rect">
            <a:avLst/>
          </a:prstGeom>
          <a:noFill/>
        </p:spPr>
        <p:txBody>
          <a:bodyPr wrap="square" rtlCol="0">
            <a:spAutoFit/>
          </a:bodyPr>
          <a:lstStyle/>
          <a:p>
            <a:pPr algn="ctr"/>
            <a:r>
              <a:rPr lang="fr-FR" sz="3200" b="1" dirty="0" smtClean="0"/>
              <a:t>cible </a:t>
            </a:r>
          </a:p>
          <a:p>
            <a:pPr algn="ctr"/>
            <a:r>
              <a:rPr lang="fr-FR" sz="3200" b="1" dirty="0" smtClean="0"/>
              <a:t>de la relation</a:t>
            </a:r>
            <a:endParaRPr lang="fr-FR" sz="3200" b="1" dirty="0"/>
          </a:p>
        </p:txBody>
      </p:sp>
      <p:sp>
        <p:nvSpPr>
          <p:cNvPr id="2" name="ZoneTexte 1"/>
          <p:cNvSpPr txBox="1"/>
          <p:nvPr/>
        </p:nvSpPr>
        <p:spPr>
          <a:xfrm>
            <a:off x="1098264" y="1897668"/>
            <a:ext cx="1872208" cy="523220"/>
          </a:xfrm>
          <a:prstGeom prst="rect">
            <a:avLst/>
          </a:prstGeom>
          <a:solidFill>
            <a:srgbClr val="00B0F0"/>
          </a:solidFill>
          <a:ln>
            <a:solidFill>
              <a:schemeClr val="tx1"/>
            </a:solidFill>
          </a:ln>
        </p:spPr>
        <p:txBody>
          <a:bodyPr wrap="square" rtlCol="0">
            <a:spAutoFit/>
          </a:bodyPr>
          <a:lstStyle/>
          <a:p>
            <a:pPr algn="ctr"/>
            <a:r>
              <a:rPr lang="fr-FR" sz="2800" b="1" dirty="0" smtClean="0"/>
              <a:t>Voiture</a:t>
            </a:r>
            <a:endParaRPr lang="fr-FR" sz="2800" b="1" dirty="0"/>
          </a:p>
        </p:txBody>
      </p:sp>
      <p:sp>
        <p:nvSpPr>
          <p:cNvPr id="27" name="ZoneTexte 26"/>
          <p:cNvSpPr txBox="1"/>
          <p:nvPr/>
        </p:nvSpPr>
        <p:spPr>
          <a:xfrm>
            <a:off x="6219147" y="1844824"/>
            <a:ext cx="1872208" cy="523220"/>
          </a:xfrm>
          <a:prstGeom prst="rect">
            <a:avLst/>
          </a:prstGeom>
          <a:solidFill>
            <a:srgbClr val="00B0F0"/>
          </a:solidFill>
          <a:ln>
            <a:solidFill>
              <a:schemeClr val="tx1"/>
            </a:solidFill>
          </a:ln>
        </p:spPr>
        <p:txBody>
          <a:bodyPr wrap="square" rtlCol="0">
            <a:spAutoFit/>
          </a:bodyPr>
          <a:lstStyle/>
          <a:p>
            <a:pPr algn="ctr"/>
            <a:r>
              <a:rPr lang="fr-FR" sz="2800" b="1" dirty="0" smtClean="0"/>
              <a:t>Roue</a:t>
            </a:r>
            <a:endParaRPr lang="fr-FR" sz="2800" b="1" dirty="0"/>
          </a:p>
        </p:txBody>
      </p:sp>
    </p:spTree>
    <p:extLst>
      <p:ext uri="{BB962C8B-B14F-4D97-AF65-F5344CB8AC3E}">
        <p14:creationId xmlns:p14="http://schemas.microsoft.com/office/powerpoint/2010/main" val="194594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3" grpId="0"/>
      <p:bldP spid="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0" y="6400800"/>
            <a:ext cx="1143000" cy="365125"/>
          </a:xfrm>
        </p:spPr>
        <p:txBody>
          <a:bodyPr/>
          <a:lstStyle/>
          <a:p>
            <a:r>
              <a:rPr lang="fr-FR"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90600" y="6400800"/>
            <a:ext cx="7315200" cy="365125"/>
          </a:xfrm>
        </p:spPr>
        <p:txBody>
          <a:bodyPr/>
          <a:lstStyle/>
          <a:p>
            <a:r>
              <a:rPr lang="fr-FR" smtClean="0">
                <a:solidFill>
                  <a:schemeClr val="bg1"/>
                </a:solidFill>
              </a:rPr>
              <a:t>Université de -Bouira, FSSA, Dpt Informatique,POO, 2014/2015, Djamal BENNOUAR</a:t>
            </a:r>
            <a:endParaRPr lang="en-US" dirty="0">
              <a:solidFill>
                <a:schemeClr val="bg1"/>
              </a:solidFill>
            </a:endParaRPr>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18" name="ZoneTexte 17"/>
          <p:cNvSpPr txBox="1"/>
          <p:nvPr/>
        </p:nvSpPr>
        <p:spPr>
          <a:xfrm>
            <a:off x="0" y="2697132"/>
            <a:ext cx="9144000" cy="1200329"/>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b="1" dirty="0" smtClean="0">
                <a:solidFill>
                  <a:schemeClr val="bg1"/>
                </a:solidFill>
              </a:rPr>
              <a:t>3.1.4. Techniques d’écriture de la </a:t>
            </a:r>
            <a:r>
              <a:rPr lang="fr-FR" sz="3600" b="1" dirty="0" smtClean="0">
                <a:solidFill>
                  <a:schemeClr val="bg1"/>
                </a:solidFill>
              </a:rPr>
              <a:t>cardinalité (ou multiplicité)</a:t>
            </a:r>
            <a:endParaRPr lang="fr-FR" sz="2800" b="1" dirty="0" smtClean="0">
              <a:solidFill>
                <a:schemeClr val="bg1"/>
              </a:solidFill>
            </a:endParaRPr>
          </a:p>
        </p:txBody>
      </p:sp>
    </p:spTree>
    <p:extLst>
      <p:ext uri="{BB962C8B-B14F-4D97-AF65-F5344CB8AC3E}">
        <p14:creationId xmlns:p14="http://schemas.microsoft.com/office/powerpoint/2010/main" val="4082471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0" y="6400800"/>
            <a:ext cx="1143000" cy="365125"/>
          </a:xfrm>
        </p:spPr>
        <p:txBody>
          <a:bodyPr/>
          <a:lstStyle/>
          <a:p>
            <a:r>
              <a:rPr lang="fr-FR"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90600" y="6400800"/>
            <a:ext cx="7315200" cy="365125"/>
          </a:xfrm>
        </p:spPr>
        <p:txBody>
          <a:bodyPr/>
          <a:lstStyle/>
          <a:p>
            <a:r>
              <a:rPr lang="fr-FR" smtClean="0">
                <a:solidFill>
                  <a:schemeClr val="bg1"/>
                </a:solidFill>
              </a:rPr>
              <a:t>Université de -Bouira, FSSA, Dpt Informatique,POO, 2014/2015, Djamal BENNOUAR</a:t>
            </a:r>
            <a:endParaRPr lang="en-US" dirty="0">
              <a:solidFill>
                <a:schemeClr val="bg1"/>
              </a:solidFill>
            </a:endParaRPr>
          </a:p>
        </p:txBody>
      </p:sp>
      <p:sp>
        <p:nvSpPr>
          <p:cNvPr id="6" name="Espace réservé du numéro de diapositive 5"/>
          <p:cNvSpPr>
            <a:spLocks noGrp="1"/>
          </p:cNvSpPr>
          <p:nvPr>
            <p:ph type="sldNum" sz="quarter" idx="12"/>
          </p:nvPr>
        </p:nvSpPr>
        <p:spPr/>
        <p:txBody>
          <a:bodyPr/>
          <a:lstStyle/>
          <a:p>
            <a:fld id="{B6F15528-21DE-4FAA-801E-634DDDAF4B2B}" type="slidenum">
              <a:rPr lang="en-US" smtClean="0"/>
              <a:pPr/>
              <a:t>37</a:t>
            </a:fld>
            <a:endParaRPr lang="en-US" dirty="0"/>
          </a:p>
        </p:txBody>
      </p:sp>
      <p:graphicFrame>
        <p:nvGraphicFramePr>
          <p:cNvPr id="3" name="Tableau 2"/>
          <p:cNvGraphicFramePr>
            <a:graphicFrameLocks noGrp="1"/>
          </p:cNvGraphicFramePr>
          <p:nvPr>
            <p:extLst>
              <p:ext uri="{D42A27DB-BD31-4B8C-83A1-F6EECF244321}">
                <p14:modId xmlns:p14="http://schemas.microsoft.com/office/powerpoint/2010/main" val="1832357854"/>
              </p:ext>
            </p:extLst>
          </p:nvPr>
        </p:nvGraphicFramePr>
        <p:xfrm>
          <a:off x="539552" y="1340768"/>
          <a:ext cx="8280920" cy="4104457"/>
        </p:xfrm>
        <a:graphic>
          <a:graphicData uri="http://schemas.openxmlformats.org/drawingml/2006/table">
            <a:tbl>
              <a:tblPr firstRow="1" bandRow="1">
                <a:tableStyleId>{5C22544A-7EE6-4342-B048-85BDC9FD1C3A}</a:tableStyleId>
              </a:tblPr>
              <a:tblGrid>
                <a:gridCol w="2629129"/>
                <a:gridCol w="5651791"/>
              </a:tblGrid>
              <a:tr h="586351">
                <a:tc>
                  <a:txBody>
                    <a:bodyPr/>
                    <a:lstStyle/>
                    <a:p>
                      <a:pPr algn="ctr"/>
                      <a:r>
                        <a:rPr lang="fr-FR" sz="3200" b="1" dirty="0" smtClean="0"/>
                        <a:t>Exemple</a:t>
                      </a:r>
                      <a:endParaRPr lang="fr-FR"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fr-FR" sz="3200" b="1" dirty="0" smtClean="0"/>
                        <a:t>Sémantique</a:t>
                      </a:r>
                      <a:endParaRPr lang="fr-FR" sz="3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6351">
                <a:tc>
                  <a:txBody>
                    <a:bodyPr/>
                    <a:lstStyle/>
                    <a:p>
                      <a:pPr algn="l"/>
                      <a:r>
                        <a:rPr lang="fr-FR" sz="3200" b="1" dirty="0"/>
                        <a:t>1..1 ou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3200" b="1"/>
                        <a:t>Un et un seul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6351">
                <a:tc>
                  <a:txBody>
                    <a:bodyPr/>
                    <a:lstStyle/>
                    <a:p>
                      <a:pPr algn="l"/>
                      <a:r>
                        <a:rPr lang="fr-FR" sz="3200" b="1" dirty="0"/>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3200" b="1"/>
                        <a:t>zéro ou un seul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6351">
                <a:tc>
                  <a:txBody>
                    <a:bodyPr/>
                    <a:lstStyle/>
                    <a:p>
                      <a:pPr algn="l"/>
                      <a:r>
                        <a:rPr lang="fr-FR" sz="3200" b="1" dirty="0"/>
                        <a:t>0..* ou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3200" b="1"/>
                        <a:t>zéro à plusieurs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6351">
                <a:tc>
                  <a:txBody>
                    <a:bodyPr/>
                    <a:lstStyle/>
                    <a:p>
                      <a:pPr algn="l"/>
                      <a:r>
                        <a:rPr lang="fr-FR" sz="3200" b="1" dirty="0"/>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3200" b="1" dirty="0"/>
                        <a:t>trois à quatre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6351">
                <a:tc>
                  <a:txBody>
                    <a:bodyPr/>
                    <a:lstStyle/>
                    <a:p>
                      <a:pPr algn="l"/>
                      <a:r>
                        <a:rPr lang="fr-FR" sz="3200" b="1" dirty="0"/>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3200" b="1" dirty="0" smtClean="0"/>
                        <a:t>n </a:t>
                      </a:r>
                      <a:r>
                        <a:rPr lang="fr-FR" sz="3200" b="1" dirty="0"/>
                        <a:t>et seulement </a:t>
                      </a:r>
                      <a:r>
                        <a:rPr lang="fr-FR" sz="3200" b="1" dirty="0" smtClean="0"/>
                        <a:t>n</a:t>
                      </a:r>
                      <a:endParaRPr lang="fr-FR"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86351">
                <a:tc>
                  <a:txBody>
                    <a:bodyPr/>
                    <a:lstStyle/>
                    <a:p>
                      <a:pPr algn="l"/>
                      <a:r>
                        <a:rPr lang="fr-FR" sz="3200" b="1" dirty="0" smtClean="0"/>
                        <a:t>1..*</a:t>
                      </a:r>
                      <a:endParaRPr lang="fr-FR"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3200" b="1" dirty="0" smtClean="0"/>
                        <a:t>Au moins 1  (1 ou plus)</a:t>
                      </a:r>
                      <a:endParaRPr lang="fr-FR" sz="3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527791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0" y="6400800"/>
            <a:ext cx="1143000" cy="365125"/>
          </a:xfrm>
        </p:spPr>
        <p:txBody>
          <a:bodyPr/>
          <a:lstStyle/>
          <a:p>
            <a:r>
              <a:rPr lang="fr-FR"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90600" y="6400800"/>
            <a:ext cx="7315200" cy="365125"/>
          </a:xfrm>
        </p:spPr>
        <p:txBody>
          <a:bodyPr/>
          <a:lstStyle/>
          <a:p>
            <a:r>
              <a:rPr lang="fr-FR" smtClean="0">
                <a:solidFill>
                  <a:schemeClr val="bg1"/>
                </a:solidFill>
              </a:rPr>
              <a:t>Université de -Bouira, FSSA, Dpt Informatique,POO, 2014/2015, Djamal BENNOUAR</a:t>
            </a:r>
            <a:endParaRPr lang="en-US" dirty="0">
              <a:solidFill>
                <a:schemeClr val="bg1"/>
              </a:solidFill>
            </a:endParaRPr>
          </a:p>
        </p:txBody>
      </p:sp>
      <p:sp>
        <p:nvSpPr>
          <p:cNvPr id="18" name="ZoneTexte 17"/>
          <p:cNvSpPr txBox="1"/>
          <p:nvPr/>
        </p:nvSpPr>
        <p:spPr>
          <a:xfrm>
            <a:off x="-28086" y="3140968"/>
            <a:ext cx="9172086" cy="584775"/>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200" dirty="0" smtClean="0">
                <a:solidFill>
                  <a:schemeClr val="bg1"/>
                </a:solidFill>
              </a:rPr>
              <a:t>3.1.5 Exemples</a:t>
            </a:r>
          </a:p>
        </p:txBody>
      </p:sp>
    </p:spTree>
    <p:extLst>
      <p:ext uri="{BB962C8B-B14F-4D97-AF65-F5344CB8AC3E}">
        <p14:creationId xmlns:p14="http://schemas.microsoft.com/office/powerpoint/2010/main" val="23027920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251520" y="6237312"/>
            <a:ext cx="1143000" cy="365125"/>
          </a:xfrm>
        </p:spPr>
        <p:txBody>
          <a:bodyPr/>
          <a:lstStyle/>
          <a:p>
            <a:r>
              <a:rPr lang="fr-FR" smtClean="0">
                <a:solidFill>
                  <a:schemeClr val="tx1"/>
                </a:solidFill>
              </a:rPr>
              <a:t>9/16/2014</a:t>
            </a:r>
            <a:endParaRPr lang="en-US" dirty="0">
              <a:solidFill>
                <a:schemeClr val="tx1"/>
              </a:solidFill>
            </a:endParaRPr>
          </a:p>
        </p:txBody>
      </p:sp>
      <p:sp>
        <p:nvSpPr>
          <p:cNvPr id="7" name="Espace réservé du pied de page 6"/>
          <p:cNvSpPr>
            <a:spLocks noGrp="1"/>
          </p:cNvSpPr>
          <p:nvPr>
            <p:ph type="ftr" sz="quarter" idx="11"/>
          </p:nvPr>
        </p:nvSpPr>
        <p:spPr>
          <a:xfrm>
            <a:off x="1187624" y="6237312"/>
            <a:ext cx="7315200" cy="365125"/>
          </a:xfrm>
        </p:spPr>
        <p:txBody>
          <a:bodyPr/>
          <a:lstStyle/>
          <a:p>
            <a:r>
              <a:rPr lang="fr-FR" dirty="0" smtClean="0">
                <a:solidFill>
                  <a:schemeClr val="tx1"/>
                </a:solidFill>
              </a:rPr>
              <a:t>Université de -Bouira, FSSA, </a:t>
            </a:r>
            <a:r>
              <a:rPr lang="fr-FR" dirty="0" err="1" smtClean="0">
                <a:solidFill>
                  <a:schemeClr val="tx1"/>
                </a:solidFill>
              </a:rPr>
              <a:t>Dpt</a:t>
            </a:r>
            <a:r>
              <a:rPr lang="fr-FR" dirty="0" smtClean="0">
                <a:solidFill>
                  <a:schemeClr val="tx1"/>
                </a:solidFill>
              </a:rPr>
              <a:t> </a:t>
            </a:r>
            <a:r>
              <a:rPr lang="fr-FR" dirty="0" err="1" smtClean="0">
                <a:solidFill>
                  <a:schemeClr val="tx1"/>
                </a:solidFill>
              </a:rPr>
              <a:t>Informatique,POO</a:t>
            </a:r>
            <a:r>
              <a:rPr lang="fr-FR" dirty="0" smtClean="0">
                <a:solidFill>
                  <a:schemeClr val="tx1"/>
                </a:solidFill>
              </a:rPr>
              <a:t>, 2014/2015, Djamal BENNOUAR</a:t>
            </a:r>
            <a:endParaRPr lang="en-US" dirty="0">
              <a:solidFill>
                <a:schemeClr val="tx1"/>
              </a:solidFill>
            </a:endParaRPr>
          </a:p>
        </p:txBody>
      </p:sp>
      <p:sp>
        <p:nvSpPr>
          <p:cNvPr id="6" name="Espace réservé du numéro de diapositive 5"/>
          <p:cNvSpPr>
            <a:spLocks noGrp="1"/>
          </p:cNvSpPr>
          <p:nvPr>
            <p:ph type="sldNum" sz="quarter" idx="12"/>
          </p:nvPr>
        </p:nvSpPr>
        <p:spPr>
          <a:xfrm>
            <a:off x="6640095" y="3407437"/>
            <a:ext cx="2133600" cy="365125"/>
          </a:xfrm>
        </p:spPr>
        <p:txBody>
          <a:bodyPr/>
          <a:lstStyle/>
          <a:p>
            <a:fld id="{B6F15528-21DE-4FAA-801E-634DDDAF4B2B}" type="slidenum">
              <a:rPr lang="en-US" smtClean="0"/>
              <a:pPr/>
              <a:t>39</a:t>
            </a:fld>
            <a:endParaRPr lang="en-US" dirty="0"/>
          </a:p>
        </p:txBody>
      </p:sp>
      <p:cxnSp>
        <p:nvCxnSpPr>
          <p:cNvPr id="3" name="Connecteur droit avec flèche 2"/>
          <p:cNvCxnSpPr/>
          <p:nvPr/>
        </p:nvCxnSpPr>
        <p:spPr>
          <a:xfrm>
            <a:off x="3103029" y="2109442"/>
            <a:ext cx="3201946"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3344332" y="1401556"/>
            <a:ext cx="2173952" cy="707886"/>
          </a:xfrm>
          <a:prstGeom prst="rect">
            <a:avLst/>
          </a:prstGeom>
          <a:noFill/>
        </p:spPr>
        <p:txBody>
          <a:bodyPr wrap="square" rtlCol="0">
            <a:spAutoFit/>
          </a:bodyPr>
          <a:lstStyle/>
          <a:p>
            <a:r>
              <a:rPr lang="fr-FR" sz="4000" b="1" dirty="0" smtClean="0"/>
              <a:t>possède</a:t>
            </a:r>
            <a:endParaRPr lang="fr-FR" sz="4000" b="1" dirty="0"/>
          </a:p>
        </p:txBody>
      </p:sp>
      <p:sp>
        <p:nvSpPr>
          <p:cNvPr id="22" name="ZoneTexte 21"/>
          <p:cNvSpPr txBox="1"/>
          <p:nvPr/>
        </p:nvSpPr>
        <p:spPr>
          <a:xfrm>
            <a:off x="5800076" y="1417556"/>
            <a:ext cx="736933" cy="707886"/>
          </a:xfrm>
          <a:prstGeom prst="rect">
            <a:avLst/>
          </a:prstGeom>
          <a:noFill/>
        </p:spPr>
        <p:txBody>
          <a:bodyPr wrap="square" rtlCol="0">
            <a:spAutoFit/>
          </a:bodyPr>
          <a:lstStyle/>
          <a:p>
            <a:r>
              <a:rPr lang="fr-FR" sz="4000" b="1" dirty="0" smtClean="0">
                <a:solidFill>
                  <a:srgbClr val="FF0000"/>
                </a:solidFill>
              </a:rPr>
              <a:t>*</a:t>
            </a:r>
            <a:endParaRPr lang="fr-FR" sz="4000" b="1" dirty="0">
              <a:solidFill>
                <a:srgbClr val="FF0000"/>
              </a:solidFill>
            </a:endParaRPr>
          </a:p>
        </p:txBody>
      </p:sp>
      <p:sp>
        <p:nvSpPr>
          <p:cNvPr id="23" name="ZoneTexte 22"/>
          <p:cNvSpPr txBox="1"/>
          <p:nvPr/>
        </p:nvSpPr>
        <p:spPr>
          <a:xfrm>
            <a:off x="221122" y="3655122"/>
            <a:ext cx="4067944" cy="1077218"/>
          </a:xfrm>
          <a:prstGeom prst="rect">
            <a:avLst/>
          </a:prstGeom>
          <a:noFill/>
        </p:spPr>
        <p:txBody>
          <a:bodyPr wrap="square" rtlCol="0">
            <a:spAutoFit/>
          </a:bodyPr>
          <a:lstStyle/>
          <a:p>
            <a:pPr algn="ctr"/>
            <a:r>
              <a:rPr lang="fr-FR" sz="3200" b="1" dirty="0"/>
              <a:t>s</a:t>
            </a:r>
            <a:r>
              <a:rPr lang="fr-FR" sz="3200" b="1" dirty="0" smtClean="0"/>
              <a:t>ource </a:t>
            </a:r>
          </a:p>
          <a:p>
            <a:pPr algn="ctr"/>
            <a:r>
              <a:rPr lang="fr-FR" sz="3200" b="1" dirty="0" smtClean="0"/>
              <a:t>de la relation</a:t>
            </a:r>
            <a:endParaRPr lang="fr-FR" sz="3200" b="1" dirty="0"/>
          </a:p>
        </p:txBody>
      </p:sp>
      <p:sp>
        <p:nvSpPr>
          <p:cNvPr id="24" name="ZoneTexte 23"/>
          <p:cNvSpPr txBox="1"/>
          <p:nvPr/>
        </p:nvSpPr>
        <p:spPr>
          <a:xfrm>
            <a:off x="5774500" y="3659065"/>
            <a:ext cx="3301531" cy="1077218"/>
          </a:xfrm>
          <a:prstGeom prst="rect">
            <a:avLst/>
          </a:prstGeom>
          <a:noFill/>
        </p:spPr>
        <p:txBody>
          <a:bodyPr wrap="square" rtlCol="0">
            <a:spAutoFit/>
          </a:bodyPr>
          <a:lstStyle/>
          <a:p>
            <a:pPr algn="ctr"/>
            <a:r>
              <a:rPr lang="fr-FR" sz="3200" b="1" dirty="0" smtClean="0"/>
              <a:t>cible </a:t>
            </a:r>
          </a:p>
          <a:p>
            <a:pPr algn="ctr"/>
            <a:r>
              <a:rPr lang="fr-FR" sz="3200" b="1" dirty="0" smtClean="0"/>
              <a:t>de la relation</a:t>
            </a:r>
            <a:endParaRPr lang="fr-FR" sz="3200" b="1" dirty="0"/>
          </a:p>
        </p:txBody>
      </p:sp>
      <p:grpSp>
        <p:nvGrpSpPr>
          <p:cNvPr id="9" name="Groupe 8"/>
          <p:cNvGrpSpPr/>
          <p:nvPr/>
        </p:nvGrpSpPr>
        <p:grpSpPr>
          <a:xfrm>
            <a:off x="1184092" y="1389362"/>
            <a:ext cx="1878798" cy="1944216"/>
            <a:chOff x="1043608" y="2060848"/>
            <a:chExt cx="1878798" cy="1450789"/>
          </a:xfrm>
        </p:grpSpPr>
        <p:sp>
          <p:nvSpPr>
            <p:cNvPr id="2" name="ZoneTexte 1"/>
            <p:cNvSpPr txBox="1"/>
            <p:nvPr/>
          </p:nvSpPr>
          <p:spPr>
            <a:xfrm>
              <a:off x="1043608" y="2060848"/>
              <a:ext cx="1872208" cy="523220"/>
            </a:xfrm>
            <a:prstGeom prst="rect">
              <a:avLst/>
            </a:prstGeom>
            <a:solidFill>
              <a:srgbClr val="00B0F0"/>
            </a:solidFill>
            <a:ln>
              <a:solidFill>
                <a:schemeClr val="tx1"/>
              </a:solidFill>
            </a:ln>
          </p:spPr>
          <p:txBody>
            <a:bodyPr wrap="square" rtlCol="0">
              <a:spAutoFit/>
            </a:bodyPr>
            <a:lstStyle/>
            <a:p>
              <a:pPr algn="ctr"/>
              <a:r>
                <a:rPr lang="fr-FR" sz="2800" b="1" dirty="0"/>
                <a:t>Personne</a:t>
              </a:r>
            </a:p>
          </p:txBody>
        </p:sp>
        <p:sp>
          <p:nvSpPr>
            <p:cNvPr id="25" name="ZoneTexte 24"/>
            <p:cNvSpPr txBox="1"/>
            <p:nvPr/>
          </p:nvSpPr>
          <p:spPr>
            <a:xfrm>
              <a:off x="1050198" y="2557530"/>
              <a:ext cx="1872208" cy="954107"/>
            </a:xfrm>
            <a:prstGeom prst="rect">
              <a:avLst/>
            </a:prstGeom>
            <a:solidFill>
              <a:srgbClr val="00B0F0"/>
            </a:solidFill>
            <a:ln>
              <a:solidFill>
                <a:schemeClr val="tx1"/>
              </a:solidFill>
            </a:ln>
          </p:spPr>
          <p:txBody>
            <a:bodyPr wrap="square" rtlCol="0">
              <a:spAutoFit/>
            </a:bodyPr>
            <a:lstStyle/>
            <a:p>
              <a:pPr algn="ctr"/>
              <a:endParaRPr lang="fr-FR" sz="2800" b="1" dirty="0" smtClean="0"/>
            </a:p>
            <a:p>
              <a:pPr algn="ctr"/>
              <a:endParaRPr lang="fr-FR" sz="2800" b="1" dirty="0"/>
            </a:p>
          </p:txBody>
        </p:sp>
      </p:grpSp>
      <p:grpSp>
        <p:nvGrpSpPr>
          <p:cNvPr id="26" name="Groupe 25"/>
          <p:cNvGrpSpPr/>
          <p:nvPr/>
        </p:nvGrpSpPr>
        <p:grpSpPr>
          <a:xfrm>
            <a:off x="6304975" y="1384047"/>
            <a:ext cx="1878798" cy="1949531"/>
            <a:chOff x="1043608" y="2060848"/>
            <a:chExt cx="1878798" cy="1450789"/>
          </a:xfrm>
        </p:grpSpPr>
        <p:sp>
          <p:nvSpPr>
            <p:cNvPr id="27" name="ZoneTexte 26"/>
            <p:cNvSpPr txBox="1"/>
            <p:nvPr/>
          </p:nvSpPr>
          <p:spPr>
            <a:xfrm>
              <a:off x="1043608" y="2060848"/>
              <a:ext cx="1872208" cy="523220"/>
            </a:xfrm>
            <a:prstGeom prst="rect">
              <a:avLst/>
            </a:prstGeom>
            <a:solidFill>
              <a:srgbClr val="00B0F0"/>
            </a:solidFill>
            <a:ln>
              <a:solidFill>
                <a:schemeClr val="tx1"/>
              </a:solidFill>
            </a:ln>
          </p:spPr>
          <p:txBody>
            <a:bodyPr wrap="square" rtlCol="0">
              <a:spAutoFit/>
            </a:bodyPr>
            <a:lstStyle/>
            <a:p>
              <a:pPr algn="ctr"/>
              <a:r>
                <a:rPr lang="fr-FR" sz="2800" b="1" dirty="0" smtClean="0"/>
                <a:t>Voiture</a:t>
              </a:r>
              <a:endParaRPr lang="fr-FR" sz="2800" b="1" dirty="0"/>
            </a:p>
          </p:txBody>
        </p:sp>
        <p:sp>
          <p:nvSpPr>
            <p:cNvPr id="28" name="ZoneTexte 27"/>
            <p:cNvSpPr txBox="1"/>
            <p:nvPr/>
          </p:nvSpPr>
          <p:spPr>
            <a:xfrm>
              <a:off x="1050198" y="2557530"/>
              <a:ext cx="1872208" cy="954107"/>
            </a:xfrm>
            <a:prstGeom prst="rect">
              <a:avLst/>
            </a:prstGeom>
            <a:solidFill>
              <a:srgbClr val="00B0F0"/>
            </a:solidFill>
            <a:ln>
              <a:solidFill>
                <a:schemeClr val="tx1"/>
              </a:solidFill>
            </a:ln>
          </p:spPr>
          <p:txBody>
            <a:bodyPr wrap="square" rtlCol="0">
              <a:spAutoFit/>
            </a:bodyPr>
            <a:lstStyle/>
            <a:p>
              <a:pPr algn="ctr"/>
              <a:endParaRPr lang="fr-FR" sz="2800" b="1" dirty="0" smtClean="0"/>
            </a:p>
            <a:p>
              <a:pPr algn="ctr"/>
              <a:endParaRPr lang="fr-FR" sz="2800" b="1" dirty="0"/>
            </a:p>
          </p:txBody>
        </p:sp>
      </p:grpSp>
      <p:sp>
        <p:nvSpPr>
          <p:cNvPr id="8" name="ZoneTexte 7"/>
          <p:cNvSpPr txBox="1"/>
          <p:nvPr/>
        </p:nvSpPr>
        <p:spPr>
          <a:xfrm>
            <a:off x="479539" y="5517232"/>
            <a:ext cx="8280920" cy="584775"/>
          </a:xfrm>
          <a:prstGeom prst="rect">
            <a:avLst/>
          </a:prstGeom>
          <a:noFill/>
        </p:spPr>
        <p:txBody>
          <a:bodyPr wrap="square" rtlCol="0">
            <a:spAutoFit/>
          </a:bodyPr>
          <a:lstStyle/>
          <a:p>
            <a:pPr algn="ctr"/>
            <a:r>
              <a:rPr lang="fr-FR" sz="3200" b="1" dirty="0" smtClean="0"/>
              <a:t>Le symbole </a:t>
            </a:r>
            <a:r>
              <a:rPr lang="fr-FR" sz="3200" b="1" dirty="0" smtClean="0">
                <a:solidFill>
                  <a:srgbClr val="FF0000"/>
                </a:solidFill>
              </a:rPr>
              <a:t>*</a:t>
            </a:r>
            <a:r>
              <a:rPr lang="fr-FR" sz="3200" b="1" dirty="0" smtClean="0"/>
              <a:t> veut dire </a:t>
            </a:r>
            <a:r>
              <a:rPr lang="fr-FR" sz="3200" b="1" dirty="0">
                <a:solidFill>
                  <a:srgbClr val="FF0000"/>
                </a:solidFill>
              </a:rPr>
              <a:t>0, 1 ou plusieurs</a:t>
            </a:r>
          </a:p>
        </p:txBody>
      </p:sp>
      <p:sp>
        <p:nvSpPr>
          <p:cNvPr id="17" name="ZoneTexte 16"/>
          <p:cNvSpPr txBox="1"/>
          <p:nvPr/>
        </p:nvSpPr>
        <p:spPr>
          <a:xfrm>
            <a:off x="-28086" y="4348"/>
            <a:ext cx="9172086" cy="584775"/>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200" dirty="0" smtClean="0">
                <a:solidFill>
                  <a:srgbClr val="FFFF00"/>
                </a:solidFill>
              </a:rPr>
              <a:t>Exemple 1</a:t>
            </a:r>
          </a:p>
        </p:txBody>
      </p:sp>
    </p:spTree>
    <p:extLst>
      <p:ext uri="{BB962C8B-B14F-4D97-AF65-F5344CB8AC3E}">
        <p14:creationId xmlns:p14="http://schemas.microsoft.com/office/powerpoint/2010/main" val="327898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3" grpId="0"/>
      <p:bldP spid="24"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a:t>
            </a:fld>
            <a:endParaRPr lang="fr-BE"/>
          </a:p>
        </p:txBody>
      </p:sp>
      <p:sp>
        <p:nvSpPr>
          <p:cNvPr id="7" name="ZoneTexte 10"/>
          <p:cNvSpPr txBox="1"/>
          <p:nvPr/>
        </p:nvSpPr>
        <p:spPr>
          <a:xfrm>
            <a:off x="491073" y="3035616"/>
            <a:ext cx="8208912"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Exemple 1</a:t>
            </a:r>
          </a:p>
        </p:txBody>
      </p:sp>
    </p:spTree>
    <p:extLst>
      <p:ext uri="{BB962C8B-B14F-4D97-AF65-F5344CB8AC3E}">
        <p14:creationId xmlns:p14="http://schemas.microsoft.com/office/powerpoint/2010/main" val="10009617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251520" y="6237312"/>
            <a:ext cx="1143000" cy="365125"/>
          </a:xfrm>
        </p:spPr>
        <p:txBody>
          <a:bodyPr/>
          <a:lstStyle/>
          <a:p>
            <a:r>
              <a:rPr lang="fr-FR" smtClean="0">
                <a:solidFill>
                  <a:schemeClr val="tx1"/>
                </a:solidFill>
              </a:rPr>
              <a:t>9/16/2014</a:t>
            </a:r>
            <a:endParaRPr lang="en-US" dirty="0">
              <a:solidFill>
                <a:schemeClr val="tx1"/>
              </a:solidFill>
            </a:endParaRPr>
          </a:p>
        </p:txBody>
      </p:sp>
      <p:sp>
        <p:nvSpPr>
          <p:cNvPr id="7" name="Espace réservé du pied de page 6"/>
          <p:cNvSpPr>
            <a:spLocks noGrp="1"/>
          </p:cNvSpPr>
          <p:nvPr>
            <p:ph type="ftr" sz="quarter" idx="11"/>
          </p:nvPr>
        </p:nvSpPr>
        <p:spPr>
          <a:xfrm>
            <a:off x="1187624" y="6237312"/>
            <a:ext cx="7315200" cy="365125"/>
          </a:xfrm>
        </p:spPr>
        <p:txBody>
          <a:bodyPr/>
          <a:lstStyle/>
          <a:p>
            <a:r>
              <a:rPr lang="fr-FR" dirty="0" smtClean="0">
                <a:solidFill>
                  <a:schemeClr val="tx1"/>
                </a:solidFill>
              </a:rPr>
              <a:t>Université de -Bouira, FSSA, </a:t>
            </a:r>
            <a:r>
              <a:rPr lang="fr-FR" dirty="0" err="1" smtClean="0">
                <a:solidFill>
                  <a:schemeClr val="tx1"/>
                </a:solidFill>
              </a:rPr>
              <a:t>Dpt</a:t>
            </a:r>
            <a:r>
              <a:rPr lang="fr-FR" dirty="0" smtClean="0">
                <a:solidFill>
                  <a:schemeClr val="tx1"/>
                </a:solidFill>
              </a:rPr>
              <a:t> </a:t>
            </a:r>
            <a:r>
              <a:rPr lang="fr-FR" dirty="0" err="1" smtClean="0">
                <a:solidFill>
                  <a:schemeClr val="tx1"/>
                </a:solidFill>
              </a:rPr>
              <a:t>Informatique,POO</a:t>
            </a:r>
            <a:r>
              <a:rPr lang="fr-FR" dirty="0" smtClean="0">
                <a:solidFill>
                  <a:schemeClr val="tx1"/>
                </a:solidFill>
              </a:rPr>
              <a:t>, 2014/2015, Djamal BENNOUAR</a:t>
            </a:r>
            <a:endParaRPr lang="en-US" dirty="0">
              <a:solidFill>
                <a:schemeClr val="tx1"/>
              </a:solidFill>
            </a:endParaRPr>
          </a:p>
        </p:txBody>
      </p:sp>
      <p:sp>
        <p:nvSpPr>
          <p:cNvPr id="6" name="Espace réservé du numéro de diapositive 5"/>
          <p:cNvSpPr>
            <a:spLocks noGrp="1"/>
          </p:cNvSpPr>
          <p:nvPr>
            <p:ph type="sldNum" sz="quarter" idx="12"/>
          </p:nvPr>
        </p:nvSpPr>
        <p:spPr>
          <a:xfrm>
            <a:off x="6641410" y="4045411"/>
            <a:ext cx="2133600" cy="365125"/>
          </a:xfrm>
        </p:spPr>
        <p:txBody>
          <a:bodyPr/>
          <a:lstStyle/>
          <a:p>
            <a:fld id="{B6F15528-21DE-4FAA-801E-634DDDAF4B2B}" type="slidenum">
              <a:rPr lang="en-US" smtClean="0"/>
              <a:pPr/>
              <a:t>40</a:t>
            </a:fld>
            <a:endParaRPr lang="en-US" dirty="0"/>
          </a:p>
        </p:txBody>
      </p:sp>
      <p:cxnSp>
        <p:nvCxnSpPr>
          <p:cNvPr id="3" name="Connecteur droit avec flèche 2"/>
          <p:cNvCxnSpPr/>
          <p:nvPr/>
        </p:nvCxnSpPr>
        <p:spPr>
          <a:xfrm>
            <a:off x="3104344" y="2747416"/>
            <a:ext cx="3201946"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4009246" y="2104748"/>
            <a:ext cx="2173952" cy="584775"/>
          </a:xfrm>
          <a:prstGeom prst="rect">
            <a:avLst/>
          </a:prstGeom>
          <a:noFill/>
        </p:spPr>
        <p:txBody>
          <a:bodyPr wrap="square" rtlCol="0">
            <a:spAutoFit/>
          </a:bodyPr>
          <a:lstStyle/>
          <a:p>
            <a:r>
              <a:rPr lang="fr-FR" sz="3200" b="1" dirty="0" smtClean="0"/>
              <a:t>possède</a:t>
            </a:r>
            <a:endParaRPr lang="fr-FR" sz="3200" b="1" dirty="0"/>
          </a:p>
        </p:txBody>
      </p:sp>
      <p:sp>
        <p:nvSpPr>
          <p:cNvPr id="22" name="ZoneTexte 21"/>
          <p:cNvSpPr txBox="1"/>
          <p:nvPr/>
        </p:nvSpPr>
        <p:spPr>
          <a:xfrm>
            <a:off x="5530727" y="2156395"/>
            <a:ext cx="1304942" cy="584775"/>
          </a:xfrm>
          <a:prstGeom prst="rect">
            <a:avLst/>
          </a:prstGeom>
          <a:noFill/>
        </p:spPr>
        <p:txBody>
          <a:bodyPr wrap="square" rtlCol="0">
            <a:spAutoFit/>
          </a:bodyPr>
          <a:lstStyle/>
          <a:p>
            <a:r>
              <a:rPr lang="fr-FR" sz="3200" b="1" dirty="0" smtClean="0"/>
              <a:t>0..2</a:t>
            </a:r>
            <a:endParaRPr lang="fr-FR" sz="3200" b="1" dirty="0"/>
          </a:p>
        </p:txBody>
      </p:sp>
      <p:sp>
        <p:nvSpPr>
          <p:cNvPr id="23" name="ZoneTexte 22"/>
          <p:cNvSpPr txBox="1"/>
          <p:nvPr/>
        </p:nvSpPr>
        <p:spPr>
          <a:xfrm>
            <a:off x="222437" y="4293096"/>
            <a:ext cx="4067944" cy="1077218"/>
          </a:xfrm>
          <a:prstGeom prst="rect">
            <a:avLst/>
          </a:prstGeom>
          <a:noFill/>
        </p:spPr>
        <p:txBody>
          <a:bodyPr wrap="square" rtlCol="0">
            <a:spAutoFit/>
          </a:bodyPr>
          <a:lstStyle/>
          <a:p>
            <a:pPr algn="ctr"/>
            <a:r>
              <a:rPr lang="fr-FR" sz="3200" b="1" dirty="0"/>
              <a:t>s</a:t>
            </a:r>
            <a:r>
              <a:rPr lang="fr-FR" sz="3200" b="1" dirty="0" smtClean="0"/>
              <a:t>ource </a:t>
            </a:r>
          </a:p>
          <a:p>
            <a:pPr algn="ctr"/>
            <a:r>
              <a:rPr lang="fr-FR" sz="3200" b="1" dirty="0" smtClean="0"/>
              <a:t>de la relation</a:t>
            </a:r>
            <a:endParaRPr lang="fr-FR" sz="3200" b="1" dirty="0"/>
          </a:p>
        </p:txBody>
      </p:sp>
      <p:sp>
        <p:nvSpPr>
          <p:cNvPr id="24" name="ZoneTexte 23"/>
          <p:cNvSpPr txBox="1"/>
          <p:nvPr/>
        </p:nvSpPr>
        <p:spPr>
          <a:xfrm>
            <a:off x="5775815" y="4297039"/>
            <a:ext cx="3301531" cy="1077218"/>
          </a:xfrm>
          <a:prstGeom prst="rect">
            <a:avLst/>
          </a:prstGeom>
          <a:noFill/>
        </p:spPr>
        <p:txBody>
          <a:bodyPr wrap="square" rtlCol="0">
            <a:spAutoFit/>
          </a:bodyPr>
          <a:lstStyle/>
          <a:p>
            <a:pPr algn="ctr"/>
            <a:r>
              <a:rPr lang="fr-FR" sz="3200" b="1" dirty="0" smtClean="0"/>
              <a:t>cible </a:t>
            </a:r>
          </a:p>
          <a:p>
            <a:pPr algn="ctr"/>
            <a:r>
              <a:rPr lang="fr-FR" sz="3200" b="1" dirty="0" smtClean="0"/>
              <a:t>de la relation</a:t>
            </a:r>
            <a:endParaRPr lang="fr-FR" sz="3200" b="1" dirty="0"/>
          </a:p>
        </p:txBody>
      </p:sp>
      <p:grpSp>
        <p:nvGrpSpPr>
          <p:cNvPr id="9" name="Groupe 8"/>
          <p:cNvGrpSpPr/>
          <p:nvPr/>
        </p:nvGrpSpPr>
        <p:grpSpPr>
          <a:xfrm>
            <a:off x="222437" y="2027336"/>
            <a:ext cx="3570785" cy="1944216"/>
            <a:chOff x="1043608" y="2060848"/>
            <a:chExt cx="1878798" cy="1450789"/>
          </a:xfrm>
        </p:grpSpPr>
        <p:sp>
          <p:nvSpPr>
            <p:cNvPr id="2" name="ZoneTexte 1"/>
            <p:cNvSpPr txBox="1"/>
            <p:nvPr/>
          </p:nvSpPr>
          <p:spPr>
            <a:xfrm>
              <a:off x="1043608" y="2060848"/>
              <a:ext cx="1872208" cy="711962"/>
            </a:xfrm>
            <a:prstGeom prst="rect">
              <a:avLst/>
            </a:prstGeom>
            <a:solidFill>
              <a:srgbClr val="00B0F0"/>
            </a:solidFill>
            <a:ln>
              <a:solidFill>
                <a:schemeClr val="tx1"/>
              </a:solidFill>
            </a:ln>
          </p:spPr>
          <p:txBody>
            <a:bodyPr wrap="square" rtlCol="0">
              <a:spAutoFit/>
            </a:bodyPr>
            <a:lstStyle/>
            <a:p>
              <a:pPr algn="ctr"/>
              <a:r>
                <a:rPr lang="fr-FR" sz="2800" b="1" dirty="0" smtClean="0"/>
                <a:t>Equation2ndDegre</a:t>
              </a:r>
              <a:endParaRPr lang="fr-FR" sz="2800" b="1" dirty="0"/>
            </a:p>
          </p:txBody>
        </p:sp>
        <p:sp>
          <p:nvSpPr>
            <p:cNvPr id="25" name="ZoneTexte 24"/>
            <p:cNvSpPr txBox="1"/>
            <p:nvPr/>
          </p:nvSpPr>
          <p:spPr>
            <a:xfrm>
              <a:off x="1050198" y="2557530"/>
              <a:ext cx="1872208" cy="954107"/>
            </a:xfrm>
            <a:prstGeom prst="rect">
              <a:avLst/>
            </a:prstGeom>
            <a:solidFill>
              <a:srgbClr val="00B0F0"/>
            </a:solidFill>
            <a:ln>
              <a:solidFill>
                <a:schemeClr val="tx1"/>
              </a:solidFill>
            </a:ln>
          </p:spPr>
          <p:txBody>
            <a:bodyPr wrap="square" rtlCol="0">
              <a:spAutoFit/>
            </a:bodyPr>
            <a:lstStyle/>
            <a:p>
              <a:pPr algn="ctr"/>
              <a:endParaRPr lang="fr-FR" sz="2800" b="1" dirty="0" smtClean="0"/>
            </a:p>
            <a:p>
              <a:pPr algn="ctr"/>
              <a:endParaRPr lang="fr-FR" sz="2800" b="1" dirty="0"/>
            </a:p>
          </p:txBody>
        </p:sp>
      </p:grpSp>
      <p:grpSp>
        <p:nvGrpSpPr>
          <p:cNvPr id="26" name="Groupe 25"/>
          <p:cNvGrpSpPr/>
          <p:nvPr/>
        </p:nvGrpSpPr>
        <p:grpSpPr>
          <a:xfrm>
            <a:off x="6306290" y="2022022"/>
            <a:ext cx="1876897" cy="1805323"/>
            <a:chOff x="1038919" y="2060848"/>
            <a:chExt cx="1876897" cy="1343473"/>
          </a:xfrm>
        </p:grpSpPr>
        <p:sp>
          <p:nvSpPr>
            <p:cNvPr id="27" name="ZoneTexte 26"/>
            <p:cNvSpPr txBox="1"/>
            <p:nvPr/>
          </p:nvSpPr>
          <p:spPr>
            <a:xfrm>
              <a:off x="1043608" y="2060848"/>
              <a:ext cx="1872208" cy="389366"/>
            </a:xfrm>
            <a:prstGeom prst="rect">
              <a:avLst/>
            </a:prstGeom>
            <a:solidFill>
              <a:srgbClr val="00B0F0"/>
            </a:solidFill>
            <a:ln>
              <a:solidFill>
                <a:schemeClr val="tx1"/>
              </a:solidFill>
            </a:ln>
          </p:spPr>
          <p:txBody>
            <a:bodyPr wrap="square" rtlCol="0">
              <a:spAutoFit/>
            </a:bodyPr>
            <a:lstStyle/>
            <a:p>
              <a:pPr algn="ctr"/>
              <a:r>
                <a:rPr lang="fr-FR" sz="2800" b="1" dirty="0" smtClean="0"/>
                <a:t>Solution</a:t>
              </a:r>
              <a:endParaRPr lang="fr-FR" sz="2800" b="1" dirty="0"/>
            </a:p>
          </p:txBody>
        </p:sp>
        <p:sp>
          <p:nvSpPr>
            <p:cNvPr id="28" name="ZoneTexte 27"/>
            <p:cNvSpPr txBox="1"/>
            <p:nvPr/>
          </p:nvSpPr>
          <p:spPr>
            <a:xfrm>
              <a:off x="1038919" y="2450214"/>
              <a:ext cx="1872208" cy="954107"/>
            </a:xfrm>
            <a:prstGeom prst="rect">
              <a:avLst/>
            </a:prstGeom>
            <a:solidFill>
              <a:srgbClr val="00B0F0"/>
            </a:solidFill>
            <a:ln>
              <a:solidFill>
                <a:schemeClr val="tx1"/>
              </a:solidFill>
            </a:ln>
          </p:spPr>
          <p:txBody>
            <a:bodyPr wrap="square" rtlCol="0">
              <a:spAutoFit/>
            </a:bodyPr>
            <a:lstStyle/>
            <a:p>
              <a:pPr algn="ctr"/>
              <a:endParaRPr lang="fr-FR" sz="2800" b="1" dirty="0" smtClean="0"/>
            </a:p>
            <a:p>
              <a:pPr algn="ctr"/>
              <a:endParaRPr lang="fr-FR" sz="2800" b="1" dirty="0"/>
            </a:p>
          </p:txBody>
        </p:sp>
      </p:grpSp>
      <p:sp>
        <p:nvSpPr>
          <p:cNvPr id="16" name="ZoneTexte 15"/>
          <p:cNvSpPr txBox="1"/>
          <p:nvPr/>
        </p:nvSpPr>
        <p:spPr>
          <a:xfrm>
            <a:off x="-28086" y="4348"/>
            <a:ext cx="9172086" cy="584775"/>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200" dirty="0" smtClean="0">
                <a:solidFill>
                  <a:srgbClr val="FFFF00"/>
                </a:solidFill>
              </a:rPr>
              <a:t>Exemple 2</a:t>
            </a:r>
          </a:p>
        </p:txBody>
      </p:sp>
    </p:spTree>
    <p:extLst>
      <p:ext uri="{BB962C8B-B14F-4D97-AF65-F5344CB8AC3E}">
        <p14:creationId xmlns:p14="http://schemas.microsoft.com/office/powerpoint/2010/main" val="261498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3" grpId="0"/>
      <p:bldP spid="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251520" y="6237312"/>
            <a:ext cx="1143000" cy="365125"/>
          </a:xfrm>
        </p:spPr>
        <p:txBody>
          <a:bodyPr/>
          <a:lstStyle/>
          <a:p>
            <a:r>
              <a:rPr lang="fr-FR" smtClean="0">
                <a:solidFill>
                  <a:schemeClr val="tx1"/>
                </a:solidFill>
              </a:rPr>
              <a:t>9/16/2014</a:t>
            </a:r>
            <a:endParaRPr lang="en-US" dirty="0">
              <a:solidFill>
                <a:schemeClr val="tx1"/>
              </a:solidFill>
            </a:endParaRPr>
          </a:p>
        </p:txBody>
      </p:sp>
      <p:sp>
        <p:nvSpPr>
          <p:cNvPr id="7" name="Espace réservé du pied de page 6"/>
          <p:cNvSpPr>
            <a:spLocks noGrp="1"/>
          </p:cNvSpPr>
          <p:nvPr>
            <p:ph type="ftr" sz="quarter" idx="11"/>
          </p:nvPr>
        </p:nvSpPr>
        <p:spPr>
          <a:xfrm>
            <a:off x="1187624" y="6237312"/>
            <a:ext cx="7315200" cy="365125"/>
          </a:xfrm>
        </p:spPr>
        <p:txBody>
          <a:bodyPr/>
          <a:lstStyle/>
          <a:p>
            <a:r>
              <a:rPr lang="fr-FR" dirty="0" smtClean="0">
                <a:solidFill>
                  <a:schemeClr val="tx1"/>
                </a:solidFill>
              </a:rPr>
              <a:t>Université de -Bouira, FSSA, </a:t>
            </a:r>
            <a:r>
              <a:rPr lang="fr-FR" dirty="0" err="1" smtClean="0">
                <a:solidFill>
                  <a:schemeClr val="tx1"/>
                </a:solidFill>
              </a:rPr>
              <a:t>Dpt</a:t>
            </a:r>
            <a:r>
              <a:rPr lang="fr-FR" dirty="0" smtClean="0">
                <a:solidFill>
                  <a:schemeClr val="tx1"/>
                </a:solidFill>
              </a:rPr>
              <a:t> </a:t>
            </a:r>
            <a:r>
              <a:rPr lang="fr-FR" dirty="0" err="1" smtClean="0">
                <a:solidFill>
                  <a:schemeClr val="tx1"/>
                </a:solidFill>
              </a:rPr>
              <a:t>Informatique,POO</a:t>
            </a:r>
            <a:r>
              <a:rPr lang="fr-FR" dirty="0" smtClean="0">
                <a:solidFill>
                  <a:schemeClr val="tx1"/>
                </a:solidFill>
              </a:rPr>
              <a:t>, 2014/2015, Djamal BENNOUAR</a:t>
            </a:r>
            <a:endParaRPr lang="en-US" dirty="0">
              <a:solidFill>
                <a:schemeClr val="tx1"/>
              </a:solidFill>
            </a:endParaRPr>
          </a:p>
        </p:txBody>
      </p:sp>
      <p:sp>
        <p:nvSpPr>
          <p:cNvPr id="6" name="Espace réservé du numéro de diapositive 5"/>
          <p:cNvSpPr>
            <a:spLocks noGrp="1"/>
          </p:cNvSpPr>
          <p:nvPr>
            <p:ph type="sldNum" sz="quarter" idx="12"/>
          </p:nvPr>
        </p:nvSpPr>
        <p:spPr>
          <a:xfrm>
            <a:off x="6944559" y="6237312"/>
            <a:ext cx="2133600" cy="365125"/>
          </a:xfrm>
        </p:spPr>
        <p:txBody>
          <a:bodyPr/>
          <a:lstStyle/>
          <a:p>
            <a:fld id="{B6F15528-21DE-4FAA-801E-634DDDAF4B2B}" type="slidenum">
              <a:rPr lang="en-US" smtClean="0"/>
              <a:pPr/>
              <a:t>41</a:t>
            </a:fld>
            <a:endParaRPr lang="en-US" dirty="0"/>
          </a:p>
        </p:txBody>
      </p:sp>
      <p:cxnSp>
        <p:nvCxnSpPr>
          <p:cNvPr id="3" name="Connecteur droit avec flèche 2"/>
          <p:cNvCxnSpPr/>
          <p:nvPr/>
        </p:nvCxnSpPr>
        <p:spPr>
          <a:xfrm flipV="1">
            <a:off x="2979150" y="3276887"/>
            <a:ext cx="4096105" cy="6246"/>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3884052" y="2640465"/>
            <a:ext cx="2592288" cy="584775"/>
          </a:xfrm>
          <a:prstGeom prst="rect">
            <a:avLst/>
          </a:prstGeom>
          <a:noFill/>
        </p:spPr>
        <p:txBody>
          <a:bodyPr wrap="square" rtlCol="0">
            <a:spAutoFit/>
          </a:bodyPr>
          <a:lstStyle/>
          <a:p>
            <a:r>
              <a:rPr lang="fr-FR" sz="3200" b="1" dirty="0" smtClean="0"/>
              <a:t>Conduite par</a:t>
            </a:r>
            <a:endParaRPr lang="fr-FR" sz="3200" b="1" dirty="0"/>
          </a:p>
        </p:txBody>
      </p:sp>
      <p:sp>
        <p:nvSpPr>
          <p:cNvPr id="22" name="ZoneTexte 21"/>
          <p:cNvSpPr txBox="1"/>
          <p:nvPr/>
        </p:nvSpPr>
        <p:spPr>
          <a:xfrm>
            <a:off x="6338736" y="2653195"/>
            <a:ext cx="652471" cy="584775"/>
          </a:xfrm>
          <a:prstGeom prst="rect">
            <a:avLst/>
          </a:prstGeom>
          <a:noFill/>
        </p:spPr>
        <p:txBody>
          <a:bodyPr wrap="square" rtlCol="0">
            <a:spAutoFit/>
          </a:bodyPr>
          <a:lstStyle/>
          <a:p>
            <a:r>
              <a:rPr lang="fr-FR" sz="3200" b="1" dirty="0" smtClean="0"/>
              <a:t>1</a:t>
            </a:r>
            <a:endParaRPr lang="fr-FR" sz="3200" b="1" dirty="0"/>
          </a:p>
        </p:txBody>
      </p:sp>
      <p:grpSp>
        <p:nvGrpSpPr>
          <p:cNvPr id="9" name="Groupe 8"/>
          <p:cNvGrpSpPr/>
          <p:nvPr/>
        </p:nvGrpSpPr>
        <p:grpSpPr>
          <a:xfrm>
            <a:off x="97243" y="2563053"/>
            <a:ext cx="3558260" cy="1773727"/>
            <a:chOff x="1043608" y="2060848"/>
            <a:chExt cx="1872208" cy="1323569"/>
          </a:xfrm>
        </p:grpSpPr>
        <p:sp>
          <p:nvSpPr>
            <p:cNvPr id="2" name="ZoneTexte 1"/>
            <p:cNvSpPr txBox="1"/>
            <p:nvPr/>
          </p:nvSpPr>
          <p:spPr>
            <a:xfrm>
              <a:off x="1043608" y="2060848"/>
              <a:ext cx="1872208" cy="390431"/>
            </a:xfrm>
            <a:prstGeom prst="rect">
              <a:avLst/>
            </a:prstGeom>
            <a:solidFill>
              <a:srgbClr val="00B0F0"/>
            </a:solidFill>
            <a:ln>
              <a:solidFill>
                <a:schemeClr val="tx1"/>
              </a:solidFill>
            </a:ln>
          </p:spPr>
          <p:txBody>
            <a:bodyPr wrap="square" rtlCol="0">
              <a:spAutoFit/>
            </a:bodyPr>
            <a:lstStyle/>
            <a:p>
              <a:pPr algn="ctr"/>
              <a:r>
                <a:rPr lang="fr-FR" sz="2800" b="1" dirty="0" smtClean="0"/>
                <a:t>Voiture</a:t>
              </a:r>
              <a:endParaRPr lang="fr-FR" sz="2800" b="1" dirty="0"/>
            </a:p>
          </p:txBody>
        </p:sp>
        <p:sp>
          <p:nvSpPr>
            <p:cNvPr id="25" name="ZoneTexte 24"/>
            <p:cNvSpPr txBox="1"/>
            <p:nvPr/>
          </p:nvSpPr>
          <p:spPr>
            <a:xfrm>
              <a:off x="1043608" y="2430310"/>
              <a:ext cx="1872208" cy="954107"/>
            </a:xfrm>
            <a:prstGeom prst="rect">
              <a:avLst/>
            </a:prstGeom>
            <a:solidFill>
              <a:srgbClr val="00B0F0"/>
            </a:solidFill>
            <a:ln>
              <a:solidFill>
                <a:schemeClr val="tx1"/>
              </a:solidFill>
            </a:ln>
          </p:spPr>
          <p:txBody>
            <a:bodyPr wrap="square" rtlCol="0">
              <a:spAutoFit/>
            </a:bodyPr>
            <a:lstStyle/>
            <a:p>
              <a:pPr algn="ctr"/>
              <a:endParaRPr lang="fr-FR" sz="2800" b="1" dirty="0" smtClean="0"/>
            </a:p>
            <a:p>
              <a:pPr algn="ctr"/>
              <a:endParaRPr lang="fr-FR" sz="2800" b="1" dirty="0"/>
            </a:p>
          </p:txBody>
        </p:sp>
      </p:grpSp>
      <p:grpSp>
        <p:nvGrpSpPr>
          <p:cNvPr id="26" name="Groupe 25"/>
          <p:cNvGrpSpPr/>
          <p:nvPr/>
        </p:nvGrpSpPr>
        <p:grpSpPr>
          <a:xfrm>
            <a:off x="7075255" y="2583403"/>
            <a:ext cx="1876897" cy="1805323"/>
            <a:chOff x="1038919" y="2060848"/>
            <a:chExt cx="1876897" cy="1343473"/>
          </a:xfrm>
        </p:grpSpPr>
        <p:sp>
          <p:nvSpPr>
            <p:cNvPr id="27" name="ZoneTexte 26"/>
            <p:cNvSpPr txBox="1"/>
            <p:nvPr/>
          </p:nvSpPr>
          <p:spPr>
            <a:xfrm>
              <a:off x="1043608" y="2060848"/>
              <a:ext cx="1872208" cy="389366"/>
            </a:xfrm>
            <a:prstGeom prst="rect">
              <a:avLst/>
            </a:prstGeom>
            <a:solidFill>
              <a:srgbClr val="00B0F0"/>
            </a:solidFill>
            <a:ln>
              <a:solidFill>
                <a:schemeClr val="tx1"/>
              </a:solidFill>
            </a:ln>
          </p:spPr>
          <p:txBody>
            <a:bodyPr wrap="square" rtlCol="0">
              <a:spAutoFit/>
            </a:bodyPr>
            <a:lstStyle/>
            <a:p>
              <a:pPr algn="ctr"/>
              <a:r>
                <a:rPr lang="fr-FR" sz="2800" b="1" dirty="0" smtClean="0"/>
                <a:t>Chauffeur</a:t>
              </a:r>
              <a:endParaRPr lang="fr-FR" sz="2800" b="1" dirty="0"/>
            </a:p>
          </p:txBody>
        </p:sp>
        <p:sp>
          <p:nvSpPr>
            <p:cNvPr id="28" name="ZoneTexte 27"/>
            <p:cNvSpPr txBox="1"/>
            <p:nvPr/>
          </p:nvSpPr>
          <p:spPr>
            <a:xfrm>
              <a:off x="1038919" y="2450214"/>
              <a:ext cx="1872208" cy="954107"/>
            </a:xfrm>
            <a:prstGeom prst="rect">
              <a:avLst/>
            </a:prstGeom>
            <a:solidFill>
              <a:srgbClr val="00B0F0"/>
            </a:solidFill>
            <a:ln>
              <a:solidFill>
                <a:schemeClr val="tx1"/>
              </a:solidFill>
            </a:ln>
          </p:spPr>
          <p:txBody>
            <a:bodyPr wrap="square" rtlCol="0">
              <a:spAutoFit/>
            </a:bodyPr>
            <a:lstStyle/>
            <a:p>
              <a:pPr algn="ctr"/>
              <a:endParaRPr lang="fr-FR" sz="2800" b="1" dirty="0" smtClean="0"/>
            </a:p>
            <a:p>
              <a:pPr algn="ctr"/>
              <a:endParaRPr lang="fr-FR" sz="2800" b="1" dirty="0"/>
            </a:p>
          </p:txBody>
        </p:sp>
      </p:grpSp>
      <p:sp>
        <p:nvSpPr>
          <p:cNvPr id="14" name="ZoneTexte 13"/>
          <p:cNvSpPr txBox="1"/>
          <p:nvPr/>
        </p:nvSpPr>
        <p:spPr>
          <a:xfrm>
            <a:off x="-28086" y="4348"/>
            <a:ext cx="9172086" cy="584775"/>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200" dirty="0" smtClean="0">
                <a:solidFill>
                  <a:srgbClr val="FFFF00"/>
                </a:solidFill>
              </a:rPr>
              <a:t>Exemple 3</a:t>
            </a:r>
          </a:p>
        </p:txBody>
      </p:sp>
    </p:spTree>
    <p:extLst>
      <p:ext uri="{BB962C8B-B14F-4D97-AF65-F5344CB8AC3E}">
        <p14:creationId xmlns:p14="http://schemas.microsoft.com/office/powerpoint/2010/main" val="31793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down)">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down)">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251520" y="6237312"/>
            <a:ext cx="1143000" cy="365125"/>
          </a:xfrm>
        </p:spPr>
        <p:txBody>
          <a:bodyPr/>
          <a:lstStyle/>
          <a:p>
            <a:r>
              <a:rPr lang="fr-FR" dirty="0"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84434" y="6237312"/>
            <a:ext cx="7315200" cy="365125"/>
          </a:xfrm>
        </p:spPr>
        <p:txBody>
          <a:bodyPr/>
          <a:lstStyle/>
          <a:p>
            <a:r>
              <a:rPr lang="fr-FR" dirty="0" smtClean="0">
                <a:solidFill>
                  <a:schemeClr val="bg1"/>
                </a:solidFill>
              </a:rPr>
              <a:t>Université de -Bouira, FSSA, </a:t>
            </a:r>
            <a:r>
              <a:rPr lang="fr-FR" dirty="0" err="1" smtClean="0">
                <a:solidFill>
                  <a:schemeClr val="bg1"/>
                </a:solidFill>
              </a:rPr>
              <a:t>Dpt</a:t>
            </a:r>
            <a:r>
              <a:rPr lang="fr-FR" dirty="0" smtClean="0">
                <a:solidFill>
                  <a:schemeClr val="bg1"/>
                </a:solidFill>
              </a:rPr>
              <a:t> </a:t>
            </a:r>
            <a:r>
              <a:rPr lang="fr-FR" dirty="0" err="1" smtClean="0">
                <a:solidFill>
                  <a:schemeClr val="bg1"/>
                </a:solidFill>
              </a:rPr>
              <a:t>Informatique,POO</a:t>
            </a:r>
            <a:r>
              <a:rPr lang="fr-FR" dirty="0" smtClean="0">
                <a:solidFill>
                  <a:schemeClr val="bg1"/>
                </a:solidFill>
              </a:rPr>
              <a:t>, 2014/2015, Djamal BENNOUAR</a:t>
            </a:r>
            <a:endParaRPr lang="en-US" dirty="0">
              <a:solidFill>
                <a:schemeClr val="bg1"/>
              </a:solidFill>
            </a:endParaRPr>
          </a:p>
        </p:txBody>
      </p:sp>
      <p:sp>
        <p:nvSpPr>
          <p:cNvPr id="6" name="Espace réservé du numéro de diapositive 5"/>
          <p:cNvSpPr>
            <a:spLocks noGrp="1"/>
          </p:cNvSpPr>
          <p:nvPr>
            <p:ph type="sldNum" sz="quarter" idx="12"/>
          </p:nvPr>
        </p:nvSpPr>
        <p:spPr>
          <a:xfrm>
            <a:off x="6808062" y="6021288"/>
            <a:ext cx="2133600" cy="365125"/>
          </a:xfrm>
        </p:spPr>
        <p:txBody>
          <a:bodyPr/>
          <a:lstStyle/>
          <a:p>
            <a:fld id="{B6F15528-21DE-4FAA-801E-634DDDAF4B2B}" type="slidenum">
              <a:rPr lang="en-US" sz="1050" smtClean="0"/>
              <a:pPr/>
              <a:t>42</a:t>
            </a:fld>
            <a:endParaRPr lang="en-US" sz="1050" dirty="0"/>
          </a:p>
        </p:txBody>
      </p:sp>
      <p:sp>
        <p:nvSpPr>
          <p:cNvPr id="23" name="ZoneTexte 22"/>
          <p:cNvSpPr txBox="1"/>
          <p:nvPr/>
        </p:nvSpPr>
        <p:spPr>
          <a:xfrm>
            <a:off x="280539" y="2293324"/>
            <a:ext cx="3955016" cy="1200329"/>
          </a:xfrm>
          <a:prstGeom prst="rect">
            <a:avLst/>
          </a:prstGeom>
          <a:noFill/>
        </p:spPr>
        <p:txBody>
          <a:bodyPr wrap="square" rtlCol="0">
            <a:spAutoFit/>
          </a:bodyPr>
          <a:lstStyle/>
          <a:p>
            <a:pPr algn="ctr"/>
            <a:r>
              <a:rPr lang="fr-FR" sz="2400" b="1" dirty="0" smtClean="0"/>
              <a:t>Relation </a:t>
            </a:r>
            <a:r>
              <a:rPr lang="fr-FR" sz="2400" b="1" dirty="0" smtClean="0">
                <a:solidFill>
                  <a:srgbClr val="FF0000"/>
                </a:solidFill>
              </a:rPr>
              <a:t>est frère</a:t>
            </a:r>
          </a:p>
          <a:p>
            <a:r>
              <a:rPr lang="fr-FR" sz="2400" b="1" dirty="0" smtClean="0"/>
              <a:t>Source: classe Homme</a:t>
            </a:r>
          </a:p>
          <a:p>
            <a:r>
              <a:rPr lang="fr-FR" sz="2400" b="1" dirty="0" smtClean="0"/>
              <a:t>Cible: classe Femme </a:t>
            </a:r>
          </a:p>
        </p:txBody>
      </p:sp>
      <p:grpSp>
        <p:nvGrpSpPr>
          <p:cNvPr id="13" name="Groupe 12"/>
          <p:cNvGrpSpPr/>
          <p:nvPr/>
        </p:nvGrpSpPr>
        <p:grpSpPr>
          <a:xfrm>
            <a:off x="564006" y="788600"/>
            <a:ext cx="8496097" cy="1677090"/>
            <a:chOff x="564006" y="788600"/>
            <a:chExt cx="8496097" cy="1677090"/>
          </a:xfrm>
        </p:grpSpPr>
        <p:grpSp>
          <p:nvGrpSpPr>
            <p:cNvPr id="8" name="Groupe 7"/>
            <p:cNvGrpSpPr/>
            <p:nvPr/>
          </p:nvGrpSpPr>
          <p:grpSpPr>
            <a:xfrm>
              <a:off x="564006" y="788600"/>
              <a:ext cx="8496097" cy="1533074"/>
              <a:chOff x="564006" y="788600"/>
              <a:chExt cx="8496097" cy="1533074"/>
            </a:xfrm>
          </p:grpSpPr>
          <p:grpSp>
            <p:nvGrpSpPr>
              <p:cNvPr id="20" name="Groupe 19"/>
              <p:cNvGrpSpPr/>
              <p:nvPr/>
            </p:nvGrpSpPr>
            <p:grpSpPr>
              <a:xfrm>
                <a:off x="3095379" y="788600"/>
                <a:ext cx="3499498" cy="698173"/>
                <a:chOff x="3070925" y="3676963"/>
                <a:chExt cx="3499498" cy="698173"/>
              </a:xfrm>
            </p:grpSpPr>
            <p:cxnSp>
              <p:nvCxnSpPr>
                <p:cNvPr id="3" name="Connecteur droit avec flèche 2"/>
                <p:cNvCxnSpPr/>
                <p:nvPr/>
              </p:nvCxnSpPr>
              <p:spPr>
                <a:xfrm>
                  <a:off x="3070925" y="4191472"/>
                  <a:ext cx="3201946"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5487274" y="3728805"/>
                  <a:ext cx="1083149" cy="646331"/>
                </a:xfrm>
                <a:prstGeom prst="rect">
                  <a:avLst/>
                </a:prstGeom>
                <a:noFill/>
              </p:spPr>
              <p:txBody>
                <a:bodyPr wrap="square" rtlCol="0">
                  <a:spAutoFit/>
                </a:bodyPr>
                <a:lstStyle/>
                <a:p>
                  <a:r>
                    <a:rPr lang="fr-FR" sz="3600" b="1" dirty="0">
                      <a:solidFill>
                        <a:srgbClr val="FF0000"/>
                      </a:solidFill>
                    </a:rPr>
                    <a:t>*</a:t>
                  </a:r>
                </a:p>
              </p:txBody>
            </p:sp>
            <p:sp>
              <p:nvSpPr>
                <p:cNvPr id="4" name="ZoneTexte 3"/>
                <p:cNvSpPr txBox="1"/>
                <p:nvPr/>
              </p:nvSpPr>
              <p:spPr>
                <a:xfrm>
                  <a:off x="3759082" y="3676963"/>
                  <a:ext cx="2088232" cy="523220"/>
                </a:xfrm>
                <a:prstGeom prst="rect">
                  <a:avLst/>
                </a:prstGeom>
                <a:noFill/>
              </p:spPr>
              <p:txBody>
                <a:bodyPr wrap="square" rtlCol="0">
                  <a:spAutoFit/>
                </a:bodyPr>
                <a:lstStyle/>
                <a:p>
                  <a:r>
                    <a:rPr lang="fr-FR" sz="2800" b="1" dirty="0"/>
                    <a:t>e</a:t>
                  </a:r>
                  <a:r>
                    <a:rPr lang="fr-FR" sz="2800" b="1" dirty="0" smtClean="0"/>
                    <a:t>st frère </a:t>
                  </a:r>
                  <a:endParaRPr lang="fr-FR" sz="2800" b="1" dirty="0"/>
                </a:p>
              </p:txBody>
            </p:sp>
          </p:grpSp>
          <p:sp>
            <p:nvSpPr>
              <p:cNvPr id="2" name="ZoneTexte 1"/>
              <p:cNvSpPr txBox="1"/>
              <p:nvPr/>
            </p:nvSpPr>
            <p:spPr>
              <a:xfrm>
                <a:off x="564006" y="1191483"/>
                <a:ext cx="2664296"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dirty="0" smtClean="0"/>
                  <a:t>Homme</a:t>
                </a:r>
              </a:p>
              <a:p>
                <a:pPr algn="ctr"/>
                <a:endParaRPr lang="fr-FR" sz="2400" dirty="0" smtClean="0"/>
              </a:p>
            </p:txBody>
          </p:sp>
          <p:sp>
            <p:nvSpPr>
              <p:cNvPr id="27" name="ZoneTexte 26"/>
              <p:cNvSpPr txBox="1"/>
              <p:nvPr/>
            </p:nvSpPr>
            <p:spPr>
              <a:xfrm>
                <a:off x="6395807" y="1163608"/>
                <a:ext cx="2664296"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dirty="0" smtClean="0"/>
                  <a:t>Femme</a:t>
                </a:r>
              </a:p>
              <a:p>
                <a:pPr algn="ctr"/>
                <a:endParaRPr lang="fr-FR" sz="2400" dirty="0" smtClean="0"/>
              </a:p>
            </p:txBody>
          </p:sp>
          <p:cxnSp>
            <p:nvCxnSpPr>
              <p:cNvPr id="29" name="Connecteur droit avec flèche 28"/>
              <p:cNvCxnSpPr/>
              <p:nvPr/>
            </p:nvCxnSpPr>
            <p:spPr>
              <a:xfrm>
                <a:off x="3156293" y="1898197"/>
                <a:ext cx="3201946" cy="0"/>
              </a:xfrm>
              <a:prstGeom prst="straightConnector1">
                <a:avLst/>
              </a:prstGeom>
              <a:ln w="76200">
                <a:solidFill>
                  <a:srgbClr val="0070C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4174156" y="1798454"/>
                <a:ext cx="1985644" cy="523220"/>
              </a:xfrm>
              <a:prstGeom prst="rect">
                <a:avLst/>
              </a:prstGeom>
              <a:noFill/>
            </p:spPr>
            <p:txBody>
              <a:bodyPr wrap="square" rtlCol="0">
                <a:spAutoFit/>
              </a:bodyPr>
              <a:lstStyle/>
              <a:p>
                <a:r>
                  <a:rPr lang="fr-FR" sz="2800" b="1" dirty="0" smtClean="0"/>
                  <a:t>est sœur </a:t>
                </a:r>
                <a:endParaRPr lang="fr-FR" sz="2800" b="1" dirty="0"/>
              </a:p>
            </p:txBody>
          </p:sp>
        </p:grpSp>
        <p:sp>
          <p:nvSpPr>
            <p:cNvPr id="31" name="ZoneTexte 30"/>
            <p:cNvSpPr txBox="1"/>
            <p:nvPr/>
          </p:nvSpPr>
          <p:spPr>
            <a:xfrm>
              <a:off x="3479235" y="1819359"/>
              <a:ext cx="1083149" cy="646331"/>
            </a:xfrm>
            <a:prstGeom prst="rect">
              <a:avLst/>
            </a:prstGeom>
            <a:noFill/>
          </p:spPr>
          <p:txBody>
            <a:bodyPr wrap="square" rtlCol="0">
              <a:spAutoFit/>
            </a:bodyPr>
            <a:lstStyle/>
            <a:p>
              <a:r>
                <a:rPr lang="fr-FR" sz="3600" b="1" dirty="0">
                  <a:solidFill>
                    <a:srgbClr val="0070C0"/>
                  </a:solidFill>
                </a:rPr>
                <a:t>*</a:t>
              </a:r>
            </a:p>
          </p:txBody>
        </p:sp>
      </p:grpSp>
      <p:sp>
        <p:nvSpPr>
          <p:cNvPr id="36" name="ZoneTexte 35"/>
          <p:cNvSpPr txBox="1"/>
          <p:nvPr/>
        </p:nvSpPr>
        <p:spPr>
          <a:xfrm>
            <a:off x="8426" y="4348"/>
            <a:ext cx="9172086" cy="584775"/>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200" dirty="0">
                <a:solidFill>
                  <a:srgbClr val="FFFF00"/>
                </a:solidFill>
              </a:rPr>
              <a:t>Exemple 4</a:t>
            </a:r>
            <a:r>
              <a:rPr lang="fr-FR" sz="3200" dirty="0" smtClean="0">
                <a:solidFill>
                  <a:srgbClr val="FFFF00"/>
                </a:solidFill>
              </a:rPr>
              <a:t>:  Cas de relations réciproques </a:t>
            </a:r>
          </a:p>
        </p:txBody>
      </p:sp>
      <p:sp>
        <p:nvSpPr>
          <p:cNvPr id="37" name="ZoneTexte 36"/>
          <p:cNvSpPr txBox="1"/>
          <p:nvPr/>
        </p:nvSpPr>
        <p:spPr>
          <a:xfrm>
            <a:off x="5605206" y="2321674"/>
            <a:ext cx="3463912" cy="1200329"/>
          </a:xfrm>
          <a:prstGeom prst="rect">
            <a:avLst/>
          </a:prstGeom>
          <a:noFill/>
        </p:spPr>
        <p:txBody>
          <a:bodyPr wrap="square" rtlCol="0">
            <a:spAutoFit/>
          </a:bodyPr>
          <a:lstStyle/>
          <a:p>
            <a:pPr algn="ctr"/>
            <a:r>
              <a:rPr lang="fr-FR" sz="2400" b="1" dirty="0" smtClean="0"/>
              <a:t>Relation </a:t>
            </a:r>
            <a:r>
              <a:rPr lang="fr-FR" sz="2400" b="1" dirty="0" smtClean="0">
                <a:solidFill>
                  <a:srgbClr val="0070C0"/>
                </a:solidFill>
              </a:rPr>
              <a:t>est sœur </a:t>
            </a:r>
          </a:p>
          <a:p>
            <a:r>
              <a:rPr lang="fr-FR" sz="2400" b="1" dirty="0" smtClean="0"/>
              <a:t>Source</a:t>
            </a:r>
            <a:r>
              <a:rPr lang="fr-FR" sz="2400" b="1" dirty="0"/>
              <a:t>: classe Femme</a:t>
            </a:r>
            <a:endParaRPr lang="fr-FR" sz="2400" b="1" dirty="0" smtClean="0"/>
          </a:p>
          <a:p>
            <a:r>
              <a:rPr lang="fr-FR" sz="2400" b="1" dirty="0" smtClean="0"/>
              <a:t>Cible: classe Homme</a:t>
            </a:r>
          </a:p>
        </p:txBody>
      </p:sp>
      <p:grpSp>
        <p:nvGrpSpPr>
          <p:cNvPr id="12" name="Groupe 11"/>
          <p:cNvGrpSpPr/>
          <p:nvPr/>
        </p:nvGrpSpPr>
        <p:grpSpPr>
          <a:xfrm>
            <a:off x="280539" y="3696956"/>
            <a:ext cx="8496097" cy="1058927"/>
            <a:chOff x="280539" y="3696956"/>
            <a:chExt cx="8496097" cy="1058927"/>
          </a:xfrm>
        </p:grpSpPr>
        <p:grpSp>
          <p:nvGrpSpPr>
            <p:cNvPr id="38" name="Groupe 37"/>
            <p:cNvGrpSpPr/>
            <p:nvPr/>
          </p:nvGrpSpPr>
          <p:grpSpPr>
            <a:xfrm>
              <a:off x="280539" y="3696956"/>
              <a:ext cx="8496097" cy="1058927"/>
              <a:chOff x="564006" y="963553"/>
              <a:chExt cx="8496097" cy="1058927"/>
            </a:xfrm>
          </p:grpSpPr>
          <p:grpSp>
            <p:nvGrpSpPr>
              <p:cNvPr id="39" name="Groupe 38"/>
              <p:cNvGrpSpPr/>
              <p:nvPr/>
            </p:nvGrpSpPr>
            <p:grpSpPr>
              <a:xfrm>
                <a:off x="2767235" y="963553"/>
                <a:ext cx="4176465" cy="646331"/>
                <a:chOff x="2742781" y="3851916"/>
                <a:chExt cx="4176465" cy="646331"/>
              </a:xfrm>
            </p:grpSpPr>
            <p:cxnSp>
              <p:nvCxnSpPr>
                <p:cNvPr id="44" name="Connecteur droit avec flèche 43"/>
                <p:cNvCxnSpPr>
                  <a:stCxn id="40" idx="3"/>
                  <a:endCxn id="41" idx="1"/>
                </p:cNvCxnSpPr>
                <p:nvPr/>
              </p:nvCxnSpPr>
              <p:spPr>
                <a:xfrm flipV="1">
                  <a:off x="2742781" y="4467470"/>
                  <a:ext cx="4176464" cy="27875"/>
                </a:xfrm>
                <a:prstGeom prst="straightConnector1">
                  <a:avLst/>
                </a:prstGeom>
                <a:ln w="7620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6312316" y="3851916"/>
                  <a:ext cx="606930" cy="646331"/>
                </a:xfrm>
                <a:prstGeom prst="rect">
                  <a:avLst/>
                </a:prstGeom>
                <a:noFill/>
              </p:spPr>
              <p:txBody>
                <a:bodyPr wrap="square" rtlCol="0">
                  <a:spAutoFit/>
                </a:bodyPr>
                <a:lstStyle/>
                <a:p>
                  <a:r>
                    <a:rPr lang="fr-FR" sz="3600" b="1" dirty="0">
                      <a:solidFill>
                        <a:srgbClr val="FF0000"/>
                      </a:solidFill>
                    </a:rPr>
                    <a:t>*</a:t>
                  </a:r>
                </a:p>
              </p:txBody>
            </p:sp>
            <p:sp>
              <p:nvSpPr>
                <p:cNvPr id="46" name="ZoneTexte 45"/>
                <p:cNvSpPr txBox="1"/>
                <p:nvPr/>
              </p:nvSpPr>
              <p:spPr>
                <a:xfrm>
                  <a:off x="3372798" y="3851916"/>
                  <a:ext cx="3064421" cy="523220"/>
                </a:xfrm>
                <a:prstGeom prst="rect">
                  <a:avLst/>
                </a:prstGeom>
                <a:noFill/>
              </p:spPr>
              <p:txBody>
                <a:bodyPr wrap="square" rtlCol="0">
                  <a:spAutoFit/>
                </a:bodyPr>
                <a:lstStyle/>
                <a:p>
                  <a:r>
                    <a:rPr lang="fr-FR" sz="2800" b="1" dirty="0"/>
                    <a:t>e</a:t>
                  </a:r>
                  <a:r>
                    <a:rPr lang="fr-FR" sz="2800" b="1" dirty="0" smtClean="0"/>
                    <a:t>st frère/est sœur  </a:t>
                  </a:r>
                  <a:endParaRPr lang="fr-FR" sz="2800" b="1" dirty="0"/>
                </a:p>
              </p:txBody>
            </p:sp>
          </p:grpSp>
          <p:sp>
            <p:nvSpPr>
              <p:cNvPr id="40" name="ZoneTexte 39"/>
              <p:cNvSpPr txBox="1"/>
              <p:nvPr/>
            </p:nvSpPr>
            <p:spPr>
              <a:xfrm>
                <a:off x="564006" y="1191483"/>
                <a:ext cx="2203229"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dirty="0" smtClean="0"/>
                  <a:t>Homme</a:t>
                </a:r>
              </a:p>
              <a:p>
                <a:pPr algn="ctr"/>
                <a:endParaRPr lang="fr-FR" sz="2400" dirty="0" smtClean="0"/>
              </a:p>
            </p:txBody>
          </p:sp>
          <p:sp>
            <p:nvSpPr>
              <p:cNvPr id="41" name="ZoneTexte 40"/>
              <p:cNvSpPr txBox="1"/>
              <p:nvPr/>
            </p:nvSpPr>
            <p:spPr>
              <a:xfrm>
                <a:off x="6943699" y="1163608"/>
                <a:ext cx="2116404"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dirty="0" smtClean="0"/>
                  <a:t>Femme</a:t>
                </a:r>
              </a:p>
              <a:p>
                <a:pPr algn="ctr"/>
                <a:endParaRPr lang="fr-FR" sz="2400" dirty="0" smtClean="0"/>
              </a:p>
            </p:txBody>
          </p:sp>
        </p:grpSp>
        <p:sp>
          <p:nvSpPr>
            <p:cNvPr id="47" name="ZoneTexte 46"/>
            <p:cNvSpPr txBox="1"/>
            <p:nvPr/>
          </p:nvSpPr>
          <p:spPr>
            <a:xfrm>
              <a:off x="2668926" y="3815573"/>
              <a:ext cx="606930" cy="646331"/>
            </a:xfrm>
            <a:prstGeom prst="rect">
              <a:avLst/>
            </a:prstGeom>
            <a:noFill/>
          </p:spPr>
          <p:txBody>
            <a:bodyPr wrap="square" rtlCol="0">
              <a:spAutoFit/>
            </a:bodyPr>
            <a:lstStyle/>
            <a:p>
              <a:r>
                <a:rPr lang="fr-FR" sz="3600" b="1" dirty="0">
                  <a:solidFill>
                    <a:srgbClr val="FF0000"/>
                  </a:solidFill>
                </a:rPr>
                <a:t>*</a:t>
              </a:r>
            </a:p>
          </p:txBody>
        </p:sp>
      </p:grpSp>
      <p:grpSp>
        <p:nvGrpSpPr>
          <p:cNvPr id="48" name="Groupe 47"/>
          <p:cNvGrpSpPr/>
          <p:nvPr/>
        </p:nvGrpSpPr>
        <p:grpSpPr>
          <a:xfrm>
            <a:off x="367363" y="5136213"/>
            <a:ext cx="8496097" cy="1058927"/>
            <a:chOff x="280539" y="3696956"/>
            <a:chExt cx="8496097" cy="1058927"/>
          </a:xfrm>
        </p:grpSpPr>
        <p:grpSp>
          <p:nvGrpSpPr>
            <p:cNvPr id="49" name="Groupe 48"/>
            <p:cNvGrpSpPr/>
            <p:nvPr/>
          </p:nvGrpSpPr>
          <p:grpSpPr>
            <a:xfrm>
              <a:off x="280539" y="3696956"/>
              <a:ext cx="8496097" cy="1058927"/>
              <a:chOff x="564006" y="963553"/>
              <a:chExt cx="8496097" cy="1058927"/>
            </a:xfrm>
          </p:grpSpPr>
          <p:grpSp>
            <p:nvGrpSpPr>
              <p:cNvPr id="51" name="Groupe 50"/>
              <p:cNvGrpSpPr/>
              <p:nvPr/>
            </p:nvGrpSpPr>
            <p:grpSpPr>
              <a:xfrm>
                <a:off x="2767235" y="963553"/>
                <a:ext cx="4176465" cy="646331"/>
                <a:chOff x="2742781" y="3851916"/>
                <a:chExt cx="4176465" cy="646331"/>
              </a:xfrm>
            </p:grpSpPr>
            <p:cxnSp>
              <p:nvCxnSpPr>
                <p:cNvPr id="54" name="Connecteur droit avec flèche 53"/>
                <p:cNvCxnSpPr>
                  <a:stCxn id="52" idx="3"/>
                  <a:endCxn id="53" idx="1"/>
                </p:cNvCxnSpPr>
                <p:nvPr/>
              </p:nvCxnSpPr>
              <p:spPr>
                <a:xfrm flipV="1">
                  <a:off x="2742781" y="4467470"/>
                  <a:ext cx="4176464" cy="27875"/>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a:off x="6312316" y="3851916"/>
                  <a:ext cx="606930" cy="646331"/>
                </a:xfrm>
                <a:prstGeom prst="rect">
                  <a:avLst/>
                </a:prstGeom>
                <a:noFill/>
              </p:spPr>
              <p:txBody>
                <a:bodyPr wrap="square" rtlCol="0">
                  <a:spAutoFit/>
                </a:bodyPr>
                <a:lstStyle/>
                <a:p>
                  <a:r>
                    <a:rPr lang="fr-FR" sz="3600" b="1" dirty="0">
                      <a:solidFill>
                        <a:srgbClr val="FF0000"/>
                      </a:solidFill>
                    </a:rPr>
                    <a:t>*</a:t>
                  </a:r>
                </a:p>
              </p:txBody>
            </p:sp>
            <p:sp>
              <p:nvSpPr>
                <p:cNvPr id="56" name="ZoneTexte 55"/>
                <p:cNvSpPr txBox="1"/>
                <p:nvPr/>
              </p:nvSpPr>
              <p:spPr>
                <a:xfrm>
                  <a:off x="3372798" y="3851916"/>
                  <a:ext cx="3064421" cy="523220"/>
                </a:xfrm>
                <a:prstGeom prst="rect">
                  <a:avLst/>
                </a:prstGeom>
                <a:noFill/>
              </p:spPr>
              <p:txBody>
                <a:bodyPr wrap="square" rtlCol="0">
                  <a:spAutoFit/>
                </a:bodyPr>
                <a:lstStyle/>
                <a:p>
                  <a:r>
                    <a:rPr lang="fr-FR" sz="2800" b="1" dirty="0"/>
                    <a:t>e</a:t>
                  </a:r>
                  <a:r>
                    <a:rPr lang="fr-FR" sz="2800" b="1" dirty="0" smtClean="0"/>
                    <a:t>st frère/est sœur  </a:t>
                  </a:r>
                  <a:endParaRPr lang="fr-FR" sz="2800" b="1" dirty="0"/>
                </a:p>
              </p:txBody>
            </p:sp>
          </p:grpSp>
          <p:sp>
            <p:nvSpPr>
              <p:cNvPr id="52" name="ZoneTexte 51"/>
              <p:cNvSpPr txBox="1"/>
              <p:nvPr/>
            </p:nvSpPr>
            <p:spPr>
              <a:xfrm>
                <a:off x="564006" y="1191483"/>
                <a:ext cx="2203229"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dirty="0" smtClean="0"/>
                  <a:t>Homme</a:t>
                </a:r>
              </a:p>
              <a:p>
                <a:pPr algn="ctr"/>
                <a:endParaRPr lang="fr-FR" sz="2400" dirty="0" smtClean="0"/>
              </a:p>
            </p:txBody>
          </p:sp>
          <p:sp>
            <p:nvSpPr>
              <p:cNvPr id="53" name="ZoneTexte 52"/>
              <p:cNvSpPr txBox="1"/>
              <p:nvPr/>
            </p:nvSpPr>
            <p:spPr>
              <a:xfrm>
                <a:off x="6943699" y="1163608"/>
                <a:ext cx="2116404"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dirty="0" smtClean="0"/>
                  <a:t>Femme</a:t>
                </a:r>
              </a:p>
              <a:p>
                <a:pPr algn="ctr"/>
                <a:endParaRPr lang="fr-FR" sz="2400" dirty="0" smtClean="0"/>
              </a:p>
            </p:txBody>
          </p:sp>
        </p:grpSp>
        <p:sp>
          <p:nvSpPr>
            <p:cNvPr id="50" name="ZoneTexte 49"/>
            <p:cNvSpPr txBox="1"/>
            <p:nvPr/>
          </p:nvSpPr>
          <p:spPr>
            <a:xfrm>
              <a:off x="2668926" y="3815573"/>
              <a:ext cx="606930" cy="646331"/>
            </a:xfrm>
            <a:prstGeom prst="rect">
              <a:avLst/>
            </a:prstGeom>
            <a:noFill/>
          </p:spPr>
          <p:txBody>
            <a:bodyPr wrap="square" rtlCol="0">
              <a:spAutoFit/>
            </a:bodyPr>
            <a:lstStyle/>
            <a:p>
              <a:r>
                <a:rPr lang="fr-FR" sz="3600" b="1" dirty="0">
                  <a:solidFill>
                    <a:srgbClr val="FF0000"/>
                  </a:solidFill>
                </a:rPr>
                <a:t>*</a:t>
              </a:r>
            </a:p>
          </p:txBody>
        </p:sp>
      </p:grpSp>
    </p:spTree>
    <p:extLst>
      <p:ext uri="{BB962C8B-B14F-4D97-AF65-F5344CB8AC3E}">
        <p14:creationId xmlns:p14="http://schemas.microsoft.com/office/powerpoint/2010/main" val="192074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down)">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0" y="6400800"/>
            <a:ext cx="1143000" cy="365125"/>
          </a:xfrm>
        </p:spPr>
        <p:txBody>
          <a:bodyPr/>
          <a:lstStyle/>
          <a:p>
            <a:r>
              <a:rPr lang="fr-FR"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90600" y="6400800"/>
            <a:ext cx="7315200" cy="365125"/>
          </a:xfrm>
        </p:spPr>
        <p:txBody>
          <a:bodyPr/>
          <a:lstStyle/>
          <a:p>
            <a:r>
              <a:rPr lang="fr-FR" smtClean="0">
                <a:solidFill>
                  <a:schemeClr val="bg1"/>
                </a:solidFill>
              </a:rPr>
              <a:t>Université de -Bouira, FSSA, Dpt Informatique,POO, 2014/2015, Djamal BENNOUAR</a:t>
            </a:r>
            <a:endParaRPr lang="en-US" dirty="0">
              <a:solidFill>
                <a:schemeClr val="bg1"/>
              </a:solidFill>
            </a:endParaRPr>
          </a:p>
        </p:txBody>
      </p:sp>
      <p:sp>
        <p:nvSpPr>
          <p:cNvPr id="6" name="Espace réservé du numéro de diapositive 5"/>
          <p:cNvSpPr>
            <a:spLocks noGrp="1"/>
          </p:cNvSpPr>
          <p:nvPr>
            <p:ph type="sldNum" sz="quarter" idx="12"/>
          </p:nvPr>
        </p:nvSpPr>
        <p:spPr>
          <a:xfrm>
            <a:off x="6569941" y="5750723"/>
            <a:ext cx="2133600" cy="365125"/>
          </a:xfrm>
        </p:spPr>
        <p:txBody>
          <a:bodyPr/>
          <a:lstStyle/>
          <a:p>
            <a:fld id="{B6F15528-21DE-4FAA-801E-634DDDAF4B2B}" type="slidenum">
              <a:rPr lang="en-US" smtClean="0"/>
              <a:pPr/>
              <a:t>43</a:t>
            </a:fld>
            <a:endParaRPr lang="en-US" dirty="0"/>
          </a:p>
        </p:txBody>
      </p:sp>
      <p:sp>
        <p:nvSpPr>
          <p:cNvPr id="18" name="ZoneTexte 17"/>
          <p:cNvSpPr txBox="1"/>
          <p:nvPr/>
        </p:nvSpPr>
        <p:spPr>
          <a:xfrm>
            <a:off x="0" y="2636912"/>
            <a:ext cx="9144000" cy="646331"/>
          </a:xfrm>
          <a:prstGeom prst="rect">
            <a:avLst/>
          </a:prstGeom>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b="1" dirty="0" smtClean="0">
                <a:solidFill>
                  <a:schemeClr val="bg1"/>
                </a:solidFill>
              </a:rPr>
              <a:t>3.1.6 Exercices</a:t>
            </a:r>
            <a:endParaRPr lang="fr-FR" sz="2800" dirty="0" smtClean="0">
              <a:solidFill>
                <a:schemeClr val="bg1"/>
              </a:solidFill>
            </a:endParaRPr>
          </a:p>
        </p:txBody>
      </p:sp>
    </p:spTree>
    <p:extLst>
      <p:ext uri="{BB962C8B-B14F-4D97-AF65-F5344CB8AC3E}">
        <p14:creationId xmlns:p14="http://schemas.microsoft.com/office/powerpoint/2010/main" val="11136444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0" y="6400800"/>
            <a:ext cx="1143000" cy="365125"/>
          </a:xfrm>
        </p:spPr>
        <p:txBody>
          <a:bodyPr/>
          <a:lstStyle/>
          <a:p>
            <a:r>
              <a:rPr lang="fr-FR"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90600" y="6400800"/>
            <a:ext cx="7315200" cy="365125"/>
          </a:xfrm>
        </p:spPr>
        <p:txBody>
          <a:bodyPr/>
          <a:lstStyle/>
          <a:p>
            <a:r>
              <a:rPr lang="fr-FR" smtClean="0">
                <a:solidFill>
                  <a:schemeClr val="bg1"/>
                </a:solidFill>
              </a:rPr>
              <a:t>Université de -Bouira, FSSA, Dpt Informatique,POO, 2014/2015, Djamal BENNOUAR</a:t>
            </a:r>
            <a:endParaRPr lang="en-US" dirty="0">
              <a:solidFill>
                <a:schemeClr val="bg1"/>
              </a:solidFill>
            </a:endParaRPr>
          </a:p>
        </p:txBody>
      </p:sp>
      <p:sp>
        <p:nvSpPr>
          <p:cNvPr id="6" name="Espace réservé du numéro de diapositive 5"/>
          <p:cNvSpPr>
            <a:spLocks noGrp="1"/>
          </p:cNvSpPr>
          <p:nvPr>
            <p:ph type="sldNum" sz="quarter" idx="12"/>
          </p:nvPr>
        </p:nvSpPr>
        <p:spPr>
          <a:xfrm>
            <a:off x="6569941" y="5750723"/>
            <a:ext cx="2133600" cy="365125"/>
          </a:xfrm>
        </p:spPr>
        <p:txBody>
          <a:bodyPr/>
          <a:lstStyle/>
          <a:p>
            <a:fld id="{B6F15528-21DE-4FAA-801E-634DDDAF4B2B}" type="slidenum">
              <a:rPr lang="en-US" smtClean="0"/>
              <a:pPr/>
              <a:t>44</a:t>
            </a:fld>
            <a:endParaRPr lang="en-US" dirty="0"/>
          </a:p>
        </p:txBody>
      </p:sp>
      <p:sp>
        <p:nvSpPr>
          <p:cNvPr id="18" name="ZoneTexte 17"/>
          <p:cNvSpPr txBox="1"/>
          <p:nvPr/>
        </p:nvSpPr>
        <p:spPr>
          <a:xfrm>
            <a:off x="-28964" y="2060848"/>
            <a:ext cx="9144000" cy="2800767"/>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200" b="1" dirty="0" smtClean="0">
                <a:solidFill>
                  <a:schemeClr val="bg1"/>
                </a:solidFill>
              </a:rPr>
              <a:t>Exercice 1:</a:t>
            </a:r>
          </a:p>
          <a:p>
            <a:pPr algn="ctr"/>
            <a:r>
              <a:rPr lang="fr-FR" sz="3200" dirty="0" smtClean="0">
                <a:solidFill>
                  <a:srgbClr val="00FF00"/>
                </a:solidFill>
              </a:rPr>
              <a:t>Représenter par un diagramme de classe </a:t>
            </a:r>
          </a:p>
          <a:p>
            <a:pPr algn="ctr"/>
            <a:r>
              <a:rPr lang="fr-FR" sz="3200" dirty="0" smtClean="0">
                <a:solidFill>
                  <a:srgbClr val="00FF00"/>
                </a:solidFill>
              </a:rPr>
              <a:t>les concepts suivants:</a:t>
            </a:r>
          </a:p>
          <a:p>
            <a:r>
              <a:rPr lang="fr-FR" sz="2800" dirty="0" smtClean="0">
                <a:solidFill>
                  <a:srgbClr val="FFFF00"/>
                </a:solidFill>
              </a:rPr>
              <a:t>1- Une </a:t>
            </a:r>
            <a:r>
              <a:rPr lang="fr-FR" sz="2800" dirty="0">
                <a:solidFill>
                  <a:srgbClr val="FFFF00"/>
                </a:solidFill>
              </a:rPr>
              <a:t>personne peut posséder 0, 1 ou plusieurs </a:t>
            </a:r>
            <a:r>
              <a:rPr lang="fr-FR" sz="2800" dirty="0" smtClean="0">
                <a:solidFill>
                  <a:srgbClr val="FFFF00"/>
                </a:solidFill>
              </a:rPr>
              <a:t>voitures</a:t>
            </a:r>
          </a:p>
          <a:p>
            <a:r>
              <a:rPr lang="fr-FR" sz="2800" dirty="0" smtClean="0">
                <a:solidFill>
                  <a:srgbClr val="FFFF00"/>
                </a:solidFill>
              </a:rPr>
              <a:t>2- Une </a:t>
            </a:r>
            <a:r>
              <a:rPr lang="fr-FR" sz="2800" dirty="0">
                <a:solidFill>
                  <a:srgbClr val="FFFF00"/>
                </a:solidFill>
              </a:rPr>
              <a:t>voiture appartient à une et une seule personne</a:t>
            </a:r>
          </a:p>
          <a:p>
            <a:endParaRPr lang="fr-FR" sz="2000" dirty="0" smtClean="0">
              <a:solidFill>
                <a:srgbClr val="FFFF00"/>
              </a:solidFill>
            </a:endParaRPr>
          </a:p>
        </p:txBody>
      </p:sp>
    </p:spTree>
    <p:extLst>
      <p:ext uri="{BB962C8B-B14F-4D97-AF65-F5344CB8AC3E}">
        <p14:creationId xmlns:p14="http://schemas.microsoft.com/office/powerpoint/2010/main" val="35075870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0" y="6400800"/>
            <a:ext cx="1143000" cy="365125"/>
          </a:xfrm>
        </p:spPr>
        <p:txBody>
          <a:bodyPr/>
          <a:lstStyle/>
          <a:p>
            <a:r>
              <a:rPr lang="fr-FR"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90600" y="6400800"/>
            <a:ext cx="7315200" cy="365125"/>
          </a:xfrm>
        </p:spPr>
        <p:txBody>
          <a:bodyPr/>
          <a:lstStyle/>
          <a:p>
            <a:r>
              <a:rPr lang="fr-FR" smtClean="0">
                <a:solidFill>
                  <a:schemeClr val="bg1"/>
                </a:solidFill>
              </a:rPr>
              <a:t>Université de -Bouira, FSSA, Dpt Informatique,POO, 2014/2015, Djamal BENNOUAR</a:t>
            </a:r>
            <a:endParaRPr lang="en-US" dirty="0">
              <a:solidFill>
                <a:schemeClr val="bg1"/>
              </a:solidFill>
            </a:endParaRPr>
          </a:p>
        </p:txBody>
      </p:sp>
      <p:sp>
        <p:nvSpPr>
          <p:cNvPr id="6" name="Espace réservé du numéro de diapositive 5"/>
          <p:cNvSpPr>
            <a:spLocks noGrp="1"/>
          </p:cNvSpPr>
          <p:nvPr>
            <p:ph type="sldNum" sz="quarter" idx="12"/>
          </p:nvPr>
        </p:nvSpPr>
        <p:spPr>
          <a:xfrm>
            <a:off x="6569941" y="5750723"/>
            <a:ext cx="2133600" cy="365125"/>
          </a:xfrm>
        </p:spPr>
        <p:txBody>
          <a:bodyPr/>
          <a:lstStyle/>
          <a:p>
            <a:fld id="{B6F15528-21DE-4FAA-801E-634DDDAF4B2B}" type="slidenum">
              <a:rPr lang="en-US" smtClean="0"/>
              <a:pPr/>
              <a:t>45</a:t>
            </a:fld>
            <a:endParaRPr lang="en-US" dirty="0"/>
          </a:p>
        </p:txBody>
      </p:sp>
      <p:sp>
        <p:nvSpPr>
          <p:cNvPr id="18" name="ZoneTexte 17"/>
          <p:cNvSpPr txBox="1"/>
          <p:nvPr/>
        </p:nvSpPr>
        <p:spPr>
          <a:xfrm>
            <a:off x="0" y="188640"/>
            <a:ext cx="9144000" cy="769441"/>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4400" b="1" dirty="0" smtClean="0">
                <a:solidFill>
                  <a:srgbClr val="00FF00"/>
                </a:solidFill>
              </a:rPr>
              <a:t>Solution Exercice 1 </a:t>
            </a:r>
            <a:endParaRPr lang="fr-FR" sz="3600" dirty="0" smtClean="0">
              <a:solidFill>
                <a:srgbClr val="00FF00"/>
              </a:solidFill>
            </a:endParaRPr>
          </a:p>
        </p:txBody>
      </p:sp>
      <p:grpSp>
        <p:nvGrpSpPr>
          <p:cNvPr id="8" name="Groupe 7"/>
          <p:cNvGrpSpPr/>
          <p:nvPr/>
        </p:nvGrpSpPr>
        <p:grpSpPr>
          <a:xfrm>
            <a:off x="272546" y="2072468"/>
            <a:ext cx="8496096" cy="1929764"/>
            <a:chOff x="449514" y="3409772"/>
            <a:chExt cx="8496096" cy="2432014"/>
          </a:xfrm>
        </p:grpSpPr>
        <p:grpSp>
          <p:nvGrpSpPr>
            <p:cNvPr id="20" name="Groupe 19"/>
            <p:cNvGrpSpPr/>
            <p:nvPr/>
          </p:nvGrpSpPr>
          <p:grpSpPr>
            <a:xfrm>
              <a:off x="2537746" y="3767052"/>
              <a:ext cx="4968552" cy="1667884"/>
              <a:chOff x="2555776" y="3326357"/>
              <a:chExt cx="4968552" cy="1667884"/>
            </a:xfrm>
          </p:grpSpPr>
          <p:cxnSp>
            <p:nvCxnSpPr>
              <p:cNvPr id="3" name="Connecteur droit avec flèche 2"/>
              <p:cNvCxnSpPr/>
              <p:nvPr/>
            </p:nvCxnSpPr>
            <p:spPr>
              <a:xfrm>
                <a:off x="2555776" y="4247937"/>
                <a:ext cx="4464495" cy="0"/>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6441179" y="3593393"/>
                <a:ext cx="1083149" cy="707886"/>
              </a:xfrm>
              <a:prstGeom prst="rect">
                <a:avLst/>
              </a:prstGeom>
              <a:noFill/>
            </p:spPr>
            <p:txBody>
              <a:bodyPr wrap="square" rtlCol="0">
                <a:spAutoFit/>
              </a:bodyPr>
              <a:lstStyle/>
              <a:p>
                <a:r>
                  <a:rPr lang="fr-FR" sz="4000" b="1" dirty="0"/>
                  <a:t>*</a:t>
                </a:r>
              </a:p>
            </p:txBody>
          </p:sp>
          <p:sp>
            <p:nvSpPr>
              <p:cNvPr id="4" name="ZoneTexte 3"/>
              <p:cNvSpPr txBox="1"/>
              <p:nvPr/>
            </p:nvSpPr>
            <p:spPr>
              <a:xfrm>
                <a:off x="3347863" y="3326357"/>
                <a:ext cx="2880320" cy="1667884"/>
              </a:xfrm>
              <a:prstGeom prst="rect">
                <a:avLst/>
              </a:prstGeom>
              <a:noFill/>
            </p:spPr>
            <p:txBody>
              <a:bodyPr wrap="square" rtlCol="0">
                <a:spAutoFit/>
              </a:bodyPr>
              <a:lstStyle/>
              <a:p>
                <a:pPr algn="ctr"/>
                <a:r>
                  <a:rPr lang="fr-FR" sz="4000" b="1" dirty="0" err="1" smtClean="0"/>
                  <a:t>posssède</a:t>
                </a:r>
                <a:endParaRPr lang="fr-FR" sz="4000" b="1" dirty="0" smtClean="0"/>
              </a:p>
              <a:p>
                <a:pPr algn="ctr"/>
                <a:r>
                  <a:rPr lang="fr-FR" sz="4000" b="1" dirty="0"/>
                  <a:t>a</a:t>
                </a:r>
                <a:r>
                  <a:rPr lang="fr-FR" sz="4000" b="1" dirty="0" smtClean="0"/>
                  <a:t>ppartient</a:t>
                </a:r>
                <a:endParaRPr lang="fr-FR" sz="4000" b="1" dirty="0"/>
              </a:p>
            </p:txBody>
          </p:sp>
        </p:grpSp>
        <p:grpSp>
          <p:nvGrpSpPr>
            <p:cNvPr id="9" name="Groupe 8"/>
            <p:cNvGrpSpPr/>
            <p:nvPr/>
          </p:nvGrpSpPr>
          <p:grpSpPr>
            <a:xfrm>
              <a:off x="449514" y="3437647"/>
              <a:ext cx="2088232" cy="2404139"/>
              <a:chOff x="467544" y="2996952"/>
              <a:chExt cx="2664296" cy="2404139"/>
            </a:xfrm>
          </p:grpSpPr>
          <p:sp>
            <p:nvSpPr>
              <p:cNvPr id="2" name="ZoneTexte 1"/>
              <p:cNvSpPr txBox="1"/>
              <p:nvPr/>
            </p:nvSpPr>
            <p:spPr>
              <a:xfrm>
                <a:off x="467544" y="2996952"/>
                <a:ext cx="2664296" cy="81454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dirty="0" smtClean="0"/>
                  <a:t>Personne</a:t>
                </a:r>
              </a:p>
            </p:txBody>
          </p:sp>
          <p:sp>
            <p:nvSpPr>
              <p:cNvPr id="25" name="ZoneTexte 24"/>
              <p:cNvSpPr txBox="1"/>
              <p:nvPr/>
            </p:nvSpPr>
            <p:spPr>
              <a:xfrm>
                <a:off x="467544" y="3646765"/>
                <a:ext cx="2664296"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3600" dirty="0" smtClean="0"/>
              </a:p>
              <a:p>
                <a:pPr algn="ctr"/>
                <a:endParaRPr lang="fr-FR" sz="3600" dirty="0"/>
              </a:p>
              <a:p>
                <a:pPr algn="ctr"/>
                <a:endParaRPr lang="fr-FR" sz="3600" dirty="0" smtClean="0"/>
              </a:p>
            </p:txBody>
          </p:sp>
        </p:grpSp>
        <p:grpSp>
          <p:nvGrpSpPr>
            <p:cNvPr id="26" name="Groupe 25"/>
            <p:cNvGrpSpPr/>
            <p:nvPr/>
          </p:nvGrpSpPr>
          <p:grpSpPr>
            <a:xfrm>
              <a:off x="7002241" y="3409772"/>
              <a:ext cx="1943369" cy="2404139"/>
              <a:chOff x="467544" y="2996952"/>
              <a:chExt cx="2664296" cy="2404139"/>
            </a:xfrm>
          </p:grpSpPr>
          <p:sp>
            <p:nvSpPr>
              <p:cNvPr id="27" name="ZoneTexte 26"/>
              <p:cNvSpPr txBox="1"/>
              <p:nvPr/>
            </p:nvSpPr>
            <p:spPr>
              <a:xfrm>
                <a:off x="467544" y="2996952"/>
                <a:ext cx="2664296" cy="814548"/>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dirty="0" smtClean="0"/>
                  <a:t>Voiture</a:t>
                </a:r>
              </a:p>
            </p:txBody>
          </p:sp>
          <p:sp>
            <p:nvSpPr>
              <p:cNvPr id="28" name="ZoneTexte 27"/>
              <p:cNvSpPr txBox="1"/>
              <p:nvPr/>
            </p:nvSpPr>
            <p:spPr>
              <a:xfrm>
                <a:off x="467544" y="3646765"/>
                <a:ext cx="2664296" cy="175432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3600" dirty="0" smtClean="0"/>
              </a:p>
              <a:p>
                <a:pPr algn="ctr"/>
                <a:endParaRPr lang="fr-FR" sz="3600" dirty="0"/>
              </a:p>
              <a:p>
                <a:pPr algn="ctr"/>
                <a:endParaRPr lang="fr-FR" sz="3600" dirty="0" smtClean="0"/>
              </a:p>
            </p:txBody>
          </p:sp>
        </p:grpSp>
        <p:sp>
          <p:nvSpPr>
            <p:cNvPr id="36" name="ZoneTexte 35"/>
            <p:cNvSpPr txBox="1"/>
            <p:nvPr/>
          </p:nvSpPr>
          <p:spPr>
            <a:xfrm>
              <a:off x="2505457" y="4542812"/>
              <a:ext cx="1083149" cy="892124"/>
            </a:xfrm>
            <a:prstGeom prst="rect">
              <a:avLst/>
            </a:prstGeom>
            <a:noFill/>
          </p:spPr>
          <p:txBody>
            <a:bodyPr wrap="square" rtlCol="0">
              <a:spAutoFit/>
            </a:bodyPr>
            <a:lstStyle/>
            <a:p>
              <a:r>
                <a:rPr lang="fr-FR" sz="4000" b="1" dirty="0" smtClean="0"/>
                <a:t>1</a:t>
              </a:r>
              <a:endParaRPr lang="fr-FR" sz="4000" b="1" dirty="0"/>
            </a:p>
          </p:txBody>
        </p:sp>
      </p:grpSp>
    </p:spTree>
    <p:extLst>
      <p:ext uri="{BB962C8B-B14F-4D97-AF65-F5344CB8AC3E}">
        <p14:creationId xmlns:p14="http://schemas.microsoft.com/office/powerpoint/2010/main" val="1817030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0" y="6400800"/>
            <a:ext cx="1143000" cy="365125"/>
          </a:xfrm>
        </p:spPr>
        <p:txBody>
          <a:bodyPr/>
          <a:lstStyle/>
          <a:p>
            <a:r>
              <a:rPr lang="fr-FR"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90600" y="6400800"/>
            <a:ext cx="7315200" cy="365125"/>
          </a:xfrm>
        </p:spPr>
        <p:txBody>
          <a:bodyPr/>
          <a:lstStyle/>
          <a:p>
            <a:r>
              <a:rPr lang="fr-FR" smtClean="0">
                <a:solidFill>
                  <a:schemeClr val="bg1"/>
                </a:solidFill>
              </a:rPr>
              <a:t>Université de -Bouira, FSSA, Dpt Informatique,POO, 2014/2015, Djamal BENNOUAR</a:t>
            </a:r>
            <a:endParaRPr lang="en-US" dirty="0">
              <a:solidFill>
                <a:schemeClr val="bg1"/>
              </a:solidFill>
            </a:endParaRPr>
          </a:p>
        </p:txBody>
      </p:sp>
      <p:sp>
        <p:nvSpPr>
          <p:cNvPr id="6" name="Espace réservé du numéro de diapositive 5"/>
          <p:cNvSpPr>
            <a:spLocks noGrp="1"/>
          </p:cNvSpPr>
          <p:nvPr>
            <p:ph type="sldNum" sz="quarter" idx="12"/>
          </p:nvPr>
        </p:nvSpPr>
        <p:spPr>
          <a:xfrm>
            <a:off x="6569941" y="5750723"/>
            <a:ext cx="2133600" cy="365125"/>
          </a:xfrm>
        </p:spPr>
        <p:txBody>
          <a:bodyPr/>
          <a:lstStyle/>
          <a:p>
            <a:fld id="{B6F15528-21DE-4FAA-801E-634DDDAF4B2B}" type="slidenum">
              <a:rPr lang="en-US" smtClean="0"/>
              <a:pPr/>
              <a:t>46</a:t>
            </a:fld>
            <a:endParaRPr lang="en-US" dirty="0"/>
          </a:p>
        </p:txBody>
      </p:sp>
      <p:sp>
        <p:nvSpPr>
          <p:cNvPr id="18" name="ZoneTexte 17"/>
          <p:cNvSpPr txBox="1"/>
          <p:nvPr/>
        </p:nvSpPr>
        <p:spPr>
          <a:xfrm>
            <a:off x="0" y="116632"/>
            <a:ext cx="9144000" cy="4154984"/>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200" b="1" dirty="0" smtClean="0">
                <a:solidFill>
                  <a:schemeClr val="bg1"/>
                </a:solidFill>
              </a:rPr>
              <a:t>Exercice 2:</a:t>
            </a:r>
          </a:p>
          <a:p>
            <a:pPr algn="ctr"/>
            <a:r>
              <a:rPr lang="fr-FR" sz="3200" dirty="0" smtClean="0">
                <a:solidFill>
                  <a:srgbClr val="00FF00"/>
                </a:solidFill>
              </a:rPr>
              <a:t>Représenter par un diagramme de classe </a:t>
            </a:r>
          </a:p>
          <a:p>
            <a:pPr algn="ctr"/>
            <a:r>
              <a:rPr lang="fr-FR" sz="3200" dirty="0" smtClean="0">
                <a:solidFill>
                  <a:srgbClr val="00FF00"/>
                </a:solidFill>
              </a:rPr>
              <a:t>les concepts suivants:</a:t>
            </a:r>
          </a:p>
          <a:p>
            <a:r>
              <a:rPr lang="fr-FR" sz="2800" dirty="0" smtClean="0">
                <a:solidFill>
                  <a:srgbClr val="FFFF00"/>
                </a:solidFill>
              </a:rPr>
              <a:t>1- Un Rectangle est défini par 2 points</a:t>
            </a:r>
          </a:p>
          <a:p>
            <a:r>
              <a:rPr lang="fr-FR" sz="2800" dirty="0" smtClean="0">
                <a:solidFill>
                  <a:srgbClr val="FFFF00"/>
                </a:solidFill>
              </a:rPr>
              <a:t>2- Un Triangle est défini par 3 points</a:t>
            </a:r>
          </a:p>
          <a:p>
            <a:r>
              <a:rPr lang="fr-FR" sz="2800" dirty="0" smtClean="0">
                <a:solidFill>
                  <a:srgbClr val="FFFF00"/>
                </a:solidFill>
              </a:rPr>
              <a:t>3- Une </a:t>
            </a:r>
            <a:r>
              <a:rPr lang="fr-FR" sz="2800" dirty="0" err="1" smtClean="0">
                <a:solidFill>
                  <a:srgbClr val="FFFF00"/>
                </a:solidFill>
              </a:rPr>
              <a:t>polyline</a:t>
            </a:r>
            <a:r>
              <a:rPr lang="fr-FR" sz="2800" dirty="0" smtClean="0">
                <a:solidFill>
                  <a:srgbClr val="FFFF00"/>
                </a:solidFill>
              </a:rPr>
              <a:t> (ligne brisée) est définit par au moins 3 points</a:t>
            </a:r>
          </a:p>
          <a:p>
            <a:r>
              <a:rPr lang="fr-FR" sz="2800" dirty="0" smtClean="0">
                <a:solidFill>
                  <a:srgbClr val="FFFF00"/>
                </a:solidFill>
              </a:rPr>
              <a:t>4- Un dessin comporte 0 ou plusieurs Rectangle</a:t>
            </a:r>
          </a:p>
          <a:p>
            <a:r>
              <a:rPr lang="fr-FR" sz="2800" dirty="0" smtClean="0">
                <a:solidFill>
                  <a:srgbClr val="FFFF00"/>
                </a:solidFill>
              </a:rPr>
              <a:t>5- </a:t>
            </a:r>
            <a:r>
              <a:rPr lang="fr-FR" sz="2800" dirty="0">
                <a:solidFill>
                  <a:srgbClr val="FFFF00"/>
                </a:solidFill>
              </a:rPr>
              <a:t> Un dessin comporte 0 ou plusieurs </a:t>
            </a:r>
            <a:r>
              <a:rPr lang="fr-FR" sz="2800" dirty="0" smtClean="0">
                <a:solidFill>
                  <a:srgbClr val="FFFF00"/>
                </a:solidFill>
              </a:rPr>
              <a:t>Triangle</a:t>
            </a:r>
          </a:p>
          <a:p>
            <a:r>
              <a:rPr lang="fr-FR" sz="2800" dirty="0" smtClean="0">
                <a:solidFill>
                  <a:srgbClr val="FFFF00"/>
                </a:solidFill>
              </a:rPr>
              <a:t>6-  </a:t>
            </a:r>
            <a:r>
              <a:rPr lang="fr-FR" sz="2800" dirty="0">
                <a:solidFill>
                  <a:srgbClr val="FFFF00"/>
                </a:solidFill>
              </a:rPr>
              <a:t>Un dessin comporte 0 ou plusieurs </a:t>
            </a:r>
            <a:r>
              <a:rPr lang="fr-FR" sz="2800" dirty="0" err="1" smtClean="0">
                <a:solidFill>
                  <a:srgbClr val="FFFF00"/>
                </a:solidFill>
              </a:rPr>
              <a:t>Polyline</a:t>
            </a:r>
            <a:endParaRPr lang="fr-FR" sz="2800" dirty="0">
              <a:solidFill>
                <a:srgbClr val="FFFF00"/>
              </a:solidFill>
            </a:endParaRPr>
          </a:p>
        </p:txBody>
      </p:sp>
      <p:sp>
        <p:nvSpPr>
          <p:cNvPr id="2" name="Rectangle 1"/>
          <p:cNvSpPr/>
          <p:nvPr/>
        </p:nvSpPr>
        <p:spPr>
          <a:xfrm>
            <a:off x="262861" y="5266615"/>
            <a:ext cx="244827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llipse 2"/>
          <p:cNvSpPr/>
          <p:nvPr/>
        </p:nvSpPr>
        <p:spPr>
          <a:xfrm>
            <a:off x="118845" y="505059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p:cNvSpPr/>
          <p:nvPr/>
        </p:nvSpPr>
        <p:spPr>
          <a:xfrm>
            <a:off x="2567117" y="596499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Triangle isocèle 3"/>
          <p:cNvSpPr/>
          <p:nvPr/>
        </p:nvSpPr>
        <p:spPr>
          <a:xfrm>
            <a:off x="3791253" y="4906575"/>
            <a:ext cx="1440160" cy="9361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4367317" y="46905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p:cNvSpPr/>
          <p:nvPr/>
        </p:nvSpPr>
        <p:spPr>
          <a:xfrm>
            <a:off x="5087397" y="5626655"/>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p:cNvSpPr/>
          <p:nvPr/>
        </p:nvSpPr>
        <p:spPr>
          <a:xfrm>
            <a:off x="3647237" y="5626655"/>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p:cNvCxnSpPr/>
          <p:nvPr/>
        </p:nvCxnSpPr>
        <p:spPr>
          <a:xfrm flipV="1">
            <a:off x="6023501" y="4906575"/>
            <a:ext cx="792088" cy="57606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6815589" y="4906575"/>
            <a:ext cx="216024" cy="57606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V="1">
            <a:off x="7031613" y="4906575"/>
            <a:ext cx="792088" cy="57606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H="1" flipV="1">
            <a:off x="7823701" y="4906575"/>
            <a:ext cx="576064" cy="115212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Ellipse 23"/>
          <p:cNvSpPr/>
          <p:nvPr/>
        </p:nvSpPr>
        <p:spPr>
          <a:xfrm>
            <a:off x="5879485" y="5296359"/>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p:cNvSpPr/>
          <p:nvPr/>
        </p:nvSpPr>
        <p:spPr>
          <a:xfrm>
            <a:off x="6671573" y="46905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p:cNvSpPr/>
          <p:nvPr/>
        </p:nvSpPr>
        <p:spPr>
          <a:xfrm>
            <a:off x="7679685" y="4690551"/>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p:cNvSpPr/>
          <p:nvPr/>
        </p:nvSpPr>
        <p:spPr>
          <a:xfrm>
            <a:off x="8255749" y="5744708"/>
            <a:ext cx="28803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1141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a:xfrm>
            <a:off x="0" y="6400800"/>
            <a:ext cx="1143000" cy="365125"/>
          </a:xfrm>
        </p:spPr>
        <p:txBody>
          <a:bodyPr/>
          <a:lstStyle/>
          <a:p>
            <a:r>
              <a:rPr lang="fr-FR" smtClean="0">
                <a:solidFill>
                  <a:schemeClr val="bg1"/>
                </a:solidFill>
              </a:rPr>
              <a:t>9/16/2014</a:t>
            </a:r>
            <a:endParaRPr lang="en-US" dirty="0">
              <a:solidFill>
                <a:schemeClr val="bg1"/>
              </a:solidFill>
            </a:endParaRPr>
          </a:p>
        </p:txBody>
      </p:sp>
      <p:sp>
        <p:nvSpPr>
          <p:cNvPr id="7" name="Espace réservé du pied de page 6"/>
          <p:cNvSpPr>
            <a:spLocks noGrp="1"/>
          </p:cNvSpPr>
          <p:nvPr>
            <p:ph type="ftr" sz="quarter" idx="11"/>
          </p:nvPr>
        </p:nvSpPr>
        <p:spPr>
          <a:xfrm>
            <a:off x="990600" y="6400800"/>
            <a:ext cx="7315200" cy="365125"/>
          </a:xfrm>
        </p:spPr>
        <p:txBody>
          <a:bodyPr/>
          <a:lstStyle/>
          <a:p>
            <a:r>
              <a:rPr lang="fr-FR" smtClean="0">
                <a:solidFill>
                  <a:schemeClr val="bg1"/>
                </a:solidFill>
              </a:rPr>
              <a:t>Université de -Bouira, FSSA, Dpt Informatique,POO, 2014/2015, Djamal BENNOUAR</a:t>
            </a:r>
            <a:endParaRPr lang="en-US" dirty="0">
              <a:solidFill>
                <a:schemeClr val="bg1"/>
              </a:solidFill>
            </a:endParaRPr>
          </a:p>
        </p:txBody>
      </p:sp>
      <p:sp>
        <p:nvSpPr>
          <p:cNvPr id="6" name="Espace réservé du numéro de diapositive 5"/>
          <p:cNvSpPr>
            <a:spLocks noGrp="1"/>
          </p:cNvSpPr>
          <p:nvPr>
            <p:ph type="sldNum" sz="quarter" idx="12"/>
          </p:nvPr>
        </p:nvSpPr>
        <p:spPr>
          <a:xfrm>
            <a:off x="6588224" y="6309320"/>
            <a:ext cx="2133600" cy="365125"/>
          </a:xfrm>
        </p:spPr>
        <p:txBody>
          <a:bodyPr/>
          <a:lstStyle/>
          <a:p>
            <a:fld id="{B6F15528-21DE-4FAA-801E-634DDDAF4B2B}" type="slidenum">
              <a:rPr lang="en-US" smtClean="0"/>
              <a:pPr/>
              <a:t>47</a:t>
            </a:fld>
            <a:endParaRPr lang="en-US" dirty="0"/>
          </a:p>
        </p:txBody>
      </p:sp>
      <p:sp>
        <p:nvSpPr>
          <p:cNvPr id="18" name="ZoneTexte 17"/>
          <p:cNvSpPr txBox="1"/>
          <p:nvPr/>
        </p:nvSpPr>
        <p:spPr>
          <a:xfrm>
            <a:off x="0" y="188640"/>
            <a:ext cx="9144000" cy="769441"/>
          </a:xfrm>
          <a:prstGeom prst="rect">
            <a:avLst/>
          </a:prstGeom>
          <a:ln/>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4400" b="1" dirty="0" smtClean="0">
                <a:solidFill>
                  <a:srgbClr val="00FF00"/>
                </a:solidFill>
              </a:rPr>
              <a:t>Solution exercice 2</a:t>
            </a:r>
            <a:endParaRPr lang="fr-FR" sz="3600" dirty="0" smtClean="0">
              <a:solidFill>
                <a:srgbClr val="00FF00"/>
              </a:solidFill>
            </a:endParaRPr>
          </a:p>
        </p:txBody>
      </p:sp>
      <p:sp>
        <p:nvSpPr>
          <p:cNvPr id="2" name="ZoneTexte 1"/>
          <p:cNvSpPr txBox="1"/>
          <p:nvPr/>
        </p:nvSpPr>
        <p:spPr>
          <a:xfrm>
            <a:off x="272546" y="2094587"/>
            <a:ext cx="2088232"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dirty="0" smtClean="0"/>
              <a:t>Rectangle </a:t>
            </a:r>
          </a:p>
        </p:txBody>
      </p:sp>
      <p:sp>
        <p:nvSpPr>
          <p:cNvPr id="27" name="ZoneTexte 26"/>
          <p:cNvSpPr txBox="1"/>
          <p:nvPr/>
        </p:nvSpPr>
        <p:spPr>
          <a:xfrm>
            <a:off x="5303637" y="1508618"/>
            <a:ext cx="1943369"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dirty="0" smtClean="0"/>
              <a:t>Point</a:t>
            </a:r>
          </a:p>
        </p:txBody>
      </p:sp>
      <p:grpSp>
        <p:nvGrpSpPr>
          <p:cNvPr id="11" name="Groupe 10"/>
          <p:cNvGrpSpPr/>
          <p:nvPr/>
        </p:nvGrpSpPr>
        <p:grpSpPr>
          <a:xfrm>
            <a:off x="2339752" y="1268760"/>
            <a:ext cx="3099373" cy="1210973"/>
            <a:chOff x="2339752" y="1268760"/>
            <a:chExt cx="3099373" cy="1210973"/>
          </a:xfrm>
        </p:grpSpPr>
        <p:cxnSp>
          <p:nvCxnSpPr>
            <p:cNvPr id="3" name="Connecteur droit avec flèche 2"/>
            <p:cNvCxnSpPr>
              <a:endCxn id="27" idx="1"/>
            </p:cNvCxnSpPr>
            <p:nvPr/>
          </p:nvCxnSpPr>
          <p:spPr>
            <a:xfrm flipV="1">
              <a:off x="2339752" y="1831784"/>
              <a:ext cx="2963885" cy="64794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4355976" y="1268760"/>
              <a:ext cx="1083149" cy="707886"/>
            </a:xfrm>
            <a:prstGeom prst="rect">
              <a:avLst/>
            </a:prstGeom>
            <a:noFill/>
          </p:spPr>
          <p:txBody>
            <a:bodyPr wrap="square" rtlCol="0">
              <a:spAutoFit/>
            </a:bodyPr>
            <a:lstStyle/>
            <a:p>
              <a:r>
                <a:rPr lang="fr-FR" sz="4000" b="1" dirty="0" smtClean="0"/>
                <a:t>2</a:t>
              </a:r>
              <a:endParaRPr lang="fr-FR" sz="4000" b="1" dirty="0"/>
            </a:p>
          </p:txBody>
        </p:sp>
      </p:grpSp>
      <p:sp>
        <p:nvSpPr>
          <p:cNvPr id="19" name="ZoneTexte 18"/>
          <p:cNvSpPr txBox="1"/>
          <p:nvPr/>
        </p:nvSpPr>
        <p:spPr>
          <a:xfrm>
            <a:off x="2777578" y="3356339"/>
            <a:ext cx="2088232"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dirty="0" smtClean="0"/>
              <a:t>Triangle </a:t>
            </a:r>
          </a:p>
        </p:txBody>
      </p:sp>
      <p:sp>
        <p:nvSpPr>
          <p:cNvPr id="21" name="ZoneTexte 20"/>
          <p:cNvSpPr txBox="1"/>
          <p:nvPr/>
        </p:nvSpPr>
        <p:spPr>
          <a:xfrm>
            <a:off x="6516216" y="4002670"/>
            <a:ext cx="2088232"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dirty="0" err="1" smtClean="0"/>
              <a:t>Polyline</a:t>
            </a:r>
            <a:r>
              <a:rPr lang="fr-FR" sz="3600" dirty="0" smtClean="0"/>
              <a:t> </a:t>
            </a:r>
          </a:p>
        </p:txBody>
      </p:sp>
      <p:grpSp>
        <p:nvGrpSpPr>
          <p:cNvPr id="23" name="Groupe 22"/>
          <p:cNvGrpSpPr/>
          <p:nvPr/>
        </p:nvGrpSpPr>
        <p:grpSpPr>
          <a:xfrm>
            <a:off x="3821694" y="2155759"/>
            <a:ext cx="2023517" cy="1200580"/>
            <a:chOff x="3821694" y="1020924"/>
            <a:chExt cx="2023517" cy="1200580"/>
          </a:xfrm>
        </p:grpSpPr>
        <p:cxnSp>
          <p:nvCxnSpPr>
            <p:cNvPr id="24" name="Connecteur droit avec flèche 23"/>
            <p:cNvCxnSpPr>
              <a:stCxn id="19" idx="0"/>
            </p:cNvCxnSpPr>
            <p:nvPr/>
          </p:nvCxnSpPr>
          <p:spPr>
            <a:xfrm flipV="1">
              <a:off x="3821694" y="1020924"/>
              <a:ext cx="1481943" cy="1200580"/>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4762062" y="1252140"/>
              <a:ext cx="1083149" cy="707886"/>
            </a:xfrm>
            <a:prstGeom prst="rect">
              <a:avLst/>
            </a:prstGeom>
            <a:noFill/>
          </p:spPr>
          <p:txBody>
            <a:bodyPr wrap="square" rtlCol="0">
              <a:spAutoFit/>
            </a:bodyPr>
            <a:lstStyle/>
            <a:p>
              <a:r>
                <a:rPr lang="fr-FR" sz="4000" b="1" dirty="0" smtClean="0"/>
                <a:t>3</a:t>
              </a:r>
              <a:endParaRPr lang="fr-FR" sz="4000" b="1" dirty="0"/>
            </a:p>
          </p:txBody>
        </p:sp>
      </p:grpSp>
      <p:grpSp>
        <p:nvGrpSpPr>
          <p:cNvPr id="30" name="Groupe 29"/>
          <p:cNvGrpSpPr/>
          <p:nvPr/>
        </p:nvGrpSpPr>
        <p:grpSpPr>
          <a:xfrm>
            <a:off x="6275322" y="2154949"/>
            <a:ext cx="1513258" cy="1847721"/>
            <a:chOff x="3648545" y="672204"/>
            <a:chExt cx="1513258" cy="1847721"/>
          </a:xfrm>
        </p:grpSpPr>
        <p:cxnSp>
          <p:nvCxnSpPr>
            <p:cNvPr id="31" name="Connecteur droit avec flèche 30"/>
            <p:cNvCxnSpPr>
              <a:stCxn id="21" idx="0"/>
              <a:endCxn id="27" idx="2"/>
            </p:cNvCxnSpPr>
            <p:nvPr/>
          </p:nvCxnSpPr>
          <p:spPr>
            <a:xfrm flipH="1" flipV="1">
              <a:off x="3648545" y="672204"/>
              <a:ext cx="1285010" cy="1847721"/>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4078654" y="698204"/>
              <a:ext cx="1083149" cy="707886"/>
            </a:xfrm>
            <a:prstGeom prst="rect">
              <a:avLst/>
            </a:prstGeom>
            <a:noFill/>
          </p:spPr>
          <p:txBody>
            <a:bodyPr wrap="square" rtlCol="0">
              <a:spAutoFit/>
            </a:bodyPr>
            <a:lstStyle/>
            <a:p>
              <a:r>
                <a:rPr lang="fr-FR" sz="4000" b="1" dirty="0" smtClean="0"/>
                <a:t>3..*</a:t>
              </a:r>
              <a:endParaRPr lang="fr-FR" sz="4000" b="1" dirty="0"/>
            </a:p>
          </p:txBody>
        </p:sp>
      </p:grpSp>
      <p:sp>
        <p:nvSpPr>
          <p:cNvPr id="33" name="ZoneTexte 32"/>
          <p:cNvSpPr txBox="1"/>
          <p:nvPr/>
        </p:nvSpPr>
        <p:spPr>
          <a:xfrm>
            <a:off x="2002288" y="5445224"/>
            <a:ext cx="2088232" cy="646331"/>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3600" dirty="0" smtClean="0"/>
              <a:t>Dessin</a:t>
            </a:r>
          </a:p>
        </p:txBody>
      </p:sp>
      <p:grpSp>
        <p:nvGrpSpPr>
          <p:cNvPr id="34" name="Groupe 33"/>
          <p:cNvGrpSpPr/>
          <p:nvPr/>
        </p:nvGrpSpPr>
        <p:grpSpPr>
          <a:xfrm>
            <a:off x="3548945" y="4002670"/>
            <a:ext cx="3156486" cy="1442554"/>
            <a:chOff x="4021020" y="975024"/>
            <a:chExt cx="3156486" cy="1442554"/>
          </a:xfrm>
        </p:grpSpPr>
        <p:cxnSp>
          <p:nvCxnSpPr>
            <p:cNvPr id="35" name="Connecteur droit avec flèche 34"/>
            <p:cNvCxnSpPr/>
            <p:nvPr/>
          </p:nvCxnSpPr>
          <p:spPr>
            <a:xfrm flipV="1">
              <a:off x="4021020" y="1298190"/>
              <a:ext cx="3039279" cy="1119388"/>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ZoneTexte 36"/>
            <p:cNvSpPr txBox="1"/>
            <p:nvPr/>
          </p:nvSpPr>
          <p:spPr>
            <a:xfrm>
              <a:off x="6094357" y="975024"/>
              <a:ext cx="1083149" cy="707886"/>
            </a:xfrm>
            <a:prstGeom prst="rect">
              <a:avLst/>
            </a:prstGeom>
            <a:noFill/>
          </p:spPr>
          <p:txBody>
            <a:bodyPr wrap="square" rtlCol="0">
              <a:spAutoFit/>
            </a:bodyPr>
            <a:lstStyle/>
            <a:p>
              <a:r>
                <a:rPr lang="fr-FR" sz="4000" b="1" dirty="0" smtClean="0"/>
                <a:t>*</a:t>
              </a:r>
              <a:endParaRPr lang="fr-FR" sz="4000" b="1" dirty="0"/>
            </a:p>
          </p:txBody>
        </p:sp>
      </p:grpSp>
      <p:grpSp>
        <p:nvGrpSpPr>
          <p:cNvPr id="38" name="Groupe 37"/>
          <p:cNvGrpSpPr/>
          <p:nvPr/>
        </p:nvGrpSpPr>
        <p:grpSpPr>
          <a:xfrm>
            <a:off x="3046404" y="4002670"/>
            <a:ext cx="1237564" cy="1442554"/>
            <a:chOff x="3424683" y="290278"/>
            <a:chExt cx="1237564" cy="1442554"/>
          </a:xfrm>
        </p:grpSpPr>
        <p:cxnSp>
          <p:nvCxnSpPr>
            <p:cNvPr id="39" name="Connecteur droit avec flèche 38"/>
            <p:cNvCxnSpPr>
              <a:stCxn id="33" idx="0"/>
              <a:endCxn id="19" idx="2"/>
            </p:cNvCxnSpPr>
            <p:nvPr/>
          </p:nvCxnSpPr>
          <p:spPr>
            <a:xfrm flipV="1">
              <a:off x="3424683" y="290278"/>
              <a:ext cx="775290" cy="1442554"/>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3579098" y="376874"/>
              <a:ext cx="1083149" cy="707886"/>
            </a:xfrm>
            <a:prstGeom prst="rect">
              <a:avLst/>
            </a:prstGeom>
            <a:noFill/>
          </p:spPr>
          <p:txBody>
            <a:bodyPr wrap="square" rtlCol="0">
              <a:spAutoFit/>
            </a:bodyPr>
            <a:lstStyle/>
            <a:p>
              <a:r>
                <a:rPr lang="fr-FR" sz="4000" b="1" dirty="0" smtClean="0"/>
                <a:t>*</a:t>
              </a:r>
              <a:endParaRPr lang="fr-FR" sz="4000" b="1" dirty="0"/>
            </a:p>
          </p:txBody>
        </p:sp>
      </p:grpSp>
      <p:grpSp>
        <p:nvGrpSpPr>
          <p:cNvPr id="42" name="Groupe 41"/>
          <p:cNvGrpSpPr/>
          <p:nvPr/>
        </p:nvGrpSpPr>
        <p:grpSpPr>
          <a:xfrm>
            <a:off x="1316662" y="2740918"/>
            <a:ext cx="1227200" cy="2704306"/>
            <a:chOff x="2994568" y="-8302"/>
            <a:chExt cx="1227200" cy="2704306"/>
          </a:xfrm>
        </p:grpSpPr>
        <p:cxnSp>
          <p:nvCxnSpPr>
            <p:cNvPr id="43" name="Connecteur droit avec flèche 42"/>
            <p:cNvCxnSpPr>
              <a:endCxn id="2" idx="2"/>
            </p:cNvCxnSpPr>
            <p:nvPr/>
          </p:nvCxnSpPr>
          <p:spPr>
            <a:xfrm flipH="1" flipV="1">
              <a:off x="2994568" y="-8302"/>
              <a:ext cx="1170135" cy="2704306"/>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ZoneTexte 43"/>
            <p:cNvSpPr txBox="1"/>
            <p:nvPr/>
          </p:nvSpPr>
          <p:spPr>
            <a:xfrm>
              <a:off x="3138619" y="139615"/>
              <a:ext cx="1083149" cy="707886"/>
            </a:xfrm>
            <a:prstGeom prst="rect">
              <a:avLst/>
            </a:prstGeom>
            <a:noFill/>
          </p:spPr>
          <p:txBody>
            <a:bodyPr wrap="square" rtlCol="0">
              <a:spAutoFit/>
            </a:bodyPr>
            <a:lstStyle/>
            <a:p>
              <a:r>
                <a:rPr lang="fr-FR" sz="4000" b="1" dirty="0" smtClean="0"/>
                <a:t>*</a:t>
              </a:r>
              <a:endParaRPr lang="fr-FR" sz="4000" b="1" dirty="0"/>
            </a:p>
          </p:txBody>
        </p:sp>
      </p:grpSp>
      <p:sp>
        <p:nvSpPr>
          <p:cNvPr id="41" name="ZoneTexte 40"/>
          <p:cNvSpPr txBox="1"/>
          <p:nvPr/>
        </p:nvSpPr>
        <p:spPr>
          <a:xfrm>
            <a:off x="1931841" y="1693284"/>
            <a:ext cx="2880320" cy="461665"/>
          </a:xfrm>
          <a:prstGeom prst="rect">
            <a:avLst/>
          </a:prstGeom>
          <a:noFill/>
        </p:spPr>
        <p:txBody>
          <a:bodyPr wrap="square" rtlCol="0">
            <a:spAutoFit/>
          </a:bodyPr>
          <a:lstStyle/>
          <a:p>
            <a:pPr algn="ctr"/>
            <a:r>
              <a:rPr lang="fr-FR" sz="2400" b="1" dirty="0"/>
              <a:t>d</a:t>
            </a:r>
            <a:r>
              <a:rPr lang="fr-FR" sz="2400" b="1" dirty="0" smtClean="0"/>
              <a:t>éfini par</a:t>
            </a:r>
            <a:endParaRPr lang="fr-FR" sz="2400" b="1" dirty="0"/>
          </a:p>
        </p:txBody>
      </p:sp>
      <p:sp>
        <p:nvSpPr>
          <p:cNvPr id="45" name="ZoneTexte 44"/>
          <p:cNvSpPr txBox="1"/>
          <p:nvPr/>
        </p:nvSpPr>
        <p:spPr>
          <a:xfrm>
            <a:off x="461570" y="4443209"/>
            <a:ext cx="2025228" cy="461665"/>
          </a:xfrm>
          <a:prstGeom prst="rect">
            <a:avLst/>
          </a:prstGeom>
          <a:noFill/>
        </p:spPr>
        <p:txBody>
          <a:bodyPr wrap="square" rtlCol="0">
            <a:spAutoFit/>
          </a:bodyPr>
          <a:lstStyle/>
          <a:p>
            <a:pPr algn="ctr"/>
            <a:r>
              <a:rPr lang="fr-FR" sz="2400" b="1" dirty="0" smtClean="0"/>
              <a:t>comporte</a:t>
            </a:r>
            <a:endParaRPr lang="fr-FR" sz="2400" b="1" dirty="0"/>
          </a:p>
        </p:txBody>
      </p:sp>
      <p:sp>
        <p:nvSpPr>
          <p:cNvPr id="46" name="ZoneTexte 45"/>
          <p:cNvSpPr txBox="1"/>
          <p:nvPr/>
        </p:nvSpPr>
        <p:spPr>
          <a:xfrm>
            <a:off x="4642397" y="4797152"/>
            <a:ext cx="2025228" cy="461665"/>
          </a:xfrm>
          <a:prstGeom prst="rect">
            <a:avLst/>
          </a:prstGeom>
          <a:noFill/>
        </p:spPr>
        <p:txBody>
          <a:bodyPr wrap="square" rtlCol="0">
            <a:spAutoFit/>
          </a:bodyPr>
          <a:lstStyle/>
          <a:p>
            <a:pPr algn="ctr"/>
            <a:r>
              <a:rPr lang="fr-FR" sz="2400" b="1" dirty="0" smtClean="0"/>
              <a:t>comporte</a:t>
            </a:r>
            <a:endParaRPr lang="fr-FR" sz="2400" b="1" dirty="0"/>
          </a:p>
        </p:txBody>
      </p:sp>
      <p:sp>
        <p:nvSpPr>
          <p:cNvPr id="47" name="ZoneTexte 46"/>
          <p:cNvSpPr txBox="1"/>
          <p:nvPr/>
        </p:nvSpPr>
        <p:spPr>
          <a:xfrm>
            <a:off x="6348420" y="3094861"/>
            <a:ext cx="2880320" cy="461665"/>
          </a:xfrm>
          <a:prstGeom prst="rect">
            <a:avLst/>
          </a:prstGeom>
          <a:noFill/>
        </p:spPr>
        <p:txBody>
          <a:bodyPr wrap="square" rtlCol="0">
            <a:spAutoFit/>
          </a:bodyPr>
          <a:lstStyle/>
          <a:p>
            <a:pPr algn="ctr"/>
            <a:r>
              <a:rPr lang="fr-FR" sz="2400" b="1" dirty="0"/>
              <a:t>d</a:t>
            </a:r>
            <a:r>
              <a:rPr lang="fr-FR" sz="2400" b="1" dirty="0" smtClean="0"/>
              <a:t>éfini par</a:t>
            </a:r>
            <a:endParaRPr lang="fr-FR" sz="2400" b="1" dirty="0"/>
          </a:p>
        </p:txBody>
      </p:sp>
      <p:sp>
        <p:nvSpPr>
          <p:cNvPr id="48" name="ZoneTexte 47"/>
          <p:cNvSpPr txBox="1"/>
          <p:nvPr/>
        </p:nvSpPr>
        <p:spPr>
          <a:xfrm>
            <a:off x="3122505" y="2847976"/>
            <a:ext cx="2880320" cy="461665"/>
          </a:xfrm>
          <a:prstGeom prst="rect">
            <a:avLst/>
          </a:prstGeom>
          <a:noFill/>
        </p:spPr>
        <p:txBody>
          <a:bodyPr wrap="square" rtlCol="0">
            <a:spAutoFit/>
          </a:bodyPr>
          <a:lstStyle/>
          <a:p>
            <a:pPr algn="ctr"/>
            <a:r>
              <a:rPr lang="fr-FR" sz="2400" b="1" dirty="0"/>
              <a:t>d</a:t>
            </a:r>
            <a:r>
              <a:rPr lang="fr-FR" sz="2400" b="1" dirty="0" smtClean="0"/>
              <a:t>éfini par</a:t>
            </a:r>
            <a:endParaRPr lang="fr-FR" sz="2400" b="1" dirty="0"/>
          </a:p>
        </p:txBody>
      </p:sp>
      <p:sp>
        <p:nvSpPr>
          <p:cNvPr id="49" name="ZoneTexte 48"/>
          <p:cNvSpPr txBox="1"/>
          <p:nvPr/>
        </p:nvSpPr>
        <p:spPr>
          <a:xfrm>
            <a:off x="2638740" y="4493114"/>
            <a:ext cx="2025228" cy="461665"/>
          </a:xfrm>
          <a:prstGeom prst="rect">
            <a:avLst/>
          </a:prstGeom>
          <a:noFill/>
        </p:spPr>
        <p:txBody>
          <a:bodyPr wrap="square" rtlCol="0">
            <a:spAutoFit/>
          </a:bodyPr>
          <a:lstStyle/>
          <a:p>
            <a:pPr algn="ctr"/>
            <a:r>
              <a:rPr lang="fr-FR" sz="2400" b="1" dirty="0" smtClean="0"/>
              <a:t>comporte</a:t>
            </a:r>
            <a:endParaRPr lang="fr-FR" sz="2400" b="1" dirty="0"/>
          </a:p>
        </p:txBody>
      </p:sp>
    </p:spTree>
    <p:extLst>
      <p:ext uri="{BB962C8B-B14F-4D97-AF65-F5344CB8AC3E}">
        <p14:creationId xmlns:p14="http://schemas.microsoft.com/office/powerpoint/2010/main" val="398475957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48</a:t>
            </a:fld>
            <a:endParaRPr lang="fr-BE"/>
          </a:p>
        </p:txBody>
      </p:sp>
      <p:sp>
        <p:nvSpPr>
          <p:cNvPr id="7" name="ZoneTexte 6"/>
          <p:cNvSpPr txBox="1"/>
          <p:nvPr/>
        </p:nvSpPr>
        <p:spPr>
          <a:xfrm>
            <a:off x="179512" y="2852936"/>
            <a:ext cx="8640960" cy="1323439"/>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4000" dirty="0" smtClean="0"/>
              <a:t>Représentation Java des </a:t>
            </a:r>
          </a:p>
          <a:p>
            <a:pPr algn="ctr"/>
            <a:r>
              <a:rPr lang="fr-FR" sz="4000" dirty="0" smtClean="0"/>
              <a:t>Relations structurelles </a:t>
            </a:r>
            <a:endParaRPr lang="fr-FR" sz="4000" dirty="0"/>
          </a:p>
        </p:txBody>
      </p:sp>
    </p:spTree>
    <p:extLst>
      <p:ext uri="{BB962C8B-B14F-4D97-AF65-F5344CB8AC3E}">
        <p14:creationId xmlns:p14="http://schemas.microsoft.com/office/powerpoint/2010/main" val="16525806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49</a:t>
            </a:fld>
            <a:endParaRPr lang="fr-BE"/>
          </a:p>
        </p:txBody>
      </p:sp>
      <p:sp>
        <p:nvSpPr>
          <p:cNvPr id="7" name="ZoneTexte 6"/>
          <p:cNvSpPr txBox="1"/>
          <p:nvPr/>
        </p:nvSpPr>
        <p:spPr>
          <a:xfrm>
            <a:off x="59559" y="1412776"/>
            <a:ext cx="9144000" cy="35394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sz="2800" dirty="0" smtClean="0"/>
              <a:t>RAPPEL:</a:t>
            </a:r>
          </a:p>
          <a:p>
            <a:pPr marL="457200" indent="-457200">
              <a:buFontTx/>
              <a:buChar char="-"/>
            </a:pPr>
            <a:r>
              <a:rPr lang="fr-FR" sz="2800" dirty="0" smtClean="0"/>
              <a:t>Une relation structurelle indique qu’il </a:t>
            </a:r>
            <a:r>
              <a:rPr lang="fr-FR" sz="2800" b="1" dirty="0" smtClean="0"/>
              <a:t>y a un lien entre un objet source et un ou plusieurs objets cibles</a:t>
            </a:r>
          </a:p>
          <a:p>
            <a:endParaRPr lang="fr-FR" sz="2800" b="1" dirty="0" smtClean="0"/>
          </a:p>
          <a:p>
            <a:pPr marL="457200" indent="-457200">
              <a:buFontTx/>
              <a:buChar char="-"/>
            </a:pPr>
            <a:r>
              <a:rPr lang="fr-FR" sz="2800" dirty="0" smtClean="0"/>
              <a:t>Pour </a:t>
            </a:r>
            <a:r>
              <a:rPr lang="fr-FR" sz="2800" b="1" dirty="0" smtClean="0"/>
              <a:t>envoyer un message </a:t>
            </a:r>
            <a:r>
              <a:rPr lang="fr-FR" sz="2800" dirty="0" smtClean="0"/>
              <a:t>à l’objet cible (c’est-à-dire pour demander l’exécution d’une méthode sur l’objet cible), l’objet source </a:t>
            </a:r>
            <a:r>
              <a:rPr lang="fr-FR" sz="2800" b="1" dirty="0" smtClean="0"/>
              <a:t>doit connaitre </a:t>
            </a:r>
            <a:r>
              <a:rPr lang="fr-FR" sz="2800" dirty="0" smtClean="0"/>
              <a:t>l’objet cible: L’objet source </a:t>
            </a:r>
            <a:r>
              <a:rPr lang="fr-FR" sz="2800" b="1" dirty="0" smtClean="0"/>
              <a:t>doit donc connaitre l’identité </a:t>
            </a:r>
            <a:r>
              <a:rPr lang="fr-FR" sz="2800" dirty="0" smtClean="0"/>
              <a:t>de l’objet destination.</a:t>
            </a:r>
            <a:endParaRPr lang="fr-FR" sz="2800" dirty="0"/>
          </a:p>
        </p:txBody>
      </p:sp>
    </p:spTree>
    <p:extLst>
      <p:ext uri="{BB962C8B-B14F-4D97-AF65-F5344CB8AC3E}">
        <p14:creationId xmlns:p14="http://schemas.microsoft.com/office/powerpoint/2010/main" val="3239234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a:t>
            </a:fld>
            <a:endParaRPr lang="fr-BE"/>
          </a:p>
        </p:txBody>
      </p:sp>
      <p:sp>
        <p:nvSpPr>
          <p:cNvPr id="8" name="ZoneTexte 10"/>
          <p:cNvSpPr txBox="1"/>
          <p:nvPr/>
        </p:nvSpPr>
        <p:spPr>
          <a:xfrm>
            <a:off x="0" y="230788"/>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Une</a:t>
            </a:r>
            <a:r>
              <a:rPr lang="fr-FR" sz="3200" dirty="0" smtClean="0"/>
              <a:t> </a:t>
            </a:r>
            <a:r>
              <a:rPr lang="fr-FR" sz="3200" b="1" dirty="0"/>
              <a:t>v</a:t>
            </a:r>
            <a:r>
              <a:rPr lang="fr-FR" sz="3200" b="1" dirty="0" smtClean="0"/>
              <a:t>oiture</a:t>
            </a:r>
            <a:r>
              <a:rPr lang="fr-FR" sz="3200" dirty="0" smtClean="0"/>
              <a:t>  </a:t>
            </a:r>
            <a:r>
              <a:rPr lang="fr-FR" sz="3200" b="1" dirty="0" smtClean="0">
                <a:solidFill>
                  <a:srgbClr val="FF0000"/>
                </a:solidFill>
              </a:rPr>
              <a:t>possède </a:t>
            </a:r>
            <a:r>
              <a:rPr lang="fr-FR" sz="3200" dirty="0" smtClean="0"/>
              <a:t>4  </a:t>
            </a:r>
            <a:r>
              <a:rPr lang="fr-FR" sz="3200" b="1" dirty="0" smtClean="0"/>
              <a:t>roues</a:t>
            </a:r>
          </a:p>
        </p:txBody>
      </p:sp>
      <p:sp>
        <p:nvSpPr>
          <p:cNvPr id="4" name="Oval 3"/>
          <p:cNvSpPr/>
          <p:nvPr/>
        </p:nvSpPr>
        <p:spPr>
          <a:xfrm>
            <a:off x="4067944" y="230788"/>
            <a:ext cx="1728726" cy="584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10"/>
          <p:cNvSpPr txBox="1"/>
          <p:nvPr/>
        </p:nvSpPr>
        <p:spPr>
          <a:xfrm>
            <a:off x="1199" y="1624699"/>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De cette description </a:t>
            </a:r>
            <a:r>
              <a:rPr lang="fr-FR" sz="3200" dirty="0" smtClean="0"/>
              <a:t>ressortent </a:t>
            </a:r>
            <a:r>
              <a:rPr lang="fr-FR" sz="3200" dirty="0" smtClean="0"/>
              <a:t>les concepts suivant:</a:t>
            </a:r>
          </a:p>
        </p:txBody>
      </p:sp>
      <p:sp>
        <p:nvSpPr>
          <p:cNvPr id="13" name="ZoneTexte 10"/>
          <p:cNvSpPr txBox="1"/>
          <p:nvPr/>
        </p:nvSpPr>
        <p:spPr>
          <a:xfrm>
            <a:off x="-22865" y="3212976"/>
            <a:ext cx="9144000" cy="304698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514350" indent="-514350">
              <a:buAutoNum type="arabicPeriod"/>
            </a:pPr>
            <a:r>
              <a:rPr lang="fr-FR" sz="3200" dirty="0" smtClean="0"/>
              <a:t>Le concept de </a:t>
            </a:r>
            <a:r>
              <a:rPr lang="fr-FR" sz="3200" b="1" dirty="0" smtClean="0"/>
              <a:t>voiture</a:t>
            </a:r>
            <a:r>
              <a:rPr lang="fr-FR" sz="3200" dirty="0" smtClean="0"/>
              <a:t> qui sera représenté par la classe </a:t>
            </a:r>
            <a:r>
              <a:rPr lang="fr-FR" sz="3200" b="1" dirty="0" smtClean="0"/>
              <a:t>Voiture</a:t>
            </a:r>
            <a:r>
              <a:rPr lang="ar-DZ" sz="3200" b="1" dirty="0" smtClean="0"/>
              <a:t>   مفهوم السيارة  </a:t>
            </a:r>
            <a:endParaRPr lang="fr-FR" sz="3200" b="1" dirty="0" smtClean="0"/>
          </a:p>
          <a:p>
            <a:pPr marL="514350" indent="-514350">
              <a:buFontTx/>
              <a:buAutoNum type="arabicPeriod"/>
            </a:pPr>
            <a:r>
              <a:rPr lang="fr-FR" sz="3200" dirty="0"/>
              <a:t>Le </a:t>
            </a:r>
            <a:r>
              <a:rPr lang="fr-FR" sz="3200" dirty="0" smtClean="0"/>
              <a:t>concept </a:t>
            </a:r>
            <a:r>
              <a:rPr lang="fr-FR" sz="3200" dirty="0"/>
              <a:t>de </a:t>
            </a:r>
            <a:r>
              <a:rPr lang="fr-FR" sz="3200" b="1" dirty="0" smtClean="0"/>
              <a:t>roue</a:t>
            </a:r>
            <a:r>
              <a:rPr lang="fr-FR" sz="3200" dirty="0" smtClean="0"/>
              <a:t> </a:t>
            </a:r>
            <a:r>
              <a:rPr lang="fr-FR" sz="3200" dirty="0"/>
              <a:t>qui sera représenté par la classe </a:t>
            </a:r>
            <a:r>
              <a:rPr lang="fr-FR" sz="3200" b="1" dirty="0" smtClean="0"/>
              <a:t>Roue</a:t>
            </a:r>
            <a:r>
              <a:rPr lang="ar-DZ" sz="3200" b="1" dirty="0" smtClean="0"/>
              <a:t>   مفهوم العجلة </a:t>
            </a:r>
            <a:endParaRPr lang="fr-FR" sz="3200" b="1" dirty="0"/>
          </a:p>
          <a:p>
            <a:pPr marL="514350" indent="-514350">
              <a:buAutoNum type="arabicPeriod"/>
            </a:pPr>
            <a:r>
              <a:rPr lang="fr-FR" sz="3200" dirty="0" smtClean="0"/>
              <a:t>La relation </a:t>
            </a:r>
            <a:r>
              <a:rPr lang="fr-FR" sz="3200" b="1" dirty="0" smtClean="0"/>
              <a:t>possède</a:t>
            </a:r>
            <a:r>
              <a:rPr lang="fr-FR" sz="3200" dirty="0" smtClean="0"/>
              <a:t> qui </a:t>
            </a:r>
            <a:r>
              <a:rPr lang="fr-FR" sz="3200" dirty="0" smtClean="0"/>
              <a:t>indique qu’</a:t>
            </a:r>
            <a:r>
              <a:rPr lang="fr-FR" sz="3200" b="1" dirty="0" smtClean="0"/>
              <a:t>une voiture</a:t>
            </a:r>
            <a:r>
              <a:rPr lang="fr-FR" sz="3200" dirty="0" smtClean="0"/>
              <a:t> est liée et </a:t>
            </a:r>
            <a:r>
              <a:rPr lang="fr-FR" sz="3200" dirty="0" smtClean="0"/>
              <a:t>à </a:t>
            </a:r>
            <a:r>
              <a:rPr lang="fr-FR" sz="3200" b="1" dirty="0" smtClean="0"/>
              <a:t>4 </a:t>
            </a:r>
            <a:r>
              <a:rPr lang="fr-FR" sz="3200" b="1" dirty="0" smtClean="0"/>
              <a:t>roues</a:t>
            </a:r>
            <a:r>
              <a:rPr lang="ar-DZ" sz="3200" b="1" dirty="0" smtClean="0"/>
              <a:t> علاقة الإمتلاك   </a:t>
            </a:r>
            <a:endParaRPr lang="fr-FR" sz="3200" b="1" dirty="0" smtClean="0"/>
          </a:p>
        </p:txBody>
      </p:sp>
      <p:sp>
        <p:nvSpPr>
          <p:cNvPr id="9" name="ZoneTexte 10"/>
          <p:cNvSpPr txBox="1"/>
          <p:nvPr/>
        </p:nvSpPr>
        <p:spPr>
          <a:xfrm>
            <a:off x="33984" y="862067"/>
            <a:ext cx="9144000"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rtl="1"/>
            <a:r>
              <a:rPr lang="ar-DZ" sz="3600" b="1" dirty="0" smtClean="0">
                <a:solidFill>
                  <a:srgbClr val="C00000"/>
                </a:solidFill>
              </a:rPr>
              <a:t>السيارة تمتلك 4 عجلات</a:t>
            </a:r>
            <a:endParaRPr lang="fr-FR" sz="3600" b="1" dirty="0" smtClean="0"/>
          </a:p>
        </p:txBody>
      </p:sp>
      <p:sp>
        <p:nvSpPr>
          <p:cNvPr id="11" name="ZoneTexte 10"/>
          <p:cNvSpPr txBox="1"/>
          <p:nvPr/>
        </p:nvSpPr>
        <p:spPr>
          <a:xfrm>
            <a:off x="-50396" y="2360558"/>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rtl="1"/>
            <a:r>
              <a:rPr lang="ar-DZ" sz="3200" dirty="0" smtClean="0"/>
              <a:t>من هذا الوصف نستخرج المفاهيم التالية</a:t>
            </a:r>
            <a:endParaRPr lang="fr-FR" sz="3200" dirty="0" smtClean="0"/>
          </a:p>
        </p:txBody>
      </p:sp>
    </p:spTree>
    <p:extLst>
      <p:ext uri="{BB962C8B-B14F-4D97-AF65-F5344CB8AC3E}">
        <p14:creationId xmlns:p14="http://schemas.microsoft.com/office/powerpoint/2010/main" val="41099548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50</a:t>
            </a:fld>
            <a:endParaRPr lang="fr-BE"/>
          </a:p>
        </p:txBody>
      </p:sp>
      <p:sp>
        <p:nvSpPr>
          <p:cNvPr id="5" name="ZoneTexte 4"/>
          <p:cNvSpPr txBox="1"/>
          <p:nvPr/>
        </p:nvSpPr>
        <p:spPr>
          <a:xfrm>
            <a:off x="-9073" y="90790"/>
            <a:ext cx="91440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3200" dirty="0" smtClean="0"/>
              <a:t>Question</a:t>
            </a:r>
            <a:endParaRPr lang="fr-FR" sz="3200" dirty="0"/>
          </a:p>
        </p:txBody>
      </p:sp>
      <p:sp>
        <p:nvSpPr>
          <p:cNvPr id="6" name="ZoneTexte 5"/>
          <p:cNvSpPr txBox="1"/>
          <p:nvPr/>
        </p:nvSpPr>
        <p:spPr>
          <a:xfrm>
            <a:off x="14769" y="738862"/>
            <a:ext cx="914400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Dans un programme JAVA par quoi est représentée l’identité d’un objet? </a:t>
            </a:r>
            <a:endParaRPr lang="fr-FR" sz="3200" dirty="0"/>
          </a:p>
        </p:txBody>
      </p:sp>
      <p:sp>
        <p:nvSpPr>
          <p:cNvPr id="8" name="ZoneTexte 7"/>
          <p:cNvSpPr txBox="1"/>
          <p:nvPr/>
        </p:nvSpPr>
        <p:spPr>
          <a:xfrm>
            <a:off x="-38651" y="3335882"/>
            <a:ext cx="91440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3200" dirty="0" smtClean="0"/>
              <a:t>Réponse</a:t>
            </a:r>
            <a:endParaRPr lang="fr-FR" sz="3200" dirty="0"/>
          </a:p>
        </p:txBody>
      </p:sp>
      <p:sp>
        <p:nvSpPr>
          <p:cNvPr id="9" name="ZoneTexte 8"/>
          <p:cNvSpPr txBox="1"/>
          <p:nvPr/>
        </p:nvSpPr>
        <p:spPr>
          <a:xfrm>
            <a:off x="-30334" y="3914848"/>
            <a:ext cx="9144000" cy="1077218"/>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fr-FR" sz="3200" dirty="0" smtClean="0"/>
              <a:t>Dans JAVA, la référence d’un objet représente son identité</a:t>
            </a:r>
            <a:endParaRPr lang="fr-FR" sz="3200" dirty="0"/>
          </a:p>
        </p:txBody>
      </p:sp>
    </p:spTree>
    <p:extLst>
      <p:ext uri="{BB962C8B-B14F-4D97-AF65-F5344CB8AC3E}">
        <p14:creationId xmlns:p14="http://schemas.microsoft.com/office/powerpoint/2010/main" val="41596138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51</a:t>
            </a:fld>
            <a:endParaRPr lang="fr-BE"/>
          </a:p>
        </p:txBody>
      </p:sp>
      <p:sp>
        <p:nvSpPr>
          <p:cNvPr id="5" name="ZoneTexte 4"/>
          <p:cNvSpPr txBox="1"/>
          <p:nvPr/>
        </p:nvSpPr>
        <p:spPr>
          <a:xfrm>
            <a:off x="-9073" y="90790"/>
            <a:ext cx="91440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3200" dirty="0" smtClean="0"/>
              <a:t>Règle Importante de la transformation UML </a:t>
            </a:r>
            <a:r>
              <a:rPr lang="fr-FR" sz="3200" dirty="0" smtClean="0">
                <a:sym typeface="Wingdings" pitchFamily="2" charset="2"/>
              </a:rPr>
              <a:t>Java</a:t>
            </a:r>
            <a:endParaRPr lang="fr-FR" sz="3200" dirty="0"/>
          </a:p>
        </p:txBody>
      </p:sp>
      <p:sp>
        <p:nvSpPr>
          <p:cNvPr id="6" name="ZoneTexte 5"/>
          <p:cNvSpPr txBox="1"/>
          <p:nvPr/>
        </p:nvSpPr>
        <p:spPr>
          <a:xfrm>
            <a:off x="14769" y="980728"/>
            <a:ext cx="9144000" cy="35394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Dans un programme Java</a:t>
            </a:r>
          </a:p>
          <a:p>
            <a:pPr algn="ctr"/>
            <a:r>
              <a:rPr lang="fr-FR" sz="3200" dirty="0" smtClean="0"/>
              <a:t>Pour que l’objet source puisse envoyer un message à l’objet destination (c’est-à-dire demander l’exécution  d’une méthode sur l’objet destination), </a:t>
            </a:r>
          </a:p>
          <a:p>
            <a:pPr algn="ctr"/>
            <a:r>
              <a:rPr lang="fr-FR" sz="3200" b="1" dirty="0" smtClean="0"/>
              <a:t>l’objet source </a:t>
            </a:r>
          </a:p>
          <a:p>
            <a:pPr algn="ctr"/>
            <a:r>
              <a:rPr lang="fr-FR" sz="3200" b="1" dirty="0" smtClean="0"/>
              <a:t>doit connaitre la référence de </a:t>
            </a:r>
          </a:p>
          <a:p>
            <a:pPr algn="ctr"/>
            <a:r>
              <a:rPr lang="fr-FR" sz="3200" b="1" dirty="0" smtClean="0"/>
              <a:t>l’objet destination</a:t>
            </a:r>
            <a:endParaRPr lang="fr-FR" sz="3200" b="1" dirty="0"/>
          </a:p>
        </p:txBody>
      </p:sp>
      <p:sp>
        <p:nvSpPr>
          <p:cNvPr id="10" name="ZoneTexte 9"/>
          <p:cNvSpPr txBox="1"/>
          <p:nvPr/>
        </p:nvSpPr>
        <p:spPr>
          <a:xfrm>
            <a:off x="39810" y="5047729"/>
            <a:ext cx="914400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La </a:t>
            </a:r>
            <a:r>
              <a:rPr lang="fr-FR" sz="3200" b="1" dirty="0" smtClean="0"/>
              <a:t>référence de l’objet </a:t>
            </a:r>
            <a:r>
              <a:rPr lang="fr-FR" sz="3200" dirty="0" smtClean="0"/>
              <a:t>destination doit être un </a:t>
            </a:r>
            <a:r>
              <a:rPr lang="fr-FR" sz="3200" b="1" dirty="0" smtClean="0"/>
              <a:t>attribut de l’objet source</a:t>
            </a:r>
            <a:endParaRPr lang="fr-FR" sz="3200" b="1" dirty="0"/>
          </a:p>
        </p:txBody>
      </p:sp>
    </p:spTree>
    <p:extLst>
      <p:ext uri="{BB962C8B-B14F-4D97-AF65-F5344CB8AC3E}">
        <p14:creationId xmlns:p14="http://schemas.microsoft.com/office/powerpoint/2010/main" val="32681828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52</a:t>
            </a:fld>
            <a:endParaRPr lang="fr-BE"/>
          </a:p>
        </p:txBody>
      </p:sp>
      <p:sp>
        <p:nvSpPr>
          <p:cNvPr id="5" name="ZoneTexte 4"/>
          <p:cNvSpPr txBox="1"/>
          <p:nvPr/>
        </p:nvSpPr>
        <p:spPr>
          <a:xfrm>
            <a:off x="-9073" y="90790"/>
            <a:ext cx="9144000"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fr-FR" sz="3200" dirty="0" smtClean="0"/>
              <a:t>Règle Importante</a:t>
            </a:r>
            <a:endParaRPr lang="fr-FR" sz="3200" dirty="0"/>
          </a:p>
        </p:txBody>
      </p:sp>
      <p:sp>
        <p:nvSpPr>
          <p:cNvPr id="11" name="ZoneTexte 10"/>
          <p:cNvSpPr txBox="1"/>
          <p:nvPr/>
        </p:nvSpPr>
        <p:spPr>
          <a:xfrm>
            <a:off x="-9073" y="2276872"/>
            <a:ext cx="9144000" cy="156966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3200" b="1" dirty="0" smtClean="0">
                <a:solidFill>
                  <a:schemeClr val="bg1"/>
                </a:solidFill>
              </a:rPr>
              <a:t>Une relation structurelle UML</a:t>
            </a:r>
          </a:p>
          <a:p>
            <a:pPr algn="ctr"/>
            <a:r>
              <a:rPr lang="fr-FR" sz="3200" b="1" dirty="0" smtClean="0">
                <a:solidFill>
                  <a:schemeClr val="bg1"/>
                </a:solidFill>
              </a:rPr>
              <a:t>est représentée </a:t>
            </a:r>
            <a:r>
              <a:rPr lang="fr-FR" sz="3200" b="1" dirty="0" smtClean="0">
                <a:solidFill>
                  <a:srgbClr val="FFFF00"/>
                </a:solidFill>
              </a:rPr>
              <a:t>au niveau de la classe source </a:t>
            </a:r>
            <a:r>
              <a:rPr lang="fr-FR" sz="3200" b="1" dirty="0" smtClean="0">
                <a:solidFill>
                  <a:schemeClr val="bg1"/>
                </a:solidFill>
              </a:rPr>
              <a:t>JAVA </a:t>
            </a:r>
          </a:p>
          <a:p>
            <a:pPr algn="ctr"/>
            <a:r>
              <a:rPr lang="fr-FR" sz="3200" b="1" dirty="0" smtClean="0">
                <a:solidFill>
                  <a:schemeClr val="bg1"/>
                </a:solidFill>
              </a:rPr>
              <a:t>par </a:t>
            </a:r>
            <a:r>
              <a:rPr lang="fr-FR" sz="3200" b="1" dirty="0" smtClean="0">
                <a:solidFill>
                  <a:schemeClr val="bg1"/>
                </a:solidFill>
              </a:rPr>
              <a:t> des  </a:t>
            </a:r>
            <a:r>
              <a:rPr lang="fr-FR" sz="3200" b="1" dirty="0" smtClean="0">
                <a:solidFill>
                  <a:srgbClr val="00FF00"/>
                </a:solidFill>
              </a:rPr>
              <a:t>références </a:t>
            </a:r>
            <a:r>
              <a:rPr lang="fr-FR" sz="3200" b="1" dirty="0" smtClean="0">
                <a:solidFill>
                  <a:srgbClr val="FFFF00"/>
                </a:solidFill>
              </a:rPr>
              <a:t>d’objets de la classe destination</a:t>
            </a:r>
            <a:endParaRPr lang="fr-FR" sz="3200" b="1" dirty="0">
              <a:solidFill>
                <a:srgbClr val="FFFF00"/>
              </a:solidFill>
            </a:endParaRPr>
          </a:p>
        </p:txBody>
      </p:sp>
    </p:spTree>
    <p:extLst>
      <p:ext uri="{BB962C8B-B14F-4D97-AF65-F5344CB8AC3E}">
        <p14:creationId xmlns:p14="http://schemas.microsoft.com/office/powerpoint/2010/main" val="39522610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53</a:t>
            </a:fld>
            <a:endParaRPr lang="fr-BE"/>
          </a:p>
        </p:txBody>
      </p:sp>
      <p:sp>
        <p:nvSpPr>
          <p:cNvPr id="12" name="ZoneTexte 11"/>
          <p:cNvSpPr txBox="1"/>
          <p:nvPr/>
        </p:nvSpPr>
        <p:spPr>
          <a:xfrm>
            <a:off x="4355428" y="3055698"/>
            <a:ext cx="2424962"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b="1" u="sng" dirty="0" smtClean="0"/>
              <a:t>:Voiture</a:t>
            </a:r>
          </a:p>
        </p:txBody>
      </p:sp>
      <p:sp>
        <p:nvSpPr>
          <p:cNvPr id="24" name="ZoneTexte 23"/>
          <p:cNvSpPr txBox="1"/>
          <p:nvPr/>
        </p:nvSpPr>
        <p:spPr>
          <a:xfrm>
            <a:off x="547633" y="3870954"/>
            <a:ext cx="2325611"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b="1" u="sng" dirty="0" err="1" smtClean="0">
                <a:solidFill>
                  <a:schemeClr val="bg1"/>
                </a:solidFill>
              </a:rPr>
              <a:t>omar:Personne</a:t>
            </a:r>
            <a:endParaRPr lang="fr-FR" sz="2400" b="1" u="sng" dirty="0" smtClean="0">
              <a:solidFill>
                <a:schemeClr val="bg1"/>
              </a:solidFill>
            </a:endParaRPr>
          </a:p>
        </p:txBody>
      </p:sp>
      <p:sp>
        <p:nvSpPr>
          <p:cNvPr id="25" name="ZoneTexte 24"/>
          <p:cNvSpPr txBox="1"/>
          <p:nvPr/>
        </p:nvSpPr>
        <p:spPr>
          <a:xfrm>
            <a:off x="4401463" y="3842156"/>
            <a:ext cx="2393022" cy="461665"/>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fr-FR" sz="2400" b="1" u="sng" dirty="0" smtClean="0"/>
              <a:t>:Voiture</a:t>
            </a:r>
          </a:p>
        </p:txBody>
      </p:sp>
      <p:cxnSp>
        <p:nvCxnSpPr>
          <p:cNvPr id="17" name="Connecteur droit avec flèche 16"/>
          <p:cNvCxnSpPr/>
          <p:nvPr/>
        </p:nvCxnSpPr>
        <p:spPr>
          <a:xfrm flipV="1">
            <a:off x="3832264" y="601244"/>
            <a:ext cx="1765710" cy="22118"/>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421510" y="392531"/>
            <a:ext cx="244827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b="1" dirty="0" smtClean="0">
                <a:solidFill>
                  <a:schemeClr val="bg1"/>
                </a:solidFill>
              </a:rPr>
              <a:t>Personne</a:t>
            </a:r>
          </a:p>
        </p:txBody>
      </p:sp>
      <p:sp>
        <p:nvSpPr>
          <p:cNvPr id="19" name="ZoneTexte 18"/>
          <p:cNvSpPr txBox="1"/>
          <p:nvPr/>
        </p:nvSpPr>
        <p:spPr>
          <a:xfrm>
            <a:off x="5599930" y="370412"/>
            <a:ext cx="207818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b="1" dirty="0" smtClean="0"/>
              <a:t>Voiture</a:t>
            </a:r>
          </a:p>
        </p:txBody>
      </p:sp>
      <p:sp>
        <p:nvSpPr>
          <p:cNvPr id="20" name="ZoneTexte 19"/>
          <p:cNvSpPr txBox="1"/>
          <p:nvPr/>
        </p:nvSpPr>
        <p:spPr>
          <a:xfrm>
            <a:off x="1423626" y="874468"/>
            <a:ext cx="2448272"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FR" sz="2400" b="1" dirty="0" smtClean="0">
                <a:solidFill>
                  <a:schemeClr val="bg1"/>
                </a:solidFill>
              </a:rPr>
              <a:t>voiture: Voiture</a:t>
            </a:r>
            <a:endParaRPr lang="fr-FR" sz="2400" b="1" dirty="0">
              <a:solidFill>
                <a:schemeClr val="bg1"/>
              </a:solidFill>
            </a:endParaRPr>
          </a:p>
          <a:p>
            <a:pPr algn="ctr"/>
            <a:endParaRPr lang="fr-FR" sz="2400" b="1" u="sng" dirty="0" smtClean="0">
              <a:solidFill>
                <a:schemeClr val="bg1"/>
              </a:solidFill>
            </a:endParaRPr>
          </a:p>
        </p:txBody>
      </p:sp>
      <p:sp>
        <p:nvSpPr>
          <p:cNvPr id="4" name="ZoneTexte 3"/>
          <p:cNvSpPr txBox="1"/>
          <p:nvPr/>
        </p:nvSpPr>
        <p:spPr>
          <a:xfrm>
            <a:off x="4696439" y="10372"/>
            <a:ext cx="1365556" cy="523220"/>
          </a:xfrm>
          <a:prstGeom prst="rect">
            <a:avLst/>
          </a:prstGeom>
          <a:noFill/>
        </p:spPr>
        <p:txBody>
          <a:bodyPr wrap="square" rtlCol="0">
            <a:spAutoFit/>
          </a:bodyPr>
          <a:lstStyle/>
          <a:p>
            <a:r>
              <a:rPr lang="fr-FR" sz="2800" b="1" dirty="0" smtClean="0"/>
              <a:t>0,1</a:t>
            </a:r>
            <a:endParaRPr lang="fr-FR" sz="2800" b="1" dirty="0"/>
          </a:p>
        </p:txBody>
      </p:sp>
      <p:sp>
        <p:nvSpPr>
          <p:cNvPr id="21" name="ZoneTexte 20"/>
          <p:cNvSpPr txBox="1"/>
          <p:nvPr/>
        </p:nvSpPr>
        <p:spPr>
          <a:xfrm>
            <a:off x="5589879" y="874467"/>
            <a:ext cx="2088232"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400" b="1" u="sng" dirty="0" smtClean="0">
              <a:solidFill>
                <a:schemeClr val="bg1"/>
              </a:solidFill>
            </a:endParaRPr>
          </a:p>
          <a:p>
            <a:pPr algn="ctr"/>
            <a:endParaRPr lang="fr-FR" sz="2400" b="1" u="sng" dirty="0" smtClean="0">
              <a:solidFill>
                <a:schemeClr val="bg1"/>
              </a:solidFill>
            </a:endParaRPr>
          </a:p>
        </p:txBody>
      </p:sp>
      <p:grpSp>
        <p:nvGrpSpPr>
          <p:cNvPr id="13" name="Groupe 12"/>
          <p:cNvGrpSpPr/>
          <p:nvPr/>
        </p:nvGrpSpPr>
        <p:grpSpPr>
          <a:xfrm>
            <a:off x="547632" y="2808928"/>
            <a:ext cx="2325612" cy="941249"/>
            <a:chOff x="611560" y="3379110"/>
            <a:chExt cx="2088232" cy="941249"/>
          </a:xfrm>
        </p:grpSpPr>
        <p:sp>
          <p:nvSpPr>
            <p:cNvPr id="14" name="ZoneTexte 13"/>
            <p:cNvSpPr txBox="1"/>
            <p:nvPr/>
          </p:nvSpPr>
          <p:spPr>
            <a:xfrm>
              <a:off x="611560" y="3379110"/>
              <a:ext cx="2088232"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b="1" u="sng" dirty="0" err="1" smtClean="0">
                  <a:solidFill>
                    <a:schemeClr val="bg1"/>
                  </a:solidFill>
                </a:rPr>
                <a:t>ali:Personne</a:t>
              </a:r>
              <a:endParaRPr lang="fr-FR" sz="2400" b="1" u="sng" dirty="0" smtClean="0">
                <a:solidFill>
                  <a:schemeClr val="bg1"/>
                </a:solidFill>
              </a:endParaRPr>
            </a:p>
          </p:txBody>
        </p:sp>
        <p:sp>
          <p:nvSpPr>
            <p:cNvPr id="26" name="ZoneTexte 25"/>
            <p:cNvSpPr txBox="1"/>
            <p:nvPr/>
          </p:nvSpPr>
          <p:spPr>
            <a:xfrm>
              <a:off x="611560" y="3858694"/>
              <a:ext cx="2077905"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fr-FR" sz="2400" b="1" dirty="0" smtClean="0">
                  <a:solidFill>
                    <a:schemeClr val="bg1"/>
                  </a:solidFill>
                </a:rPr>
                <a:t>voiture=</a:t>
              </a:r>
              <a:endParaRPr lang="fr-FR" sz="2400" b="1" u="sng" dirty="0" smtClean="0">
                <a:solidFill>
                  <a:schemeClr val="bg1"/>
                </a:solidFill>
              </a:endParaRPr>
            </a:p>
          </p:txBody>
        </p:sp>
      </p:grpSp>
      <p:cxnSp>
        <p:nvCxnSpPr>
          <p:cNvPr id="16" name="Connecteur droit avec flèche 15"/>
          <p:cNvCxnSpPr/>
          <p:nvPr/>
        </p:nvCxnSpPr>
        <p:spPr>
          <a:xfrm flipV="1">
            <a:off x="1835696" y="3286531"/>
            <a:ext cx="2517776" cy="230832"/>
          </a:xfrm>
          <a:prstGeom prst="straightConnector1">
            <a:avLst/>
          </a:prstGeom>
          <a:ln>
            <a:solidFill>
              <a:schemeClr val="tx1"/>
            </a:solidFill>
            <a:headEnd type="none" w="med" len="med"/>
            <a:tailEnd type="arrow" w="med" len="med"/>
          </a:ln>
        </p:spPr>
        <p:style>
          <a:lnRef idx="3">
            <a:schemeClr val="lt1"/>
          </a:lnRef>
          <a:fillRef idx="1">
            <a:schemeClr val="accent1"/>
          </a:fillRef>
          <a:effectRef idx="1">
            <a:schemeClr val="accent1"/>
          </a:effectRef>
          <a:fontRef idx="minor">
            <a:schemeClr val="lt1"/>
          </a:fontRef>
        </p:style>
      </p:cxnSp>
      <p:sp>
        <p:nvSpPr>
          <p:cNvPr id="27" name="ZoneTexte 26"/>
          <p:cNvSpPr txBox="1"/>
          <p:nvPr/>
        </p:nvSpPr>
        <p:spPr>
          <a:xfrm>
            <a:off x="547633" y="4332619"/>
            <a:ext cx="2325611"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fr-FR" sz="2400" b="1" dirty="0" smtClean="0">
                <a:solidFill>
                  <a:schemeClr val="bg1"/>
                </a:solidFill>
              </a:rPr>
              <a:t>voiture=</a:t>
            </a:r>
            <a:endParaRPr lang="fr-FR" sz="2400" b="1" u="sng" dirty="0" smtClean="0">
              <a:solidFill>
                <a:schemeClr val="bg1"/>
              </a:solidFill>
            </a:endParaRPr>
          </a:p>
        </p:txBody>
      </p:sp>
      <p:sp>
        <p:nvSpPr>
          <p:cNvPr id="29" name="ZoneTexte 28"/>
          <p:cNvSpPr txBox="1"/>
          <p:nvPr/>
        </p:nvSpPr>
        <p:spPr>
          <a:xfrm>
            <a:off x="0" y="1742044"/>
            <a:ext cx="9144000" cy="584775"/>
          </a:xfrm>
          <a:prstGeom prst="rect">
            <a:avLst/>
          </a:prstGeom>
          <a:noFill/>
        </p:spPr>
        <p:txBody>
          <a:bodyPr wrap="square" rtlCol="0">
            <a:spAutoFit/>
          </a:bodyPr>
          <a:lstStyle/>
          <a:p>
            <a:pPr algn="ctr"/>
            <a:r>
              <a:rPr lang="fr-FR" sz="3200" dirty="0" smtClean="0"/>
              <a:t>Diagramme de classe</a:t>
            </a:r>
            <a:endParaRPr lang="fr-FR" sz="3200" dirty="0"/>
          </a:p>
        </p:txBody>
      </p:sp>
      <p:cxnSp>
        <p:nvCxnSpPr>
          <p:cNvPr id="31" name="Connecteur droit 30"/>
          <p:cNvCxnSpPr/>
          <p:nvPr/>
        </p:nvCxnSpPr>
        <p:spPr>
          <a:xfrm>
            <a:off x="0" y="2326819"/>
            <a:ext cx="9144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31392" y="5796553"/>
            <a:ext cx="9144000" cy="584775"/>
          </a:xfrm>
          <a:prstGeom prst="rect">
            <a:avLst/>
          </a:prstGeom>
          <a:noFill/>
        </p:spPr>
        <p:txBody>
          <a:bodyPr wrap="square" rtlCol="0">
            <a:spAutoFit/>
          </a:bodyPr>
          <a:lstStyle/>
          <a:p>
            <a:pPr algn="ctr"/>
            <a:r>
              <a:rPr lang="fr-FR" sz="3200" dirty="0" smtClean="0"/>
              <a:t>                             Diagramme d’objets</a:t>
            </a:r>
            <a:endParaRPr lang="fr-FR" sz="3200" dirty="0"/>
          </a:p>
        </p:txBody>
      </p:sp>
      <p:cxnSp>
        <p:nvCxnSpPr>
          <p:cNvPr id="33" name="Connecteur droit 32"/>
          <p:cNvCxnSpPr/>
          <p:nvPr/>
        </p:nvCxnSpPr>
        <p:spPr>
          <a:xfrm>
            <a:off x="31392" y="6381328"/>
            <a:ext cx="9144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flipV="1">
            <a:off x="1710438" y="4101786"/>
            <a:ext cx="2643034" cy="475808"/>
          </a:xfrm>
          <a:prstGeom prst="straightConnector1">
            <a:avLst/>
          </a:prstGeom>
          <a:ln>
            <a:solidFill>
              <a:schemeClr val="tx1"/>
            </a:solidFill>
            <a:headEnd type="none" w="med" len="med"/>
            <a:tailEnd type="arrow" w="med" len="med"/>
          </a:ln>
        </p:spPr>
        <p:style>
          <a:lnRef idx="3">
            <a:schemeClr val="lt1"/>
          </a:lnRef>
          <a:fillRef idx="1">
            <a:schemeClr val="accent1"/>
          </a:fillRef>
          <a:effectRef idx="1">
            <a:schemeClr val="accent1"/>
          </a:effectRef>
          <a:fontRef idx="minor">
            <a:schemeClr val="lt1"/>
          </a:fontRef>
        </p:style>
      </p:cxnSp>
      <p:sp>
        <p:nvSpPr>
          <p:cNvPr id="37" name="ZoneTexte 36"/>
          <p:cNvSpPr txBox="1"/>
          <p:nvPr/>
        </p:nvSpPr>
        <p:spPr>
          <a:xfrm>
            <a:off x="547632" y="4983559"/>
            <a:ext cx="2325611"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fr-FR" sz="2400" b="1" u="sng" dirty="0" err="1" smtClean="0">
                <a:solidFill>
                  <a:schemeClr val="bg1"/>
                </a:solidFill>
              </a:rPr>
              <a:t>said:Personne</a:t>
            </a:r>
            <a:endParaRPr lang="fr-FR" sz="2400" b="1" u="sng" dirty="0" smtClean="0">
              <a:solidFill>
                <a:schemeClr val="bg1"/>
              </a:solidFill>
            </a:endParaRPr>
          </a:p>
        </p:txBody>
      </p:sp>
      <p:sp>
        <p:nvSpPr>
          <p:cNvPr id="38" name="ZoneTexte 37"/>
          <p:cNvSpPr txBox="1"/>
          <p:nvPr/>
        </p:nvSpPr>
        <p:spPr>
          <a:xfrm>
            <a:off x="547632" y="5445224"/>
            <a:ext cx="2325611"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fr-FR" sz="2400" b="1" dirty="0" smtClean="0">
                <a:solidFill>
                  <a:schemeClr val="bg1"/>
                </a:solidFill>
              </a:rPr>
              <a:t>voiture=</a:t>
            </a:r>
            <a:endParaRPr lang="fr-FR" sz="2400" b="1" u="sng" dirty="0" smtClean="0">
              <a:solidFill>
                <a:schemeClr val="bg1"/>
              </a:solidFill>
            </a:endParaRPr>
          </a:p>
        </p:txBody>
      </p:sp>
      <p:cxnSp>
        <p:nvCxnSpPr>
          <p:cNvPr id="39" name="Connecteur droit avec flèche 38"/>
          <p:cNvCxnSpPr/>
          <p:nvPr/>
        </p:nvCxnSpPr>
        <p:spPr>
          <a:xfrm>
            <a:off x="1710438" y="5676056"/>
            <a:ext cx="765925" cy="0"/>
          </a:xfrm>
          <a:prstGeom prst="straightConnector1">
            <a:avLst/>
          </a:prstGeom>
          <a:ln>
            <a:solidFill>
              <a:schemeClr val="tx1"/>
            </a:solidFill>
            <a:headEnd type="none" w="med" len="med"/>
            <a:tailEnd type="arrow" w="med" len="med"/>
          </a:ln>
        </p:spPr>
        <p:style>
          <a:lnRef idx="3">
            <a:schemeClr val="lt1"/>
          </a:lnRef>
          <a:fillRef idx="1">
            <a:schemeClr val="accent1"/>
          </a:fillRef>
          <a:effectRef idx="1">
            <a:schemeClr val="accent1"/>
          </a:effectRef>
          <a:fontRef idx="minor">
            <a:schemeClr val="lt1"/>
          </a:fontRef>
        </p:style>
      </p:cxnSp>
      <p:pic>
        <p:nvPicPr>
          <p:cNvPr id="4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195736" y="5395429"/>
            <a:ext cx="561256" cy="56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1424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54</a:t>
            </a:fld>
            <a:endParaRPr lang="fr-BE"/>
          </a:p>
        </p:txBody>
      </p:sp>
      <p:cxnSp>
        <p:nvCxnSpPr>
          <p:cNvPr id="17" name="Connecteur droit avec flèche 16"/>
          <p:cNvCxnSpPr/>
          <p:nvPr/>
        </p:nvCxnSpPr>
        <p:spPr>
          <a:xfrm flipV="1">
            <a:off x="3789872" y="1204358"/>
            <a:ext cx="1765710" cy="22118"/>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379118" y="995645"/>
            <a:ext cx="2448272"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000" b="1" dirty="0" smtClean="0">
                <a:solidFill>
                  <a:schemeClr val="bg1"/>
                </a:solidFill>
              </a:rPr>
              <a:t>Personne</a:t>
            </a:r>
          </a:p>
        </p:txBody>
      </p:sp>
      <p:sp>
        <p:nvSpPr>
          <p:cNvPr id="19" name="ZoneTexte 18"/>
          <p:cNvSpPr txBox="1"/>
          <p:nvPr/>
        </p:nvSpPr>
        <p:spPr>
          <a:xfrm>
            <a:off x="5557538" y="973526"/>
            <a:ext cx="2078182"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000" b="1" dirty="0" smtClean="0"/>
              <a:t>Voiture</a:t>
            </a:r>
          </a:p>
        </p:txBody>
      </p:sp>
      <p:sp>
        <p:nvSpPr>
          <p:cNvPr id="20" name="ZoneTexte 19"/>
          <p:cNvSpPr txBox="1"/>
          <p:nvPr/>
        </p:nvSpPr>
        <p:spPr>
          <a:xfrm>
            <a:off x="1381234" y="1477582"/>
            <a:ext cx="2448272"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FR" sz="2000" b="1" dirty="0" smtClean="0">
                <a:solidFill>
                  <a:schemeClr val="bg1"/>
                </a:solidFill>
              </a:rPr>
              <a:t>voiture: Voiture</a:t>
            </a:r>
            <a:endParaRPr lang="fr-FR" sz="2000" b="1" dirty="0">
              <a:solidFill>
                <a:schemeClr val="bg1"/>
              </a:solidFill>
            </a:endParaRPr>
          </a:p>
          <a:p>
            <a:pPr algn="ctr"/>
            <a:endParaRPr lang="fr-FR" sz="2000" b="1" u="sng" dirty="0" smtClean="0">
              <a:solidFill>
                <a:schemeClr val="bg1"/>
              </a:solidFill>
            </a:endParaRPr>
          </a:p>
        </p:txBody>
      </p:sp>
      <p:sp>
        <p:nvSpPr>
          <p:cNvPr id="21" name="ZoneTexte 20"/>
          <p:cNvSpPr txBox="1"/>
          <p:nvPr/>
        </p:nvSpPr>
        <p:spPr>
          <a:xfrm>
            <a:off x="5547487" y="1408038"/>
            <a:ext cx="2088232"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000" b="1" u="sng" dirty="0" smtClean="0">
              <a:solidFill>
                <a:schemeClr val="bg1"/>
              </a:solidFill>
            </a:endParaRPr>
          </a:p>
          <a:p>
            <a:pPr algn="ctr"/>
            <a:endParaRPr lang="fr-FR" sz="2000" b="1" u="sng" dirty="0" smtClean="0">
              <a:solidFill>
                <a:schemeClr val="bg1"/>
              </a:solidFill>
            </a:endParaRPr>
          </a:p>
        </p:txBody>
      </p:sp>
      <p:sp>
        <p:nvSpPr>
          <p:cNvPr id="28" name="ZoneTexte 27"/>
          <p:cNvSpPr txBox="1"/>
          <p:nvPr/>
        </p:nvSpPr>
        <p:spPr>
          <a:xfrm>
            <a:off x="14769" y="43364"/>
            <a:ext cx="9144000" cy="584775"/>
          </a:xfrm>
          <a:prstGeom prst="rect">
            <a:avLst/>
          </a:prstGeom>
          <a:solidFill>
            <a:srgbClr val="FF0000"/>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b="1" dirty="0" smtClean="0">
                <a:solidFill>
                  <a:srgbClr val="FFFF00"/>
                </a:solidFill>
              </a:rPr>
              <a:t>ATTENTION</a:t>
            </a:r>
            <a:endParaRPr lang="fr-FR" sz="3200" b="1" dirty="0">
              <a:solidFill>
                <a:srgbClr val="FFFF00"/>
              </a:solidFill>
            </a:endParaRPr>
          </a:p>
        </p:txBody>
      </p:sp>
      <p:grpSp>
        <p:nvGrpSpPr>
          <p:cNvPr id="9" name="Groupe 8"/>
          <p:cNvGrpSpPr/>
          <p:nvPr/>
        </p:nvGrpSpPr>
        <p:grpSpPr>
          <a:xfrm>
            <a:off x="1211619" y="3940550"/>
            <a:ext cx="6256602" cy="965721"/>
            <a:chOff x="1267727" y="4581129"/>
            <a:chExt cx="6256602" cy="965721"/>
          </a:xfrm>
        </p:grpSpPr>
        <p:sp>
          <p:nvSpPr>
            <p:cNvPr id="4" name="ZoneTexte 3"/>
            <p:cNvSpPr txBox="1"/>
            <p:nvPr/>
          </p:nvSpPr>
          <p:spPr>
            <a:xfrm>
              <a:off x="4522139" y="4765443"/>
              <a:ext cx="1365556" cy="523220"/>
            </a:xfrm>
            <a:prstGeom prst="rect">
              <a:avLst/>
            </a:prstGeom>
            <a:noFill/>
          </p:spPr>
          <p:txBody>
            <a:bodyPr wrap="square" rtlCol="0">
              <a:spAutoFit/>
            </a:bodyPr>
            <a:lstStyle/>
            <a:p>
              <a:r>
                <a:rPr lang="fr-FR" sz="2800" b="1" dirty="0" smtClean="0"/>
                <a:t>0,1</a:t>
              </a:r>
              <a:endParaRPr lang="fr-FR" sz="2800" b="1" dirty="0"/>
            </a:p>
          </p:txBody>
        </p:sp>
        <p:cxnSp>
          <p:nvCxnSpPr>
            <p:cNvPr id="34" name="Connecteur droit avec flèche 33"/>
            <p:cNvCxnSpPr/>
            <p:nvPr/>
          </p:nvCxnSpPr>
          <p:spPr>
            <a:xfrm flipV="1">
              <a:off x="3678481" y="4811961"/>
              <a:ext cx="1765710" cy="22118"/>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1267727" y="4603248"/>
              <a:ext cx="244827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b="1" dirty="0" smtClean="0">
                  <a:solidFill>
                    <a:schemeClr val="bg1"/>
                  </a:solidFill>
                </a:rPr>
                <a:t>Personne</a:t>
              </a:r>
            </a:p>
          </p:txBody>
        </p:sp>
        <p:sp>
          <p:nvSpPr>
            <p:cNvPr id="40" name="ZoneTexte 39"/>
            <p:cNvSpPr txBox="1"/>
            <p:nvPr/>
          </p:nvSpPr>
          <p:spPr>
            <a:xfrm>
              <a:off x="5446147" y="4581129"/>
              <a:ext cx="207818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b="1" dirty="0" smtClean="0"/>
                <a:t>Voiture</a:t>
              </a:r>
            </a:p>
          </p:txBody>
        </p:sp>
        <p:sp>
          <p:nvSpPr>
            <p:cNvPr id="42" name="ZoneTexte 41"/>
            <p:cNvSpPr txBox="1"/>
            <p:nvPr/>
          </p:nvSpPr>
          <p:spPr>
            <a:xfrm>
              <a:off x="1269843" y="5085185"/>
              <a:ext cx="244827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400" b="1" u="sng" dirty="0" smtClean="0">
                <a:solidFill>
                  <a:schemeClr val="bg1"/>
                </a:solidFill>
              </a:endParaRPr>
            </a:p>
          </p:txBody>
        </p:sp>
        <p:sp>
          <p:nvSpPr>
            <p:cNvPr id="43" name="ZoneTexte 42"/>
            <p:cNvSpPr txBox="1"/>
            <p:nvPr/>
          </p:nvSpPr>
          <p:spPr>
            <a:xfrm>
              <a:off x="5436096" y="5085184"/>
              <a:ext cx="208823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400" b="1" u="sng" dirty="0" smtClean="0">
                <a:solidFill>
                  <a:schemeClr val="bg1"/>
                </a:solidFill>
              </a:endParaRPr>
            </a:p>
          </p:txBody>
        </p:sp>
      </p:grpSp>
      <p:sp>
        <p:nvSpPr>
          <p:cNvPr id="45" name="ZoneTexte 44"/>
          <p:cNvSpPr txBox="1"/>
          <p:nvPr/>
        </p:nvSpPr>
        <p:spPr>
          <a:xfrm>
            <a:off x="4596820" y="734035"/>
            <a:ext cx="1365556" cy="461665"/>
          </a:xfrm>
          <a:prstGeom prst="rect">
            <a:avLst/>
          </a:prstGeom>
          <a:noFill/>
        </p:spPr>
        <p:txBody>
          <a:bodyPr wrap="square" rtlCol="0">
            <a:spAutoFit/>
          </a:bodyPr>
          <a:lstStyle/>
          <a:p>
            <a:r>
              <a:rPr lang="fr-FR" sz="2400" b="1" dirty="0" smtClean="0"/>
              <a:t>0,1</a:t>
            </a:r>
            <a:endParaRPr lang="fr-FR" sz="2400" b="1" dirty="0"/>
          </a:p>
        </p:txBody>
      </p:sp>
      <p:grpSp>
        <p:nvGrpSpPr>
          <p:cNvPr id="8" name="Groupe 7"/>
          <p:cNvGrpSpPr/>
          <p:nvPr/>
        </p:nvGrpSpPr>
        <p:grpSpPr>
          <a:xfrm>
            <a:off x="36474" y="1530908"/>
            <a:ext cx="9144000" cy="1937125"/>
            <a:chOff x="11654" y="1750805"/>
            <a:chExt cx="9144000" cy="1937125"/>
          </a:xfrm>
        </p:grpSpPr>
        <p:sp>
          <p:nvSpPr>
            <p:cNvPr id="5" name="Ellipse 4"/>
            <p:cNvSpPr/>
            <p:nvPr/>
          </p:nvSpPr>
          <p:spPr>
            <a:xfrm>
              <a:off x="1087771" y="1750805"/>
              <a:ext cx="2731684" cy="385924"/>
            </a:xfrm>
            <a:prstGeom prst="ellipse">
              <a:avLst/>
            </a:prstGeom>
            <a:noFill/>
            <a:ln w="5715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30" name="ZoneTexte 29"/>
            <p:cNvSpPr txBox="1"/>
            <p:nvPr/>
          </p:nvSpPr>
          <p:spPr>
            <a:xfrm>
              <a:off x="11654" y="2733823"/>
              <a:ext cx="9144000" cy="954107"/>
            </a:xfrm>
            <a:prstGeom prst="rect">
              <a:avLst/>
            </a:prstGeom>
            <a:solidFill>
              <a:srgbClr val="FF0000"/>
            </a:solidFill>
            <a:ln w="57150">
              <a:solidFill>
                <a:srgbClr val="00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b="1" dirty="0" smtClean="0">
                  <a:solidFill>
                    <a:srgbClr val="FFFF00"/>
                  </a:solidFill>
                </a:rPr>
                <a:t>Le report de cette écriture est une redondance car elle est automatiquement représentée par la relation</a:t>
              </a:r>
              <a:endParaRPr lang="fr-FR" sz="2800" b="1" dirty="0">
                <a:solidFill>
                  <a:srgbClr val="FFFF00"/>
                </a:solidFill>
              </a:endParaRPr>
            </a:p>
          </p:txBody>
        </p:sp>
        <p:cxnSp>
          <p:nvCxnSpPr>
            <p:cNvPr id="7" name="Connecteur droit avec flèche 6"/>
            <p:cNvCxnSpPr>
              <a:stCxn id="30" idx="0"/>
              <a:endCxn id="5" idx="4"/>
            </p:cNvCxnSpPr>
            <p:nvPr/>
          </p:nvCxnSpPr>
          <p:spPr>
            <a:xfrm flipH="1" flipV="1">
              <a:off x="2453613" y="2136729"/>
              <a:ext cx="2130041" cy="597094"/>
            </a:xfrm>
            <a:prstGeom prst="straightConnector1">
              <a:avLst/>
            </a:prstGeom>
            <a:ln w="76200">
              <a:solidFill>
                <a:srgbClr val="00FF0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e 23"/>
          <p:cNvGrpSpPr/>
          <p:nvPr/>
        </p:nvGrpSpPr>
        <p:grpSpPr>
          <a:xfrm>
            <a:off x="87731" y="3717033"/>
            <a:ext cx="9144000" cy="2325484"/>
            <a:chOff x="11654" y="931559"/>
            <a:chExt cx="9144000" cy="2325484"/>
          </a:xfrm>
        </p:grpSpPr>
        <p:sp>
          <p:nvSpPr>
            <p:cNvPr id="25" name="Ellipse 24"/>
            <p:cNvSpPr/>
            <p:nvPr/>
          </p:nvSpPr>
          <p:spPr>
            <a:xfrm>
              <a:off x="463475" y="931559"/>
              <a:ext cx="7992888" cy="1368152"/>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p>
          </p:txBody>
        </p:sp>
        <p:sp>
          <p:nvSpPr>
            <p:cNvPr id="26" name="ZoneTexte 25"/>
            <p:cNvSpPr txBox="1"/>
            <p:nvPr/>
          </p:nvSpPr>
          <p:spPr>
            <a:xfrm>
              <a:off x="11654" y="2733823"/>
              <a:ext cx="9144000" cy="523220"/>
            </a:xfrm>
            <a:prstGeom prst="rect">
              <a:avLst/>
            </a:prstGeom>
            <a:solidFill>
              <a:srgbClr val="7030A0"/>
            </a:solidFill>
            <a:ln w="57150">
              <a:solidFill>
                <a:srgbClr val="00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b="1" dirty="0" smtClean="0">
                  <a:solidFill>
                    <a:srgbClr val="FFFF00"/>
                  </a:solidFill>
                </a:rPr>
                <a:t>Spécification correcte standard</a:t>
              </a:r>
              <a:endParaRPr lang="fr-FR" sz="2800" b="1" dirty="0">
                <a:solidFill>
                  <a:srgbClr val="FFFF00"/>
                </a:solidFill>
              </a:endParaRPr>
            </a:p>
          </p:txBody>
        </p:sp>
        <p:cxnSp>
          <p:nvCxnSpPr>
            <p:cNvPr id="27" name="Connecteur droit avec flèche 26"/>
            <p:cNvCxnSpPr>
              <a:stCxn id="26" idx="0"/>
              <a:endCxn id="25" idx="4"/>
            </p:cNvCxnSpPr>
            <p:nvPr/>
          </p:nvCxnSpPr>
          <p:spPr>
            <a:xfrm flipH="1" flipV="1">
              <a:off x="4459919" y="2299711"/>
              <a:ext cx="123735" cy="434112"/>
            </a:xfrm>
            <a:prstGeom prst="straightConnector1">
              <a:avLst/>
            </a:prstGeom>
            <a:ln w="762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780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55</a:t>
            </a:fld>
            <a:endParaRPr lang="fr-BE"/>
          </a:p>
        </p:txBody>
      </p:sp>
      <p:sp>
        <p:nvSpPr>
          <p:cNvPr id="28" name="ZoneTexte 27"/>
          <p:cNvSpPr txBox="1"/>
          <p:nvPr/>
        </p:nvSpPr>
        <p:spPr>
          <a:xfrm>
            <a:off x="14769" y="43364"/>
            <a:ext cx="9144000" cy="523220"/>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fr-FR" sz="2800" b="1" dirty="0" smtClean="0">
                <a:solidFill>
                  <a:schemeClr val="tx1"/>
                </a:solidFill>
              </a:rPr>
              <a:t>Spécifications correctes dans un diagramme de classe</a:t>
            </a:r>
            <a:endParaRPr lang="fr-FR" sz="2800" b="1" dirty="0">
              <a:solidFill>
                <a:schemeClr val="tx1"/>
              </a:solidFill>
            </a:endParaRPr>
          </a:p>
        </p:txBody>
      </p:sp>
      <p:grpSp>
        <p:nvGrpSpPr>
          <p:cNvPr id="11" name="Groupe 10"/>
          <p:cNvGrpSpPr/>
          <p:nvPr/>
        </p:nvGrpSpPr>
        <p:grpSpPr>
          <a:xfrm>
            <a:off x="2267744" y="1617735"/>
            <a:ext cx="5172232" cy="1125017"/>
            <a:chOff x="323061" y="1007329"/>
            <a:chExt cx="5172232" cy="1125017"/>
          </a:xfrm>
        </p:grpSpPr>
        <p:sp>
          <p:nvSpPr>
            <p:cNvPr id="18" name="ZoneTexte 17"/>
            <p:cNvSpPr txBox="1"/>
            <p:nvPr/>
          </p:nvSpPr>
          <p:spPr>
            <a:xfrm>
              <a:off x="323061" y="1007329"/>
              <a:ext cx="2448272"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000" b="1" dirty="0" smtClean="0">
                  <a:solidFill>
                    <a:schemeClr val="bg1"/>
                  </a:solidFill>
                </a:rPr>
                <a:t>Personne</a:t>
              </a:r>
            </a:p>
          </p:txBody>
        </p:sp>
        <p:sp>
          <p:nvSpPr>
            <p:cNvPr id="19" name="ZoneTexte 18"/>
            <p:cNvSpPr txBox="1"/>
            <p:nvPr/>
          </p:nvSpPr>
          <p:spPr>
            <a:xfrm>
              <a:off x="3417111" y="1031553"/>
              <a:ext cx="2078182" cy="40011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000" b="1" dirty="0" smtClean="0"/>
                <a:t>Voiture</a:t>
              </a:r>
            </a:p>
          </p:txBody>
        </p:sp>
        <p:sp>
          <p:nvSpPr>
            <p:cNvPr id="20" name="ZoneTexte 19"/>
            <p:cNvSpPr txBox="1"/>
            <p:nvPr/>
          </p:nvSpPr>
          <p:spPr>
            <a:xfrm>
              <a:off x="325177" y="1424460"/>
              <a:ext cx="2448272"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FR" sz="2000" b="1" dirty="0" smtClean="0">
                  <a:solidFill>
                    <a:schemeClr val="bg1"/>
                  </a:solidFill>
                </a:rPr>
                <a:t>voiture: Voiture</a:t>
              </a:r>
              <a:endParaRPr lang="fr-FR" sz="2000" b="1" dirty="0">
                <a:solidFill>
                  <a:schemeClr val="bg1"/>
                </a:solidFill>
              </a:endParaRPr>
            </a:p>
            <a:p>
              <a:pPr algn="ctr"/>
              <a:endParaRPr lang="fr-FR" sz="2000" b="1" u="sng" dirty="0" smtClean="0">
                <a:solidFill>
                  <a:schemeClr val="bg1"/>
                </a:solidFill>
              </a:endParaRPr>
            </a:p>
          </p:txBody>
        </p:sp>
        <p:sp>
          <p:nvSpPr>
            <p:cNvPr id="21" name="ZoneTexte 20"/>
            <p:cNvSpPr txBox="1"/>
            <p:nvPr/>
          </p:nvSpPr>
          <p:spPr>
            <a:xfrm>
              <a:off x="3407060" y="1424460"/>
              <a:ext cx="2088232"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000" b="1" u="sng" dirty="0" smtClean="0">
                <a:solidFill>
                  <a:schemeClr val="bg1"/>
                </a:solidFill>
              </a:endParaRPr>
            </a:p>
            <a:p>
              <a:pPr algn="ctr"/>
              <a:endParaRPr lang="fr-FR" sz="2000" b="1" u="sng" dirty="0" smtClean="0">
                <a:solidFill>
                  <a:schemeClr val="bg1"/>
                </a:solidFill>
              </a:endParaRPr>
            </a:p>
          </p:txBody>
        </p:sp>
      </p:grpSp>
      <p:cxnSp>
        <p:nvCxnSpPr>
          <p:cNvPr id="10" name="Connecteur droit 9"/>
          <p:cNvCxnSpPr/>
          <p:nvPr/>
        </p:nvCxnSpPr>
        <p:spPr>
          <a:xfrm>
            <a:off x="14769" y="3429000"/>
            <a:ext cx="9144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 name="Groupe 11"/>
          <p:cNvGrpSpPr/>
          <p:nvPr/>
        </p:nvGrpSpPr>
        <p:grpSpPr>
          <a:xfrm>
            <a:off x="372829" y="4097390"/>
            <a:ext cx="7732766" cy="1854033"/>
            <a:chOff x="302022" y="3682363"/>
            <a:chExt cx="7732766" cy="1854033"/>
          </a:xfrm>
        </p:grpSpPr>
        <p:grpSp>
          <p:nvGrpSpPr>
            <p:cNvPr id="9" name="Groupe 8"/>
            <p:cNvGrpSpPr/>
            <p:nvPr/>
          </p:nvGrpSpPr>
          <p:grpSpPr>
            <a:xfrm>
              <a:off x="302022" y="3682363"/>
              <a:ext cx="6256602" cy="965721"/>
              <a:chOff x="1267727" y="4581129"/>
              <a:chExt cx="6256602" cy="965721"/>
            </a:xfrm>
          </p:grpSpPr>
          <p:sp>
            <p:nvSpPr>
              <p:cNvPr id="4" name="ZoneTexte 3"/>
              <p:cNvSpPr txBox="1"/>
              <p:nvPr/>
            </p:nvSpPr>
            <p:spPr>
              <a:xfrm>
                <a:off x="4522139" y="4765443"/>
                <a:ext cx="1365556" cy="523220"/>
              </a:xfrm>
              <a:prstGeom prst="rect">
                <a:avLst/>
              </a:prstGeom>
              <a:noFill/>
            </p:spPr>
            <p:txBody>
              <a:bodyPr wrap="square" rtlCol="0">
                <a:spAutoFit/>
              </a:bodyPr>
              <a:lstStyle/>
              <a:p>
                <a:r>
                  <a:rPr lang="fr-FR" sz="2800" b="1" dirty="0" smtClean="0"/>
                  <a:t>0,1</a:t>
                </a:r>
                <a:endParaRPr lang="fr-FR" sz="2800" b="1" dirty="0"/>
              </a:p>
            </p:txBody>
          </p:sp>
          <p:cxnSp>
            <p:nvCxnSpPr>
              <p:cNvPr id="34" name="Connecteur droit avec flèche 33"/>
              <p:cNvCxnSpPr/>
              <p:nvPr/>
            </p:nvCxnSpPr>
            <p:spPr>
              <a:xfrm flipV="1">
                <a:off x="3678481" y="4811961"/>
                <a:ext cx="1765710" cy="22118"/>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ZoneTexte 35"/>
              <p:cNvSpPr txBox="1"/>
              <p:nvPr/>
            </p:nvSpPr>
            <p:spPr>
              <a:xfrm>
                <a:off x="1267727" y="4603248"/>
                <a:ext cx="244827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b="1" dirty="0" smtClean="0">
                    <a:solidFill>
                      <a:schemeClr val="bg1"/>
                    </a:solidFill>
                  </a:rPr>
                  <a:t>Personne</a:t>
                </a:r>
              </a:p>
            </p:txBody>
          </p:sp>
          <p:sp>
            <p:nvSpPr>
              <p:cNvPr id="40" name="ZoneTexte 39"/>
              <p:cNvSpPr txBox="1"/>
              <p:nvPr/>
            </p:nvSpPr>
            <p:spPr>
              <a:xfrm>
                <a:off x="5446147" y="4581129"/>
                <a:ext cx="207818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b="1" dirty="0" smtClean="0"/>
                  <a:t>Voiture</a:t>
                </a:r>
              </a:p>
            </p:txBody>
          </p:sp>
          <p:sp>
            <p:nvSpPr>
              <p:cNvPr id="42" name="ZoneTexte 41"/>
              <p:cNvSpPr txBox="1"/>
              <p:nvPr/>
            </p:nvSpPr>
            <p:spPr>
              <a:xfrm>
                <a:off x="1269843" y="5085185"/>
                <a:ext cx="244827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400" b="1" u="sng" dirty="0" smtClean="0">
                  <a:solidFill>
                    <a:schemeClr val="bg1"/>
                  </a:solidFill>
                </a:endParaRPr>
              </a:p>
            </p:txBody>
          </p:sp>
          <p:sp>
            <p:nvSpPr>
              <p:cNvPr id="43" name="ZoneTexte 42"/>
              <p:cNvSpPr txBox="1"/>
              <p:nvPr/>
            </p:nvSpPr>
            <p:spPr>
              <a:xfrm>
                <a:off x="5436096" y="5085184"/>
                <a:ext cx="208823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400" b="1" u="sng" dirty="0" smtClean="0">
                  <a:solidFill>
                    <a:schemeClr val="bg1"/>
                  </a:solidFill>
                </a:endParaRPr>
              </a:p>
            </p:txBody>
          </p:sp>
        </p:grpSp>
        <p:sp>
          <p:nvSpPr>
            <p:cNvPr id="29" name="ZoneTexte 28"/>
            <p:cNvSpPr txBox="1"/>
            <p:nvPr/>
          </p:nvSpPr>
          <p:spPr>
            <a:xfrm>
              <a:off x="3556434" y="5013176"/>
              <a:ext cx="4478354" cy="523220"/>
            </a:xfrm>
            <a:prstGeom prst="rect">
              <a:avLst/>
            </a:prstGeom>
            <a:solidFill>
              <a:srgbClr val="00FF00"/>
            </a:solidFill>
            <a:ln w="57150">
              <a:solidFill>
                <a:srgbClr val="00FF00"/>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2800" b="1" dirty="0" smtClean="0">
                  <a:solidFill>
                    <a:schemeClr val="tx1"/>
                  </a:solidFill>
                </a:rPr>
                <a:t>recommandée</a:t>
              </a:r>
              <a:endParaRPr lang="fr-FR" sz="2800" b="1" dirty="0">
                <a:solidFill>
                  <a:schemeClr val="tx1"/>
                </a:solidFill>
              </a:endParaRPr>
            </a:p>
          </p:txBody>
        </p:sp>
      </p:grpSp>
      <p:cxnSp>
        <p:nvCxnSpPr>
          <p:cNvPr id="31" name="Connecteur droit 30"/>
          <p:cNvCxnSpPr/>
          <p:nvPr/>
        </p:nvCxnSpPr>
        <p:spPr>
          <a:xfrm>
            <a:off x="0" y="836712"/>
            <a:ext cx="91440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98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56</a:t>
            </a:fld>
            <a:endParaRPr lang="fr-BE"/>
          </a:p>
        </p:txBody>
      </p:sp>
      <p:sp>
        <p:nvSpPr>
          <p:cNvPr id="7" name="Rectangle 6"/>
          <p:cNvSpPr/>
          <p:nvPr/>
        </p:nvSpPr>
        <p:spPr>
          <a:xfrm>
            <a:off x="9607" y="2509739"/>
            <a:ext cx="9144000" cy="95410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fr-FR" sz="2800" b="1" dirty="0" smtClean="0">
                <a:solidFill>
                  <a:schemeClr val="bg1"/>
                </a:solidFill>
                <a:latin typeface="Consolas"/>
              </a:rPr>
              <a:t>EXEMPLES DE TRASFORMATION </a:t>
            </a:r>
          </a:p>
          <a:p>
            <a:pPr algn="ctr"/>
            <a:r>
              <a:rPr lang="fr-FR" sz="2800" b="1" dirty="0" smtClean="0">
                <a:solidFill>
                  <a:schemeClr val="bg1"/>
                </a:solidFill>
                <a:latin typeface="Consolas"/>
              </a:rPr>
              <a:t>DIAGRAMME DE CLASE UML </a:t>
            </a:r>
            <a:r>
              <a:rPr lang="fr-FR" sz="2800" b="1" dirty="0" smtClean="0">
                <a:solidFill>
                  <a:schemeClr val="bg1"/>
                </a:solidFill>
                <a:latin typeface="Consolas"/>
                <a:sym typeface="Wingdings" pitchFamily="2" charset="2"/>
              </a:rPr>
              <a:t> JAVA</a:t>
            </a:r>
            <a:endParaRPr lang="fr-FR" sz="2800" dirty="0">
              <a:solidFill>
                <a:schemeClr val="bg1"/>
              </a:solidFill>
            </a:endParaRPr>
          </a:p>
        </p:txBody>
      </p:sp>
    </p:spTree>
    <p:extLst>
      <p:ext uri="{BB962C8B-B14F-4D97-AF65-F5344CB8AC3E}">
        <p14:creationId xmlns:p14="http://schemas.microsoft.com/office/powerpoint/2010/main" val="11663119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57</a:t>
            </a:fld>
            <a:endParaRPr lang="fr-BE"/>
          </a:p>
        </p:txBody>
      </p:sp>
      <p:sp>
        <p:nvSpPr>
          <p:cNvPr id="7" name="Rectangle 6"/>
          <p:cNvSpPr/>
          <p:nvPr/>
        </p:nvSpPr>
        <p:spPr>
          <a:xfrm>
            <a:off x="26866" y="3063443"/>
            <a:ext cx="5228076" cy="1200329"/>
          </a:xfrm>
          <a:prstGeom prst="rect">
            <a:avLst/>
          </a:prstGeom>
        </p:spPr>
        <p:txBody>
          <a:bodyPr wrap="square">
            <a:spAutoFit/>
          </a:bodyPr>
          <a:lstStyle/>
          <a:p>
            <a:r>
              <a:rPr lang="fr-FR" sz="2400" b="1" dirty="0">
                <a:solidFill>
                  <a:srgbClr val="7F0055"/>
                </a:solidFill>
                <a:latin typeface="Consolas"/>
              </a:rPr>
              <a:t>public</a:t>
            </a:r>
            <a:r>
              <a:rPr lang="fr-FR" sz="2400" b="1" dirty="0">
                <a:solidFill>
                  <a:srgbClr val="000000"/>
                </a:solidFill>
                <a:latin typeface="Consolas"/>
              </a:rPr>
              <a:t> </a:t>
            </a:r>
            <a:r>
              <a:rPr lang="fr-FR" sz="2400" b="1" dirty="0">
                <a:solidFill>
                  <a:srgbClr val="7F0055"/>
                </a:solidFill>
                <a:latin typeface="Consolas"/>
              </a:rPr>
              <a:t>class</a:t>
            </a:r>
            <a:r>
              <a:rPr lang="fr-FR" sz="2400" b="1" dirty="0">
                <a:solidFill>
                  <a:srgbClr val="000000"/>
                </a:solidFill>
                <a:latin typeface="Consolas"/>
              </a:rPr>
              <a:t> Personne {</a:t>
            </a:r>
          </a:p>
          <a:p>
            <a:r>
              <a:rPr lang="fr-FR" sz="2400" dirty="0" smtClean="0">
                <a:solidFill>
                  <a:srgbClr val="000000"/>
                </a:solidFill>
                <a:latin typeface="Consolas"/>
              </a:rPr>
              <a:t>    Voiture </a:t>
            </a:r>
            <a:r>
              <a:rPr lang="fr-FR" sz="2400" dirty="0" err="1">
                <a:solidFill>
                  <a:srgbClr val="0000C0"/>
                </a:solidFill>
                <a:latin typeface="Consolas"/>
              </a:rPr>
              <a:t>voiture</a:t>
            </a:r>
            <a:r>
              <a:rPr lang="fr-FR" sz="2400" dirty="0">
                <a:solidFill>
                  <a:srgbClr val="000000"/>
                </a:solidFill>
                <a:latin typeface="Consolas"/>
              </a:rPr>
              <a:t>;</a:t>
            </a:r>
          </a:p>
          <a:p>
            <a:r>
              <a:rPr lang="fr-FR" sz="2400" dirty="0">
                <a:solidFill>
                  <a:srgbClr val="000000"/>
                </a:solidFill>
                <a:latin typeface="Consolas"/>
              </a:rPr>
              <a:t>}</a:t>
            </a:r>
            <a:endParaRPr lang="fr-FR" sz="2400" dirty="0"/>
          </a:p>
        </p:txBody>
      </p:sp>
      <p:sp>
        <p:nvSpPr>
          <p:cNvPr id="8" name="Rectangle 7"/>
          <p:cNvSpPr/>
          <p:nvPr/>
        </p:nvSpPr>
        <p:spPr>
          <a:xfrm>
            <a:off x="5004048" y="3063443"/>
            <a:ext cx="4334856" cy="830997"/>
          </a:xfrm>
          <a:prstGeom prst="rect">
            <a:avLst/>
          </a:prstGeom>
        </p:spPr>
        <p:txBody>
          <a:bodyPr wrap="square">
            <a:spAutoFit/>
          </a:bodyPr>
          <a:lstStyle/>
          <a:p>
            <a:r>
              <a:rPr lang="fr-FR" sz="2400" b="1" dirty="0">
                <a:solidFill>
                  <a:srgbClr val="7F0055"/>
                </a:solidFill>
                <a:latin typeface="Consolas"/>
              </a:rPr>
              <a:t>public</a:t>
            </a:r>
            <a:r>
              <a:rPr lang="fr-FR" sz="2400" b="1" dirty="0">
                <a:solidFill>
                  <a:srgbClr val="000000"/>
                </a:solidFill>
                <a:latin typeface="Consolas"/>
              </a:rPr>
              <a:t> </a:t>
            </a:r>
            <a:r>
              <a:rPr lang="fr-FR" sz="2400" b="1" dirty="0">
                <a:solidFill>
                  <a:srgbClr val="7F0055"/>
                </a:solidFill>
                <a:latin typeface="Consolas"/>
              </a:rPr>
              <a:t>class</a:t>
            </a:r>
            <a:r>
              <a:rPr lang="fr-FR" sz="2400" b="1" dirty="0">
                <a:solidFill>
                  <a:srgbClr val="000000"/>
                </a:solidFill>
                <a:latin typeface="Consolas"/>
              </a:rPr>
              <a:t> Voiture {</a:t>
            </a:r>
          </a:p>
          <a:p>
            <a:r>
              <a:rPr lang="fr-FR" sz="2400" dirty="0">
                <a:solidFill>
                  <a:srgbClr val="000000"/>
                </a:solidFill>
                <a:latin typeface="Consolas"/>
              </a:rPr>
              <a:t>}</a:t>
            </a:r>
          </a:p>
        </p:txBody>
      </p:sp>
      <p:grpSp>
        <p:nvGrpSpPr>
          <p:cNvPr id="10" name="Groupe 8"/>
          <p:cNvGrpSpPr/>
          <p:nvPr/>
        </p:nvGrpSpPr>
        <p:grpSpPr>
          <a:xfrm>
            <a:off x="1331640" y="548680"/>
            <a:ext cx="6878927" cy="1367467"/>
            <a:chOff x="1267727" y="4190440"/>
            <a:chExt cx="6878927" cy="1367467"/>
          </a:xfrm>
        </p:grpSpPr>
        <p:sp>
          <p:nvSpPr>
            <p:cNvPr id="12" name="ZoneTexte 3"/>
            <p:cNvSpPr txBox="1"/>
            <p:nvPr/>
          </p:nvSpPr>
          <p:spPr>
            <a:xfrm>
              <a:off x="5458243" y="4190440"/>
              <a:ext cx="994060" cy="523220"/>
            </a:xfrm>
            <a:prstGeom prst="rect">
              <a:avLst/>
            </a:prstGeom>
            <a:noFill/>
          </p:spPr>
          <p:txBody>
            <a:bodyPr wrap="square" rtlCol="0">
              <a:spAutoFit/>
            </a:bodyPr>
            <a:lstStyle/>
            <a:p>
              <a:r>
                <a:rPr lang="fr-FR" sz="2800" b="1" dirty="0" smtClean="0"/>
                <a:t>0,1</a:t>
              </a:r>
              <a:endParaRPr lang="fr-FR" sz="2800" b="1" dirty="0"/>
            </a:p>
          </p:txBody>
        </p:sp>
        <p:cxnSp>
          <p:nvCxnSpPr>
            <p:cNvPr id="13" name="Connecteur droit avec flèche 33"/>
            <p:cNvCxnSpPr>
              <a:endCxn id="15" idx="1"/>
            </p:cNvCxnSpPr>
            <p:nvPr/>
          </p:nvCxnSpPr>
          <p:spPr>
            <a:xfrm flipV="1">
              <a:off x="3678481" y="4823020"/>
              <a:ext cx="2389991" cy="11059"/>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ZoneTexte 35"/>
            <p:cNvSpPr txBox="1"/>
            <p:nvPr/>
          </p:nvSpPr>
          <p:spPr>
            <a:xfrm>
              <a:off x="1267727" y="4603248"/>
              <a:ext cx="244827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b="1" dirty="0" smtClean="0">
                  <a:solidFill>
                    <a:schemeClr val="bg1"/>
                  </a:solidFill>
                </a:rPr>
                <a:t>Personne</a:t>
              </a:r>
            </a:p>
          </p:txBody>
        </p:sp>
        <p:sp>
          <p:nvSpPr>
            <p:cNvPr id="15" name="ZoneTexte 39"/>
            <p:cNvSpPr txBox="1"/>
            <p:nvPr/>
          </p:nvSpPr>
          <p:spPr>
            <a:xfrm>
              <a:off x="6068472" y="4592187"/>
              <a:ext cx="207818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fr-FR" sz="2400" b="1" dirty="0" smtClean="0"/>
                <a:t>Voiture</a:t>
              </a:r>
            </a:p>
          </p:txBody>
        </p:sp>
        <p:sp>
          <p:nvSpPr>
            <p:cNvPr id="16" name="ZoneTexte 41"/>
            <p:cNvSpPr txBox="1"/>
            <p:nvPr/>
          </p:nvSpPr>
          <p:spPr>
            <a:xfrm>
              <a:off x="1269843" y="5085185"/>
              <a:ext cx="244827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400" b="1" u="sng" dirty="0" smtClean="0">
                <a:solidFill>
                  <a:schemeClr val="bg1"/>
                </a:solidFill>
              </a:endParaRPr>
            </a:p>
          </p:txBody>
        </p:sp>
        <p:sp>
          <p:nvSpPr>
            <p:cNvPr id="17" name="ZoneTexte 42"/>
            <p:cNvSpPr txBox="1"/>
            <p:nvPr/>
          </p:nvSpPr>
          <p:spPr>
            <a:xfrm>
              <a:off x="6058421" y="5096242"/>
              <a:ext cx="208823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endParaRPr lang="fr-FR" sz="2400" b="1" u="sng" dirty="0" smtClean="0">
                <a:solidFill>
                  <a:schemeClr val="bg1"/>
                </a:solidFill>
              </a:endParaRPr>
            </a:p>
          </p:txBody>
        </p:sp>
      </p:grpSp>
    </p:spTree>
    <p:extLst>
      <p:ext uri="{BB962C8B-B14F-4D97-AF65-F5344CB8AC3E}">
        <p14:creationId xmlns:p14="http://schemas.microsoft.com/office/powerpoint/2010/main" val="35429513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58</a:t>
            </a:fld>
            <a:endParaRPr lang="fr-BE"/>
          </a:p>
        </p:txBody>
      </p:sp>
      <p:sp>
        <p:nvSpPr>
          <p:cNvPr id="7" name="Rectangle 6"/>
          <p:cNvSpPr/>
          <p:nvPr/>
        </p:nvSpPr>
        <p:spPr>
          <a:xfrm>
            <a:off x="9607" y="2509739"/>
            <a:ext cx="9144000" cy="954107"/>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fr-FR" sz="2800" b="1" dirty="0" smtClean="0">
                <a:solidFill>
                  <a:schemeClr val="bg1"/>
                </a:solidFill>
                <a:latin typeface="Consolas"/>
              </a:rPr>
              <a:t>EXEMPLES DE TRASFORMATION </a:t>
            </a:r>
          </a:p>
          <a:p>
            <a:pPr algn="ctr"/>
            <a:r>
              <a:rPr lang="fr-FR" sz="2800" b="1" dirty="0" smtClean="0">
                <a:solidFill>
                  <a:schemeClr val="bg1"/>
                </a:solidFill>
                <a:latin typeface="Consolas"/>
              </a:rPr>
              <a:t>DIAGRAMME D’OBJETS </a:t>
            </a:r>
            <a:r>
              <a:rPr lang="fr-FR" sz="2800" b="1" dirty="0" smtClean="0">
                <a:solidFill>
                  <a:schemeClr val="bg1"/>
                </a:solidFill>
                <a:latin typeface="Consolas"/>
                <a:sym typeface="Wingdings" pitchFamily="2" charset="2"/>
              </a:rPr>
              <a:t> JAVA</a:t>
            </a:r>
            <a:endParaRPr lang="fr-FR" sz="2800" dirty="0">
              <a:solidFill>
                <a:schemeClr val="bg1"/>
              </a:solidFill>
            </a:endParaRPr>
          </a:p>
        </p:txBody>
      </p:sp>
    </p:spTree>
    <p:extLst>
      <p:ext uri="{BB962C8B-B14F-4D97-AF65-F5344CB8AC3E}">
        <p14:creationId xmlns:p14="http://schemas.microsoft.com/office/powerpoint/2010/main" val="1325596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smtClean="0"/>
              <a:t>Université de Bouira, Programmation Orientée Objet, 2018, Djamal BENNOUAR</a:t>
            </a:r>
            <a:endParaRPr lang="fr-BE"/>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59</a:t>
            </a:fld>
            <a:endParaRPr lang="fr-BE"/>
          </a:p>
        </p:txBody>
      </p:sp>
      <p:sp>
        <p:nvSpPr>
          <p:cNvPr id="6" name="Rectangle 5"/>
          <p:cNvSpPr/>
          <p:nvPr/>
        </p:nvSpPr>
        <p:spPr>
          <a:xfrm>
            <a:off x="174754" y="2636912"/>
            <a:ext cx="8647138" cy="2862322"/>
          </a:xfrm>
          <a:prstGeom prst="rect">
            <a:avLst/>
          </a:prstGeom>
        </p:spPr>
        <p:txBody>
          <a:bodyPr wrap="square">
            <a:spAutoFit/>
          </a:bodyPr>
          <a:lstStyle/>
          <a:p>
            <a:r>
              <a:rPr lang="fr-FR" sz="2000" b="1" dirty="0">
                <a:solidFill>
                  <a:srgbClr val="7F0055"/>
                </a:solidFill>
                <a:latin typeface="Consolas"/>
              </a:rPr>
              <a:t>public</a:t>
            </a:r>
            <a:r>
              <a:rPr lang="fr-FR" sz="2000" b="1" dirty="0">
                <a:solidFill>
                  <a:srgbClr val="000000"/>
                </a:solidFill>
                <a:latin typeface="Consolas"/>
              </a:rPr>
              <a:t> </a:t>
            </a:r>
            <a:r>
              <a:rPr lang="fr-FR" sz="2000" b="1" dirty="0">
                <a:solidFill>
                  <a:srgbClr val="7F0055"/>
                </a:solidFill>
                <a:latin typeface="Consolas"/>
              </a:rPr>
              <a:t>class</a:t>
            </a:r>
            <a:r>
              <a:rPr lang="fr-FR" sz="2000" b="1" dirty="0">
                <a:solidFill>
                  <a:srgbClr val="000000"/>
                </a:solidFill>
                <a:latin typeface="Consolas"/>
              </a:rPr>
              <a:t> Main {</a:t>
            </a:r>
          </a:p>
          <a:p>
            <a:r>
              <a:rPr lang="en-US" sz="2000" b="1" dirty="0">
                <a:solidFill>
                  <a:srgbClr val="7F0055"/>
                </a:solidFill>
                <a:latin typeface="Consolas"/>
              </a:rPr>
              <a:t> </a:t>
            </a:r>
            <a:r>
              <a:rPr lang="en-US" sz="2000" b="1" dirty="0" smtClean="0">
                <a:solidFill>
                  <a:srgbClr val="7F0055"/>
                </a:solidFill>
                <a:latin typeface="Consolas"/>
              </a:rPr>
              <a:t>  public</a:t>
            </a:r>
            <a:r>
              <a:rPr lang="en-US" sz="2000" b="1" dirty="0" smtClean="0">
                <a:solidFill>
                  <a:srgbClr val="000000"/>
                </a:solidFill>
                <a:latin typeface="Consolas"/>
              </a:rPr>
              <a:t> </a:t>
            </a:r>
            <a:r>
              <a:rPr lang="en-US" sz="2000" b="1" dirty="0">
                <a:solidFill>
                  <a:srgbClr val="7F0055"/>
                </a:solidFill>
                <a:latin typeface="Consolas"/>
              </a:rPr>
              <a:t>static</a:t>
            </a:r>
            <a:r>
              <a:rPr lang="en-US" sz="2000" b="1" dirty="0">
                <a:solidFill>
                  <a:srgbClr val="000000"/>
                </a:solidFill>
                <a:latin typeface="Consolas"/>
              </a:rPr>
              <a:t> </a:t>
            </a:r>
            <a:r>
              <a:rPr lang="en-US" sz="2000" b="1" dirty="0">
                <a:solidFill>
                  <a:srgbClr val="7F0055"/>
                </a:solidFill>
                <a:latin typeface="Consolas"/>
              </a:rPr>
              <a:t>void</a:t>
            </a:r>
            <a:r>
              <a:rPr lang="en-US" sz="2000" b="1" dirty="0">
                <a:solidFill>
                  <a:srgbClr val="000000"/>
                </a:solidFill>
                <a:latin typeface="Consolas"/>
              </a:rPr>
              <a:t> main(String[] </a:t>
            </a:r>
            <a:r>
              <a:rPr lang="en-US" sz="2000" b="1" dirty="0" err="1">
                <a:solidFill>
                  <a:srgbClr val="6A3E3E"/>
                </a:solidFill>
                <a:latin typeface="Consolas"/>
              </a:rPr>
              <a:t>args</a:t>
            </a:r>
            <a:r>
              <a:rPr lang="en-US" sz="2000" b="1" dirty="0">
                <a:solidFill>
                  <a:srgbClr val="000000"/>
                </a:solidFill>
                <a:latin typeface="Consolas"/>
              </a:rPr>
              <a:t>) {</a:t>
            </a:r>
          </a:p>
          <a:p>
            <a:r>
              <a:rPr lang="fr-FR" sz="2000" dirty="0" smtClean="0">
                <a:solidFill>
                  <a:srgbClr val="000000"/>
                </a:solidFill>
                <a:latin typeface="Consolas"/>
              </a:rPr>
              <a:t>	Personne </a:t>
            </a:r>
            <a:r>
              <a:rPr lang="fr-FR" sz="2000" dirty="0" err="1">
                <a:solidFill>
                  <a:srgbClr val="6A3E3E"/>
                </a:solidFill>
                <a:latin typeface="Consolas"/>
              </a:rPr>
              <a:t>ali</a:t>
            </a:r>
            <a:r>
              <a:rPr lang="fr-FR" sz="2000" dirty="0">
                <a:solidFill>
                  <a:srgbClr val="000000"/>
                </a:solidFill>
                <a:latin typeface="Consolas"/>
              </a:rPr>
              <a:t> = </a:t>
            </a:r>
            <a:r>
              <a:rPr lang="fr-FR" sz="2000" b="1" dirty="0">
                <a:solidFill>
                  <a:srgbClr val="7F0055"/>
                </a:solidFill>
                <a:latin typeface="Consolas"/>
              </a:rPr>
              <a:t>new</a:t>
            </a:r>
            <a:r>
              <a:rPr lang="fr-FR" sz="2000" b="1" dirty="0">
                <a:solidFill>
                  <a:srgbClr val="000000"/>
                </a:solidFill>
                <a:latin typeface="Consolas"/>
              </a:rPr>
              <a:t> Personne();</a:t>
            </a:r>
          </a:p>
          <a:p>
            <a:r>
              <a:rPr lang="fr-FR" sz="2000" dirty="0" smtClean="0">
                <a:solidFill>
                  <a:srgbClr val="000000"/>
                </a:solidFill>
                <a:latin typeface="Consolas"/>
              </a:rPr>
              <a:t>	Personne </a:t>
            </a:r>
            <a:r>
              <a:rPr lang="fr-FR" sz="2000" dirty="0" err="1">
                <a:solidFill>
                  <a:srgbClr val="6A3E3E"/>
                </a:solidFill>
                <a:latin typeface="Consolas"/>
              </a:rPr>
              <a:t>omar</a:t>
            </a:r>
            <a:r>
              <a:rPr lang="fr-FR" sz="2000" dirty="0">
                <a:solidFill>
                  <a:srgbClr val="000000"/>
                </a:solidFill>
                <a:latin typeface="Consolas"/>
              </a:rPr>
              <a:t> = </a:t>
            </a:r>
            <a:r>
              <a:rPr lang="fr-FR" sz="2000" b="1" dirty="0">
                <a:solidFill>
                  <a:srgbClr val="7F0055"/>
                </a:solidFill>
                <a:latin typeface="Consolas"/>
              </a:rPr>
              <a:t>new</a:t>
            </a:r>
            <a:r>
              <a:rPr lang="fr-FR" sz="2000" b="1" dirty="0">
                <a:solidFill>
                  <a:srgbClr val="000000"/>
                </a:solidFill>
                <a:latin typeface="Consolas"/>
              </a:rPr>
              <a:t> Personne();</a:t>
            </a:r>
          </a:p>
          <a:p>
            <a:r>
              <a:rPr lang="fr-FR" sz="2000" dirty="0" smtClean="0">
                <a:solidFill>
                  <a:srgbClr val="000000"/>
                </a:solidFill>
                <a:latin typeface="Consolas"/>
              </a:rPr>
              <a:t>	Personne </a:t>
            </a:r>
            <a:r>
              <a:rPr lang="fr-FR" sz="2000" dirty="0" err="1">
                <a:solidFill>
                  <a:srgbClr val="6A3E3E"/>
                </a:solidFill>
                <a:latin typeface="Consolas"/>
              </a:rPr>
              <a:t>said</a:t>
            </a:r>
            <a:r>
              <a:rPr lang="fr-FR" sz="2000" dirty="0">
                <a:solidFill>
                  <a:srgbClr val="000000"/>
                </a:solidFill>
                <a:latin typeface="Consolas"/>
              </a:rPr>
              <a:t> = </a:t>
            </a:r>
            <a:r>
              <a:rPr lang="fr-FR" sz="2000" b="1" dirty="0">
                <a:solidFill>
                  <a:srgbClr val="7F0055"/>
                </a:solidFill>
                <a:latin typeface="Consolas"/>
              </a:rPr>
              <a:t>new</a:t>
            </a:r>
            <a:r>
              <a:rPr lang="fr-FR" sz="2000" b="1" dirty="0">
                <a:solidFill>
                  <a:srgbClr val="000000"/>
                </a:solidFill>
                <a:latin typeface="Consolas"/>
              </a:rPr>
              <a:t> Personne();</a:t>
            </a:r>
          </a:p>
          <a:p>
            <a:r>
              <a:rPr lang="fr-FR" sz="2000" dirty="0">
                <a:solidFill>
                  <a:srgbClr val="6A3E3E"/>
                </a:solidFill>
                <a:latin typeface="Consolas"/>
              </a:rPr>
              <a:t> </a:t>
            </a:r>
            <a:r>
              <a:rPr lang="fr-FR" sz="2000" dirty="0" smtClean="0">
                <a:solidFill>
                  <a:srgbClr val="6A3E3E"/>
                </a:solidFill>
                <a:latin typeface="Consolas"/>
              </a:rPr>
              <a:t>	</a:t>
            </a:r>
            <a:r>
              <a:rPr lang="fr-FR" sz="2000" dirty="0" err="1" smtClean="0">
                <a:solidFill>
                  <a:srgbClr val="6A3E3E"/>
                </a:solidFill>
                <a:latin typeface="Consolas"/>
              </a:rPr>
              <a:t>ali</a:t>
            </a:r>
            <a:r>
              <a:rPr lang="fr-FR" sz="2000" dirty="0" err="1" smtClean="0">
                <a:solidFill>
                  <a:srgbClr val="000000"/>
                </a:solidFill>
                <a:latin typeface="Consolas"/>
              </a:rPr>
              <a:t>.</a:t>
            </a:r>
            <a:r>
              <a:rPr lang="fr-FR" sz="2000" dirty="0" err="1" smtClean="0">
                <a:solidFill>
                  <a:srgbClr val="0000C0"/>
                </a:solidFill>
                <a:latin typeface="Consolas"/>
              </a:rPr>
              <a:t>voiture</a:t>
            </a:r>
            <a:r>
              <a:rPr lang="fr-FR" sz="2000" dirty="0" smtClean="0">
                <a:solidFill>
                  <a:srgbClr val="6A3E3E"/>
                </a:solidFill>
                <a:latin typeface="Consolas"/>
              </a:rPr>
              <a:t>  = </a:t>
            </a:r>
            <a:r>
              <a:rPr lang="fr-FR" sz="2000" dirty="0" smtClean="0">
                <a:solidFill>
                  <a:srgbClr val="000000"/>
                </a:solidFill>
                <a:latin typeface="Consolas"/>
              </a:rPr>
              <a:t> </a:t>
            </a:r>
            <a:r>
              <a:rPr lang="fr-FR" sz="2000" b="1" dirty="0">
                <a:solidFill>
                  <a:srgbClr val="7F0055"/>
                </a:solidFill>
                <a:latin typeface="Consolas"/>
              </a:rPr>
              <a:t>new</a:t>
            </a:r>
            <a:r>
              <a:rPr lang="fr-FR" sz="2000" b="1" dirty="0">
                <a:solidFill>
                  <a:srgbClr val="000000"/>
                </a:solidFill>
                <a:latin typeface="Consolas"/>
              </a:rPr>
              <a:t> Voiture();</a:t>
            </a:r>
          </a:p>
          <a:p>
            <a:r>
              <a:rPr lang="fr-FR" sz="2000" dirty="0">
                <a:solidFill>
                  <a:srgbClr val="6A3E3E"/>
                </a:solidFill>
                <a:latin typeface="Consolas"/>
              </a:rPr>
              <a:t>	</a:t>
            </a:r>
            <a:r>
              <a:rPr lang="fr-FR" sz="2000" dirty="0" err="1" smtClean="0">
                <a:solidFill>
                  <a:srgbClr val="6A3E3E"/>
                </a:solidFill>
                <a:latin typeface="Consolas"/>
              </a:rPr>
              <a:t>omar</a:t>
            </a:r>
            <a:r>
              <a:rPr lang="fr-FR" sz="2000" dirty="0" err="1" smtClean="0">
                <a:solidFill>
                  <a:srgbClr val="000000"/>
                </a:solidFill>
                <a:latin typeface="Consolas"/>
              </a:rPr>
              <a:t>.</a:t>
            </a:r>
            <a:r>
              <a:rPr lang="fr-FR" sz="2000" dirty="0" err="1" smtClean="0">
                <a:solidFill>
                  <a:srgbClr val="0000C0"/>
                </a:solidFill>
                <a:latin typeface="Consolas"/>
              </a:rPr>
              <a:t>voiture</a:t>
            </a:r>
            <a:r>
              <a:rPr lang="fr-FR" sz="2000" dirty="0" smtClean="0">
                <a:solidFill>
                  <a:srgbClr val="000000"/>
                </a:solidFill>
                <a:latin typeface="Consolas"/>
              </a:rPr>
              <a:t> </a:t>
            </a:r>
            <a:r>
              <a:rPr lang="fr-FR" sz="2000" dirty="0">
                <a:solidFill>
                  <a:srgbClr val="000000"/>
                </a:solidFill>
                <a:latin typeface="Consolas"/>
              </a:rPr>
              <a:t>= </a:t>
            </a:r>
            <a:r>
              <a:rPr lang="fr-FR" sz="2000" b="1" dirty="0">
                <a:solidFill>
                  <a:srgbClr val="7F0055"/>
                </a:solidFill>
                <a:latin typeface="Consolas"/>
              </a:rPr>
              <a:t>new</a:t>
            </a:r>
            <a:r>
              <a:rPr lang="fr-FR" sz="2000" b="1" dirty="0">
                <a:solidFill>
                  <a:srgbClr val="000000"/>
                </a:solidFill>
                <a:latin typeface="Consolas"/>
              </a:rPr>
              <a:t> Voiture();</a:t>
            </a:r>
            <a:endParaRPr lang="fr-FR" sz="2000" dirty="0" smtClean="0">
              <a:solidFill>
                <a:srgbClr val="6A3E3E"/>
              </a:solidFill>
              <a:latin typeface="Consolas"/>
            </a:endParaRPr>
          </a:p>
          <a:p>
            <a:r>
              <a:rPr lang="fr-FR" sz="2000" dirty="0" smtClean="0">
                <a:solidFill>
                  <a:srgbClr val="000000"/>
                </a:solidFill>
                <a:latin typeface="Consolas"/>
              </a:rPr>
              <a:t>   }</a:t>
            </a:r>
            <a:endParaRPr lang="fr-FR" sz="2000" dirty="0">
              <a:solidFill>
                <a:srgbClr val="000000"/>
              </a:solidFill>
              <a:latin typeface="Consolas"/>
            </a:endParaRPr>
          </a:p>
          <a:p>
            <a:r>
              <a:rPr lang="fr-FR" sz="2000" dirty="0">
                <a:solidFill>
                  <a:srgbClr val="000000"/>
                </a:solidFill>
                <a:latin typeface="Consolas"/>
              </a:rPr>
              <a:t>}</a:t>
            </a:r>
            <a:endParaRPr lang="fr-FR" sz="20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7932" y="0"/>
            <a:ext cx="5058235" cy="263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5887988"/>
            <a:ext cx="9143999" cy="369332"/>
          </a:xfrm>
          <a:prstGeom prst="rect">
            <a:avLst/>
          </a:prstGeom>
          <a:solidFill>
            <a:srgbClr val="FF0000"/>
          </a:solidFill>
        </p:spPr>
        <p:txBody>
          <a:bodyPr wrap="square" rtlCol="0">
            <a:spAutoFit/>
          </a:bodyPr>
          <a:lstStyle/>
          <a:p>
            <a:pPr algn="ctr"/>
            <a:r>
              <a:rPr lang="fr-FR" dirty="0" smtClean="0">
                <a:solidFill>
                  <a:srgbClr val="FFFF00"/>
                </a:solidFill>
              </a:rPr>
              <a:t>Nous supposons dans cet exemple que l’attribut </a:t>
            </a:r>
            <a:r>
              <a:rPr lang="fr-FR" b="1" dirty="0" smtClean="0">
                <a:solidFill>
                  <a:srgbClr val="FFFF00"/>
                </a:solidFill>
              </a:rPr>
              <a:t>voiture</a:t>
            </a:r>
            <a:r>
              <a:rPr lang="fr-FR" dirty="0" smtClean="0">
                <a:solidFill>
                  <a:srgbClr val="FFFF00"/>
                </a:solidFill>
              </a:rPr>
              <a:t> de la classe </a:t>
            </a:r>
            <a:r>
              <a:rPr lang="fr-FR" b="1" dirty="0" smtClean="0">
                <a:solidFill>
                  <a:srgbClr val="FFFF00"/>
                </a:solidFill>
              </a:rPr>
              <a:t> Personne</a:t>
            </a:r>
            <a:r>
              <a:rPr lang="fr-FR" dirty="0" smtClean="0">
                <a:solidFill>
                  <a:srgbClr val="FFFF00"/>
                </a:solidFill>
              </a:rPr>
              <a:t> est </a:t>
            </a:r>
            <a:r>
              <a:rPr lang="fr-FR" b="1" dirty="0" smtClean="0">
                <a:solidFill>
                  <a:srgbClr val="FFFF00"/>
                </a:solidFill>
              </a:rPr>
              <a:t>public</a:t>
            </a:r>
            <a:r>
              <a:rPr lang="fr-FR" dirty="0" smtClean="0">
                <a:solidFill>
                  <a:srgbClr val="FFFF00"/>
                </a:solidFill>
              </a:rPr>
              <a:t> </a:t>
            </a:r>
            <a:endParaRPr lang="en-US" dirty="0">
              <a:solidFill>
                <a:srgbClr val="FFFF00"/>
              </a:solidFill>
            </a:endParaRPr>
          </a:p>
        </p:txBody>
      </p:sp>
    </p:spTree>
    <p:extLst>
      <p:ext uri="{BB962C8B-B14F-4D97-AF65-F5344CB8AC3E}">
        <p14:creationId xmlns:p14="http://schemas.microsoft.com/office/powerpoint/2010/main" val="2736877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6</a:t>
            </a:fld>
            <a:endParaRPr lang="fr-BE"/>
          </a:p>
        </p:txBody>
      </p:sp>
      <p:sp>
        <p:nvSpPr>
          <p:cNvPr id="8" name="ZoneTexte 10"/>
          <p:cNvSpPr txBox="1"/>
          <p:nvPr/>
        </p:nvSpPr>
        <p:spPr>
          <a:xfrm>
            <a:off x="0" y="230788"/>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Une</a:t>
            </a:r>
            <a:r>
              <a:rPr lang="fr-FR" sz="3200" dirty="0" smtClean="0"/>
              <a:t> </a:t>
            </a:r>
            <a:r>
              <a:rPr lang="fr-FR" sz="3200" b="1" dirty="0"/>
              <a:t>v</a:t>
            </a:r>
            <a:r>
              <a:rPr lang="fr-FR" sz="3200" b="1" dirty="0" smtClean="0"/>
              <a:t>oiture</a:t>
            </a:r>
            <a:r>
              <a:rPr lang="fr-FR" sz="3200" dirty="0" smtClean="0"/>
              <a:t>  </a:t>
            </a:r>
            <a:r>
              <a:rPr lang="fr-FR" sz="3200" b="1" dirty="0" smtClean="0">
                <a:solidFill>
                  <a:srgbClr val="FF0000"/>
                </a:solidFill>
              </a:rPr>
              <a:t>possède </a:t>
            </a:r>
            <a:r>
              <a:rPr lang="fr-FR" sz="3200" dirty="0" smtClean="0"/>
              <a:t>4  </a:t>
            </a:r>
            <a:r>
              <a:rPr lang="fr-FR" sz="3200" b="1" dirty="0" smtClean="0"/>
              <a:t>roues</a:t>
            </a:r>
          </a:p>
        </p:txBody>
      </p:sp>
      <p:sp>
        <p:nvSpPr>
          <p:cNvPr id="4" name="Oval 3"/>
          <p:cNvSpPr/>
          <p:nvPr/>
        </p:nvSpPr>
        <p:spPr>
          <a:xfrm>
            <a:off x="3923927" y="14764"/>
            <a:ext cx="1872743"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10"/>
          <p:cNvSpPr txBox="1"/>
          <p:nvPr/>
        </p:nvSpPr>
        <p:spPr>
          <a:xfrm>
            <a:off x="0" y="1022876"/>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Représentation UML</a:t>
            </a:r>
          </a:p>
        </p:txBody>
      </p:sp>
      <p:sp>
        <p:nvSpPr>
          <p:cNvPr id="9" name="ZoneTexte 10"/>
          <p:cNvSpPr txBox="1"/>
          <p:nvPr/>
        </p:nvSpPr>
        <p:spPr>
          <a:xfrm>
            <a:off x="971600" y="1918313"/>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Voiture</a:t>
            </a:r>
            <a:endParaRPr lang="fr-FR" sz="3200" dirty="0"/>
          </a:p>
        </p:txBody>
      </p:sp>
      <p:cxnSp>
        <p:nvCxnSpPr>
          <p:cNvPr id="11" name="Connecteur droit avec flèche 12"/>
          <p:cNvCxnSpPr/>
          <p:nvPr/>
        </p:nvCxnSpPr>
        <p:spPr>
          <a:xfrm>
            <a:off x="2915816" y="2287645"/>
            <a:ext cx="347486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4"/>
          <p:cNvSpPr txBox="1"/>
          <p:nvPr/>
        </p:nvSpPr>
        <p:spPr>
          <a:xfrm>
            <a:off x="6390681" y="1918312"/>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Roue</a:t>
            </a:r>
            <a:endParaRPr lang="fr-FR" sz="3200" dirty="0"/>
          </a:p>
        </p:txBody>
      </p:sp>
      <p:sp>
        <p:nvSpPr>
          <p:cNvPr id="7" name="TextBox 6"/>
          <p:cNvSpPr txBox="1"/>
          <p:nvPr/>
        </p:nvSpPr>
        <p:spPr>
          <a:xfrm>
            <a:off x="4117718" y="1850399"/>
            <a:ext cx="2448272" cy="461665"/>
          </a:xfrm>
          <a:prstGeom prst="rect">
            <a:avLst/>
          </a:prstGeom>
          <a:noFill/>
        </p:spPr>
        <p:txBody>
          <a:bodyPr wrap="square" rtlCol="0">
            <a:spAutoFit/>
          </a:bodyPr>
          <a:lstStyle/>
          <a:p>
            <a:r>
              <a:rPr lang="fr-FR" sz="2400" dirty="0" smtClean="0"/>
              <a:t>Possède            4</a:t>
            </a:r>
            <a:endParaRPr lang="en-US" sz="2400" dirty="0"/>
          </a:p>
        </p:txBody>
      </p:sp>
      <p:sp>
        <p:nvSpPr>
          <p:cNvPr id="13" name="ZoneTexte 10"/>
          <p:cNvSpPr txBox="1"/>
          <p:nvPr/>
        </p:nvSpPr>
        <p:spPr>
          <a:xfrm>
            <a:off x="0" y="2908507"/>
            <a:ext cx="9144000"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La flèche indique que la relation</a:t>
            </a:r>
            <a:r>
              <a:rPr lang="fr-FR" sz="3200" b="1" dirty="0" smtClean="0">
                <a:solidFill>
                  <a:srgbClr val="FF0000"/>
                </a:solidFill>
              </a:rPr>
              <a:t> possède </a:t>
            </a:r>
            <a:r>
              <a:rPr lang="fr-FR" sz="3200" b="1" dirty="0" smtClean="0"/>
              <a:t>lie</a:t>
            </a:r>
            <a:r>
              <a:rPr lang="fr-FR" sz="3200" dirty="0" smtClean="0"/>
              <a:t> </a:t>
            </a:r>
            <a:r>
              <a:rPr lang="fr-FR" sz="3200" b="1" dirty="0" smtClean="0">
                <a:solidFill>
                  <a:srgbClr val="FF0000"/>
                </a:solidFill>
              </a:rPr>
              <a:t>un objet </a:t>
            </a:r>
            <a:r>
              <a:rPr lang="fr-FR" sz="3200" dirty="0" smtClean="0"/>
              <a:t>de la classe Voiture  (</a:t>
            </a:r>
            <a:r>
              <a:rPr lang="fr-FR" sz="3200" b="1" dirty="0" smtClean="0"/>
              <a:t>une voiture</a:t>
            </a:r>
            <a:r>
              <a:rPr lang="fr-FR" sz="3200" dirty="0" smtClean="0"/>
              <a:t>)  et </a:t>
            </a:r>
            <a:r>
              <a:rPr lang="fr-FR" sz="3200" b="1" dirty="0" smtClean="0">
                <a:solidFill>
                  <a:srgbClr val="FF0000"/>
                </a:solidFill>
              </a:rPr>
              <a:t>4 objets </a:t>
            </a:r>
            <a:r>
              <a:rPr lang="fr-FR" sz="3200" dirty="0" smtClean="0"/>
              <a:t>de la classes roue (4 roues).</a:t>
            </a:r>
            <a:endParaRPr lang="fr-FR" sz="3200" dirty="0" smtClean="0"/>
          </a:p>
        </p:txBody>
      </p:sp>
      <p:sp>
        <p:nvSpPr>
          <p:cNvPr id="15" name="ZoneTexte 10"/>
          <p:cNvSpPr txBox="1"/>
          <p:nvPr/>
        </p:nvSpPr>
        <p:spPr>
          <a:xfrm>
            <a:off x="0" y="4689134"/>
            <a:ext cx="9144000" cy="10772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rtl="1"/>
            <a:r>
              <a:rPr lang="ar-DZ" sz="3200" dirty="0" smtClean="0"/>
              <a:t>السهم يبين ان علاقة الإمتلاك تربط شيئ واحد من الصنف  «سيارة» بأربعة (4) اشياء من الصنف «عجلة»</a:t>
            </a:r>
            <a:endParaRPr lang="fr-FR" sz="3200" dirty="0" smtClean="0"/>
          </a:p>
        </p:txBody>
      </p:sp>
    </p:spTree>
    <p:extLst>
      <p:ext uri="{BB962C8B-B14F-4D97-AF65-F5344CB8AC3E}">
        <p14:creationId xmlns:p14="http://schemas.microsoft.com/office/powerpoint/2010/main" val="1286133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7</a:t>
            </a:fld>
            <a:endParaRPr lang="fr-BE"/>
          </a:p>
        </p:txBody>
      </p:sp>
      <p:sp>
        <p:nvSpPr>
          <p:cNvPr id="8" name="ZoneTexte 10"/>
          <p:cNvSpPr txBox="1"/>
          <p:nvPr/>
        </p:nvSpPr>
        <p:spPr>
          <a:xfrm>
            <a:off x="0" y="230788"/>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Une</a:t>
            </a:r>
            <a:r>
              <a:rPr lang="fr-FR" sz="3200" dirty="0" smtClean="0"/>
              <a:t> </a:t>
            </a:r>
            <a:r>
              <a:rPr lang="fr-FR" sz="3200" b="1" dirty="0"/>
              <a:t>v</a:t>
            </a:r>
            <a:r>
              <a:rPr lang="fr-FR" sz="3200" b="1" dirty="0" smtClean="0"/>
              <a:t>oiture</a:t>
            </a:r>
            <a:r>
              <a:rPr lang="fr-FR" sz="3200" dirty="0" smtClean="0"/>
              <a:t>  </a:t>
            </a:r>
            <a:r>
              <a:rPr lang="fr-FR" sz="3200" b="1" dirty="0" smtClean="0">
                <a:solidFill>
                  <a:srgbClr val="FF0000"/>
                </a:solidFill>
              </a:rPr>
              <a:t>possède </a:t>
            </a:r>
            <a:r>
              <a:rPr lang="fr-FR" sz="3200" dirty="0" smtClean="0"/>
              <a:t>4  </a:t>
            </a:r>
            <a:r>
              <a:rPr lang="fr-FR" sz="3200" b="1" dirty="0" smtClean="0"/>
              <a:t>roues</a:t>
            </a:r>
          </a:p>
        </p:txBody>
      </p:sp>
      <p:sp>
        <p:nvSpPr>
          <p:cNvPr id="4" name="Oval 3"/>
          <p:cNvSpPr/>
          <p:nvPr/>
        </p:nvSpPr>
        <p:spPr>
          <a:xfrm>
            <a:off x="3923927" y="14764"/>
            <a:ext cx="1872743"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10"/>
          <p:cNvSpPr txBox="1"/>
          <p:nvPr/>
        </p:nvSpPr>
        <p:spPr>
          <a:xfrm>
            <a:off x="0" y="1022876"/>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Représentation UML</a:t>
            </a:r>
          </a:p>
        </p:txBody>
      </p:sp>
      <p:sp>
        <p:nvSpPr>
          <p:cNvPr id="9" name="ZoneTexte 10"/>
          <p:cNvSpPr txBox="1"/>
          <p:nvPr/>
        </p:nvSpPr>
        <p:spPr>
          <a:xfrm>
            <a:off x="971600" y="1918313"/>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Voiture</a:t>
            </a:r>
            <a:endParaRPr lang="fr-FR" sz="3200" dirty="0"/>
          </a:p>
        </p:txBody>
      </p:sp>
      <p:cxnSp>
        <p:nvCxnSpPr>
          <p:cNvPr id="11" name="Connecteur droit avec flèche 12"/>
          <p:cNvCxnSpPr/>
          <p:nvPr/>
        </p:nvCxnSpPr>
        <p:spPr>
          <a:xfrm>
            <a:off x="2915816" y="2287645"/>
            <a:ext cx="347486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4"/>
          <p:cNvSpPr txBox="1"/>
          <p:nvPr/>
        </p:nvSpPr>
        <p:spPr>
          <a:xfrm>
            <a:off x="6390681" y="1918312"/>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Roue</a:t>
            </a:r>
            <a:endParaRPr lang="fr-FR" sz="3200" dirty="0"/>
          </a:p>
        </p:txBody>
      </p:sp>
      <p:sp>
        <p:nvSpPr>
          <p:cNvPr id="7" name="TextBox 6"/>
          <p:cNvSpPr txBox="1"/>
          <p:nvPr/>
        </p:nvSpPr>
        <p:spPr>
          <a:xfrm>
            <a:off x="4117718" y="1850399"/>
            <a:ext cx="2448272" cy="461665"/>
          </a:xfrm>
          <a:prstGeom prst="rect">
            <a:avLst/>
          </a:prstGeom>
          <a:noFill/>
        </p:spPr>
        <p:txBody>
          <a:bodyPr wrap="square" rtlCol="0">
            <a:spAutoFit/>
          </a:bodyPr>
          <a:lstStyle/>
          <a:p>
            <a:r>
              <a:rPr lang="fr-FR" sz="2400" dirty="0" smtClean="0"/>
              <a:t>Possède            4</a:t>
            </a:r>
            <a:endParaRPr lang="en-US" sz="2400" dirty="0"/>
          </a:p>
        </p:txBody>
      </p:sp>
      <p:sp>
        <p:nvSpPr>
          <p:cNvPr id="14" name="ZoneTexte 10"/>
          <p:cNvSpPr txBox="1"/>
          <p:nvPr/>
        </p:nvSpPr>
        <p:spPr>
          <a:xfrm>
            <a:off x="0" y="2924944"/>
            <a:ext cx="9144000"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La relation </a:t>
            </a:r>
            <a:r>
              <a:rPr lang="fr-FR" sz="3200" b="1" dirty="0" smtClean="0">
                <a:solidFill>
                  <a:srgbClr val="FF0000"/>
                </a:solidFill>
              </a:rPr>
              <a:t>possède</a:t>
            </a:r>
            <a:r>
              <a:rPr lang="fr-FR" sz="3200" dirty="0" smtClean="0"/>
              <a:t> à un sens: elle démarre </a:t>
            </a:r>
            <a:r>
              <a:rPr lang="fr-FR" sz="3200" b="1" dirty="0" smtClean="0"/>
              <a:t>d’</a:t>
            </a:r>
            <a:r>
              <a:rPr lang="fr-FR" sz="3200" b="1" dirty="0" smtClean="0">
                <a:solidFill>
                  <a:srgbClr val="FF0000"/>
                </a:solidFill>
              </a:rPr>
              <a:t>un objet </a:t>
            </a:r>
            <a:r>
              <a:rPr lang="fr-FR" sz="3200" dirty="0" smtClean="0"/>
              <a:t>de la classe Voiture  (</a:t>
            </a:r>
            <a:r>
              <a:rPr lang="fr-FR" sz="3200" b="1" dirty="0" smtClean="0"/>
              <a:t>une voiture</a:t>
            </a:r>
            <a:r>
              <a:rPr lang="fr-FR" sz="3200" dirty="0" smtClean="0"/>
              <a:t>)  et atteint  </a:t>
            </a:r>
            <a:r>
              <a:rPr lang="fr-FR" sz="3200" b="1" dirty="0" smtClean="0">
                <a:solidFill>
                  <a:srgbClr val="FF0000"/>
                </a:solidFill>
              </a:rPr>
              <a:t>4 objets </a:t>
            </a:r>
            <a:r>
              <a:rPr lang="fr-FR" sz="3200" dirty="0" smtClean="0"/>
              <a:t>de la classes </a:t>
            </a:r>
            <a:r>
              <a:rPr lang="fr-FR" sz="3200" b="1" dirty="0" smtClean="0"/>
              <a:t>Roue</a:t>
            </a:r>
            <a:r>
              <a:rPr lang="fr-FR" sz="3200" dirty="0" smtClean="0"/>
              <a:t> (4 roues).</a:t>
            </a:r>
            <a:endParaRPr lang="fr-FR" sz="3200" dirty="0" smtClean="0"/>
          </a:p>
        </p:txBody>
      </p:sp>
      <p:sp>
        <p:nvSpPr>
          <p:cNvPr id="15" name="ZoneTexte 10"/>
          <p:cNvSpPr txBox="1"/>
          <p:nvPr/>
        </p:nvSpPr>
        <p:spPr>
          <a:xfrm>
            <a:off x="0" y="4662631"/>
            <a:ext cx="9144000"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rtl="1"/>
            <a:r>
              <a:rPr lang="ar-DZ" sz="3200" dirty="0" smtClean="0"/>
              <a:t>كما يظهر على الرسم  و كما يفهم من الجملة «</a:t>
            </a:r>
            <a:r>
              <a:rPr lang="ar-DZ" sz="3200" b="1" dirty="0">
                <a:solidFill>
                  <a:srgbClr val="C00000"/>
                </a:solidFill>
              </a:rPr>
              <a:t>السيارة تمتلك 4 </a:t>
            </a:r>
            <a:r>
              <a:rPr lang="ar-DZ" sz="3200" b="1" dirty="0" smtClean="0">
                <a:solidFill>
                  <a:srgbClr val="C00000"/>
                </a:solidFill>
              </a:rPr>
              <a:t>عجلات</a:t>
            </a:r>
            <a:r>
              <a:rPr lang="ar-DZ" sz="3200" dirty="0" smtClean="0"/>
              <a:t>»، فإن للعلاقة</a:t>
            </a:r>
            <a:r>
              <a:rPr lang="ar-DZ" sz="3200" b="1" dirty="0" smtClean="0"/>
              <a:t> اتجاه معين ثابت</a:t>
            </a:r>
            <a:r>
              <a:rPr lang="ar-DZ" sz="3200" dirty="0" smtClean="0"/>
              <a:t>، اي تنطلق من </a:t>
            </a:r>
            <a:r>
              <a:rPr lang="ar-DZ" sz="3200" b="1" dirty="0" smtClean="0"/>
              <a:t>شئي واحد </a:t>
            </a:r>
            <a:r>
              <a:rPr lang="ar-DZ" sz="3200" dirty="0" smtClean="0"/>
              <a:t>من الصنف «سيارة» الى 4 اشياء من الصنف «عجلة»</a:t>
            </a:r>
            <a:r>
              <a:rPr lang="ar-DZ" sz="3200" dirty="0" smtClean="0"/>
              <a:t> </a:t>
            </a:r>
            <a:endParaRPr lang="fr-FR" sz="3200" dirty="0" smtClean="0"/>
          </a:p>
        </p:txBody>
      </p:sp>
    </p:spTree>
    <p:extLst>
      <p:ext uri="{BB962C8B-B14F-4D97-AF65-F5344CB8AC3E}">
        <p14:creationId xmlns:p14="http://schemas.microsoft.com/office/powerpoint/2010/main" val="1980971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8</a:t>
            </a:fld>
            <a:endParaRPr lang="fr-BE"/>
          </a:p>
        </p:txBody>
      </p:sp>
      <p:sp>
        <p:nvSpPr>
          <p:cNvPr id="8" name="ZoneTexte 10"/>
          <p:cNvSpPr txBox="1"/>
          <p:nvPr/>
        </p:nvSpPr>
        <p:spPr>
          <a:xfrm>
            <a:off x="0" y="230788"/>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Une</a:t>
            </a:r>
            <a:r>
              <a:rPr lang="fr-FR" sz="3200" dirty="0" smtClean="0"/>
              <a:t> </a:t>
            </a:r>
            <a:r>
              <a:rPr lang="fr-FR" sz="3200" b="1" dirty="0"/>
              <a:t>v</a:t>
            </a:r>
            <a:r>
              <a:rPr lang="fr-FR" sz="3200" b="1" dirty="0" smtClean="0"/>
              <a:t>oiture</a:t>
            </a:r>
            <a:r>
              <a:rPr lang="fr-FR" sz="3200" dirty="0" smtClean="0"/>
              <a:t>  </a:t>
            </a:r>
            <a:r>
              <a:rPr lang="fr-FR" sz="3200" b="1" dirty="0" smtClean="0">
                <a:solidFill>
                  <a:srgbClr val="FF0000"/>
                </a:solidFill>
              </a:rPr>
              <a:t>possède </a:t>
            </a:r>
            <a:r>
              <a:rPr lang="fr-FR" sz="3200" dirty="0" smtClean="0"/>
              <a:t>4  </a:t>
            </a:r>
            <a:r>
              <a:rPr lang="fr-FR" sz="3200" b="1" dirty="0" smtClean="0"/>
              <a:t>roues</a:t>
            </a:r>
          </a:p>
        </p:txBody>
      </p:sp>
      <p:sp>
        <p:nvSpPr>
          <p:cNvPr id="4" name="Oval 3"/>
          <p:cNvSpPr/>
          <p:nvPr/>
        </p:nvSpPr>
        <p:spPr>
          <a:xfrm>
            <a:off x="3923927" y="14764"/>
            <a:ext cx="1872743" cy="10081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10"/>
          <p:cNvSpPr txBox="1"/>
          <p:nvPr/>
        </p:nvSpPr>
        <p:spPr>
          <a:xfrm>
            <a:off x="0" y="1022876"/>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Représentation UML</a:t>
            </a:r>
          </a:p>
        </p:txBody>
      </p:sp>
      <p:sp>
        <p:nvSpPr>
          <p:cNvPr id="9" name="ZoneTexte 10"/>
          <p:cNvSpPr txBox="1"/>
          <p:nvPr/>
        </p:nvSpPr>
        <p:spPr>
          <a:xfrm>
            <a:off x="971600" y="1918313"/>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Voiture</a:t>
            </a:r>
            <a:endParaRPr lang="fr-FR" sz="3200" dirty="0"/>
          </a:p>
        </p:txBody>
      </p:sp>
      <p:cxnSp>
        <p:nvCxnSpPr>
          <p:cNvPr id="11" name="Connecteur droit avec flèche 12"/>
          <p:cNvCxnSpPr/>
          <p:nvPr/>
        </p:nvCxnSpPr>
        <p:spPr>
          <a:xfrm>
            <a:off x="2915816" y="2287645"/>
            <a:ext cx="347486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4"/>
          <p:cNvSpPr txBox="1"/>
          <p:nvPr/>
        </p:nvSpPr>
        <p:spPr>
          <a:xfrm>
            <a:off x="6390681" y="1918312"/>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Roue</a:t>
            </a:r>
            <a:endParaRPr lang="fr-FR" sz="3200" dirty="0"/>
          </a:p>
        </p:txBody>
      </p:sp>
      <p:sp>
        <p:nvSpPr>
          <p:cNvPr id="7" name="TextBox 6"/>
          <p:cNvSpPr txBox="1"/>
          <p:nvPr/>
        </p:nvSpPr>
        <p:spPr>
          <a:xfrm>
            <a:off x="4117718" y="1850399"/>
            <a:ext cx="2448272" cy="461665"/>
          </a:xfrm>
          <a:prstGeom prst="rect">
            <a:avLst/>
          </a:prstGeom>
          <a:noFill/>
        </p:spPr>
        <p:txBody>
          <a:bodyPr wrap="square" rtlCol="0">
            <a:spAutoFit/>
          </a:bodyPr>
          <a:lstStyle/>
          <a:p>
            <a:r>
              <a:rPr lang="fr-FR" sz="2400" dirty="0" smtClean="0"/>
              <a:t>Possède            4</a:t>
            </a:r>
            <a:endParaRPr lang="en-US" sz="2400" dirty="0"/>
          </a:p>
        </p:txBody>
      </p:sp>
      <p:sp>
        <p:nvSpPr>
          <p:cNvPr id="15" name="ZoneTexte 10"/>
          <p:cNvSpPr txBox="1"/>
          <p:nvPr/>
        </p:nvSpPr>
        <p:spPr>
          <a:xfrm>
            <a:off x="0" y="2780928"/>
            <a:ext cx="9144000" cy="206210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t>Lorsque la sémantique de la relation indique qu’il s’agit de lier un objet avec d’autres objet, la relation est dite structurelle. </a:t>
            </a:r>
          </a:p>
          <a:p>
            <a:pPr algn="ctr"/>
            <a:r>
              <a:rPr lang="fr-FR" sz="3200" dirty="0" smtClean="0"/>
              <a:t>Elle informe sur la structure du programme</a:t>
            </a:r>
            <a:endParaRPr lang="fr-FR" sz="3200" dirty="0" smtClean="0"/>
          </a:p>
        </p:txBody>
      </p:sp>
      <p:sp>
        <p:nvSpPr>
          <p:cNvPr id="13" name="ZoneTexte 10"/>
          <p:cNvSpPr txBox="1"/>
          <p:nvPr/>
        </p:nvSpPr>
        <p:spPr>
          <a:xfrm>
            <a:off x="-2268" y="5080828"/>
            <a:ext cx="9144000"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rtl="1"/>
            <a:r>
              <a:rPr lang="ar-DZ" sz="3200" dirty="0" smtClean="0"/>
              <a:t>عندما يفهم من علاقة ما انها تربط شيئا بغيره من ألأشاء، فان هذه العلاقة تعرف على انها علاقة هيكلية، اي انها تخبر عن هيكلة البرامح الطي هو عبارة عن اشياء متربكة بينها </a:t>
            </a:r>
            <a:endParaRPr lang="fr-FR" sz="3200" dirty="0" smtClean="0"/>
          </a:p>
        </p:txBody>
      </p:sp>
    </p:spTree>
    <p:extLst>
      <p:ext uri="{BB962C8B-B14F-4D97-AF65-F5344CB8AC3E}">
        <p14:creationId xmlns:p14="http://schemas.microsoft.com/office/powerpoint/2010/main" val="861485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1"/>
          </p:nvPr>
        </p:nvSpPr>
        <p:spPr/>
        <p:txBody>
          <a:bodyPr/>
          <a:lstStyle/>
          <a:p>
            <a:r>
              <a:rPr lang="fr-FR" dirty="0" smtClean="0"/>
              <a:t>Université de </a:t>
            </a:r>
            <a:r>
              <a:rPr lang="fr-FR" dirty="0" err="1" smtClean="0"/>
              <a:t>Bouira</a:t>
            </a:r>
            <a:r>
              <a:rPr lang="fr-FR" dirty="0" smtClean="0"/>
              <a:t>, Programmation Orientée Objet, 2018, Djamal BENNOUAR</a:t>
            </a:r>
            <a:endParaRPr lang="fr-BE"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9</a:t>
            </a:fld>
            <a:endParaRPr lang="fr-BE"/>
          </a:p>
        </p:txBody>
      </p:sp>
      <p:sp>
        <p:nvSpPr>
          <p:cNvPr id="8" name="ZoneTexte 10"/>
          <p:cNvSpPr txBox="1"/>
          <p:nvPr/>
        </p:nvSpPr>
        <p:spPr>
          <a:xfrm>
            <a:off x="-9241" y="-61600"/>
            <a:ext cx="9144000" cy="5847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fr-FR" sz="3200" dirty="0" smtClean="0">
                <a:solidFill>
                  <a:srgbClr val="C00000"/>
                </a:solidFill>
              </a:rPr>
              <a:t>Une</a:t>
            </a:r>
            <a:r>
              <a:rPr lang="fr-FR" sz="3200" dirty="0" smtClean="0"/>
              <a:t> </a:t>
            </a:r>
            <a:r>
              <a:rPr lang="fr-FR" sz="3200" b="1" dirty="0"/>
              <a:t>v</a:t>
            </a:r>
            <a:r>
              <a:rPr lang="fr-FR" sz="3200" b="1" dirty="0" smtClean="0"/>
              <a:t>oiture</a:t>
            </a:r>
            <a:r>
              <a:rPr lang="fr-FR" sz="3200" dirty="0" smtClean="0"/>
              <a:t>  </a:t>
            </a:r>
            <a:r>
              <a:rPr lang="fr-FR" sz="3200" b="1" dirty="0" smtClean="0">
                <a:solidFill>
                  <a:srgbClr val="FF0000"/>
                </a:solidFill>
              </a:rPr>
              <a:t>possède </a:t>
            </a:r>
            <a:r>
              <a:rPr lang="fr-FR" sz="3200" dirty="0" smtClean="0"/>
              <a:t>4  </a:t>
            </a:r>
            <a:r>
              <a:rPr lang="fr-FR" sz="3200" b="1" dirty="0" smtClean="0"/>
              <a:t>roues</a:t>
            </a:r>
          </a:p>
        </p:txBody>
      </p:sp>
      <p:sp>
        <p:nvSpPr>
          <p:cNvPr id="9" name="ZoneTexte 10"/>
          <p:cNvSpPr txBox="1"/>
          <p:nvPr/>
        </p:nvSpPr>
        <p:spPr>
          <a:xfrm>
            <a:off x="881111" y="907573"/>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Voiture</a:t>
            </a:r>
            <a:endParaRPr lang="fr-FR" sz="3200" dirty="0"/>
          </a:p>
        </p:txBody>
      </p:sp>
      <p:cxnSp>
        <p:nvCxnSpPr>
          <p:cNvPr id="11" name="Connecteur droit avec flèche 12"/>
          <p:cNvCxnSpPr/>
          <p:nvPr/>
        </p:nvCxnSpPr>
        <p:spPr>
          <a:xfrm>
            <a:off x="2825327" y="1276905"/>
            <a:ext cx="3474865"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ZoneTexte 14"/>
          <p:cNvSpPr txBox="1"/>
          <p:nvPr/>
        </p:nvSpPr>
        <p:spPr>
          <a:xfrm>
            <a:off x="6300192" y="907572"/>
            <a:ext cx="1944216" cy="58477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fr-FR" sz="3200" dirty="0" smtClean="0"/>
              <a:t>Roue</a:t>
            </a:r>
            <a:endParaRPr lang="fr-FR" sz="3200" dirty="0"/>
          </a:p>
        </p:txBody>
      </p:sp>
      <p:sp>
        <p:nvSpPr>
          <p:cNvPr id="7" name="TextBox 6"/>
          <p:cNvSpPr txBox="1"/>
          <p:nvPr/>
        </p:nvSpPr>
        <p:spPr>
          <a:xfrm>
            <a:off x="4027229" y="839659"/>
            <a:ext cx="2448272" cy="461665"/>
          </a:xfrm>
          <a:prstGeom prst="rect">
            <a:avLst/>
          </a:prstGeom>
          <a:noFill/>
        </p:spPr>
        <p:txBody>
          <a:bodyPr wrap="square" rtlCol="0">
            <a:spAutoFit/>
          </a:bodyPr>
          <a:lstStyle/>
          <a:p>
            <a:r>
              <a:rPr lang="fr-FR" sz="2400" dirty="0" smtClean="0"/>
              <a:t>Possède            4</a:t>
            </a:r>
            <a:endParaRPr lang="en-US" sz="2400" dirty="0"/>
          </a:p>
        </p:txBody>
      </p:sp>
      <p:sp>
        <p:nvSpPr>
          <p:cNvPr id="15" name="ZoneTexte 10"/>
          <p:cNvSpPr txBox="1"/>
          <p:nvPr/>
        </p:nvSpPr>
        <p:spPr>
          <a:xfrm>
            <a:off x="11654" y="1552279"/>
            <a:ext cx="9144000"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buFontTx/>
              <a:buChar char="-"/>
            </a:pPr>
            <a:r>
              <a:rPr lang="fr-FR" sz="2800" dirty="0" smtClean="0"/>
              <a:t>La classe </a:t>
            </a:r>
            <a:r>
              <a:rPr lang="fr-FR" sz="2800" b="1" dirty="0" smtClean="0"/>
              <a:t>Voiture</a:t>
            </a:r>
            <a:r>
              <a:rPr lang="fr-FR" sz="2800" dirty="0" smtClean="0"/>
              <a:t> est appelée classe </a:t>
            </a:r>
            <a:r>
              <a:rPr lang="fr-FR" sz="2800" b="1" dirty="0" smtClean="0"/>
              <a:t>source</a:t>
            </a:r>
            <a:r>
              <a:rPr lang="fr-FR" sz="2800" dirty="0" smtClean="0"/>
              <a:t> dans le contexte de la relation possède.</a:t>
            </a:r>
          </a:p>
          <a:p>
            <a:pPr marL="457200" indent="-457200">
              <a:buFontTx/>
              <a:buChar char="-"/>
            </a:pPr>
            <a:r>
              <a:rPr lang="fr-FR" sz="2800" dirty="0" smtClean="0"/>
              <a:t>La classe </a:t>
            </a:r>
            <a:r>
              <a:rPr lang="fr-FR" sz="2800" b="1" dirty="0" smtClean="0"/>
              <a:t>Roue</a:t>
            </a:r>
            <a:r>
              <a:rPr lang="fr-FR" sz="2800" dirty="0" smtClean="0"/>
              <a:t> est la cible</a:t>
            </a:r>
            <a:endParaRPr lang="fr-FR" sz="2800" dirty="0" smtClean="0"/>
          </a:p>
        </p:txBody>
      </p:sp>
      <p:sp>
        <p:nvSpPr>
          <p:cNvPr id="13" name="ZoneTexte 10"/>
          <p:cNvSpPr txBox="1"/>
          <p:nvPr/>
        </p:nvSpPr>
        <p:spPr>
          <a:xfrm>
            <a:off x="45546" y="4365104"/>
            <a:ext cx="9144000"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r" rtl="1"/>
            <a:r>
              <a:rPr lang="ar-DZ" sz="3200" dirty="0" smtClean="0"/>
              <a:t>في إطار العلاقة «تمتلك»،</a:t>
            </a:r>
            <a:r>
              <a:rPr lang="ar-DZ" sz="3200" dirty="0"/>
              <a:t> </a:t>
            </a:r>
            <a:r>
              <a:rPr lang="ar-DZ" sz="3200" dirty="0" smtClean="0"/>
              <a:t>نقول ان:</a:t>
            </a:r>
          </a:p>
          <a:p>
            <a:pPr marL="457200" indent="-457200" algn="r" rtl="1">
              <a:buFontTx/>
              <a:buChar char="-"/>
            </a:pPr>
            <a:r>
              <a:rPr lang="ar-DZ" sz="3200" dirty="0" smtClean="0"/>
              <a:t>الصنف «سيارة» هو </a:t>
            </a:r>
            <a:r>
              <a:rPr lang="ar-DZ" sz="3200" b="1" dirty="0" smtClean="0"/>
              <a:t>المنبع</a:t>
            </a:r>
            <a:r>
              <a:rPr lang="ar-DZ" sz="3200" dirty="0" smtClean="0"/>
              <a:t> (او المنطلق)</a:t>
            </a:r>
          </a:p>
          <a:p>
            <a:pPr marL="457200" indent="-457200" algn="r" rtl="1">
              <a:buFontTx/>
              <a:buChar char="-"/>
            </a:pPr>
            <a:r>
              <a:rPr lang="ar-DZ" sz="3200" dirty="0" smtClean="0"/>
              <a:t>الصنف «عجلة» هو </a:t>
            </a:r>
            <a:r>
              <a:rPr lang="ar-DZ" sz="3200" b="1" dirty="0" smtClean="0"/>
              <a:t>الهدف</a:t>
            </a:r>
            <a:r>
              <a:rPr lang="ar-DZ" sz="3200" dirty="0" smtClean="0"/>
              <a:t> </a:t>
            </a:r>
            <a:endParaRPr lang="ar-DZ" sz="3200" dirty="0" smtClean="0"/>
          </a:p>
        </p:txBody>
      </p:sp>
    </p:spTree>
    <p:extLst>
      <p:ext uri="{BB962C8B-B14F-4D97-AF65-F5344CB8AC3E}">
        <p14:creationId xmlns:p14="http://schemas.microsoft.com/office/powerpoint/2010/main" val="2194759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9647</TotalTime>
  <Words>2742</Words>
  <Application>Microsoft Office PowerPoint</Application>
  <PresentationFormat>On-screen Show (4:3)</PresentationFormat>
  <Paragraphs>523</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Thème Office</vt:lpstr>
      <vt:lpstr>La programmation orientée objet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Problématique</dc:title>
  <dc:creator>bennouar</dc:creator>
  <cp:lastModifiedBy>DJAMAL</cp:lastModifiedBy>
  <cp:revision>368</cp:revision>
  <dcterms:created xsi:type="dcterms:W3CDTF">2009-02-27T20:30:05Z</dcterms:created>
  <dcterms:modified xsi:type="dcterms:W3CDTF">2021-05-03T11:27:50Z</dcterms:modified>
</cp:coreProperties>
</file>