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481" r:id="rId2"/>
    <p:sldId id="590" r:id="rId3"/>
    <p:sldId id="591" r:id="rId4"/>
    <p:sldId id="592" r:id="rId5"/>
    <p:sldId id="593" r:id="rId6"/>
    <p:sldId id="630" r:id="rId7"/>
    <p:sldId id="602" r:id="rId8"/>
    <p:sldId id="603" r:id="rId9"/>
    <p:sldId id="632" r:id="rId10"/>
    <p:sldId id="633" r:id="rId11"/>
    <p:sldId id="634" r:id="rId12"/>
    <p:sldId id="635" r:id="rId13"/>
    <p:sldId id="636" r:id="rId14"/>
    <p:sldId id="637" r:id="rId15"/>
    <p:sldId id="638" r:id="rId16"/>
    <p:sldId id="639" r:id="rId17"/>
    <p:sldId id="640" r:id="rId18"/>
    <p:sldId id="641" r:id="rId19"/>
    <p:sldId id="642" r:id="rId20"/>
    <p:sldId id="643" r:id="rId21"/>
    <p:sldId id="646" r:id="rId22"/>
    <p:sldId id="648" r:id="rId23"/>
    <p:sldId id="647" r:id="rId24"/>
    <p:sldId id="594" r:id="rId25"/>
    <p:sldId id="595" r:id="rId26"/>
    <p:sldId id="631" r:id="rId27"/>
    <p:sldId id="597" r:id="rId28"/>
    <p:sldId id="644" r:id="rId29"/>
    <p:sldId id="645" r:id="rId30"/>
    <p:sldId id="607" r:id="rId31"/>
    <p:sldId id="606" r:id="rId32"/>
    <p:sldId id="650" r:id="rId33"/>
    <p:sldId id="608" r:id="rId34"/>
    <p:sldId id="609" r:id="rId35"/>
    <p:sldId id="651" r:id="rId36"/>
    <p:sldId id="610" r:id="rId37"/>
    <p:sldId id="611" r:id="rId38"/>
    <p:sldId id="612" r:id="rId39"/>
    <p:sldId id="649" r:id="rId40"/>
    <p:sldId id="613" r:id="rId41"/>
    <p:sldId id="615" r:id="rId42"/>
    <p:sldId id="616" r:id="rId43"/>
  </p:sldIdLst>
  <p:sldSz cx="9144000" cy="6858000" type="screen4x3"/>
  <p:notesSz cx="7102475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62" autoAdjust="0"/>
    <p:restoredTop sz="94676" autoAdjust="0"/>
  </p:normalViewPr>
  <p:slideViewPr>
    <p:cSldViewPr>
      <p:cViewPr>
        <p:scale>
          <a:sx n="80" d="100"/>
          <a:sy n="80" d="100"/>
        </p:scale>
        <p:origin x="-894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9E690F8B-665C-49A2-B4FF-A7C07307F760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D9006625-4472-4D57-B6FD-05554B8E96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67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7C9C-BDC8-4B47-AE8C-ADE6DC94A351}" type="datetime1">
              <a:rPr lang="fr-FR" smtClean="0"/>
              <a:t>08/05/2021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8BC0-A815-4376-811E-ADB8E447347C}" type="datetime1">
              <a:rPr lang="fr-FR" smtClean="0"/>
              <a:t>08/05/2021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8B90-762C-41EA-A11B-A10D87D863A5}" type="datetime1">
              <a:rPr lang="fr-FR" smtClean="0"/>
              <a:t>08/05/2021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E6CD-68AC-45C7-AF98-957C172347F3}" type="datetime1">
              <a:rPr lang="fr-FR" smtClean="0"/>
              <a:t>08/05/2021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CA0C-6064-4436-BED8-CD9F0F13C749}" type="datetime1">
              <a:rPr lang="fr-FR" smtClean="0"/>
              <a:t>08/05/2021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3355-65D4-43B4-884F-CF08FBC3032D}" type="datetime1">
              <a:rPr lang="fr-FR" smtClean="0"/>
              <a:t>08/05/2021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1AE4-78BC-4A92-9CAF-45D7970E9C05}" type="datetime1">
              <a:rPr lang="fr-FR" smtClean="0"/>
              <a:t>08/05/2021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6F81-A369-4E1C-8869-76325EA5D93A}" type="datetime1">
              <a:rPr lang="fr-FR" smtClean="0"/>
              <a:t>08/05/2021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8460-3656-4370-99B0-0E91961C2A97}" type="datetime1">
              <a:rPr lang="fr-FR" smtClean="0"/>
              <a:t>08/05/2021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2BFF-22A2-45EF-A036-5146FAEF6D38}" type="datetime1">
              <a:rPr lang="fr-FR" smtClean="0"/>
              <a:t>08/05/2021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9F07-C857-44AB-9511-EDB569D98053}" type="datetime1">
              <a:rPr lang="fr-FR" smtClean="0"/>
              <a:t>08/05/2021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E3007-FE88-4B52-9CB0-FF455748D2F2}" type="datetime1">
              <a:rPr lang="fr-FR" smtClean="0"/>
              <a:t>08/05/2021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77738" y="1196752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3600" b="1" dirty="0" smtClean="0"/>
              <a:t>La programmation orientée objet</a:t>
            </a:r>
            <a:endParaRPr lang="fr-FR" sz="3600" b="1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sp>
        <p:nvSpPr>
          <p:cNvPr id="5" name="Titre 5"/>
          <p:cNvSpPr txBox="1">
            <a:spLocks/>
          </p:cNvSpPr>
          <p:nvPr/>
        </p:nvSpPr>
        <p:spPr>
          <a:xfrm>
            <a:off x="467544" y="3237815"/>
            <a:ext cx="8229600" cy="8516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b="1" dirty="0" smtClean="0"/>
              <a:t>Session 7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152884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sp>
        <p:nvSpPr>
          <p:cNvPr id="6" name="TextBox 5"/>
          <p:cNvSpPr txBox="1"/>
          <p:nvPr/>
        </p:nvSpPr>
        <p:spPr>
          <a:xfrm>
            <a:off x="-28730" y="1844824"/>
            <a:ext cx="914400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EXEMPLE </a:t>
            </a:r>
            <a:r>
              <a:rPr lang="fr-FR" sz="4000" dirty="0" smtClean="0"/>
              <a:t>2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-28730" y="3212976"/>
            <a:ext cx="914400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Cardinalité  </a:t>
            </a:r>
            <a:r>
              <a:rPr lang="fr-FR" sz="4000" b="1" dirty="0" smtClean="0"/>
              <a:t>0..</a:t>
            </a:r>
            <a:r>
              <a:rPr lang="fr-FR" sz="4000" b="1" dirty="0" smtClean="0">
                <a:solidFill>
                  <a:srgbClr val="FF0000"/>
                </a:solidFill>
              </a:rPr>
              <a:t>1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35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sp>
        <p:nvSpPr>
          <p:cNvPr id="5" name="Espace réservé du numéro de diapositive 5"/>
          <p:cNvSpPr txBox="1">
            <a:spLocks/>
          </p:cNvSpPr>
          <p:nvPr/>
        </p:nvSpPr>
        <p:spPr>
          <a:xfrm>
            <a:off x="6610584" y="22207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7" name="Connecteur droit avec flèche 2"/>
          <p:cNvCxnSpPr/>
          <p:nvPr/>
        </p:nvCxnSpPr>
        <p:spPr>
          <a:xfrm>
            <a:off x="3026789" y="922725"/>
            <a:ext cx="3248675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3"/>
          <p:cNvSpPr txBox="1"/>
          <p:nvPr/>
        </p:nvSpPr>
        <p:spPr>
          <a:xfrm>
            <a:off x="3314821" y="214839"/>
            <a:ext cx="2173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/>
              <a:t>possède</a:t>
            </a:r>
            <a:endParaRPr lang="fr-FR" sz="4000" b="1" dirty="0"/>
          </a:p>
        </p:txBody>
      </p:sp>
      <p:sp>
        <p:nvSpPr>
          <p:cNvPr id="9" name="ZoneTexte 21"/>
          <p:cNvSpPr txBox="1"/>
          <p:nvPr/>
        </p:nvSpPr>
        <p:spPr>
          <a:xfrm>
            <a:off x="5292080" y="188640"/>
            <a:ext cx="1431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F0000"/>
                </a:solidFill>
              </a:rPr>
              <a:t>0..1</a:t>
            </a:r>
            <a:endParaRPr lang="fr-FR" sz="4000" b="1" dirty="0">
              <a:solidFill>
                <a:srgbClr val="FF0000"/>
              </a:solidFill>
            </a:endParaRPr>
          </a:p>
        </p:txBody>
      </p:sp>
      <p:sp>
        <p:nvSpPr>
          <p:cNvPr id="10" name="ZoneTexte 22"/>
          <p:cNvSpPr txBox="1"/>
          <p:nvPr/>
        </p:nvSpPr>
        <p:spPr>
          <a:xfrm>
            <a:off x="180447" y="2001070"/>
            <a:ext cx="4067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source </a:t>
            </a:r>
          </a:p>
        </p:txBody>
      </p:sp>
      <p:sp>
        <p:nvSpPr>
          <p:cNvPr id="11" name="ZoneTexte 23"/>
          <p:cNvSpPr txBox="1"/>
          <p:nvPr/>
        </p:nvSpPr>
        <p:spPr>
          <a:xfrm>
            <a:off x="5744988" y="2001070"/>
            <a:ext cx="3301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cible (destination)</a:t>
            </a:r>
          </a:p>
        </p:txBody>
      </p:sp>
      <p:grpSp>
        <p:nvGrpSpPr>
          <p:cNvPr id="12" name="Groupe 8"/>
          <p:cNvGrpSpPr/>
          <p:nvPr/>
        </p:nvGrpSpPr>
        <p:grpSpPr>
          <a:xfrm>
            <a:off x="1154581" y="202644"/>
            <a:ext cx="1878798" cy="1786194"/>
            <a:chOff x="1043608" y="2060848"/>
            <a:chExt cx="1878798" cy="1332872"/>
          </a:xfrm>
        </p:grpSpPr>
        <p:sp>
          <p:nvSpPr>
            <p:cNvPr id="13" name="ZoneTexte 1"/>
            <p:cNvSpPr txBox="1"/>
            <p:nvPr/>
          </p:nvSpPr>
          <p:spPr>
            <a:xfrm>
              <a:off x="1043608" y="2060848"/>
              <a:ext cx="1872208" cy="39043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 smtClean="0"/>
                <a:t>Personne</a:t>
              </a:r>
              <a:endParaRPr lang="fr-FR" sz="2800" b="1" dirty="0"/>
            </a:p>
          </p:txBody>
        </p:sp>
        <p:sp>
          <p:nvSpPr>
            <p:cNvPr id="14" name="ZoneTexte 24"/>
            <p:cNvSpPr txBox="1"/>
            <p:nvPr/>
          </p:nvSpPr>
          <p:spPr>
            <a:xfrm>
              <a:off x="1050198" y="2439613"/>
              <a:ext cx="1872208" cy="95410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2800" b="1" dirty="0" smtClean="0"/>
            </a:p>
            <a:p>
              <a:pPr algn="ctr"/>
              <a:endParaRPr lang="fr-FR" sz="2800" b="1" dirty="0"/>
            </a:p>
          </p:txBody>
        </p:sp>
      </p:grpSp>
      <p:grpSp>
        <p:nvGrpSpPr>
          <p:cNvPr id="15" name="Groupe 25"/>
          <p:cNvGrpSpPr/>
          <p:nvPr/>
        </p:nvGrpSpPr>
        <p:grpSpPr>
          <a:xfrm>
            <a:off x="6275464" y="197331"/>
            <a:ext cx="1878798" cy="1777468"/>
            <a:chOff x="1043608" y="2060848"/>
            <a:chExt cx="1878798" cy="1322744"/>
          </a:xfrm>
        </p:grpSpPr>
        <p:sp>
          <p:nvSpPr>
            <p:cNvPr id="16" name="ZoneTexte 26"/>
            <p:cNvSpPr txBox="1"/>
            <p:nvPr/>
          </p:nvSpPr>
          <p:spPr>
            <a:xfrm>
              <a:off x="1043608" y="2060848"/>
              <a:ext cx="1872208" cy="38936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 smtClean="0"/>
                <a:t>Voiture</a:t>
              </a:r>
              <a:endParaRPr lang="fr-FR" sz="2800" b="1" dirty="0"/>
            </a:p>
          </p:txBody>
        </p:sp>
        <p:sp>
          <p:nvSpPr>
            <p:cNvPr id="17" name="ZoneTexte 27"/>
            <p:cNvSpPr txBox="1"/>
            <p:nvPr/>
          </p:nvSpPr>
          <p:spPr>
            <a:xfrm>
              <a:off x="1050198" y="2429485"/>
              <a:ext cx="1872208" cy="95410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2800" b="1" dirty="0" smtClean="0"/>
            </a:p>
            <a:p>
              <a:pPr algn="ctr"/>
              <a:endParaRPr lang="fr-FR" sz="2800" b="1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0" y="2780928"/>
            <a:ext cx="9144000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Un objet de la classe </a:t>
            </a:r>
            <a:r>
              <a:rPr lang="fr-FR" sz="2800" b="1" dirty="0" smtClean="0"/>
              <a:t>Personne</a:t>
            </a:r>
            <a:r>
              <a:rPr lang="fr-FR" sz="2800" dirty="0" smtClean="0"/>
              <a:t> peut être </a:t>
            </a:r>
            <a:r>
              <a:rPr lang="fr-FR" sz="2800" dirty="0" smtClean="0"/>
              <a:t>lié </a:t>
            </a:r>
            <a:r>
              <a:rPr lang="fr-FR" sz="2800" dirty="0" smtClean="0"/>
              <a:t>ou non à </a:t>
            </a:r>
            <a:r>
              <a:rPr lang="fr-FR" sz="2800" dirty="0" smtClean="0"/>
              <a:t>un objet de la classe </a:t>
            </a:r>
            <a:r>
              <a:rPr lang="fr-FR" sz="2800" b="1" dirty="0" smtClean="0"/>
              <a:t>Voiture </a:t>
            </a:r>
            <a:endParaRPr lang="fr-FR" sz="28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0" y="3861048"/>
            <a:ext cx="9107488" cy="1384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Au niveau de l’objet </a:t>
            </a:r>
            <a:r>
              <a:rPr lang="fr-FR" sz="2800" b="1" dirty="0" smtClean="0"/>
              <a:t>Personne</a:t>
            </a:r>
            <a:r>
              <a:rPr lang="fr-FR" sz="2800" dirty="0" smtClean="0"/>
              <a:t> on doit trouver: </a:t>
            </a:r>
            <a:endParaRPr lang="fr-FR" sz="2800" dirty="0" smtClean="0"/>
          </a:p>
          <a:p>
            <a:pPr marL="457200" indent="-457200">
              <a:buFontTx/>
              <a:buChar char="-"/>
            </a:pPr>
            <a:r>
              <a:rPr lang="fr-FR" sz="2800" b="1" dirty="0" smtClean="0"/>
              <a:t>Une seule référence</a:t>
            </a:r>
            <a:r>
              <a:rPr lang="fr-FR" sz="2800" dirty="0" smtClean="0"/>
              <a:t> sur l’objet </a:t>
            </a:r>
            <a:r>
              <a:rPr lang="fr-FR" sz="2800" b="1" dirty="0" smtClean="0"/>
              <a:t>Voiture</a:t>
            </a:r>
            <a:endParaRPr lang="fr-FR" sz="2800" dirty="0" smtClean="0"/>
          </a:p>
          <a:p>
            <a:pPr marL="457200" indent="-457200">
              <a:buFontTx/>
              <a:buChar char="-"/>
            </a:pPr>
            <a:r>
              <a:rPr lang="fr-FR" sz="2800" b="1" dirty="0" smtClean="0"/>
              <a:t>La référence </a:t>
            </a:r>
            <a:r>
              <a:rPr lang="fr-FR" sz="2800" b="1" dirty="0" smtClean="0"/>
              <a:t>peut </a:t>
            </a:r>
            <a:r>
              <a:rPr lang="fr-FR" sz="2800" b="1" dirty="0" smtClean="0"/>
              <a:t>être égale à NULL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-36512" y="5589562"/>
            <a:ext cx="9144000" cy="461665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Un objet </a:t>
            </a:r>
            <a:r>
              <a:rPr lang="fr-FR" sz="2400" dirty="0" smtClean="0">
                <a:solidFill>
                  <a:schemeClr val="tx1"/>
                </a:solidFill>
              </a:rPr>
              <a:t>Personne peut </a:t>
            </a:r>
            <a:r>
              <a:rPr lang="fr-FR" sz="2400" dirty="0" smtClean="0">
                <a:solidFill>
                  <a:schemeClr val="tx1"/>
                </a:solidFill>
              </a:rPr>
              <a:t>exister sans </a:t>
            </a:r>
            <a:r>
              <a:rPr lang="fr-FR" sz="2400" dirty="0" smtClean="0">
                <a:solidFill>
                  <a:schemeClr val="tx1"/>
                </a:solidFill>
              </a:rPr>
              <a:t>être lié à un objet Voiture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53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sp>
        <p:nvSpPr>
          <p:cNvPr id="5" name="Espace réservé du numéro de diapositive 5"/>
          <p:cNvSpPr txBox="1">
            <a:spLocks/>
          </p:cNvSpPr>
          <p:nvPr/>
        </p:nvSpPr>
        <p:spPr>
          <a:xfrm>
            <a:off x="6610584" y="22207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8721" y="3173635"/>
            <a:ext cx="3901376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 smtClean="0"/>
              <a:t>Class Voiture{</a:t>
            </a:r>
          </a:p>
          <a:p>
            <a:r>
              <a:rPr lang="fr-FR" sz="2000" b="1" dirty="0" smtClean="0"/>
              <a:t>  Moteur </a:t>
            </a:r>
            <a:r>
              <a:rPr lang="fr-FR" sz="2000" b="1" dirty="0" err="1" smtClean="0"/>
              <a:t>moteur</a:t>
            </a:r>
            <a:r>
              <a:rPr lang="fr-FR" sz="2000" b="1" dirty="0" smtClean="0"/>
              <a:t>;</a:t>
            </a:r>
          </a:p>
          <a:p>
            <a:r>
              <a:rPr lang="fr-FR" sz="2000" b="1" dirty="0"/>
              <a:t>}</a:t>
            </a:r>
            <a:endParaRPr lang="fr-FR" sz="20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-9829" y="52667"/>
            <a:ext cx="91440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Exercice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55976" y="3200013"/>
            <a:ext cx="3901376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 smtClean="0"/>
              <a:t>Class Moteur{ }</a:t>
            </a:r>
            <a:endParaRPr lang="fr-FR" sz="2000" b="1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84949" y="727559"/>
            <a:ext cx="2883012" cy="1192311"/>
            <a:chOff x="683568" y="2020665"/>
            <a:chExt cx="2883012" cy="1192311"/>
          </a:xfrm>
        </p:grpSpPr>
        <p:sp>
          <p:nvSpPr>
            <p:cNvPr id="24" name="ZoneTexte 1"/>
            <p:cNvSpPr txBox="1"/>
            <p:nvPr/>
          </p:nvSpPr>
          <p:spPr>
            <a:xfrm>
              <a:off x="683568" y="2020665"/>
              <a:ext cx="2883012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 smtClean="0"/>
                <a:t>Main</a:t>
              </a:r>
              <a:endParaRPr lang="fr-FR" sz="2000" b="1" dirty="0"/>
            </a:p>
          </p:txBody>
        </p:sp>
        <p:sp>
          <p:nvSpPr>
            <p:cNvPr id="25" name="ZoneTexte 1"/>
            <p:cNvSpPr txBox="1"/>
            <p:nvPr/>
          </p:nvSpPr>
          <p:spPr>
            <a:xfrm>
              <a:off x="683568" y="2403282"/>
              <a:ext cx="2883012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2000" b="1" dirty="0"/>
            </a:p>
          </p:txBody>
        </p:sp>
        <p:sp>
          <p:nvSpPr>
            <p:cNvPr id="26" name="ZoneTexte 1"/>
            <p:cNvSpPr txBox="1"/>
            <p:nvPr/>
          </p:nvSpPr>
          <p:spPr>
            <a:xfrm>
              <a:off x="683568" y="2812866"/>
              <a:ext cx="2883012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000" u="sng" dirty="0" smtClean="0"/>
                <a:t>+main(</a:t>
              </a:r>
              <a:r>
                <a:rPr lang="fr-FR" sz="2000" u="sng" dirty="0" err="1" smtClean="0"/>
                <a:t>argv:String</a:t>
              </a:r>
              <a:r>
                <a:rPr lang="fr-FR" sz="2000" u="sng" dirty="0" smtClean="0"/>
                <a:t>[]):</a:t>
              </a:r>
              <a:r>
                <a:rPr lang="fr-FR" sz="2000" u="sng" dirty="0" err="1" smtClean="0"/>
                <a:t>void</a:t>
              </a:r>
              <a:endParaRPr lang="fr-FR" sz="2000" u="sng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9512" y="4653136"/>
            <a:ext cx="7446262" cy="1631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 smtClean="0"/>
              <a:t>Class Main{</a:t>
            </a:r>
          </a:p>
          <a:p>
            <a:r>
              <a:rPr lang="fr-FR" sz="2000" b="1" dirty="0" smtClean="0"/>
              <a:t>  public </a:t>
            </a:r>
            <a:r>
              <a:rPr lang="fr-FR" sz="2000" b="1" dirty="0" err="1" smtClean="0"/>
              <a:t>static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void</a:t>
            </a:r>
            <a:r>
              <a:rPr lang="fr-FR" sz="2000" b="1" dirty="0" smtClean="0"/>
              <a:t> main(String[] </a:t>
            </a:r>
            <a:r>
              <a:rPr lang="fr-FR" sz="2000" b="1" dirty="0" err="1" smtClean="0"/>
              <a:t>args</a:t>
            </a:r>
            <a:r>
              <a:rPr lang="fr-FR" sz="2000" b="1" dirty="0" smtClean="0"/>
              <a:t>){</a:t>
            </a:r>
          </a:p>
          <a:p>
            <a:r>
              <a:rPr lang="fr-FR" sz="2000" b="1" dirty="0" smtClean="0"/>
              <a:t>       Voiture v = new Voiture();</a:t>
            </a:r>
          </a:p>
          <a:p>
            <a:r>
              <a:rPr lang="fr-FR" sz="2000" b="1" dirty="0" smtClean="0"/>
              <a:t>  }</a:t>
            </a:r>
          </a:p>
          <a:p>
            <a:r>
              <a:rPr lang="fr-FR" sz="2000" b="1" dirty="0"/>
              <a:t>}</a:t>
            </a:r>
            <a:endParaRPr lang="fr-FR" sz="20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9436" y="2403282"/>
            <a:ext cx="9144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/>
                </a:solidFill>
              </a:rPr>
              <a:t>Le code ci-dessous est t il conforme au diagramme de classe? expliquer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405" y="703891"/>
            <a:ext cx="4973259" cy="135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782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sp>
        <p:nvSpPr>
          <p:cNvPr id="6" name="TextBox 5"/>
          <p:cNvSpPr txBox="1"/>
          <p:nvPr/>
        </p:nvSpPr>
        <p:spPr>
          <a:xfrm>
            <a:off x="-8538" y="2204864"/>
            <a:ext cx="914400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EXEMPLE 3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293096"/>
            <a:ext cx="914400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Cardinalité fixe = </a:t>
            </a:r>
            <a:r>
              <a:rPr lang="fr-FR" sz="4000" b="1" dirty="0" smtClean="0">
                <a:solidFill>
                  <a:srgbClr val="FF0000"/>
                </a:solidFill>
              </a:rPr>
              <a:t>n </a:t>
            </a:r>
            <a:r>
              <a:rPr lang="fr-FR" sz="4000" b="1" dirty="0" smtClean="0">
                <a:solidFill>
                  <a:schemeClr val="tx1"/>
                </a:solidFill>
              </a:rPr>
              <a:t>avec</a:t>
            </a:r>
            <a:r>
              <a:rPr lang="fr-FR" sz="4000" b="1" dirty="0" smtClean="0">
                <a:solidFill>
                  <a:srgbClr val="FF0000"/>
                </a:solidFill>
              </a:rPr>
              <a:t> n&gt;1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26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sp>
        <p:nvSpPr>
          <p:cNvPr id="5" name="Espace réservé du numéro de diapositive 5"/>
          <p:cNvSpPr txBox="1">
            <a:spLocks/>
          </p:cNvSpPr>
          <p:nvPr/>
        </p:nvSpPr>
        <p:spPr>
          <a:xfrm>
            <a:off x="6610584" y="22207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7" name="Connecteur droit avec flèche 2"/>
          <p:cNvCxnSpPr/>
          <p:nvPr/>
        </p:nvCxnSpPr>
        <p:spPr>
          <a:xfrm>
            <a:off x="3026789" y="922725"/>
            <a:ext cx="3248675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3"/>
          <p:cNvSpPr txBox="1"/>
          <p:nvPr/>
        </p:nvSpPr>
        <p:spPr>
          <a:xfrm>
            <a:off x="3314821" y="214839"/>
            <a:ext cx="2173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/>
              <a:t>possède</a:t>
            </a:r>
            <a:endParaRPr lang="fr-FR" sz="4000" b="1" dirty="0"/>
          </a:p>
        </p:txBody>
      </p:sp>
      <p:sp>
        <p:nvSpPr>
          <p:cNvPr id="9" name="ZoneTexte 21"/>
          <p:cNvSpPr txBox="1"/>
          <p:nvPr/>
        </p:nvSpPr>
        <p:spPr>
          <a:xfrm>
            <a:off x="5770565" y="188640"/>
            <a:ext cx="736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F0000"/>
                </a:solidFill>
              </a:rPr>
              <a:t>2</a:t>
            </a:r>
            <a:endParaRPr lang="fr-FR" sz="4000" b="1" dirty="0">
              <a:solidFill>
                <a:srgbClr val="FF0000"/>
              </a:solidFill>
            </a:endParaRPr>
          </a:p>
        </p:txBody>
      </p:sp>
      <p:sp>
        <p:nvSpPr>
          <p:cNvPr id="10" name="ZoneTexte 22"/>
          <p:cNvSpPr txBox="1"/>
          <p:nvPr/>
        </p:nvSpPr>
        <p:spPr>
          <a:xfrm>
            <a:off x="180447" y="2001070"/>
            <a:ext cx="4067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source </a:t>
            </a:r>
          </a:p>
        </p:txBody>
      </p:sp>
      <p:sp>
        <p:nvSpPr>
          <p:cNvPr id="11" name="ZoneTexte 23"/>
          <p:cNvSpPr txBox="1"/>
          <p:nvPr/>
        </p:nvSpPr>
        <p:spPr>
          <a:xfrm>
            <a:off x="5744988" y="2001070"/>
            <a:ext cx="3301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cible (destination)</a:t>
            </a:r>
          </a:p>
        </p:txBody>
      </p:sp>
      <p:grpSp>
        <p:nvGrpSpPr>
          <p:cNvPr id="12" name="Groupe 8"/>
          <p:cNvGrpSpPr/>
          <p:nvPr/>
        </p:nvGrpSpPr>
        <p:grpSpPr>
          <a:xfrm>
            <a:off x="1154581" y="202644"/>
            <a:ext cx="1878798" cy="1786194"/>
            <a:chOff x="1043608" y="2060848"/>
            <a:chExt cx="1878798" cy="1332872"/>
          </a:xfrm>
        </p:grpSpPr>
        <p:sp>
          <p:nvSpPr>
            <p:cNvPr id="13" name="ZoneTexte 1"/>
            <p:cNvSpPr txBox="1"/>
            <p:nvPr/>
          </p:nvSpPr>
          <p:spPr>
            <a:xfrm>
              <a:off x="1043608" y="2060848"/>
              <a:ext cx="1872208" cy="39043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 smtClean="0"/>
                <a:t>Oiseau</a:t>
              </a:r>
              <a:endParaRPr lang="fr-FR" sz="2800" b="1" dirty="0"/>
            </a:p>
          </p:txBody>
        </p:sp>
        <p:sp>
          <p:nvSpPr>
            <p:cNvPr id="14" name="ZoneTexte 24"/>
            <p:cNvSpPr txBox="1"/>
            <p:nvPr/>
          </p:nvSpPr>
          <p:spPr>
            <a:xfrm>
              <a:off x="1050198" y="2439613"/>
              <a:ext cx="1872208" cy="95410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2800" b="1" dirty="0" smtClean="0"/>
            </a:p>
            <a:p>
              <a:pPr algn="ctr"/>
              <a:endParaRPr lang="fr-FR" sz="2800" b="1" dirty="0"/>
            </a:p>
          </p:txBody>
        </p:sp>
      </p:grpSp>
      <p:grpSp>
        <p:nvGrpSpPr>
          <p:cNvPr id="15" name="Groupe 25"/>
          <p:cNvGrpSpPr/>
          <p:nvPr/>
        </p:nvGrpSpPr>
        <p:grpSpPr>
          <a:xfrm>
            <a:off x="6275464" y="197331"/>
            <a:ext cx="1878798" cy="1777468"/>
            <a:chOff x="1043608" y="2060848"/>
            <a:chExt cx="1878798" cy="1322744"/>
          </a:xfrm>
        </p:grpSpPr>
        <p:sp>
          <p:nvSpPr>
            <p:cNvPr id="16" name="ZoneTexte 26"/>
            <p:cNvSpPr txBox="1"/>
            <p:nvPr/>
          </p:nvSpPr>
          <p:spPr>
            <a:xfrm>
              <a:off x="1043608" y="2060848"/>
              <a:ext cx="1872208" cy="38936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 smtClean="0"/>
                <a:t>Aile</a:t>
              </a:r>
              <a:endParaRPr lang="fr-FR" sz="2800" b="1" dirty="0"/>
            </a:p>
          </p:txBody>
        </p:sp>
        <p:sp>
          <p:nvSpPr>
            <p:cNvPr id="17" name="ZoneTexte 27"/>
            <p:cNvSpPr txBox="1"/>
            <p:nvPr/>
          </p:nvSpPr>
          <p:spPr>
            <a:xfrm>
              <a:off x="1050198" y="2429485"/>
              <a:ext cx="1872208" cy="95410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2800" b="1" dirty="0" smtClean="0"/>
            </a:p>
            <a:p>
              <a:pPr algn="ctr"/>
              <a:endParaRPr lang="fr-FR" sz="2800" b="1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0" y="2780928"/>
            <a:ext cx="9144000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Un objet de la classe </a:t>
            </a:r>
            <a:r>
              <a:rPr lang="fr-FR" sz="2800" b="1" dirty="0" smtClean="0"/>
              <a:t>Oiseau</a:t>
            </a:r>
            <a:r>
              <a:rPr lang="fr-FR" sz="2800" dirty="0" smtClean="0"/>
              <a:t> doit être obligatoirement lié à 2 objets de la classe </a:t>
            </a:r>
            <a:r>
              <a:rPr lang="fr-FR" sz="2800" b="1" dirty="0" smtClean="0"/>
              <a:t>Aile, ni plus ni moins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3861048"/>
            <a:ext cx="9107488" cy="1384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Au niveau de l’objet </a:t>
            </a:r>
            <a:r>
              <a:rPr lang="fr-FR" sz="2800" b="1" dirty="0" smtClean="0"/>
              <a:t>Oiseau</a:t>
            </a:r>
          </a:p>
          <a:p>
            <a:pPr marL="457200" indent="-457200">
              <a:buFontTx/>
              <a:buChar char="-"/>
            </a:pPr>
            <a:r>
              <a:rPr lang="fr-FR" sz="2800" dirty="0" smtClean="0"/>
              <a:t>2 références de la classe </a:t>
            </a:r>
            <a:r>
              <a:rPr lang="fr-FR" sz="2800" b="1" dirty="0" smtClean="0"/>
              <a:t>Aile</a:t>
            </a:r>
            <a:r>
              <a:rPr lang="fr-FR" sz="2800" dirty="0" smtClean="0"/>
              <a:t> doivent exister</a:t>
            </a:r>
          </a:p>
          <a:p>
            <a:pPr marL="457200" indent="-457200">
              <a:buFontTx/>
              <a:buChar char="-"/>
            </a:pPr>
            <a:r>
              <a:rPr lang="fr-FR" sz="2800" dirty="0" smtClean="0"/>
              <a:t>Les 2 références ne sont jamais égale à NULL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6512" y="5589562"/>
            <a:ext cx="9107488" cy="461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FFFF00"/>
                </a:solidFill>
              </a:rPr>
              <a:t>Un objet </a:t>
            </a:r>
            <a:r>
              <a:rPr lang="fr-FR" sz="2400" b="1" dirty="0" smtClean="0">
                <a:solidFill>
                  <a:srgbClr val="FFFF00"/>
                </a:solidFill>
              </a:rPr>
              <a:t>Oiseau</a:t>
            </a:r>
            <a:r>
              <a:rPr lang="fr-FR" sz="2400" dirty="0" smtClean="0">
                <a:solidFill>
                  <a:srgbClr val="FFFF00"/>
                </a:solidFill>
              </a:rPr>
              <a:t> ne doit pas exister sans les 2 objets </a:t>
            </a:r>
            <a:r>
              <a:rPr lang="fr-FR" sz="2400" b="1" dirty="0" smtClean="0">
                <a:solidFill>
                  <a:srgbClr val="FFFF00"/>
                </a:solidFill>
              </a:rPr>
              <a:t>Aile</a:t>
            </a:r>
            <a:r>
              <a:rPr lang="fr-FR" sz="2400" dirty="0" smtClean="0">
                <a:solidFill>
                  <a:srgbClr val="FFFF00"/>
                </a:solidFill>
              </a:rPr>
              <a:t> associés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4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sp>
        <p:nvSpPr>
          <p:cNvPr id="5" name="Espace réservé du numéro de diapositive 5"/>
          <p:cNvSpPr txBox="1">
            <a:spLocks/>
          </p:cNvSpPr>
          <p:nvPr/>
        </p:nvSpPr>
        <p:spPr>
          <a:xfrm>
            <a:off x="6610584" y="22207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7" name="Connecteur droit avec flèche 2"/>
          <p:cNvCxnSpPr/>
          <p:nvPr/>
        </p:nvCxnSpPr>
        <p:spPr>
          <a:xfrm>
            <a:off x="3026789" y="922725"/>
            <a:ext cx="3248675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3"/>
          <p:cNvSpPr txBox="1"/>
          <p:nvPr/>
        </p:nvSpPr>
        <p:spPr>
          <a:xfrm>
            <a:off x="3314821" y="214839"/>
            <a:ext cx="2173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/>
              <a:t>possède</a:t>
            </a:r>
            <a:endParaRPr lang="fr-FR" sz="4000" b="1" dirty="0"/>
          </a:p>
        </p:txBody>
      </p:sp>
      <p:sp>
        <p:nvSpPr>
          <p:cNvPr id="9" name="ZoneTexte 21"/>
          <p:cNvSpPr txBox="1"/>
          <p:nvPr/>
        </p:nvSpPr>
        <p:spPr>
          <a:xfrm>
            <a:off x="5770565" y="188640"/>
            <a:ext cx="736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F0000"/>
                </a:solidFill>
              </a:rPr>
              <a:t>4</a:t>
            </a:r>
            <a:endParaRPr lang="fr-FR" sz="4000" b="1" dirty="0">
              <a:solidFill>
                <a:srgbClr val="FF0000"/>
              </a:solidFill>
            </a:endParaRPr>
          </a:p>
        </p:txBody>
      </p:sp>
      <p:sp>
        <p:nvSpPr>
          <p:cNvPr id="10" name="ZoneTexte 22"/>
          <p:cNvSpPr txBox="1"/>
          <p:nvPr/>
        </p:nvSpPr>
        <p:spPr>
          <a:xfrm>
            <a:off x="180447" y="2001070"/>
            <a:ext cx="4067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source </a:t>
            </a:r>
          </a:p>
        </p:txBody>
      </p:sp>
      <p:sp>
        <p:nvSpPr>
          <p:cNvPr id="11" name="ZoneTexte 23"/>
          <p:cNvSpPr txBox="1"/>
          <p:nvPr/>
        </p:nvSpPr>
        <p:spPr>
          <a:xfrm>
            <a:off x="5744988" y="2001070"/>
            <a:ext cx="3301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cible (destination)</a:t>
            </a:r>
          </a:p>
        </p:txBody>
      </p:sp>
      <p:grpSp>
        <p:nvGrpSpPr>
          <p:cNvPr id="12" name="Groupe 8"/>
          <p:cNvGrpSpPr/>
          <p:nvPr/>
        </p:nvGrpSpPr>
        <p:grpSpPr>
          <a:xfrm>
            <a:off x="1154581" y="202644"/>
            <a:ext cx="1878798" cy="1786194"/>
            <a:chOff x="1043608" y="2060848"/>
            <a:chExt cx="1878798" cy="1332872"/>
          </a:xfrm>
        </p:grpSpPr>
        <p:sp>
          <p:nvSpPr>
            <p:cNvPr id="13" name="ZoneTexte 1"/>
            <p:cNvSpPr txBox="1"/>
            <p:nvPr/>
          </p:nvSpPr>
          <p:spPr>
            <a:xfrm>
              <a:off x="1043608" y="2060848"/>
              <a:ext cx="1872208" cy="39043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 smtClean="0"/>
                <a:t>Voiture</a:t>
              </a:r>
              <a:endParaRPr lang="fr-FR" sz="2800" b="1" dirty="0"/>
            </a:p>
          </p:txBody>
        </p:sp>
        <p:sp>
          <p:nvSpPr>
            <p:cNvPr id="14" name="ZoneTexte 24"/>
            <p:cNvSpPr txBox="1"/>
            <p:nvPr/>
          </p:nvSpPr>
          <p:spPr>
            <a:xfrm>
              <a:off x="1050198" y="2439613"/>
              <a:ext cx="1872208" cy="95410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2800" b="1" dirty="0" smtClean="0"/>
            </a:p>
            <a:p>
              <a:pPr algn="ctr"/>
              <a:endParaRPr lang="fr-FR" sz="2800" b="1" dirty="0"/>
            </a:p>
          </p:txBody>
        </p:sp>
      </p:grpSp>
      <p:grpSp>
        <p:nvGrpSpPr>
          <p:cNvPr id="15" name="Groupe 25"/>
          <p:cNvGrpSpPr/>
          <p:nvPr/>
        </p:nvGrpSpPr>
        <p:grpSpPr>
          <a:xfrm>
            <a:off x="6275464" y="197331"/>
            <a:ext cx="1878798" cy="1777468"/>
            <a:chOff x="1043608" y="2060848"/>
            <a:chExt cx="1878798" cy="1322744"/>
          </a:xfrm>
        </p:grpSpPr>
        <p:sp>
          <p:nvSpPr>
            <p:cNvPr id="16" name="ZoneTexte 26"/>
            <p:cNvSpPr txBox="1"/>
            <p:nvPr/>
          </p:nvSpPr>
          <p:spPr>
            <a:xfrm>
              <a:off x="1043608" y="2060848"/>
              <a:ext cx="1872208" cy="38936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 smtClean="0"/>
                <a:t>Roue</a:t>
              </a:r>
              <a:endParaRPr lang="fr-FR" sz="2800" b="1" dirty="0"/>
            </a:p>
          </p:txBody>
        </p:sp>
        <p:sp>
          <p:nvSpPr>
            <p:cNvPr id="17" name="ZoneTexte 27"/>
            <p:cNvSpPr txBox="1"/>
            <p:nvPr/>
          </p:nvSpPr>
          <p:spPr>
            <a:xfrm>
              <a:off x="1050198" y="2429485"/>
              <a:ext cx="1872208" cy="95410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2800" b="1" dirty="0" smtClean="0"/>
            </a:p>
            <a:p>
              <a:pPr algn="ctr"/>
              <a:endParaRPr lang="fr-FR" sz="2800" b="1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0" y="2780928"/>
            <a:ext cx="9144000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Un objet de la classe </a:t>
            </a:r>
            <a:r>
              <a:rPr lang="fr-FR" sz="2800" b="1" dirty="0" smtClean="0"/>
              <a:t>Voiture</a:t>
            </a:r>
            <a:r>
              <a:rPr lang="fr-FR" sz="2800" dirty="0" smtClean="0"/>
              <a:t> </a:t>
            </a:r>
            <a:r>
              <a:rPr lang="fr-FR" sz="2800" dirty="0" smtClean="0"/>
              <a:t>doit être obligatoirement lié à </a:t>
            </a:r>
            <a:r>
              <a:rPr lang="fr-FR" sz="2800" dirty="0" smtClean="0"/>
              <a:t>4 </a:t>
            </a:r>
            <a:r>
              <a:rPr lang="fr-FR" sz="2800" dirty="0" smtClean="0"/>
              <a:t>objets de la classe </a:t>
            </a:r>
            <a:r>
              <a:rPr lang="fr-FR" sz="2800" b="1" dirty="0" smtClean="0"/>
              <a:t>Roue, </a:t>
            </a:r>
            <a:r>
              <a:rPr lang="fr-FR" sz="2800" b="1" dirty="0" smtClean="0"/>
              <a:t>ni plus ni moins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3861048"/>
            <a:ext cx="9107488" cy="1384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Au niveau de l’objet </a:t>
            </a:r>
            <a:r>
              <a:rPr lang="fr-FR" sz="2800" b="1" dirty="0" smtClean="0"/>
              <a:t>Voiture</a:t>
            </a:r>
            <a:endParaRPr lang="fr-FR" sz="2800" b="1" dirty="0" smtClean="0"/>
          </a:p>
          <a:p>
            <a:pPr marL="457200" indent="-457200">
              <a:buFontTx/>
              <a:buChar char="-"/>
            </a:pPr>
            <a:r>
              <a:rPr lang="fr-FR" sz="2800" dirty="0" smtClean="0"/>
              <a:t>4 </a:t>
            </a:r>
            <a:r>
              <a:rPr lang="fr-FR" sz="2800" dirty="0" smtClean="0"/>
              <a:t>références de la classe </a:t>
            </a:r>
            <a:r>
              <a:rPr lang="fr-FR" sz="2800" b="1" dirty="0" smtClean="0"/>
              <a:t>Moteur</a:t>
            </a:r>
            <a:r>
              <a:rPr lang="fr-FR" sz="2800" dirty="0" smtClean="0"/>
              <a:t> </a:t>
            </a:r>
            <a:r>
              <a:rPr lang="fr-FR" sz="2800" dirty="0" smtClean="0"/>
              <a:t>doivent exister</a:t>
            </a:r>
          </a:p>
          <a:p>
            <a:pPr marL="457200" indent="-457200">
              <a:buFontTx/>
              <a:buChar char="-"/>
            </a:pPr>
            <a:r>
              <a:rPr lang="fr-FR" sz="2800" dirty="0" smtClean="0"/>
              <a:t>Les </a:t>
            </a:r>
            <a:r>
              <a:rPr lang="fr-FR" sz="2800" dirty="0" smtClean="0"/>
              <a:t>4 </a:t>
            </a:r>
            <a:r>
              <a:rPr lang="fr-FR" sz="2800" dirty="0" smtClean="0"/>
              <a:t>références ne sont jamais égale à NULL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6512" y="5589562"/>
            <a:ext cx="9107488" cy="461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FFFF00"/>
                </a:solidFill>
              </a:rPr>
              <a:t>Un objet </a:t>
            </a:r>
            <a:r>
              <a:rPr lang="fr-FR" sz="2400" b="1" dirty="0" smtClean="0">
                <a:solidFill>
                  <a:srgbClr val="FFFF00"/>
                </a:solidFill>
              </a:rPr>
              <a:t>Voiture</a:t>
            </a:r>
            <a:r>
              <a:rPr lang="fr-FR" sz="2400" dirty="0" smtClean="0">
                <a:solidFill>
                  <a:srgbClr val="FFFF00"/>
                </a:solidFill>
              </a:rPr>
              <a:t> </a:t>
            </a:r>
            <a:r>
              <a:rPr lang="fr-FR" sz="2400" dirty="0" smtClean="0">
                <a:solidFill>
                  <a:srgbClr val="FFFF00"/>
                </a:solidFill>
              </a:rPr>
              <a:t>ne doit pas exister sans les </a:t>
            </a:r>
            <a:r>
              <a:rPr lang="fr-FR" sz="2400" dirty="0" smtClean="0">
                <a:solidFill>
                  <a:srgbClr val="FFFF00"/>
                </a:solidFill>
              </a:rPr>
              <a:t>4 </a:t>
            </a:r>
            <a:r>
              <a:rPr lang="fr-FR" sz="2400" dirty="0" smtClean="0">
                <a:solidFill>
                  <a:srgbClr val="FFFF00"/>
                </a:solidFill>
              </a:rPr>
              <a:t>objets </a:t>
            </a:r>
            <a:r>
              <a:rPr lang="fr-FR" sz="2400" b="1" dirty="0" smtClean="0">
                <a:solidFill>
                  <a:srgbClr val="FFFF00"/>
                </a:solidFill>
              </a:rPr>
              <a:t>Roue</a:t>
            </a:r>
            <a:r>
              <a:rPr lang="fr-FR" sz="2400" dirty="0" smtClean="0">
                <a:solidFill>
                  <a:srgbClr val="FFFF00"/>
                </a:solidFill>
              </a:rPr>
              <a:t> </a:t>
            </a:r>
            <a:r>
              <a:rPr lang="fr-FR" sz="2400" dirty="0" smtClean="0">
                <a:solidFill>
                  <a:srgbClr val="FFFF00"/>
                </a:solidFill>
              </a:rPr>
              <a:t>associés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44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  <p:sp>
        <p:nvSpPr>
          <p:cNvPr id="18" name="TextBox 17"/>
          <p:cNvSpPr txBox="1"/>
          <p:nvPr/>
        </p:nvSpPr>
        <p:spPr>
          <a:xfrm>
            <a:off x="-5495" y="1772816"/>
            <a:ext cx="914400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Comment représenter les </a:t>
            </a:r>
            <a:r>
              <a:rPr lang="fr-FR" sz="2800" b="1" dirty="0" smtClean="0"/>
              <a:t>n</a:t>
            </a:r>
            <a:r>
              <a:rPr lang="fr-FR" sz="2800" dirty="0" smtClean="0"/>
              <a:t> références (ici 4)</a:t>
            </a:r>
            <a:endParaRPr lang="fr-FR" sz="28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-5495" y="2564904"/>
            <a:ext cx="9107488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Utiliser un  tableau de taille </a:t>
            </a:r>
            <a:r>
              <a:rPr lang="fr-FR" sz="2800" b="1" dirty="0" smtClean="0"/>
              <a:t>n</a:t>
            </a:r>
            <a:r>
              <a:rPr lang="fr-FR" sz="2800" dirty="0"/>
              <a:t> (référence) (ici 4)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88640"/>
            <a:ext cx="5164559" cy="1409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95809" y="3789040"/>
            <a:ext cx="3901376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 smtClean="0"/>
              <a:t>Class Voiture{</a:t>
            </a:r>
          </a:p>
          <a:p>
            <a:r>
              <a:rPr lang="fr-FR" sz="2000" b="1" dirty="0" smtClean="0"/>
              <a:t>  Roue[] </a:t>
            </a:r>
            <a:r>
              <a:rPr lang="fr-FR" sz="2000" b="1" dirty="0" err="1" smtClean="0"/>
              <a:t>tabRoue</a:t>
            </a:r>
            <a:r>
              <a:rPr lang="fr-FR" sz="2000" b="1" dirty="0" smtClean="0"/>
              <a:t> = new Roue[4]; </a:t>
            </a:r>
          </a:p>
          <a:p>
            <a:r>
              <a:rPr lang="fr-FR" sz="2000" b="1" dirty="0"/>
              <a:t>}</a:t>
            </a:r>
            <a:endParaRPr lang="fr-FR" sz="2000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4383064" y="3815418"/>
            <a:ext cx="3901376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 smtClean="0"/>
              <a:t>Class Roue{ }</a:t>
            </a:r>
            <a:endParaRPr lang="fr-F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3782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  <p:sp>
        <p:nvSpPr>
          <p:cNvPr id="18" name="TextBox 17"/>
          <p:cNvSpPr txBox="1"/>
          <p:nvPr/>
        </p:nvSpPr>
        <p:spPr>
          <a:xfrm>
            <a:off x="-42007" y="0"/>
            <a:ext cx="914400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Exercice</a:t>
            </a:r>
            <a:endParaRPr lang="fr-FR" sz="28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-5495" y="2564904"/>
            <a:ext cx="9107488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 smtClean="0"/>
              <a:t>Le code suivant est il conforme au diagramme de classe? Expliquer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47339"/>
            <a:ext cx="5164559" cy="1409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4949" y="3307586"/>
            <a:ext cx="3901376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 smtClean="0"/>
              <a:t>Class Voiture{</a:t>
            </a:r>
          </a:p>
          <a:p>
            <a:r>
              <a:rPr lang="fr-FR" sz="2000" b="1" dirty="0" smtClean="0"/>
              <a:t>  Roue[] </a:t>
            </a:r>
            <a:r>
              <a:rPr lang="fr-FR" sz="2000" b="1" dirty="0" err="1" smtClean="0"/>
              <a:t>tabRoue</a:t>
            </a:r>
            <a:r>
              <a:rPr lang="fr-FR" sz="2000" b="1" dirty="0" smtClean="0"/>
              <a:t> = new Roue[4]; </a:t>
            </a:r>
          </a:p>
          <a:p>
            <a:r>
              <a:rPr lang="fr-FR" sz="2000" b="1" dirty="0"/>
              <a:t>}</a:t>
            </a:r>
            <a:endParaRPr lang="fr-FR" sz="2000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4383064" y="3815418"/>
            <a:ext cx="3901376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 smtClean="0"/>
              <a:t>Class Roue{ }</a:t>
            </a:r>
            <a:endParaRPr lang="fr-FR" sz="2000" b="1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184949" y="727559"/>
            <a:ext cx="2883012" cy="1192311"/>
            <a:chOff x="683568" y="2020665"/>
            <a:chExt cx="2883012" cy="1192311"/>
          </a:xfrm>
        </p:grpSpPr>
        <p:sp>
          <p:nvSpPr>
            <p:cNvPr id="10" name="ZoneTexte 1"/>
            <p:cNvSpPr txBox="1"/>
            <p:nvPr/>
          </p:nvSpPr>
          <p:spPr>
            <a:xfrm>
              <a:off x="683568" y="2020665"/>
              <a:ext cx="2883012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 smtClean="0"/>
                <a:t>Main</a:t>
              </a:r>
              <a:endParaRPr lang="fr-FR" sz="2000" b="1" dirty="0"/>
            </a:p>
          </p:txBody>
        </p:sp>
        <p:sp>
          <p:nvSpPr>
            <p:cNvPr id="11" name="ZoneTexte 1"/>
            <p:cNvSpPr txBox="1"/>
            <p:nvPr/>
          </p:nvSpPr>
          <p:spPr>
            <a:xfrm>
              <a:off x="683568" y="2403282"/>
              <a:ext cx="2883012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2000" b="1" dirty="0"/>
            </a:p>
          </p:txBody>
        </p:sp>
        <p:sp>
          <p:nvSpPr>
            <p:cNvPr id="12" name="ZoneTexte 1"/>
            <p:cNvSpPr txBox="1"/>
            <p:nvPr/>
          </p:nvSpPr>
          <p:spPr>
            <a:xfrm>
              <a:off x="683568" y="2812866"/>
              <a:ext cx="2883012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000" u="sng" dirty="0" smtClean="0"/>
                <a:t>+main(</a:t>
              </a:r>
              <a:r>
                <a:rPr lang="fr-FR" sz="2000" u="sng" dirty="0" err="1" smtClean="0"/>
                <a:t>argv:String</a:t>
              </a:r>
              <a:r>
                <a:rPr lang="fr-FR" sz="2000" u="sng" dirty="0" smtClean="0"/>
                <a:t>[]):</a:t>
              </a:r>
              <a:r>
                <a:rPr lang="fr-FR" sz="2000" u="sng" dirty="0" err="1" smtClean="0"/>
                <a:t>void</a:t>
              </a:r>
              <a:endParaRPr lang="fr-FR" sz="2000" u="sng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84949" y="4679505"/>
            <a:ext cx="7446262" cy="1631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 smtClean="0"/>
              <a:t>Class Main{</a:t>
            </a:r>
          </a:p>
          <a:p>
            <a:r>
              <a:rPr lang="fr-FR" sz="2000" b="1" dirty="0" smtClean="0"/>
              <a:t>  public </a:t>
            </a:r>
            <a:r>
              <a:rPr lang="fr-FR" sz="2000" b="1" dirty="0" err="1" smtClean="0"/>
              <a:t>static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void</a:t>
            </a:r>
            <a:r>
              <a:rPr lang="fr-FR" sz="2000" b="1" dirty="0" smtClean="0"/>
              <a:t> main(String[] </a:t>
            </a:r>
            <a:r>
              <a:rPr lang="fr-FR" sz="2000" b="1" dirty="0" err="1" smtClean="0"/>
              <a:t>args</a:t>
            </a:r>
            <a:r>
              <a:rPr lang="fr-FR" sz="2000" b="1" dirty="0" smtClean="0"/>
              <a:t>){</a:t>
            </a:r>
          </a:p>
          <a:p>
            <a:r>
              <a:rPr lang="fr-FR" sz="2000" b="1" dirty="0" smtClean="0"/>
              <a:t>       Voiture v = new Voiture();</a:t>
            </a:r>
          </a:p>
          <a:p>
            <a:r>
              <a:rPr lang="fr-FR" sz="2000" b="1" dirty="0" smtClean="0"/>
              <a:t>  }</a:t>
            </a:r>
          </a:p>
          <a:p>
            <a:r>
              <a:rPr lang="fr-FR" sz="2000" b="1" dirty="0"/>
              <a:t>}</a:t>
            </a:r>
            <a:endParaRPr lang="fr-F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36035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  <p:sp>
        <p:nvSpPr>
          <p:cNvPr id="6" name="TextBox 5"/>
          <p:cNvSpPr txBox="1"/>
          <p:nvPr/>
        </p:nvSpPr>
        <p:spPr>
          <a:xfrm>
            <a:off x="-28730" y="1844824"/>
            <a:ext cx="914400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EXEMPLE </a:t>
            </a:r>
            <a:r>
              <a:rPr lang="fr-FR" sz="4000" dirty="0" smtClean="0"/>
              <a:t>4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-28730" y="3212976"/>
            <a:ext cx="914400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Cardinalité  </a:t>
            </a:r>
            <a:r>
              <a:rPr lang="fr-FR" sz="4000" b="1" dirty="0" smtClean="0"/>
              <a:t>0..</a:t>
            </a:r>
            <a:r>
              <a:rPr lang="fr-FR" sz="4000" b="1" dirty="0" smtClean="0">
                <a:solidFill>
                  <a:srgbClr val="FF0000"/>
                </a:solidFill>
              </a:rPr>
              <a:t>n </a:t>
            </a:r>
            <a:r>
              <a:rPr lang="fr-FR" sz="4000" b="1" dirty="0" smtClean="0">
                <a:solidFill>
                  <a:schemeClr val="tx1"/>
                </a:solidFill>
              </a:rPr>
              <a:t>avec</a:t>
            </a:r>
            <a:r>
              <a:rPr lang="fr-FR" sz="4000" b="1" dirty="0" smtClean="0">
                <a:solidFill>
                  <a:srgbClr val="FF0000"/>
                </a:solidFill>
              </a:rPr>
              <a:t> n &gt; 1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365104"/>
            <a:ext cx="914400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La limite supérieure est connue et est fixe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49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  <p:sp>
        <p:nvSpPr>
          <p:cNvPr id="5" name="Espace réservé du numéro de diapositive 5"/>
          <p:cNvSpPr txBox="1">
            <a:spLocks/>
          </p:cNvSpPr>
          <p:nvPr/>
        </p:nvSpPr>
        <p:spPr>
          <a:xfrm>
            <a:off x="6610584" y="22207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7" name="Connecteur droit avec flèche 2"/>
          <p:cNvCxnSpPr/>
          <p:nvPr/>
        </p:nvCxnSpPr>
        <p:spPr>
          <a:xfrm>
            <a:off x="3026789" y="922725"/>
            <a:ext cx="3248675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3"/>
          <p:cNvSpPr txBox="1"/>
          <p:nvPr/>
        </p:nvSpPr>
        <p:spPr>
          <a:xfrm>
            <a:off x="3314821" y="214839"/>
            <a:ext cx="2173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/>
              <a:t>possède</a:t>
            </a:r>
            <a:endParaRPr lang="fr-FR" sz="4000" b="1" dirty="0"/>
          </a:p>
        </p:txBody>
      </p:sp>
      <p:sp>
        <p:nvSpPr>
          <p:cNvPr id="9" name="ZoneTexte 21"/>
          <p:cNvSpPr txBox="1"/>
          <p:nvPr/>
        </p:nvSpPr>
        <p:spPr>
          <a:xfrm>
            <a:off x="5292080" y="188640"/>
            <a:ext cx="1431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F0000"/>
                </a:solidFill>
              </a:rPr>
              <a:t>0..5</a:t>
            </a:r>
            <a:endParaRPr lang="fr-FR" sz="4000" b="1" dirty="0">
              <a:solidFill>
                <a:srgbClr val="FF0000"/>
              </a:solidFill>
            </a:endParaRPr>
          </a:p>
        </p:txBody>
      </p:sp>
      <p:sp>
        <p:nvSpPr>
          <p:cNvPr id="10" name="ZoneTexte 22"/>
          <p:cNvSpPr txBox="1"/>
          <p:nvPr/>
        </p:nvSpPr>
        <p:spPr>
          <a:xfrm>
            <a:off x="180447" y="2001070"/>
            <a:ext cx="4067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source </a:t>
            </a:r>
          </a:p>
        </p:txBody>
      </p:sp>
      <p:sp>
        <p:nvSpPr>
          <p:cNvPr id="11" name="ZoneTexte 23"/>
          <p:cNvSpPr txBox="1"/>
          <p:nvPr/>
        </p:nvSpPr>
        <p:spPr>
          <a:xfrm>
            <a:off x="5744988" y="2001070"/>
            <a:ext cx="3301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cible (destination)</a:t>
            </a:r>
          </a:p>
        </p:txBody>
      </p:sp>
      <p:grpSp>
        <p:nvGrpSpPr>
          <p:cNvPr id="12" name="Groupe 8"/>
          <p:cNvGrpSpPr/>
          <p:nvPr/>
        </p:nvGrpSpPr>
        <p:grpSpPr>
          <a:xfrm>
            <a:off x="1154581" y="202644"/>
            <a:ext cx="1878798" cy="1786194"/>
            <a:chOff x="1043608" y="2060848"/>
            <a:chExt cx="1878798" cy="1332872"/>
          </a:xfrm>
        </p:grpSpPr>
        <p:sp>
          <p:nvSpPr>
            <p:cNvPr id="13" name="ZoneTexte 1"/>
            <p:cNvSpPr txBox="1"/>
            <p:nvPr/>
          </p:nvSpPr>
          <p:spPr>
            <a:xfrm>
              <a:off x="1043608" y="2060848"/>
              <a:ext cx="1872208" cy="39043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 smtClean="0"/>
                <a:t>Personne</a:t>
              </a:r>
              <a:endParaRPr lang="fr-FR" sz="2800" b="1" dirty="0"/>
            </a:p>
          </p:txBody>
        </p:sp>
        <p:sp>
          <p:nvSpPr>
            <p:cNvPr id="14" name="ZoneTexte 24"/>
            <p:cNvSpPr txBox="1"/>
            <p:nvPr/>
          </p:nvSpPr>
          <p:spPr>
            <a:xfrm>
              <a:off x="1050198" y="2439613"/>
              <a:ext cx="1872208" cy="95410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2800" b="1" dirty="0" smtClean="0"/>
            </a:p>
            <a:p>
              <a:pPr algn="ctr"/>
              <a:endParaRPr lang="fr-FR" sz="2800" b="1" dirty="0"/>
            </a:p>
          </p:txBody>
        </p:sp>
      </p:grpSp>
      <p:grpSp>
        <p:nvGrpSpPr>
          <p:cNvPr id="15" name="Groupe 25"/>
          <p:cNvGrpSpPr/>
          <p:nvPr/>
        </p:nvGrpSpPr>
        <p:grpSpPr>
          <a:xfrm>
            <a:off x="6275464" y="197331"/>
            <a:ext cx="1878798" cy="1777468"/>
            <a:chOff x="1043608" y="2060848"/>
            <a:chExt cx="1878798" cy="1322744"/>
          </a:xfrm>
        </p:grpSpPr>
        <p:sp>
          <p:nvSpPr>
            <p:cNvPr id="16" name="ZoneTexte 26"/>
            <p:cNvSpPr txBox="1"/>
            <p:nvPr/>
          </p:nvSpPr>
          <p:spPr>
            <a:xfrm>
              <a:off x="1043608" y="2060848"/>
              <a:ext cx="1872208" cy="38936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 smtClean="0"/>
                <a:t>Voiture</a:t>
              </a:r>
              <a:endParaRPr lang="fr-FR" sz="2800" b="1" dirty="0"/>
            </a:p>
          </p:txBody>
        </p:sp>
        <p:sp>
          <p:nvSpPr>
            <p:cNvPr id="17" name="ZoneTexte 27"/>
            <p:cNvSpPr txBox="1"/>
            <p:nvPr/>
          </p:nvSpPr>
          <p:spPr>
            <a:xfrm>
              <a:off x="1050198" y="2429485"/>
              <a:ext cx="1872208" cy="95410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2800" b="1" dirty="0" smtClean="0"/>
            </a:p>
            <a:p>
              <a:pPr algn="ctr"/>
              <a:endParaRPr lang="fr-FR" sz="2800" b="1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292" y="2587947"/>
            <a:ext cx="9144000" cy="1384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Un objet de la classe </a:t>
            </a:r>
            <a:r>
              <a:rPr lang="fr-FR" sz="2800" b="1" dirty="0" smtClean="0"/>
              <a:t>Personne</a:t>
            </a:r>
            <a:r>
              <a:rPr lang="fr-FR" sz="2800" dirty="0" smtClean="0"/>
              <a:t> peut ne pas être </a:t>
            </a:r>
            <a:r>
              <a:rPr lang="fr-FR" sz="2800" dirty="0" smtClean="0"/>
              <a:t>lié </a:t>
            </a:r>
            <a:r>
              <a:rPr lang="fr-FR" sz="2800" dirty="0" smtClean="0"/>
              <a:t>à aucun objet</a:t>
            </a:r>
            <a:r>
              <a:rPr lang="fr-FR" sz="2800" b="1" dirty="0" smtClean="0"/>
              <a:t> Voiture</a:t>
            </a:r>
            <a:r>
              <a:rPr lang="fr-FR" sz="2800" dirty="0" smtClean="0"/>
              <a:t>. Il peut être lié  à 1 ou 2 ou  3 ou  4 ou 5  objets de </a:t>
            </a:r>
            <a:r>
              <a:rPr lang="fr-FR" sz="2800" dirty="0" smtClean="0"/>
              <a:t>la classe </a:t>
            </a:r>
            <a:r>
              <a:rPr lang="fr-FR" sz="2800" b="1" dirty="0" smtClean="0"/>
              <a:t>Voiture </a:t>
            </a:r>
            <a:endParaRPr lang="fr-FR" sz="28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4273" y="4077072"/>
            <a:ext cx="9107488" cy="1384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Au niveau de l’objet </a:t>
            </a:r>
            <a:r>
              <a:rPr lang="fr-FR" sz="2800" b="1" dirty="0" smtClean="0"/>
              <a:t>Personne</a:t>
            </a:r>
            <a:r>
              <a:rPr lang="fr-FR" sz="2800" dirty="0" smtClean="0"/>
              <a:t> on doit trouver: </a:t>
            </a:r>
            <a:endParaRPr lang="fr-FR" sz="2800" dirty="0" smtClean="0"/>
          </a:p>
          <a:p>
            <a:pPr marL="457200" indent="-457200">
              <a:buFontTx/>
              <a:buChar char="-"/>
            </a:pPr>
            <a:r>
              <a:rPr lang="fr-FR" sz="2800" b="1" dirty="0" smtClean="0"/>
              <a:t>5 références</a:t>
            </a:r>
            <a:r>
              <a:rPr lang="fr-FR" sz="2800" dirty="0" smtClean="0"/>
              <a:t> </a:t>
            </a:r>
            <a:r>
              <a:rPr lang="fr-FR" sz="2800" dirty="0" smtClean="0"/>
              <a:t>sur l’objet </a:t>
            </a:r>
            <a:r>
              <a:rPr lang="fr-FR" sz="2800" b="1" dirty="0" smtClean="0"/>
              <a:t>Voiture</a:t>
            </a:r>
            <a:endParaRPr lang="fr-FR" sz="2800" dirty="0" smtClean="0"/>
          </a:p>
          <a:p>
            <a:pPr marL="457200" indent="-457200">
              <a:buFontTx/>
              <a:buChar char="-"/>
            </a:pPr>
            <a:r>
              <a:rPr lang="fr-FR" sz="2800" b="1" dirty="0" smtClean="0"/>
              <a:t>Toutes les </a:t>
            </a:r>
            <a:r>
              <a:rPr lang="fr-FR" sz="2800" b="1" dirty="0" smtClean="0"/>
              <a:t>référence </a:t>
            </a:r>
            <a:r>
              <a:rPr lang="fr-FR" sz="2800" b="1" dirty="0" smtClean="0"/>
              <a:t>peuvent </a:t>
            </a:r>
            <a:r>
              <a:rPr lang="fr-FR" sz="2800" b="1" dirty="0" smtClean="0"/>
              <a:t>être égale à NULL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-36512" y="5589562"/>
            <a:ext cx="9144000" cy="461665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Un objet </a:t>
            </a:r>
            <a:r>
              <a:rPr lang="fr-FR" sz="2400" dirty="0" smtClean="0">
                <a:solidFill>
                  <a:schemeClr val="tx1"/>
                </a:solidFill>
              </a:rPr>
              <a:t>Personne peut </a:t>
            </a:r>
            <a:r>
              <a:rPr lang="fr-FR" sz="2400" dirty="0" smtClean="0">
                <a:solidFill>
                  <a:schemeClr val="tx1"/>
                </a:solidFill>
              </a:rPr>
              <a:t>exister sans </a:t>
            </a:r>
            <a:r>
              <a:rPr lang="fr-FR" sz="2400" dirty="0" smtClean="0">
                <a:solidFill>
                  <a:schemeClr val="tx1"/>
                </a:solidFill>
              </a:rPr>
              <a:t>être lié à aucun objet Voiture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87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7" name="ZoneTexte 6"/>
          <p:cNvSpPr txBox="1"/>
          <p:nvPr/>
        </p:nvSpPr>
        <p:spPr>
          <a:xfrm>
            <a:off x="179512" y="2132856"/>
            <a:ext cx="8640960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REPRESENTATION JAVA DES CARDINALITES DANS UN DIAGRAMME DE CLASSE UML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406109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/>
          </a:p>
        </p:txBody>
      </p:sp>
      <p:sp>
        <p:nvSpPr>
          <p:cNvPr id="5" name="Espace réservé du numéro de diapositive 5"/>
          <p:cNvSpPr txBox="1">
            <a:spLocks/>
          </p:cNvSpPr>
          <p:nvPr/>
        </p:nvSpPr>
        <p:spPr>
          <a:xfrm>
            <a:off x="6610584" y="22207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8720" y="3173635"/>
            <a:ext cx="4619303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 smtClean="0"/>
              <a:t>Class Personne{</a:t>
            </a:r>
          </a:p>
          <a:p>
            <a:r>
              <a:rPr lang="fr-FR" sz="2000" b="1" dirty="0" smtClean="0"/>
              <a:t>  Voiture[] </a:t>
            </a:r>
            <a:r>
              <a:rPr lang="fr-FR" sz="2000" b="1" dirty="0" err="1" smtClean="0"/>
              <a:t>tabVoiture</a:t>
            </a:r>
            <a:r>
              <a:rPr lang="fr-FR" sz="2000" b="1" dirty="0" smtClean="0"/>
              <a:t> = new Voiture[5</a:t>
            </a:r>
            <a:r>
              <a:rPr lang="fr-FR" b="1" dirty="0" smtClean="0"/>
              <a:t>]</a:t>
            </a:r>
            <a:r>
              <a:rPr lang="fr-FR" sz="2000" b="1" dirty="0" smtClean="0"/>
              <a:t> ;</a:t>
            </a:r>
          </a:p>
          <a:p>
            <a:r>
              <a:rPr lang="fr-FR" sz="2000" b="1" dirty="0"/>
              <a:t>}</a:t>
            </a:r>
            <a:endParaRPr lang="fr-FR" sz="2000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4903051" y="3173635"/>
            <a:ext cx="3901376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 smtClean="0"/>
              <a:t>Class Voiture{ }</a:t>
            </a:r>
            <a:endParaRPr lang="fr-FR" sz="2000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170" y="1038523"/>
            <a:ext cx="5012414" cy="136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-13387" y="0"/>
            <a:ext cx="9144000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Représentation Java de la cardinalité 0..n</a:t>
            </a:r>
          </a:p>
          <a:p>
            <a:pPr algn="ctr"/>
            <a:r>
              <a:rPr lang="fr-FR" sz="2800" b="1" dirty="0" smtClean="0"/>
              <a:t>Cas Personne et Voiture</a:t>
            </a:r>
            <a:endParaRPr lang="fr-F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426433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/>
          </a:p>
        </p:txBody>
      </p:sp>
      <p:cxnSp>
        <p:nvCxnSpPr>
          <p:cNvPr id="7" name="Connecteur droit avec flèche 2"/>
          <p:cNvCxnSpPr/>
          <p:nvPr/>
        </p:nvCxnSpPr>
        <p:spPr>
          <a:xfrm>
            <a:off x="3026789" y="922725"/>
            <a:ext cx="3248675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3"/>
          <p:cNvSpPr txBox="1"/>
          <p:nvPr/>
        </p:nvSpPr>
        <p:spPr>
          <a:xfrm>
            <a:off x="3491880" y="260648"/>
            <a:ext cx="2967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transporte  0..40 </a:t>
            </a:r>
            <a:endParaRPr lang="fr-FR" sz="2800" b="1" dirty="0"/>
          </a:p>
        </p:txBody>
      </p:sp>
      <p:grpSp>
        <p:nvGrpSpPr>
          <p:cNvPr id="12" name="Groupe 8"/>
          <p:cNvGrpSpPr/>
          <p:nvPr/>
        </p:nvGrpSpPr>
        <p:grpSpPr>
          <a:xfrm>
            <a:off x="1154581" y="202643"/>
            <a:ext cx="1878798" cy="1030806"/>
            <a:chOff x="1043608" y="2060848"/>
            <a:chExt cx="1878798" cy="769196"/>
          </a:xfrm>
        </p:grpSpPr>
        <p:sp>
          <p:nvSpPr>
            <p:cNvPr id="13" name="ZoneTexte 1"/>
            <p:cNvSpPr txBox="1"/>
            <p:nvPr/>
          </p:nvSpPr>
          <p:spPr>
            <a:xfrm>
              <a:off x="1043608" y="2060848"/>
              <a:ext cx="1872208" cy="39043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 smtClean="0"/>
                <a:t>Bus</a:t>
              </a:r>
              <a:endParaRPr lang="fr-FR" sz="2800" b="1" dirty="0"/>
            </a:p>
          </p:txBody>
        </p:sp>
        <p:sp>
          <p:nvSpPr>
            <p:cNvPr id="14" name="ZoneTexte 24"/>
            <p:cNvSpPr txBox="1"/>
            <p:nvPr/>
          </p:nvSpPr>
          <p:spPr>
            <a:xfrm>
              <a:off x="1050198" y="2439613"/>
              <a:ext cx="1872208" cy="39043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2800" b="1" dirty="0" smtClean="0"/>
            </a:p>
          </p:txBody>
        </p:sp>
      </p:grpSp>
      <p:grpSp>
        <p:nvGrpSpPr>
          <p:cNvPr id="15" name="Groupe 25"/>
          <p:cNvGrpSpPr/>
          <p:nvPr/>
        </p:nvGrpSpPr>
        <p:grpSpPr>
          <a:xfrm>
            <a:off x="6275464" y="197330"/>
            <a:ext cx="1878798" cy="1018584"/>
            <a:chOff x="1043608" y="2060848"/>
            <a:chExt cx="1878798" cy="758003"/>
          </a:xfrm>
        </p:grpSpPr>
        <p:sp>
          <p:nvSpPr>
            <p:cNvPr id="16" name="ZoneTexte 26"/>
            <p:cNvSpPr txBox="1"/>
            <p:nvPr/>
          </p:nvSpPr>
          <p:spPr>
            <a:xfrm>
              <a:off x="1043608" y="2060848"/>
              <a:ext cx="1872208" cy="38936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 smtClean="0"/>
                <a:t>Voyageur</a:t>
              </a:r>
              <a:endParaRPr lang="fr-FR" sz="2800" b="1" dirty="0"/>
            </a:p>
          </p:txBody>
        </p:sp>
        <p:sp>
          <p:nvSpPr>
            <p:cNvPr id="17" name="ZoneTexte 27"/>
            <p:cNvSpPr txBox="1"/>
            <p:nvPr/>
          </p:nvSpPr>
          <p:spPr>
            <a:xfrm>
              <a:off x="1050198" y="2429485"/>
              <a:ext cx="1872208" cy="38936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2800" b="1" dirty="0" smtClean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6320" y="2060848"/>
            <a:ext cx="9144000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Un objet de la classe </a:t>
            </a:r>
            <a:r>
              <a:rPr lang="fr-FR" sz="2800" b="1" dirty="0" smtClean="0"/>
              <a:t>BUS</a:t>
            </a:r>
            <a:r>
              <a:rPr lang="fr-FR" sz="2800" dirty="0" smtClean="0"/>
              <a:t> peut être associé (ou lié) à un Maximum de 40 objets de la classe </a:t>
            </a:r>
            <a:r>
              <a:rPr lang="fr-FR" sz="2800" b="1" dirty="0" smtClean="0"/>
              <a:t>Voyageur.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320" y="3140968"/>
            <a:ext cx="9107488" cy="954107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Un objet de la classe Bus peut exister même s’il n’est pas lié à des objets </a:t>
            </a:r>
            <a:r>
              <a:rPr lang="fr-FR" sz="2800" b="1" dirty="0" smtClean="0"/>
              <a:t>Voyageur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-20192" y="4308595"/>
            <a:ext cx="914400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La limite supérieure du nombre d’objets liés est de 40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1016" y="5157192"/>
            <a:ext cx="9107488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Le nombre maximum de références sur les objets cibles est connu( 40)</a:t>
            </a:r>
          </a:p>
        </p:txBody>
      </p:sp>
    </p:spTree>
    <p:extLst>
      <p:ext uri="{BB962C8B-B14F-4D97-AF65-F5344CB8AC3E}">
        <p14:creationId xmlns:p14="http://schemas.microsoft.com/office/powerpoint/2010/main" val="414321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/>
          </a:p>
        </p:txBody>
      </p:sp>
      <p:sp>
        <p:nvSpPr>
          <p:cNvPr id="5" name="Espace réservé du numéro de diapositive 5"/>
          <p:cNvSpPr txBox="1">
            <a:spLocks/>
          </p:cNvSpPr>
          <p:nvPr/>
        </p:nvSpPr>
        <p:spPr>
          <a:xfrm>
            <a:off x="6610584" y="22207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8720" y="3173635"/>
            <a:ext cx="5699424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 smtClean="0"/>
              <a:t>Class Personne{</a:t>
            </a:r>
          </a:p>
          <a:p>
            <a:r>
              <a:rPr lang="fr-FR" sz="2000" b="1" dirty="0" smtClean="0"/>
              <a:t>  Voyageur[] </a:t>
            </a:r>
            <a:r>
              <a:rPr lang="fr-FR" sz="2000" b="1" dirty="0" err="1" smtClean="0"/>
              <a:t>tabVoyageur</a:t>
            </a:r>
            <a:r>
              <a:rPr lang="fr-FR" sz="2000" b="1" dirty="0" smtClean="0"/>
              <a:t> = new Voyageur[40</a:t>
            </a:r>
            <a:r>
              <a:rPr lang="fr-FR" b="1" dirty="0" smtClean="0"/>
              <a:t>]</a:t>
            </a:r>
            <a:r>
              <a:rPr lang="fr-FR" sz="2000" b="1" dirty="0" smtClean="0"/>
              <a:t> ;</a:t>
            </a:r>
          </a:p>
          <a:p>
            <a:r>
              <a:rPr lang="fr-FR" sz="2000" b="1" dirty="0"/>
              <a:t>}</a:t>
            </a:r>
            <a:endParaRPr lang="fr-FR" sz="2000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156175" y="3173635"/>
            <a:ext cx="2648251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 smtClean="0"/>
              <a:t>Class Voiture{ }</a:t>
            </a:r>
            <a:endParaRPr lang="fr-FR" sz="20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-13387" y="0"/>
            <a:ext cx="9144000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Représentation Java de la cardinalité 0..n</a:t>
            </a:r>
          </a:p>
          <a:p>
            <a:pPr algn="ctr"/>
            <a:r>
              <a:rPr lang="fr-FR" sz="2800" b="1" dirty="0"/>
              <a:t>Cas </a:t>
            </a:r>
            <a:r>
              <a:rPr lang="fr-FR" sz="2800" b="1" dirty="0" smtClean="0"/>
              <a:t>Bus et Voyageur</a:t>
            </a:r>
            <a:endParaRPr lang="fr-FR" sz="28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38" y="1275436"/>
            <a:ext cx="701675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08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/>
          </a:p>
        </p:txBody>
      </p:sp>
      <p:sp>
        <p:nvSpPr>
          <p:cNvPr id="5" name="Espace réservé du numéro de diapositive 5"/>
          <p:cNvSpPr txBox="1">
            <a:spLocks/>
          </p:cNvSpPr>
          <p:nvPr/>
        </p:nvSpPr>
        <p:spPr>
          <a:xfrm>
            <a:off x="6610584" y="22207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8720" y="3173635"/>
            <a:ext cx="4619303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 smtClean="0"/>
              <a:t>Class Personne{</a:t>
            </a:r>
          </a:p>
          <a:p>
            <a:r>
              <a:rPr lang="fr-FR" sz="2000" b="1" dirty="0" smtClean="0"/>
              <a:t>  Voiture[] </a:t>
            </a:r>
            <a:r>
              <a:rPr lang="fr-FR" sz="2000" b="1" dirty="0" err="1" smtClean="0"/>
              <a:t>tabVoiture</a:t>
            </a:r>
            <a:r>
              <a:rPr lang="fr-FR" sz="2000" b="1" dirty="0" smtClean="0"/>
              <a:t> = new Voiture[5</a:t>
            </a:r>
            <a:r>
              <a:rPr lang="fr-FR" b="1" dirty="0" smtClean="0"/>
              <a:t>]</a:t>
            </a:r>
            <a:r>
              <a:rPr lang="fr-FR" sz="2000" b="1" dirty="0" smtClean="0"/>
              <a:t> ;</a:t>
            </a:r>
          </a:p>
          <a:p>
            <a:r>
              <a:rPr lang="fr-FR" sz="2000" b="1" dirty="0"/>
              <a:t>}</a:t>
            </a:r>
            <a:endParaRPr lang="fr-FR" sz="20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-9829" y="52667"/>
            <a:ext cx="91440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Exercice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03051" y="3173635"/>
            <a:ext cx="3901376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 smtClean="0"/>
              <a:t>Class Voiture{ }</a:t>
            </a:r>
            <a:endParaRPr lang="fr-FR" sz="2000" b="1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84949" y="727559"/>
            <a:ext cx="2883012" cy="1192311"/>
            <a:chOff x="683568" y="2020665"/>
            <a:chExt cx="2883012" cy="1192311"/>
          </a:xfrm>
        </p:grpSpPr>
        <p:sp>
          <p:nvSpPr>
            <p:cNvPr id="24" name="ZoneTexte 1"/>
            <p:cNvSpPr txBox="1"/>
            <p:nvPr/>
          </p:nvSpPr>
          <p:spPr>
            <a:xfrm>
              <a:off x="683568" y="2020665"/>
              <a:ext cx="2883012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 smtClean="0"/>
                <a:t>Main</a:t>
              </a:r>
              <a:endParaRPr lang="fr-FR" sz="2000" b="1" dirty="0"/>
            </a:p>
          </p:txBody>
        </p:sp>
        <p:sp>
          <p:nvSpPr>
            <p:cNvPr id="25" name="ZoneTexte 1"/>
            <p:cNvSpPr txBox="1"/>
            <p:nvPr/>
          </p:nvSpPr>
          <p:spPr>
            <a:xfrm>
              <a:off x="683568" y="2403282"/>
              <a:ext cx="2883012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2000" b="1" dirty="0"/>
            </a:p>
          </p:txBody>
        </p:sp>
        <p:sp>
          <p:nvSpPr>
            <p:cNvPr id="26" name="ZoneTexte 1"/>
            <p:cNvSpPr txBox="1"/>
            <p:nvPr/>
          </p:nvSpPr>
          <p:spPr>
            <a:xfrm>
              <a:off x="683568" y="2812866"/>
              <a:ext cx="2883012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000" u="sng" dirty="0" smtClean="0"/>
                <a:t>+main(</a:t>
              </a:r>
              <a:r>
                <a:rPr lang="fr-FR" sz="2000" u="sng" dirty="0" err="1" smtClean="0"/>
                <a:t>argv:String</a:t>
              </a:r>
              <a:r>
                <a:rPr lang="fr-FR" sz="2000" u="sng" dirty="0" smtClean="0"/>
                <a:t>[]):</a:t>
              </a:r>
              <a:r>
                <a:rPr lang="fr-FR" sz="2000" u="sng" dirty="0" err="1" smtClean="0"/>
                <a:t>void</a:t>
              </a:r>
              <a:endParaRPr lang="fr-FR" sz="2000" u="sng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9512" y="4653136"/>
            <a:ext cx="7446262" cy="1631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 smtClean="0"/>
              <a:t>Class Main{</a:t>
            </a:r>
          </a:p>
          <a:p>
            <a:r>
              <a:rPr lang="fr-FR" sz="2000" b="1" dirty="0" smtClean="0"/>
              <a:t>  public </a:t>
            </a:r>
            <a:r>
              <a:rPr lang="fr-FR" sz="2000" b="1" dirty="0" err="1" smtClean="0"/>
              <a:t>static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void</a:t>
            </a:r>
            <a:r>
              <a:rPr lang="fr-FR" sz="2000" b="1" dirty="0" smtClean="0"/>
              <a:t> main(String[] </a:t>
            </a:r>
            <a:r>
              <a:rPr lang="fr-FR" sz="2000" b="1" dirty="0" err="1" smtClean="0"/>
              <a:t>args</a:t>
            </a:r>
            <a:r>
              <a:rPr lang="fr-FR" sz="2000" b="1" dirty="0" smtClean="0"/>
              <a:t>){</a:t>
            </a:r>
          </a:p>
          <a:p>
            <a:r>
              <a:rPr lang="fr-FR" sz="2000" b="1" dirty="0" smtClean="0"/>
              <a:t>       Personne p = new Personne();</a:t>
            </a:r>
          </a:p>
          <a:p>
            <a:r>
              <a:rPr lang="fr-FR" sz="2000" b="1" dirty="0" smtClean="0"/>
              <a:t>  }</a:t>
            </a:r>
          </a:p>
          <a:p>
            <a:r>
              <a:rPr lang="fr-FR" sz="2000" b="1" dirty="0"/>
              <a:t>}</a:t>
            </a:r>
            <a:endParaRPr lang="fr-FR" sz="20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9436" y="2403282"/>
            <a:ext cx="9144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/>
                </a:solidFill>
              </a:rPr>
              <a:t>Le code ci-dessous est t il conforme au diagramme de classe? expliquer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620688"/>
            <a:ext cx="5012414" cy="136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656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/>
          </a:p>
        </p:txBody>
      </p:sp>
      <p:sp>
        <p:nvSpPr>
          <p:cNvPr id="6" name="TextBox 5"/>
          <p:cNvSpPr txBox="1"/>
          <p:nvPr/>
        </p:nvSpPr>
        <p:spPr>
          <a:xfrm>
            <a:off x="-8760" y="1268760"/>
            <a:ext cx="914400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EXEMPLE </a:t>
            </a:r>
            <a:r>
              <a:rPr lang="fr-FR" sz="4000" dirty="0" smtClean="0"/>
              <a:t>5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-8760" y="2853592"/>
            <a:ext cx="914400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La cardinalité </a:t>
            </a:r>
            <a:r>
              <a:rPr lang="fr-FR" sz="4000" dirty="0" smtClean="0">
                <a:solidFill>
                  <a:srgbClr val="FF0000"/>
                </a:solidFill>
              </a:rPr>
              <a:t>*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933056"/>
            <a:ext cx="9144000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rgbClr val="FF0000"/>
                </a:solidFill>
              </a:rPr>
              <a:t>* </a:t>
            </a:r>
            <a:r>
              <a:rPr lang="fr-FR" sz="4000" dirty="0" smtClean="0">
                <a:solidFill>
                  <a:schemeClr val="tx1"/>
                </a:solidFill>
              </a:rPr>
              <a:t>veut dire: </a:t>
            </a:r>
            <a:r>
              <a:rPr lang="fr-FR" sz="4000" dirty="0" smtClean="0">
                <a:solidFill>
                  <a:srgbClr val="FF0000"/>
                </a:solidFill>
              </a:rPr>
              <a:t>0, 1, 2….</a:t>
            </a:r>
            <a:r>
              <a:rPr lang="fr-FR" sz="4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fr-FR" sz="4000" b="1" dirty="0" smtClean="0">
                <a:solidFill>
                  <a:schemeClr val="tx1"/>
                </a:solidFill>
              </a:rPr>
              <a:t>Pas de limite supérieure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/>
          </a:p>
        </p:txBody>
      </p:sp>
      <p:sp>
        <p:nvSpPr>
          <p:cNvPr id="18" name="TextBox 17"/>
          <p:cNvSpPr txBox="1"/>
          <p:nvPr/>
        </p:nvSpPr>
        <p:spPr>
          <a:xfrm>
            <a:off x="0" y="1772816"/>
            <a:ext cx="9144000" cy="2246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Un objet de la classe Personne  peut être lié à </a:t>
            </a:r>
          </a:p>
          <a:p>
            <a:pPr marL="457200" indent="-457200">
              <a:buFontTx/>
              <a:buChar char="-"/>
            </a:pPr>
            <a:r>
              <a:rPr lang="fr-FR" sz="2800" dirty="0" smtClean="0"/>
              <a:t>0 Voiture</a:t>
            </a:r>
          </a:p>
          <a:p>
            <a:pPr marL="457200" indent="-457200">
              <a:buFontTx/>
              <a:buChar char="-"/>
            </a:pPr>
            <a:r>
              <a:rPr lang="fr-FR" sz="2800" dirty="0" smtClean="0"/>
              <a:t>1 Voiture</a:t>
            </a:r>
          </a:p>
          <a:p>
            <a:pPr marL="457200" indent="-457200">
              <a:buFontTx/>
              <a:buChar char="-"/>
            </a:pPr>
            <a:r>
              <a:rPr lang="fr-FR" sz="2800" dirty="0" smtClean="0"/>
              <a:t>2 </a:t>
            </a:r>
            <a:r>
              <a:rPr lang="fr-FR" sz="2800" dirty="0" smtClean="0"/>
              <a:t>Voitures</a:t>
            </a:r>
          </a:p>
          <a:p>
            <a:pPr marL="457200" indent="-457200">
              <a:buFontTx/>
              <a:buChar char="-"/>
            </a:pPr>
            <a:r>
              <a:rPr lang="fr-FR" sz="2800" dirty="0" smtClean="0"/>
              <a:t>…. 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7622" y="4221088"/>
            <a:ext cx="914400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La </a:t>
            </a:r>
            <a:r>
              <a:rPr lang="fr-FR" sz="2800" b="1" dirty="0" smtClean="0"/>
              <a:t>limite supérieure </a:t>
            </a:r>
            <a:r>
              <a:rPr lang="fr-FR" sz="2800" dirty="0" smtClean="0"/>
              <a:t>du nombre d’objets liés </a:t>
            </a:r>
            <a:r>
              <a:rPr lang="fr-FR" sz="2800" b="1" dirty="0" smtClean="0"/>
              <a:t>n’est pas connue</a:t>
            </a:r>
            <a:endParaRPr 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8256" y="4977170"/>
            <a:ext cx="9107488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Le nombre maximum de référence sur les objets cibles</a:t>
            </a:r>
          </a:p>
          <a:p>
            <a:pPr algn="ctr"/>
            <a:r>
              <a:rPr lang="fr-FR" sz="2800" b="1" dirty="0" smtClean="0"/>
              <a:t>ne peut pas être connu à l’avance</a:t>
            </a:r>
            <a:endParaRPr lang="en-US" sz="28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0" y="116632"/>
            <a:ext cx="5236567" cy="1528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702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/>
          </a:p>
        </p:txBody>
      </p:sp>
      <p:sp>
        <p:nvSpPr>
          <p:cNvPr id="19" name="TextBox 18"/>
          <p:cNvSpPr txBox="1"/>
          <p:nvPr/>
        </p:nvSpPr>
        <p:spPr>
          <a:xfrm>
            <a:off x="-47540" y="2047203"/>
            <a:ext cx="9144000" cy="1384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Question 1: </a:t>
            </a:r>
            <a:r>
              <a:rPr lang="fr-FR" sz="2800" dirty="0" smtClean="0"/>
              <a:t>Quelle est la structure de données à utiliser pour pouvoir supporter des données (ici les références) </a:t>
            </a:r>
          </a:p>
          <a:p>
            <a:pPr algn="ctr"/>
            <a:r>
              <a:rPr lang="fr-FR" sz="2800" b="1" dirty="0" smtClean="0">
                <a:solidFill>
                  <a:srgbClr val="FF0000"/>
                </a:solidFill>
              </a:rPr>
              <a:t>dont on ignore au préalable la limite supérieure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11028" y="4293096"/>
            <a:ext cx="9107488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Réponse: </a:t>
            </a:r>
            <a:r>
              <a:rPr lang="fr-FR" sz="2800" b="1" dirty="0" smtClean="0">
                <a:solidFill>
                  <a:srgbClr val="00FF00"/>
                </a:solidFill>
              </a:rPr>
              <a:t>Une liste</a:t>
            </a:r>
            <a:endParaRPr lang="en-US" sz="2800" b="1" dirty="0">
              <a:solidFill>
                <a:srgbClr val="00FF00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0" y="116632"/>
            <a:ext cx="5236567" cy="1528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470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/>
          </a:p>
        </p:txBody>
      </p:sp>
      <p:sp>
        <p:nvSpPr>
          <p:cNvPr id="5" name="Espace réservé du numéro de diapositive 5"/>
          <p:cNvSpPr txBox="1">
            <a:spLocks/>
          </p:cNvSpPr>
          <p:nvPr/>
        </p:nvSpPr>
        <p:spPr>
          <a:xfrm>
            <a:off x="6610584" y="22207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136" y="1988840"/>
            <a:ext cx="9144000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 smtClean="0"/>
              <a:t>Question2 :  </a:t>
            </a:r>
            <a:r>
              <a:rPr lang="fr-FR" sz="2000" dirty="0" smtClean="0"/>
              <a:t>Un objet personne peut t il exister sans qu’il ne soit lié à un objet </a:t>
            </a:r>
            <a:r>
              <a:rPr lang="fr-FR" sz="2000" b="1" dirty="0" smtClean="0"/>
              <a:t>Voiture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2552" y="2429891"/>
            <a:ext cx="914400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000" dirty="0" smtClean="0"/>
              <a:t>Réponse: </a:t>
            </a:r>
            <a:r>
              <a:rPr lang="fr-FR" sz="2000" b="1" dirty="0" smtClean="0">
                <a:solidFill>
                  <a:srgbClr val="00FF00"/>
                </a:solidFill>
              </a:rPr>
              <a:t>OUI.  </a:t>
            </a:r>
            <a:r>
              <a:rPr lang="fr-FR" sz="2000" dirty="0" smtClean="0"/>
              <a:t>Selon </a:t>
            </a:r>
            <a:r>
              <a:rPr lang="fr-FR" sz="2000" dirty="0" smtClean="0"/>
              <a:t>la cardinalité *, un objet peut être associé à 0 voiture ou plus… 0 voiture veut dire pas d’objet Voiture associée à un objet Personne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2443"/>
            <a:ext cx="6292825" cy="1950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8408" y="3452843"/>
            <a:ext cx="9144000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dirty="0" smtClean="0"/>
              <a:t>Question3 : Comment  représenter: une Personn</a:t>
            </a:r>
            <a:r>
              <a:rPr lang="fr-FR" sz="2000" dirty="0" smtClean="0"/>
              <a:t>e ne possède aucune Voiture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8408" y="3845820"/>
            <a:ext cx="914400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000" dirty="0" smtClean="0"/>
              <a:t>Réponse: </a:t>
            </a:r>
            <a:r>
              <a:rPr lang="fr-FR" sz="2000" b="1" dirty="0" smtClean="0">
                <a:solidFill>
                  <a:srgbClr val="00FF00"/>
                </a:solidFill>
              </a:rPr>
              <a:t>Une liste vide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14457" y="4836223"/>
            <a:ext cx="9144000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dirty="0" smtClean="0"/>
              <a:t>Question3 : Comment  représenter: une Personn</a:t>
            </a:r>
            <a:r>
              <a:rPr lang="fr-FR" sz="2000" dirty="0" smtClean="0"/>
              <a:t>e possède 4 Voitures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14457" y="5229200"/>
            <a:ext cx="914400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000" dirty="0" smtClean="0"/>
              <a:t>Réponse: </a:t>
            </a:r>
            <a:r>
              <a:rPr lang="fr-FR" sz="2000" b="1" dirty="0" smtClean="0">
                <a:solidFill>
                  <a:srgbClr val="00FF00"/>
                </a:solidFill>
              </a:rPr>
              <a:t>Une liste contenant 4 références sur des objets Voiture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831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28</a:t>
            </a:fld>
            <a:endParaRPr lang="fr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22758"/>
            <a:ext cx="6292825" cy="1950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116632"/>
            <a:ext cx="9144000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Dans le contexte du cours nous utilison</a:t>
            </a:r>
            <a:r>
              <a:rPr lang="fr-FR" sz="3200" dirty="0" smtClean="0"/>
              <a:t>s la classe </a:t>
            </a:r>
            <a:r>
              <a:rPr lang="fr-FR" sz="3200" dirty="0" err="1" smtClean="0"/>
              <a:t>ArrayList</a:t>
            </a:r>
            <a:r>
              <a:rPr lang="fr-FR" sz="3200" dirty="0" smtClean="0"/>
              <a:t> du package </a:t>
            </a:r>
            <a:r>
              <a:rPr lang="fr-FR" sz="3200" b="1" dirty="0" err="1" smtClean="0"/>
              <a:t>java.util</a:t>
            </a:r>
            <a:endParaRPr 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67336" y="3933056"/>
            <a:ext cx="7112976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import </a:t>
            </a:r>
            <a:r>
              <a:rPr lang="fr-FR" sz="2000" b="1" dirty="0" err="1">
                <a:solidFill>
                  <a:srgbClr val="FF0000"/>
                </a:solidFill>
              </a:rPr>
              <a:t>java.util.ArrayList</a:t>
            </a:r>
            <a:r>
              <a:rPr lang="fr-FR" sz="2000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fr-FR" sz="2000" b="1" dirty="0" smtClean="0"/>
              <a:t>Class Personne{</a:t>
            </a:r>
          </a:p>
          <a:p>
            <a:r>
              <a:rPr lang="fr-FR" sz="2000" b="1" dirty="0" smtClean="0"/>
              <a:t>  </a:t>
            </a:r>
            <a:r>
              <a:rPr lang="fr-FR" sz="2000" b="1" dirty="0" err="1" smtClean="0"/>
              <a:t>ArrayList</a:t>
            </a:r>
            <a:r>
              <a:rPr lang="fr-FR" sz="2000" b="1" dirty="0" smtClean="0"/>
              <a:t>&lt;Voiture&gt; </a:t>
            </a:r>
            <a:r>
              <a:rPr lang="fr-FR" sz="2000" b="1" dirty="0" err="1" smtClean="0"/>
              <a:t>listVoiture</a:t>
            </a:r>
            <a:r>
              <a:rPr lang="fr-FR" sz="2000" b="1" dirty="0" smtClean="0"/>
              <a:t> = new </a:t>
            </a:r>
            <a:r>
              <a:rPr lang="fr-FR" sz="2000" b="1" dirty="0" err="1"/>
              <a:t>ArrayList</a:t>
            </a:r>
            <a:r>
              <a:rPr lang="fr-FR" sz="2000" b="1" dirty="0"/>
              <a:t>&lt;Voiture</a:t>
            </a:r>
            <a:r>
              <a:rPr lang="fr-FR" sz="2000" b="1" dirty="0" smtClean="0"/>
              <a:t>&gt;();</a:t>
            </a:r>
          </a:p>
          <a:p>
            <a:r>
              <a:rPr lang="fr-FR" sz="2000" b="1" dirty="0"/>
              <a:t>}</a:t>
            </a:r>
            <a:endParaRPr lang="fr-FR" sz="20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3173635"/>
            <a:ext cx="3901376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 smtClean="0"/>
              <a:t>Class Voiture{ }</a:t>
            </a:r>
            <a:endParaRPr lang="fr-F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40911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29</a:t>
            </a:fld>
            <a:endParaRPr lang="fr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540" y="786946"/>
            <a:ext cx="6292825" cy="1950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116632"/>
            <a:ext cx="91440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Exercice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4653136"/>
            <a:ext cx="7446262" cy="1631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 smtClean="0"/>
              <a:t>Class Main{</a:t>
            </a:r>
          </a:p>
          <a:p>
            <a:r>
              <a:rPr lang="fr-FR" sz="2000" b="1" dirty="0" smtClean="0"/>
              <a:t>  public </a:t>
            </a:r>
            <a:r>
              <a:rPr lang="fr-FR" sz="2000" b="1" dirty="0" err="1" smtClean="0"/>
              <a:t>static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void</a:t>
            </a:r>
            <a:r>
              <a:rPr lang="fr-FR" sz="2000" b="1" dirty="0" smtClean="0"/>
              <a:t> main(String[] </a:t>
            </a:r>
            <a:r>
              <a:rPr lang="fr-FR" sz="2000" b="1" dirty="0" err="1" smtClean="0"/>
              <a:t>args</a:t>
            </a:r>
            <a:r>
              <a:rPr lang="fr-FR" sz="2000" b="1" dirty="0" smtClean="0"/>
              <a:t>){</a:t>
            </a:r>
          </a:p>
          <a:p>
            <a:r>
              <a:rPr lang="fr-FR" sz="2000" b="1" dirty="0" smtClean="0"/>
              <a:t>       Personne p = new Personne();</a:t>
            </a:r>
          </a:p>
          <a:p>
            <a:r>
              <a:rPr lang="fr-FR" sz="2000" b="1" dirty="0" smtClean="0"/>
              <a:t>  }</a:t>
            </a:r>
          </a:p>
          <a:p>
            <a:r>
              <a:rPr lang="fr-FR" sz="2000" b="1" dirty="0"/>
              <a:t>}</a:t>
            </a:r>
            <a:endParaRPr lang="fr-FR" sz="2000" b="1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182204" y="860935"/>
            <a:ext cx="2883012" cy="1192311"/>
            <a:chOff x="683568" y="2020665"/>
            <a:chExt cx="2883012" cy="1192311"/>
          </a:xfrm>
        </p:grpSpPr>
        <p:sp>
          <p:nvSpPr>
            <p:cNvPr id="17" name="ZoneTexte 1"/>
            <p:cNvSpPr txBox="1"/>
            <p:nvPr/>
          </p:nvSpPr>
          <p:spPr>
            <a:xfrm>
              <a:off x="683568" y="2020665"/>
              <a:ext cx="2883012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 smtClean="0"/>
                <a:t>Main</a:t>
              </a:r>
              <a:endParaRPr lang="fr-FR" sz="2000" b="1" dirty="0"/>
            </a:p>
          </p:txBody>
        </p:sp>
        <p:sp>
          <p:nvSpPr>
            <p:cNvPr id="20" name="ZoneTexte 1"/>
            <p:cNvSpPr txBox="1"/>
            <p:nvPr/>
          </p:nvSpPr>
          <p:spPr>
            <a:xfrm>
              <a:off x="683568" y="2403282"/>
              <a:ext cx="2883012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2000" b="1" dirty="0"/>
            </a:p>
          </p:txBody>
        </p:sp>
        <p:sp>
          <p:nvSpPr>
            <p:cNvPr id="21" name="ZoneTexte 1"/>
            <p:cNvSpPr txBox="1"/>
            <p:nvPr/>
          </p:nvSpPr>
          <p:spPr>
            <a:xfrm>
              <a:off x="683568" y="2812866"/>
              <a:ext cx="2883012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000" u="sng" dirty="0" smtClean="0"/>
                <a:t>+main(</a:t>
              </a:r>
              <a:r>
                <a:rPr lang="fr-FR" sz="2000" u="sng" dirty="0" err="1" smtClean="0"/>
                <a:t>argv:String</a:t>
              </a:r>
              <a:r>
                <a:rPr lang="fr-FR" sz="2000" u="sng" dirty="0" smtClean="0"/>
                <a:t>[]):</a:t>
              </a:r>
              <a:r>
                <a:rPr lang="fr-FR" sz="2000" u="sng" dirty="0" err="1" smtClean="0"/>
                <a:t>void</a:t>
              </a:r>
              <a:endParaRPr lang="fr-FR" sz="2000" u="sng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7336" y="3152132"/>
            <a:ext cx="6392896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import </a:t>
            </a:r>
            <a:r>
              <a:rPr lang="fr-FR" sz="2000" b="1" dirty="0" err="1">
                <a:solidFill>
                  <a:srgbClr val="FF0000"/>
                </a:solidFill>
              </a:rPr>
              <a:t>java.util.ArrayList</a:t>
            </a:r>
            <a:r>
              <a:rPr lang="fr-FR" sz="2000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fr-FR" sz="2000" b="1" dirty="0" smtClean="0"/>
              <a:t>Class Personne{</a:t>
            </a:r>
          </a:p>
          <a:p>
            <a:r>
              <a:rPr lang="fr-FR" sz="2000" b="1" dirty="0" smtClean="0"/>
              <a:t>  </a:t>
            </a:r>
            <a:r>
              <a:rPr lang="fr-FR" sz="2000" b="1" dirty="0" err="1" smtClean="0"/>
              <a:t>ArrayList</a:t>
            </a:r>
            <a:r>
              <a:rPr lang="fr-FR" sz="2000" b="1" dirty="0" smtClean="0"/>
              <a:t>&lt;Voiture&gt; </a:t>
            </a:r>
            <a:r>
              <a:rPr lang="fr-FR" sz="2000" b="1" dirty="0" err="1" smtClean="0"/>
              <a:t>listVoiture</a:t>
            </a:r>
            <a:r>
              <a:rPr lang="fr-FR" sz="2000" b="1" dirty="0" smtClean="0"/>
              <a:t> = new </a:t>
            </a:r>
            <a:r>
              <a:rPr lang="fr-FR" sz="2000" b="1" dirty="0" err="1"/>
              <a:t>ArrayList</a:t>
            </a:r>
            <a:r>
              <a:rPr lang="fr-FR" sz="2000" b="1" dirty="0"/>
              <a:t>&lt;Voiture</a:t>
            </a:r>
            <a:r>
              <a:rPr lang="fr-FR" sz="2000" b="1" dirty="0" smtClean="0"/>
              <a:t>&gt;();</a:t>
            </a:r>
          </a:p>
          <a:p>
            <a:r>
              <a:rPr lang="fr-FR" sz="2000" b="1" dirty="0"/>
              <a:t>}</a:t>
            </a:r>
            <a:endParaRPr lang="fr-FR" sz="2000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6804248" y="3157303"/>
            <a:ext cx="2088232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 smtClean="0"/>
              <a:t>Class Voiture{ }</a:t>
            </a:r>
            <a:endParaRPr lang="fr-FR" sz="2000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0" y="2276872"/>
            <a:ext cx="91440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 smtClean="0"/>
              <a:t>Le code ci-dessous est il conforme au diagramme de classe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474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7" name="ZoneTexte 6"/>
          <p:cNvSpPr txBox="1"/>
          <p:nvPr/>
        </p:nvSpPr>
        <p:spPr>
          <a:xfrm>
            <a:off x="0" y="3068960"/>
            <a:ext cx="914400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RAPPEL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41785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30</a:t>
            </a:fld>
            <a:endParaRPr lang="fr-BE"/>
          </a:p>
        </p:txBody>
      </p:sp>
      <p:sp>
        <p:nvSpPr>
          <p:cNvPr id="6" name="TextBox 5"/>
          <p:cNvSpPr txBox="1"/>
          <p:nvPr/>
        </p:nvSpPr>
        <p:spPr>
          <a:xfrm>
            <a:off x="0" y="3056766"/>
            <a:ext cx="914400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EXEMPLE </a:t>
            </a:r>
            <a:r>
              <a:rPr lang="fr-FR" sz="4000" dirty="0" smtClean="0"/>
              <a:t>6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6687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31</a:t>
            </a:fld>
            <a:endParaRPr lang="fr-BE"/>
          </a:p>
        </p:txBody>
      </p:sp>
      <p:cxnSp>
        <p:nvCxnSpPr>
          <p:cNvPr id="7" name="Connecteur droit avec flèche 2"/>
          <p:cNvCxnSpPr/>
          <p:nvPr/>
        </p:nvCxnSpPr>
        <p:spPr>
          <a:xfrm>
            <a:off x="3026789" y="922725"/>
            <a:ext cx="3248675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3"/>
          <p:cNvSpPr txBox="1"/>
          <p:nvPr/>
        </p:nvSpPr>
        <p:spPr>
          <a:xfrm>
            <a:off x="3491880" y="399505"/>
            <a:ext cx="2967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possède  4..8 </a:t>
            </a:r>
            <a:endParaRPr lang="fr-FR" sz="2800" b="1" dirty="0"/>
          </a:p>
        </p:txBody>
      </p:sp>
      <p:sp>
        <p:nvSpPr>
          <p:cNvPr id="10" name="ZoneTexte 22"/>
          <p:cNvSpPr txBox="1"/>
          <p:nvPr/>
        </p:nvSpPr>
        <p:spPr>
          <a:xfrm>
            <a:off x="323528" y="1416295"/>
            <a:ext cx="4067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source </a:t>
            </a:r>
          </a:p>
        </p:txBody>
      </p:sp>
      <p:sp>
        <p:nvSpPr>
          <p:cNvPr id="11" name="ZoneTexte 23"/>
          <p:cNvSpPr txBox="1"/>
          <p:nvPr/>
        </p:nvSpPr>
        <p:spPr>
          <a:xfrm>
            <a:off x="5744987" y="1416295"/>
            <a:ext cx="3301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cible (destination)</a:t>
            </a:r>
          </a:p>
        </p:txBody>
      </p:sp>
      <p:grpSp>
        <p:nvGrpSpPr>
          <p:cNvPr id="12" name="Groupe 8"/>
          <p:cNvGrpSpPr/>
          <p:nvPr/>
        </p:nvGrpSpPr>
        <p:grpSpPr>
          <a:xfrm>
            <a:off x="1154581" y="202643"/>
            <a:ext cx="1878798" cy="1030806"/>
            <a:chOff x="1043608" y="2060848"/>
            <a:chExt cx="1878798" cy="769196"/>
          </a:xfrm>
        </p:grpSpPr>
        <p:sp>
          <p:nvSpPr>
            <p:cNvPr id="13" name="ZoneTexte 1"/>
            <p:cNvSpPr txBox="1"/>
            <p:nvPr/>
          </p:nvSpPr>
          <p:spPr>
            <a:xfrm>
              <a:off x="1043608" y="2060848"/>
              <a:ext cx="1872208" cy="39043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 smtClean="0"/>
                <a:t>Camion</a:t>
              </a:r>
              <a:endParaRPr lang="fr-FR" sz="2800" b="1" dirty="0"/>
            </a:p>
          </p:txBody>
        </p:sp>
        <p:sp>
          <p:nvSpPr>
            <p:cNvPr id="14" name="ZoneTexte 24"/>
            <p:cNvSpPr txBox="1"/>
            <p:nvPr/>
          </p:nvSpPr>
          <p:spPr>
            <a:xfrm>
              <a:off x="1050198" y="2439613"/>
              <a:ext cx="1872208" cy="39043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2800" b="1" dirty="0" smtClean="0"/>
            </a:p>
          </p:txBody>
        </p:sp>
      </p:grpSp>
      <p:grpSp>
        <p:nvGrpSpPr>
          <p:cNvPr id="15" name="Groupe 25"/>
          <p:cNvGrpSpPr/>
          <p:nvPr/>
        </p:nvGrpSpPr>
        <p:grpSpPr>
          <a:xfrm>
            <a:off x="6275464" y="197330"/>
            <a:ext cx="1878798" cy="1018584"/>
            <a:chOff x="1043608" y="2060848"/>
            <a:chExt cx="1878798" cy="758003"/>
          </a:xfrm>
        </p:grpSpPr>
        <p:sp>
          <p:nvSpPr>
            <p:cNvPr id="16" name="ZoneTexte 26"/>
            <p:cNvSpPr txBox="1"/>
            <p:nvPr/>
          </p:nvSpPr>
          <p:spPr>
            <a:xfrm>
              <a:off x="1043608" y="2060848"/>
              <a:ext cx="1872208" cy="38936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 smtClean="0"/>
                <a:t>Roues</a:t>
              </a:r>
              <a:endParaRPr lang="fr-FR" sz="2800" b="1" dirty="0"/>
            </a:p>
          </p:txBody>
        </p:sp>
        <p:sp>
          <p:nvSpPr>
            <p:cNvPr id="17" name="ZoneTexte 27"/>
            <p:cNvSpPr txBox="1"/>
            <p:nvPr/>
          </p:nvSpPr>
          <p:spPr>
            <a:xfrm>
              <a:off x="1050198" y="2429485"/>
              <a:ext cx="1872208" cy="38936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2800" b="1" dirty="0" smtClean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6320" y="2060848"/>
            <a:ext cx="9144000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Un objet </a:t>
            </a:r>
            <a:r>
              <a:rPr lang="fr-FR" sz="2800" b="1" dirty="0" smtClean="0"/>
              <a:t>CAMION</a:t>
            </a:r>
            <a:r>
              <a:rPr lang="fr-FR" sz="2800" dirty="0" smtClean="0"/>
              <a:t> peut être associé (ou lié) à au moins 4 objets </a:t>
            </a:r>
            <a:r>
              <a:rPr lang="fr-FR" sz="2800" b="1" dirty="0" smtClean="0"/>
              <a:t>Roue</a:t>
            </a:r>
            <a:r>
              <a:rPr lang="fr-FR" sz="2800" dirty="0" smtClean="0"/>
              <a:t> et à un Maximum de 8 objets </a:t>
            </a:r>
            <a:r>
              <a:rPr lang="fr-FR" sz="2800" b="1" dirty="0" smtClean="0"/>
              <a:t>Roue.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382" y="5373216"/>
            <a:ext cx="9107488" cy="9541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FFFF00"/>
                </a:solidFill>
              </a:rPr>
              <a:t>Un objet </a:t>
            </a:r>
            <a:r>
              <a:rPr lang="fr-FR" sz="2800" b="1" dirty="0" smtClean="0">
                <a:solidFill>
                  <a:srgbClr val="FFFF00"/>
                </a:solidFill>
              </a:rPr>
              <a:t>CAMION</a:t>
            </a:r>
            <a:r>
              <a:rPr lang="fr-FR" sz="2800" dirty="0" smtClean="0">
                <a:solidFill>
                  <a:srgbClr val="FFFF00"/>
                </a:solidFill>
              </a:rPr>
              <a:t> ne doit pas  exister  </a:t>
            </a:r>
          </a:p>
          <a:p>
            <a:pPr algn="ctr"/>
            <a:r>
              <a:rPr lang="fr-FR" sz="2800" dirty="0" smtClean="0">
                <a:solidFill>
                  <a:srgbClr val="FFFF00"/>
                </a:solidFill>
              </a:rPr>
              <a:t>s’il n’est pas lié à au moins 4 objets </a:t>
            </a:r>
            <a:r>
              <a:rPr lang="fr-FR" sz="2800" b="1" dirty="0" smtClean="0">
                <a:solidFill>
                  <a:srgbClr val="FFFF00"/>
                </a:solidFill>
              </a:rPr>
              <a:t>Roues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6" y="3212976"/>
            <a:ext cx="9144000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La limite supérieure du nombre d’objets Roue liés à un objet Camion est de 8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881" y="4206386"/>
            <a:ext cx="9107488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Le nombre maximum de références sur les objets cibles est connu(8)</a:t>
            </a:r>
          </a:p>
        </p:txBody>
      </p:sp>
    </p:spTree>
    <p:extLst>
      <p:ext uri="{BB962C8B-B14F-4D97-AF65-F5344CB8AC3E}">
        <p14:creationId xmlns:p14="http://schemas.microsoft.com/office/powerpoint/2010/main" val="397574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32</a:t>
            </a:fld>
            <a:endParaRPr lang="fr-BE"/>
          </a:p>
        </p:txBody>
      </p:sp>
      <p:sp>
        <p:nvSpPr>
          <p:cNvPr id="18" name="TextBox 17"/>
          <p:cNvSpPr txBox="1"/>
          <p:nvPr/>
        </p:nvSpPr>
        <p:spPr>
          <a:xfrm>
            <a:off x="16320" y="1605856"/>
            <a:ext cx="9144000" cy="3785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public class Camion {</a:t>
            </a:r>
          </a:p>
          <a:p>
            <a:r>
              <a:rPr lang="en-US" sz="2000" b="1" dirty="0"/>
              <a:t>protected </a:t>
            </a:r>
            <a:r>
              <a:rPr lang="en-US" sz="2000" b="1" dirty="0" err="1"/>
              <a:t>Roue</a:t>
            </a:r>
            <a:r>
              <a:rPr lang="en-US" sz="2000" b="1" dirty="0"/>
              <a:t>[]  </a:t>
            </a:r>
            <a:r>
              <a:rPr lang="en-US" sz="2000" b="1" dirty="0" err="1"/>
              <a:t>tabRoue</a:t>
            </a:r>
            <a:r>
              <a:rPr lang="en-US" sz="2000" b="1" dirty="0"/>
              <a:t> = new </a:t>
            </a:r>
            <a:r>
              <a:rPr lang="en-US" sz="2000" b="1" dirty="0" err="1"/>
              <a:t>Roue</a:t>
            </a:r>
            <a:r>
              <a:rPr lang="en-US" sz="2000" b="1" dirty="0"/>
              <a:t>[8];</a:t>
            </a:r>
          </a:p>
          <a:p>
            <a:endParaRPr lang="en-US" sz="2000" dirty="0"/>
          </a:p>
          <a:p>
            <a:r>
              <a:rPr lang="fr-FR" sz="2000" dirty="0" smtClean="0"/>
              <a:t>     // </a:t>
            </a:r>
            <a:r>
              <a:rPr lang="fr-FR" sz="2000" u="sng" dirty="0"/>
              <a:t>Il faut lier l'objet Camion à 4 objet Roue au moins ailes</a:t>
            </a:r>
          </a:p>
          <a:p>
            <a:r>
              <a:rPr lang="fr-FR" sz="2000" dirty="0"/>
              <a:t>    // </a:t>
            </a:r>
            <a:r>
              <a:rPr lang="fr-FR" sz="2000" u="sng" dirty="0"/>
              <a:t>La liaison dans cet exemple est faite au niveau du constructeur par défaut</a:t>
            </a:r>
          </a:p>
          <a:p>
            <a:r>
              <a:rPr lang="en-US" sz="2000" b="1" dirty="0"/>
              <a:t>public Camion(){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tabRoue</a:t>
            </a:r>
            <a:r>
              <a:rPr lang="en-US" sz="2000" dirty="0"/>
              <a:t>[0] = </a:t>
            </a:r>
            <a:r>
              <a:rPr lang="en-US" sz="2000" b="1" dirty="0"/>
              <a:t>new  </a:t>
            </a:r>
            <a:r>
              <a:rPr lang="en-US" sz="2000" b="1" dirty="0" err="1"/>
              <a:t>Roue</a:t>
            </a:r>
            <a:r>
              <a:rPr lang="en-US" sz="2000" b="1" dirty="0"/>
              <a:t>();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tabRoue</a:t>
            </a:r>
            <a:r>
              <a:rPr lang="en-US" sz="2000" dirty="0"/>
              <a:t>[1] = </a:t>
            </a:r>
            <a:r>
              <a:rPr lang="en-US" sz="2000" b="1" dirty="0"/>
              <a:t>new  </a:t>
            </a:r>
            <a:r>
              <a:rPr lang="en-US" sz="2000" b="1" dirty="0" err="1"/>
              <a:t>Roue</a:t>
            </a:r>
            <a:r>
              <a:rPr lang="en-US" sz="2000" b="1" dirty="0"/>
              <a:t>();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tabRoue</a:t>
            </a:r>
            <a:r>
              <a:rPr lang="en-US" sz="2000" dirty="0"/>
              <a:t>[2] = </a:t>
            </a:r>
            <a:r>
              <a:rPr lang="en-US" sz="2000" b="1" dirty="0"/>
              <a:t>new  </a:t>
            </a:r>
            <a:r>
              <a:rPr lang="en-US" sz="2000" b="1" dirty="0" err="1"/>
              <a:t>Roue</a:t>
            </a:r>
            <a:r>
              <a:rPr lang="en-US" sz="2000" b="1" dirty="0"/>
              <a:t>();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tabRoue</a:t>
            </a:r>
            <a:r>
              <a:rPr lang="en-US" sz="2000" dirty="0"/>
              <a:t>[3] = </a:t>
            </a:r>
            <a:r>
              <a:rPr lang="en-US" sz="2000" b="1" dirty="0"/>
              <a:t>new  </a:t>
            </a:r>
            <a:r>
              <a:rPr lang="en-US" sz="2000" b="1" dirty="0" err="1"/>
              <a:t>Roue</a:t>
            </a:r>
            <a:r>
              <a:rPr lang="en-US" sz="2000" b="1" dirty="0"/>
              <a:t>();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}</a:t>
            </a:r>
            <a:endParaRPr lang="fr-FR" sz="2000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0413" y="5589240"/>
            <a:ext cx="914400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public class </a:t>
            </a:r>
            <a:r>
              <a:rPr lang="en-US" sz="2000" b="1" dirty="0" err="1"/>
              <a:t>Roue</a:t>
            </a:r>
            <a:r>
              <a:rPr lang="en-US" sz="2000" b="1" dirty="0"/>
              <a:t> </a:t>
            </a:r>
            <a:r>
              <a:rPr lang="en-US" sz="2000" b="1" dirty="0" smtClean="0"/>
              <a:t>{</a:t>
            </a:r>
            <a:endParaRPr lang="en-US" sz="2000" dirty="0"/>
          </a:p>
          <a:p>
            <a:r>
              <a:rPr lang="en-US" sz="2000" dirty="0"/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05" y="68218"/>
            <a:ext cx="6793830" cy="157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71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33</a:t>
            </a:fld>
            <a:endParaRPr lang="fr-BE"/>
          </a:p>
        </p:txBody>
      </p:sp>
      <p:sp>
        <p:nvSpPr>
          <p:cNvPr id="6" name="TextBox 5"/>
          <p:cNvSpPr txBox="1"/>
          <p:nvPr/>
        </p:nvSpPr>
        <p:spPr>
          <a:xfrm>
            <a:off x="0" y="3056766"/>
            <a:ext cx="914400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EXEMPLE </a:t>
            </a:r>
            <a:r>
              <a:rPr lang="fr-FR" sz="4000" dirty="0" smtClean="0"/>
              <a:t>7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948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34</a:t>
            </a:fld>
            <a:endParaRPr lang="fr-BE"/>
          </a:p>
        </p:txBody>
      </p:sp>
      <p:sp>
        <p:nvSpPr>
          <p:cNvPr id="8" name="ZoneTexte 3"/>
          <p:cNvSpPr txBox="1"/>
          <p:nvPr/>
        </p:nvSpPr>
        <p:spPr>
          <a:xfrm>
            <a:off x="5113194" y="257764"/>
            <a:ext cx="1159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2</a:t>
            </a:r>
            <a:r>
              <a:rPr lang="fr-FR" sz="2800" b="1" dirty="0" smtClean="0"/>
              <a:t>..* </a:t>
            </a:r>
            <a:endParaRPr lang="fr-FR" sz="2800" b="1" dirty="0"/>
          </a:p>
        </p:txBody>
      </p:sp>
      <p:sp>
        <p:nvSpPr>
          <p:cNvPr id="10" name="ZoneTexte 22"/>
          <p:cNvSpPr txBox="1"/>
          <p:nvPr/>
        </p:nvSpPr>
        <p:spPr>
          <a:xfrm>
            <a:off x="323528" y="1416295"/>
            <a:ext cx="4067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source </a:t>
            </a:r>
          </a:p>
        </p:txBody>
      </p:sp>
      <p:sp>
        <p:nvSpPr>
          <p:cNvPr id="11" name="ZoneTexte 23"/>
          <p:cNvSpPr txBox="1"/>
          <p:nvPr/>
        </p:nvSpPr>
        <p:spPr>
          <a:xfrm>
            <a:off x="5744987" y="1416295"/>
            <a:ext cx="3301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cible (destination)</a:t>
            </a:r>
          </a:p>
        </p:txBody>
      </p:sp>
      <p:grpSp>
        <p:nvGrpSpPr>
          <p:cNvPr id="12" name="Groupe 8"/>
          <p:cNvGrpSpPr/>
          <p:nvPr/>
        </p:nvGrpSpPr>
        <p:grpSpPr>
          <a:xfrm>
            <a:off x="1154581" y="202643"/>
            <a:ext cx="1878798" cy="1030806"/>
            <a:chOff x="1043608" y="2060848"/>
            <a:chExt cx="1878798" cy="769196"/>
          </a:xfrm>
        </p:grpSpPr>
        <p:sp>
          <p:nvSpPr>
            <p:cNvPr id="13" name="ZoneTexte 1"/>
            <p:cNvSpPr txBox="1"/>
            <p:nvPr/>
          </p:nvSpPr>
          <p:spPr>
            <a:xfrm>
              <a:off x="1043608" y="2060848"/>
              <a:ext cx="1872208" cy="39043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 smtClean="0"/>
                <a:t>Famille</a:t>
              </a:r>
              <a:endParaRPr lang="fr-FR" sz="2800" b="1" dirty="0"/>
            </a:p>
          </p:txBody>
        </p:sp>
        <p:sp>
          <p:nvSpPr>
            <p:cNvPr id="14" name="ZoneTexte 24"/>
            <p:cNvSpPr txBox="1"/>
            <p:nvPr/>
          </p:nvSpPr>
          <p:spPr>
            <a:xfrm>
              <a:off x="1050198" y="2439613"/>
              <a:ext cx="1872208" cy="39043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2800" b="1" dirty="0" smtClean="0"/>
            </a:p>
          </p:txBody>
        </p:sp>
      </p:grpSp>
      <p:grpSp>
        <p:nvGrpSpPr>
          <p:cNvPr id="15" name="Groupe 25"/>
          <p:cNvGrpSpPr/>
          <p:nvPr/>
        </p:nvGrpSpPr>
        <p:grpSpPr>
          <a:xfrm>
            <a:off x="6275464" y="197330"/>
            <a:ext cx="1878798" cy="1018584"/>
            <a:chOff x="1043608" y="2060848"/>
            <a:chExt cx="1878798" cy="758003"/>
          </a:xfrm>
        </p:grpSpPr>
        <p:sp>
          <p:nvSpPr>
            <p:cNvPr id="16" name="ZoneTexte 26"/>
            <p:cNvSpPr txBox="1"/>
            <p:nvPr/>
          </p:nvSpPr>
          <p:spPr>
            <a:xfrm>
              <a:off x="1043608" y="2060848"/>
              <a:ext cx="1872208" cy="38936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 smtClean="0"/>
                <a:t>Personne</a:t>
              </a:r>
              <a:endParaRPr lang="fr-FR" sz="2800" b="1" dirty="0"/>
            </a:p>
          </p:txBody>
        </p:sp>
        <p:sp>
          <p:nvSpPr>
            <p:cNvPr id="17" name="ZoneTexte 27"/>
            <p:cNvSpPr txBox="1"/>
            <p:nvPr/>
          </p:nvSpPr>
          <p:spPr>
            <a:xfrm>
              <a:off x="1050198" y="2429485"/>
              <a:ext cx="1872208" cy="38936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2800" b="1" dirty="0" smtClean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6320" y="2060848"/>
            <a:ext cx="9144000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 smtClean="0"/>
              <a:t>Un objet </a:t>
            </a:r>
            <a:r>
              <a:rPr lang="fr-FR" sz="2400" b="1" dirty="0" smtClean="0"/>
              <a:t>Famille</a:t>
            </a:r>
            <a:r>
              <a:rPr lang="fr-FR" sz="2400" dirty="0" smtClean="0"/>
              <a:t> doit être associé (ou lié) à au moins 2 objets </a:t>
            </a:r>
            <a:r>
              <a:rPr lang="fr-FR" sz="2400" b="1" dirty="0" smtClean="0"/>
              <a:t>Personne.</a:t>
            </a:r>
            <a:r>
              <a:rPr lang="fr-FR" sz="2400" dirty="0" smtClean="0"/>
              <a:t> Le Maximum de Personne par famille n’est pas limité</a:t>
            </a:r>
            <a:r>
              <a:rPr lang="fr-FR" sz="2400" b="1" dirty="0" smtClean="0"/>
              <a:t>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382" y="5661248"/>
            <a:ext cx="9107488" cy="9541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FFFF00"/>
                </a:solidFill>
              </a:rPr>
              <a:t>Un objet </a:t>
            </a:r>
            <a:r>
              <a:rPr lang="fr-FR" sz="2800" b="1" dirty="0" smtClean="0">
                <a:solidFill>
                  <a:srgbClr val="FFFF00"/>
                </a:solidFill>
              </a:rPr>
              <a:t>Famille</a:t>
            </a:r>
            <a:r>
              <a:rPr lang="fr-FR" sz="2800" dirty="0" smtClean="0">
                <a:solidFill>
                  <a:srgbClr val="FFFF00"/>
                </a:solidFill>
              </a:rPr>
              <a:t> ne doit pas  exister  </a:t>
            </a:r>
          </a:p>
          <a:p>
            <a:pPr algn="ctr"/>
            <a:r>
              <a:rPr lang="fr-FR" sz="2800" dirty="0" smtClean="0">
                <a:solidFill>
                  <a:srgbClr val="FFFF00"/>
                </a:solidFill>
              </a:rPr>
              <a:t>s’il n’est pas lié à au moins 2 objets </a:t>
            </a:r>
            <a:r>
              <a:rPr lang="fr-FR" sz="2800" b="1" dirty="0" smtClean="0">
                <a:solidFill>
                  <a:srgbClr val="FFFF00"/>
                </a:solidFill>
              </a:rPr>
              <a:t>Personne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512" y="3140968"/>
            <a:ext cx="9144000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La limite supérieure du nombre d’objets Personne liés à un objet Famille n’est pas fixé (inconnu à l’avance) </a:t>
            </a:r>
            <a:r>
              <a:rPr lang="fr-FR" sz="2400" dirty="0">
                <a:sym typeface="Wingdings" pitchFamily="2" charset="2"/>
              </a:rPr>
              <a:t>Le nombre maximum de références sur les objets cibles est </a:t>
            </a:r>
            <a:r>
              <a:rPr lang="fr-FR" sz="2400" dirty="0" smtClean="0">
                <a:sym typeface="Wingdings" pitchFamily="2" charset="2"/>
              </a:rPr>
              <a:t>inconnu</a:t>
            </a:r>
            <a:endParaRPr lang="en-US" sz="2400" dirty="0" smtClean="0">
              <a:sym typeface="Wingdings" pitchFamily="2" charset="2"/>
            </a:endParaRPr>
          </a:p>
        </p:txBody>
      </p:sp>
      <p:grpSp>
        <p:nvGrpSpPr>
          <p:cNvPr id="21" name="Groupe 14"/>
          <p:cNvGrpSpPr/>
          <p:nvPr/>
        </p:nvGrpSpPr>
        <p:grpSpPr>
          <a:xfrm flipV="1">
            <a:off x="3238637" y="922725"/>
            <a:ext cx="3043417" cy="0"/>
            <a:chOff x="3635896" y="3410946"/>
            <a:chExt cx="5099070" cy="0"/>
          </a:xfrm>
        </p:grpSpPr>
        <p:cxnSp>
          <p:nvCxnSpPr>
            <p:cNvPr id="23" name="Connecteur droit avec flèche 15"/>
            <p:cNvCxnSpPr/>
            <p:nvPr/>
          </p:nvCxnSpPr>
          <p:spPr>
            <a:xfrm flipH="1">
              <a:off x="3635896" y="3410946"/>
              <a:ext cx="2254334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16"/>
            <p:cNvCxnSpPr/>
            <p:nvPr/>
          </p:nvCxnSpPr>
          <p:spPr>
            <a:xfrm flipH="1" flipV="1">
              <a:off x="5150305" y="3410946"/>
              <a:ext cx="3584661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3422" y="4509120"/>
            <a:ext cx="9144000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ym typeface="Wingdings" pitchFamily="2" charset="2"/>
              </a:rPr>
              <a:t>Le nombre minimum de références est de 2.</a:t>
            </a:r>
          </a:p>
          <a:p>
            <a:pPr algn="ctr"/>
            <a:r>
              <a:rPr lang="fr-FR" sz="2400" dirty="0" smtClean="0">
                <a:sym typeface="Wingdings" pitchFamily="2" charset="2"/>
              </a:rPr>
              <a:t> Ces 2 références ne doivent jamais être égale à NULL</a:t>
            </a:r>
            <a:endParaRPr lang="fr-FR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1478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35</a:t>
            </a:fld>
            <a:endParaRPr lang="fr-BE"/>
          </a:p>
        </p:txBody>
      </p:sp>
      <p:sp>
        <p:nvSpPr>
          <p:cNvPr id="18" name="TextBox 17"/>
          <p:cNvSpPr txBox="1"/>
          <p:nvPr/>
        </p:nvSpPr>
        <p:spPr>
          <a:xfrm>
            <a:off x="-33266" y="1628801"/>
            <a:ext cx="9144000" cy="3170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public class </a:t>
            </a:r>
            <a:r>
              <a:rPr lang="en-US" sz="2000" b="1" dirty="0" err="1"/>
              <a:t>Famille</a:t>
            </a:r>
            <a:r>
              <a:rPr lang="en-US" sz="2000" b="1" dirty="0"/>
              <a:t> {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ArrayList</a:t>
            </a:r>
            <a:r>
              <a:rPr lang="en-US" sz="2000" dirty="0" smtClean="0"/>
              <a:t>&lt;</a:t>
            </a:r>
            <a:r>
              <a:rPr lang="en-US" sz="2000" dirty="0" err="1" smtClean="0"/>
              <a:t>Personne</a:t>
            </a:r>
            <a:r>
              <a:rPr lang="en-US" sz="2000" dirty="0"/>
              <a:t>&gt; </a:t>
            </a:r>
            <a:r>
              <a:rPr lang="en-US" sz="2000" dirty="0" err="1"/>
              <a:t>listPersonne</a:t>
            </a:r>
            <a:r>
              <a:rPr lang="en-US" sz="2000" dirty="0"/>
              <a:t> = </a:t>
            </a:r>
            <a:r>
              <a:rPr lang="en-US" sz="2000" b="1" dirty="0"/>
              <a:t>new </a:t>
            </a:r>
            <a:r>
              <a:rPr lang="en-US" sz="2000" b="1" dirty="0" err="1"/>
              <a:t>ArrayList</a:t>
            </a:r>
            <a:r>
              <a:rPr lang="en-US" sz="2000" b="1" dirty="0"/>
              <a:t>&lt;</a:t>
            </a:r>
            <a:r>
              <a:rPr lang="en-US" sz="2000" b="1" dirty="0" err="1"/>
              <a:t>Personne</a:t>
            </a:r>
            <a:r>
              <a:rPr lang="en-US" sz="2000" b="1" dirty="0"/>
              <a:t>&gt;();</a:t>
            </a:r>
          </a:p>
          <a:p>
            <a:endParaRPr lang="en-US" sz="2000" dirty="0"/>
          </a:p>
          <a:p>
            <a:r>
              <a:rPr lang="fr-FR" sz="2000" dirty="0" smtClean="0"/>
              <a:t>    // </a:t>
            </a:r>
            <a:r>
              <a:rPr lang="fr-FR" sz="2000" u="sng" dirty="0"/>
              <a:t>Il faut lier l'objet Famille à 2 objets Personne au moins </a:t>
            </a:r>
          </a:p>
          <a:p>
            <a:r>
              <a:rPr lang="fr-FR" sz="2000" dirty="0"/>
              <a:t>    // </a:t>
            </a:r>
            <a:r>
              <a:rPr lang="fr-FR" sz="2000" u="sng" dirty="0"/>
              <a:t>La liaison dans cet exemple est faite au niveau du constructeur par défaut</a:t>
            </a:r>
          </a:p>
          <a:p>
            <a:r>
              <a:rPr lang="en-US" sz="2000" b="1" dirty="0" smtClean="0"/>
              <a:t>    public </a:t>
            </a:r>
            <a:r>
              <a:rPr lang="en-US" sz="2000" b="1" dirty="0" err="1"/>
              <a:t>Famille</a:t>
            </a:r>
            <a:r>
              <a:rPr lang="en-US" sz="2000" b="1" dirty="0"/>
              <a:t>(){</a:t>
            </a:r>
          </a:p>
          <a:p>
            <a:r>
              <a:rPr lang="en-US" sz="2000" dirty="0" smtClean="0"/>
              <a:t>         </a:t>
            </a:r>
            <a:r>
              <a:rPr lang="en-US" sz="2000" dirty="0" err="1" smtClean="0"/>
              <a:t>listPersonne.add</a:t>
            </a:r>
            <a:r>
              <a:rPr lang="en-US" sz="2000" dirty="0" smtClean="0"/>
              <a:t>(</a:t>
            </a:r>
            <a:r>
              <a:rPr lang="en-US" sz="2000" b="1" dirty="0" smtClean="0"/>
              <a:t>new </a:t>
            </a:r>
            <a:r>
              <a:rPr lang="en-US" sz="2000" b="1" dirty="0" err="1"/>
              <a:t>Personne</a:t>
            </a:r>
            <a:r>
              <a:rPr lang="en-US" sz="2000" b="1" dirty="0"/>
              <a:t>());</a:t>
            </a:r>
          </a:p>
          <a:p>
            <a:r>
              <a:rPr lang="en-US" sz="2000" dirty="0" smtClean="0"/>
              <a:t>         </a:t>
            </a:r>
            <a:r>
              <a:rPr lang="en-US" sz="2000" dirty="0" err="1" smtClean="0"/>
              <a:t>listPersonne.add</a:t>
            </a:r>
            <a:r>
              <a:rPr lang="en-US" sz="2000" dirty="0" smtClean="0"/>
              <a:t>(</a:t>
            </a:r>
            <a:r>
              <a:rPr lang="en-US" sz="2000" b="1" dirty="0" smtClean="0"/>
              <a:t>new </a:t>
            </a:r>
            <a:r>
              <a:rPr lang="en-US" sz="2000" b="1" dirty="0" err="1"/>
              <a:t>Personne</a:t>
            </a:r>
            <a:r>
              <a:rPr lang="en-US" sz="2000" b="1" dirty="0"/>
              <a:t>());</a:t>
            </a:r>
          </a:p>
          <a:p>
            <a:r>
              <a:rPr lang="en-US" sz="2000" dirty="0" smtClean="0"/>
              <a:t>    }</a:t>
            </a:r>
            <a:endParaRPr lang="en-US" sz="2000" dirty="0"/>
          </a:p>
          <a:p>
            <a:r>
              <a:rPr lang="en-US" sz="2000" dirty="0"/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33266" y="5300712"/>
            <a:ext cx="9144000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public class </a:t>
            </a:r>
            <a:r>
              <a:rPr lang="en-US" sz="2400" dirty="0" err="1"/>
              <a:t>Personne</a:t>
            </a:r>
            <a:r>
              <a:rPr lang="en-US" sz="2400" dirty="0"/>
              <a:t> {</a:t>
            </a:r>
          </a:p>
          <a:p>
            <a:r>
              <a:rPr lang="en-US" sz="2400" dirty="0" smtClean="0"/>
              <a:t>}</a:t>
            </a:r>
            <a:endParaRPr lang="fr-FR" sz="2400" dirty="0">
              <a:sym typeface="Wingdings" pitchFamily="2" charset="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6633"/>
            <a:ext cx="5906104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989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36</a:t>
            </a:fld>
            <a:endParaRPr lang="fr-BE"/>
          </a:p>
        </p:txBody>
      </p:sp>
      <p:sp>
        <p:nvSpPr>
          <p:cNvPr id="6" name="TextBox 5"/>
          <p:cNvSpPr txBox="1"/>
          <p:nvPr/>
        </p:nvSpPr>
        <p:spPr>
          <a:xfrm>
            <a:off x="0" y="2924944"/>
            <a:ext cx="914400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Transformation Cardinalité UML  </a:t>
            </a:r>
            <a:r>
              <a:rPr lang="fr-FR" sz="4000" dirty="0" smtClean="0">
                <a:sym typeface="Wingdings" pitchFamily="2" charset="2"/>
              </a:rPr>
              <a:t> Java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077072"/>
            <a:ext cx="914400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Les Règles de Base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7763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37</a:t>
            </a:fld>
            <a:endParaRPr lang="fr-BE"/>
          </a:p>
        </p:txBody>
      </p:sp>
      <p:sp>
        <p:nvSpPr>
          <p:cNvPr id="5" name="TextBox 4"/>
          <p:cNvSpPr txBox="1"/>
          <p:nvPr/>
        </p:nvSpPr>
        <p:spPr>
          <a:xfrm>
            <a:off x="-54657" y="249716"/>
            <a:ext cx="9144000" cy="584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00"/>
                </a:solidFill>
              </a:rPr>
              <a:t>REGLE 0: La cardinalité 0 </a:t>
            </a:r>
            <a:r>
              <a:rPr lang="fr-FR" sz="3200" dirty="0" smtClean="0">
                <a:solidFill>
                  <a:srgbClr val="FFFF00"/>
                </a:solidFill>
              </a:rPr>
              <a:t>n’existe </a:t>
            </a:r>
            <a:r>
              <a:rPr lang="fr-FR" sz="3200" dirty="0" smtClean="0">
                <a:solidFill>
                  <a:srgbClr val="FFFF00"/>
                </a:solidFill>
              </a:rPr>
              <a:t>pas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0009" y="1124744"/>
            <a:ext cx="9144000" cy="2554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REGLE 01: </a:t>
            </a:r>
          </a:p>
          <a:p>
            <a:pPr algn="ctr"/>
            <a:r>
              <a:rPr lang="fr-FR" sz="3200" dirty="0" smtClean="0"/>
              <a:t>La cardinalité 1 est représenté en Java </a:t>
            </a:r>
          </a:p>
          <a:p>
            <a:pPr algn="ctr"/>
            <a:r>
              <a:rPr lang="fr-FR" sz="3200" dirty="0" smtClean="0"/>
              <a:t>par </a:t>
            </a:r>
            <a:r>
              <a:rPr lang="fr-FR" sz="3200" b="1" dirty="0" smtClean="0"/>
              <a:t>une seule référence</a:t>
            </a:r>
          </a:p>
          <a:p>
            <a:pPr algn="ctr"/>
            <a:r>
              <a:rPr lang="fr-FR" sz="3200" b="1" dirty="0" smtClean="0">
                <a:solidFill>
                  <a:srgbClr val="FF0000"/>
                </a:solidFill>
              </a:rPr>
              <a:t>REMARQUE IMPORTANTE: </a:t>
            </a:r>
          </a:p>
          <a:p>
            <a:pPr algn="ctr"/>
            <a:r>
              <a:rPr lang="fr-FR" sz="3200" b="1" dirty="0" smtClean="0">
                <a:solidFill>
                  <a:srgbClr val="FF0000"/>
                </a:solidFill>
              </a:rPr>
              <a:t>La </a:t>
            </a:r>
            <a:r>
              <a:rPr lang="fr-FR" sz="3200" b="1" dirty="0">
                <a:solidFill>
                  <a:srgbClr val="FF0000"/>
                </a:solidFill>
              </a:rPr>
              <a:t>référence </a:t>
            </a:r>
            <a:r>
              <a:rPr lang="fr-FR" sz="3200" b="1" dirty="0" smtClean="0">
                <a:solidFill>
                  <a:srgbClr val="FF0000"/>
                </a:solidFill>
              </a:rPr>
              <a:t>ne doit jamais être nulle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91" y="3933056"/>
            <a:ext cx="9144000" cy="2554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REGLE 02: </a:t>
            </a:r>
          </a:p>
          <a:p>
            <a:pPr algn="ctr"/>
            <a:r>
              <a:rPr lang="fr-FR" sz="3200" dirty="0" smtClean="0"/>
              <a:t>La cardinalité </a:t>
            </a:r>
            <a:r>
              <a:rPr lang="fr-FR" sz="3200" b="1" dirty="0" smtClean="0"/>
              <a:t>0..1</a:t>
            </a:r>
            <a:r>
              <a:rPr lang="fr-FR" sz="3200" dirty="0" smtClean="0"/>
              <a:t> est représenté en Java </a:t>
            </a:r>
          </a:p>
          <a:p>
            <a:pPr algn="ctr"/>
            <a:r>
              <a:rPr lang="fr-FR" sz="3200" dirty="0" smtClean="0"/>
              <a:t>par une </a:t>
            </a:r>
            <a:r>
              <a:rPr lang="fr-FR" sz="3200" b="1" dirty="0" smtClean="0"/>
              <a:t>seule référence</a:t>
            </a:r>
          </a:p>
          <a:p>
            <a:pPr algn="ctr"/>
            <a:r>
              <a:rPr lang="fr-FR" sz="3200" b="1" dirty="0">
                <a:solidFill>
                  <a:srgbClr val="FF0000"/>
                </a:solidFill>
              </a:rPr>
              <a:t>REMARQUE IMPORTANTE: </a:t>
            </a:r>
          </a:p>
          <a:p>
            <a:pPr algn="ctr"/>
            <a:r>
              <a:rPr lang="fr-FR" sz="3200" b="1" dirty="0">
                <a:solidFill>
                  <a:srgbClr val="FF0000"/>
                </a:solidFill>
              </a:rPr>
              <a:t>La référence </a:t>
            </a:r>
            <a:r>
              <a:rPr lang="fr-FR" sz="3200" b="1" dirty="0" smtClean="0">
                <a:solidFill>
                  <a:srgbClr val="FF0000"/>
                </a:solidFill>
              </a:rPr>
              <a:t>peut </a:t>
            </a:r>
            <a:r>
              <a:rPr lang="fr-FR" sz="3200" b="1" dirty="0">
                <a:solidFill>
                  <a:srgbClr val="FF0000"/>
                </a:solidFill>
              </a:rPr>
              <a:t>être nulle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94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38</a:t>
            </a:fld>
            <a:endParaRPr lang="fr-BE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Soit </a:t>
            </a:r>
            <a:r>
              <a:rPr lang="fr-FR" sz="4000" b="1" dirty="0"/>
              <a:t>n</a:t>
            </a:r>
            <a:r>
              <a:rPr lang="fr-FR" sz="4000" dirty="0"/>
              <a:t> &gt; </a:t>
            </a:r>
            <a:r>
              <a:rPr lang="fr-FR" sz="4000" dirty="0" smtClean="0"/>
              <a:t>1</a:t>
            </a:r>
            <a:endParaRPr lang="fr-FR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6332" y="3645024"/>
            <a:ext cx="9144000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REGLE </a:t>
            </a:r>
            <a:r>
              <a:rPr lang="fr-FR" sz="2800" dirty="0" smtClean="0"/>
              <a:t>5 </a:t>
            </a:r>
            <a:endParaRPr lang="fr-FR" sz="2800" dirty="0" smtClean="0"/>
          </a:p>
          <a:p>
            <a:pPr algn="ctr"/>
            <a:r>
              <a:rPr lang="fr-FR" sz="2800" dirty="0" smtClean="0"/>
              <a:t>La cardinalité </a:t>
            </a:r>
            <a:r>
              <a:rPr lang="fr-FR" sz="2800" b="1" dirty="0" smtClean="0"/>
              <a:t>0..n</a:t>
            </a:r>
            <a:r>
              <a:rPr lang="fr-FR" sz="2800" dirty="0" smtClean="0"/>
              <a:t> est représentée par un </a:t>
            </a:r>
            <a:r>
              <a:rPr lang="fr-FR" sz="2800" dirty="0" smtClean="0"/>
              <a:t>tableau </a:t>
            </a:r>
            <a:r>
              <a:rPr lang="fr-FR" sz="2800" dirty="0" smtClean="0"/>
              <a:t>de référence ayant une taille égale à </a:t>
            </a:r>
            <a:r>
              <a:rPr lang="fr-FR" sz="2800" b="1" dirty="0" smtClean="0"/>
              <a:t>n</a:t>
            </a:r>
          </a:p>
          <a:p>
            <a:pPr algn="ctr"/>
            <a:r>
              <a:rPr lang="fr-FR" sz="2800" b="1" dirty="0" smtClean="0">
                <a:solidFill>
                  <a:srgbClr val="FF0000"/>
                </a:solidFill>
              </a:rPr>
              <a:t>Toutes les références du tableau peuvent être </a:t>
            </a:r>
            <a:r>
              <a:rPr lang="fr-FR" sz="2800" b="1" dirty="0" err="1" smtClean="0">
                <a:solidFill>
                  <a:srgbClr val="FF0000"/>
                </a:solidFill>
              </a:rPr>
              <a:t>null</a:t>
            </a:r>
            <a:endParaRPr lang="fr-FR" sz="2800" b="1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754553"/>
            <a:ext cx="9144000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REGLE </a:t>
            </a:r>
            <a:r>
              <a:rPr lang="fr-FR" sz="2800" dirty="0" smtClean="0"/>
              <a:t>3 </a:t>
            </a:r>
            <a:endParaRPr lang="fr-FR" sz="2800" dirty="0" smtClean="0"/>
          </a:p>
          <a:p>
            <a:pPr algn="ctr"/>
            <a:r>
              <a:rPr lang="fr-FR" sz="2800" dirty="0" smtClean="0"/>
              <a:t>La cardinalité </a:t>
            </a:r>
            <a:r>
              <a:rPr lang="fr-FR" sz="2800" b="1" dirty="0" smtClean="0"/>
              <a:t>n</a:t>
            </a:r>
            <a:r>
              <a:rPr lang="fr-FR" sz="2800" dirty="0" smtClean="0"/>
              <a:t> </a:t>
            </a:r>
            <a:r>
              <a:rPr lang="fr-FR" sz="2800" dirty="0" smtClean="0"/>
              <a:t>est représentée par un </a:t>
            </a:r>
            <a:r>
              <a:rPr lang="fr-FR" sz="2800" dirty="0" smtClean="0"/>
              <a:t>tableau </a:t>
            </a:r>
            <a:r>
              <a:rPr lang="fr-FR" sz="2800" dirty="0" smtClean="0"/>
              <a:t>de référence ayant une taille égale à </a:t>
            </a:r>
            <a:r>
              <a:rPr lang="fr-FR" sz="2800" b="1" dirty="0" smtClean="0"/>
              <a:t>n</a:t>
            </a:r>
          </a:p>
          <a:p>
            <a:pPr algn="ctr"/>
            <a:r>
              <a:rPr lang="fr-FR" sz="2800" b="1" dirty="0" smtClean="0">
                <a:solidFill>
                  <a:srgbClr val="FF0000"/>
                </a:solidFill>
              </a:rPr>
              <a:t>Toutes les références du tableau </a:t>
            </a:r>
            <a:r>
              <a:rPr lang="fr-FR" sz="2800" b="1" dirty="0" smtClean="0">
                <a:solidFill>
                  <a:srgbClr val="FF0000"/>
                </a:solidFill>
              </a:rPr>
              <a:t>sont différentes de </a:t>
            </a:r>
            <a:r>
              <a:rPr lang="fr-FR" sz="2800" b="1" dirty="0" err="1" smtClean="0">
                <a:solidFill>
                  <a:srgbClr val="FF0000"/>
                </a:solidFill>
              </a:rPr>
              <a:t>null</a:t>
            </a:r>
            <a:endParaRPr lang="fr-FR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5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39</a:t>
            </a:fld>
            <a:endParaRPr lang="fr-BE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Soit </a:t>
            </a:r>
            <a:r>
              <a:rPr lang="fr-FR" sz="4000" b="1" dirty="0"/>
              <a:t>n</a:t>
            </a:r>
            <a:r>
              <a:rPr lang="fr-FR" sz="4000" dirty="0"/>
              <a:t> &gt; 1   et </a:t>
            </a:r>
            <a:r>
              <a:rPr lang="fr-FR" sz="4000" b="1" dirty="0"/>
              <a:t>m</a:t>
            </a:r>
            <a:r>
              <a:rPr lang="fr-FR" sz="4000" dirty="0"/>
              <a:t> &lt; </a:t>
            </a:r>
            <a:r>
              <a:rPr lang="fr-FR" sz="4000" dirty="0" smtClean="0"/>
              <a:t>n</a:t>
            </a:r>
            <a:endParaRPr lang="fr-FR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276872"/>
            <a:ext cx="9144000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REGLE </a:t>
            </a:r>
            <a:r>
              <a:rPr lang="fr-FR" sz="2800" dirty="0" smtClean="0"/>
              <a:t>5 </a:t>
            </a:r>
            <a:endParaRPr lang="fr-FR" sz="2800" dirty="0"/>
          </a:p>
          <a:p>
            <a:pPr algn="ctr"/>
            <a:r>
              <a:rPr lang="fr-FR" sz="2800" dirty="0" smtClean="0"/>
              <a:t>La cardinalité </a:t>
            </a:r>
            <a:r>
              <a:rPr lang="fr-FR" sz="2800" b="1" dirty="0" err="1" smtClean="0"/>
              <a:t>m..</a:t>
            </a:r>
            <a:r>
              <a:rPr lang="fr-FR" sz="2800" b="1" dirty="0" err="1"/>
              <a:t>n</a:t>
            </a:r>
            <a:r>
              <a:rPr lang="fr-FR" sz="2800" b="1" dirty="0"/>
              <a:t> </a:t>
            </a:r>
            <a:r>
              <a:rPr lang="fr-FR" sz="2800" dirty="0"/>
              <a:t>est représentée par un tableau de de référence ayant une taille égale à </a:t>
            </a:r>
            <a:r>
              <a:rPr lang="fr-FR" sz="2800" b="1" dirty="0"/>
              <a:t>n </a:t>
            </a:r>
            <a:endParaRPr lang="fr-FR" sz="2800" b="1" dirty="0" smtClean="0"/>
          </a:p>
          <a:p>
            <a:pPr algn="ctr"/>
            <a:r>
              <a:rPr lang="fr-FR" sz="2800" b="1" dirty="0" smtClean="0">
                <a:solidFill>
                  <a:srgbClr val="FF0000"/>
                </a:solidFill>
              </a:rPr>
              <a:t>Au moins m référence sont différentes de </a:t>
            </a:r>
            <a:r>
              <a:rPr lang="fr-FR" sz="2800" b="1" dirty="0" err="1" smtClean="0">
                <a:solidFill>
                  <a:srgbClr val="FF0000"/>
                </a:solidFill>
              </a:rPr>
              <a:t>null</a:t>
            </a:r>
            <a:r>
              <a:rPr lang="fr-FR" sz="2800" b="1" dirty="0" smtClean="0">
                <a:solidFill>
                  <a:srgbClr val="FF0000"/>
                </a:solidFill>
              </a:rPr>
              <a:t> </a:t>
            </a:r>
            <a:endParaRPr lang="fr-F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96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4" name="TextBox 3"/>
          <p:cNvSpPr txBox="1"/>
          <p:nvPr/>
        </p:nvSpPr>
        <p:spPr>
          <a:xfrm>
            <a:off x="10546" y="307256"/>
            <a:ext cx="9144000" cy="2554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DANS UN DIAGRAMME DE CLASSE</a:t>
            </a:r>
          </a:p>
          <a:p>
            <a:pPr algn="ctr"/>
            <a:r>
              <a:rPr lang="fr-FR" sz="3200" dirty="0" smtClean="0"/>
              <a:t>LA CARDINALITE INDIQUE </a:t>
            </a:r>
            <a:endParaRPr lang="fr-FR" sz="3200" dirty="0" smtClean="0"/>
          </a:p>
          <a:p>
            <a:pPr algn="ctr"/>
            <a:r>
              <a:rPr lang="fr-FR" sz="3200" dirty="0" smtClean="0"/>
              <a:t>LE </a:t>
            </a:r>
            <a:r>
              <a:rPr lang="fr-FR" sz="3200" dirty="0" smtClean="0"/>
              <a:t>NOMBRE D’OBJETS DE LA CLASSE </a:t>
            </a:r>
            <a:r>
              <a:rPr lang="fr-FR" sz="3200" dirty="0" smtClean="0"/>
              <a:t>CIBLE </a:t>
            </a:r>
          </a:p>
          <a:p>
            <a:pPr algn="ctr"/>
            <a:r>
              <a:rPr lang="fr-FR" sz="3200" dirty="0" smtClean="0"/>
              <a:t>LIE </a:t>
            </a:r>
          </a:p>
          <a:p>
            <a:pPr algn="ctr"/>
            <a:r>
              <a:rPr lang="fr-FR" sz="3200" dirty="0" smtClean="0"/>
              <a:t>A UN OBJET DE LACLASSE  </a:t>
            </a:r>
            <a:r>
              <a:rPr lang="fr-FR" sz="3200" dirty="0" smtClean="0"/>
              <a:t>SOURCE</a:t>
            </a:r>
            <a:endParaRPr lang="en-US" sz="3200" dirty="0"/>
          </a:p>
        </p:txBody>
      </p:sp>
      <p:cxnSp>
        <p:nvCxnSpPr>
          <p:cNvPr id="5" name="Connecteur droit avec flèche 2"/>
          <p:cNvCxnSpPr/>
          <p:nvPr/>
        </p:nvCxnSpPr>
        <p:spPr>
          <a:xfrm>
            <a:off x="3169930" y="4185047"/>
            <a:ext cx="3201946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3"/>
          <p:cNvSpPr txBox="1"/>
          <p:nvPr/>
        </p:nvSpPr>
        <p:spPr>
          <a:xfrm>
            <a:off x="3257827" y="3609171"/>
            <a:ext cx="2173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possède</a:t>
            </a:r>
            <a:endParaRPr lang="fr-FR" sz="2800" b="1" dirty="0"/>
          </a:p>
        </p:txBody>
      </p:sp>
      <p:sp>
        <p:nvSpPr>
          <p:cNvPr id="7" name="ZoneTexte 21"/>
          <p:cNvSpPr txBox="1"/>
          <p:nvPr/>
        </p:nvSpPr>
        <p:spPr>
          <a:xfrm>
            <a:off x="5866977" y="3397259"/>
            <a:ext cx="736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2</a:t>
            </a:r>
            <a:endParaRPr lang="fr-FR" sz="4000" b="1" dirty="0">
              <a:solidFill>
                <a:srgbClr val="FF0000"/>
              </a:solidFill>
            </a:endParaRPr>
          </a:p>
        </p:txBody>
      </p:sp>
      <p:sp>
        <p:nvSpPr>
          <p:cNvPr id="8" name="ZoneTexte 22"/>
          <p:cNvSpPr txBox="1"/>
          <p:nvPr/>
        </p:nvSpPr>
        <p:spPr>
          <a:xfrm>
            <a:off x="276859" y="5263392"/>
            <a:ext cx="4067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source </a:t>
            </a:r>
          </a:p>
        </p:txBody>
      </p:sp>
      <p:sp>
        <p:nvSpPr>
          <p:cNvPr id="9" name="ZoneTexte 23"/>
          <p:cNvSpPr txBox="1"/>
          <p:nvPr/>
        </p:nvSpPr>
        <p:spPr>
          <a:xfrm>
            <a:off x="5841400" y="5373216"/>
            <a:ext cx="3301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cible (destination)</a:t>
            </a:r>
          </a:p>
        </p:txBody>
      </p:sp>
      <p:grpSp>
        <p:nvGrpSpPr>
          <p:cNvPr id="10" name="Groupe 8"/>
          <p:cNvGrpSpPr/>
          <p:nvPr/>
        </p:nvGrpSpPr>
        <p:grpSpPr>
          <a:xfrm>
            <a:off x="1250993" y="3464967"/>
            <a:ext cx="1878798" cy="1944216"/>
            <a:chOff x="1043608" y="2060848"/>
            <a:chExt cx="1878798" cy="1450789"/>
          </a:xfrm>
        </p:grpSpPr>
        <p:sp>
          <p:nvSpPr>
            <p:cNvPr id="11" name="ZoneTexte 1"/>
            <p:cNvSpPr txBox="1"/>
            <p:nvPr/>
          </p:nvSpPr>
          <p:spPr>
            <a:xfrm>
              <a:off x="1043608" y="2060848"/>
              <a:ext cx="1872208" cy="52322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/>
                <a:t>Personne</a:t>
              </a:r>
            </a:p>
          </p:txBody>
        </p:sp>
        <p:sp>
          <p:nvSpPr>
            <p:cNvPr id="12" name="ZoneTexte 24"/>
            <p:cNvSpPr txBox="1"/>
            <p:nvPr/>
          </p:nvSpPr>
          <p:spPr>
            <a:xfrm>
              <a:off x="1050198" y="2557530"/>
              <a:ext cx="1872208" cy="95410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2800" b="1" dirty="0" smtClean="0"/>
            </a:p>
            <a:p>
              <a:pPr algn="ctr"/>
              <a:endParaRPr lang="fr-FR" sz="2800" b="1" dirty="0"/>
            </a:p>
          </p:txBody>
        </p:sp>
      </p:grpSp>
      <p:grpSp>
        <p:nvGrpSpPr>
          <p:cNvPr id="13" name="Groupe 25"/>
          <p:cNvGrpSpPr/>
          <p:nvPr/>
        </p:nvGrpSpPr>
        <p:grpSpPr>
          <a:xfrm>
            <a:off x="6371876" y="3459652"/>
            <a:ext cx="1878798" cy="1949531"/>
            <a:chOff x="1043608" y="2060848"/>
            <a:chExt cx="1878798" cy="1450789"/>
          </a:xfrm>
        </p:grpSpPr>
        <p:sp>
          <p:nvSpPr>
            <p:cNvPr id="14" name="ZoneTexte 26"/>
            <p:cNvSpPr txBox="1"/>
            <p:nvPr/>
          </p:nvSpPr>
          <p:spPr>
            <a:xfrm>
              <a:off x="1043608" y="2060848"/>
              <a:ext cx="1872208" cy="52322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 smtClean="0"/>
                <a:t>Voiture</a:t>
              </a:r>
              <a:endParaRPr lang="fr-FR" sz="2800" b="1" dirty="0"/>
            </a:p>
          </p:txBody>
        </p:sp>
        <p:sp>
          <p:nvSpPr>
            <p:cNvPr id="15" name="ZoneTexte 27"/>
            <p:cNvSpPr txBox="1"/>
            <p:nvPr/>
          </p:nvSpPr>
          <p:spPr>
            <a:xfrm>
              <a:off x="1050198" y="2557530"/>
              <a:ext cx="1872208" cy="95410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2800" b="1" dirty="0" smtClean="0"/>
            </a:p>
            <a:p>
              <a:pPr algn="ctr"/>
              <a:endParaRPr lang="fr-FR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3437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40</a:t>
            </a:fld>
            <a:endParaRPr lang="fr-BE"/>
          </a:p>
        </p:txBody>
      </p:sp>
      <p:sp>
        <p:nvSpPr>
          <p:cNvPr id="8" name="TextBox 7"/>
          <p:cNvSpPr txBox="1"/>
          <p:nvPr/>
        </p:nvSpPr>
        <p:spPr>
          <a:xfrm>
            <a:off x="0" y="267906"/>
            <a:ext cx="9144000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REGLE </a:t>
            </a:r>
            <a:r>
              <a:rPr lang="fr-FR" sz="3200" dirty="0" smtClean="0"/>
              <a:t>6 </a:t>
            </a:r>
            <a:endParaRPr lang="fr-FR" sz="3200" dirty="0"/>
          </a:p>
          <a:p>
            <a:pPr algn="ctr"/>
            <a:r>
              <a:rPr lang="fr-FR" sz="3200" dirty="0" smtClean="0"/>
              <a:t>La cardinalité * est représentée par une liste</a:t>
            </a:r>
          </a:p>
          <a:p>
            <a:pPr algn="ctr"/>
            <a:r>
              <a:rPr lang="fr-FR" sz="3200" b="1" dirty="0" smtClean="0">
                <a:solidFill>
                  <a:srgbClr val="FF0000"/>
                </a:solidFill>
              </a:rPr>
              <a:t>La liste peut </a:t>
            </a:r>
            <a:r>
              <a:rPr lang="fr-FR" sz="3200" b="1" dirty="0" err="1" smtClean="0">
                <a:solidFill>
                  <a:srgbClr val="FF0000"/>
                </a:solidFill>
              </a:rPr>
              <a:t>etre</a:t>
            </a:r>
            <a:r>
              <a:rPr lang="fr-FR" sz="3200" b="1" dirty="0" smtClean="0">
                <a:solidFill>
                  <a:srgbClr val="FF0000"/>
                </a:solidFill>
              </a:rPr>
              <a:t> vide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564904"/>
            <a:ext cx="9144000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REGLE </a:t>
            </a:r>
            <a:r>
              <a:rPr lang="fr-FR" sz="3200" dirty="0" smtClean="0"/>
              <a:t>7 </a:t>
            </a:r>
            <a:endParaRPr lang="fr-FR" sz="3200" dirty="0"/>
          </a:p>
          <a:p>
            <a:pPr algn="ctr"/>
            <a:r>
              <a:rPr lang="fr-FR" sz="3200" dirty="0" smtClean="0"/>
              <a:t>La cardinalité </a:t>
            </a:r>
            <a:r>
              <a:rPr lang="fr-FR" sz="3200" b="1" dirty="0" smtClean="0"/>
              <a:t>n..*</a:t>
            </a:r>
            <a:r>
              <a:rPr lang="fr-FR" sz="3200" dirty="0" smtClean="0"/>
              <a:t> (n </a:t>
            </a:r>
            <a:r>
              <a:rPr lang="fr-FR" sz="3200" dirty="0"/>
              <a:t>&gt; </a:t>
            </a:r>
            <a:r>
              <a:rPr lang="fr-FR" sz="3200" dirty="0" smtClean="0"/>
              <a:t>0) est </a:t>
            </a:r>
            <a:r>
              <a:rPr lang="fr-FR" sz="3200" dirty="0"/>
              <a:t>représentée </a:t>
            </a:r>
            <a:r>
              <a:rPr lang="fr-FR" sz="3200" dirty="0" smtClean="0"/>
              <a:t>par une liste</a:t>
            </a:r>
          </a:p>
          <a:p>
            <a:pPr algn="ctr"/>
            <a:r>
              <a:rPr lang="fr-FR" sz="3200" b="1" dirty="0" smtClean="0">
                <a:solidFill>
                  <a:srgbClr val="FF0000"/>
                </a:solidFill>
              </a:rPr>
              <a:t>La liste doit toujours contenir au moins n objet cibles (n référence sur n objets)</a:t>
            </a:r>
            <a:endParaRPr lang="fr-FR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9" y="5013176"/>
            <a:ext cx="9144000" cy="1077218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Dans le contexte de ce cours nous utilisons la liste Java </a:t>
            </a:r>
            <a:r>
              <a:rPr lang="fr-FR" sz="3200" b="1" dirty="0" err="1" smtClean="0"/>
              <a:t>ArrayList</a:t>
            </a:r>
            <a:r>
              <a:rPr lang="fr-FR" sz="3200" b="1" dirty="0" smtClean="0"/>
              <a:t>  (Voir TP 02, Partie 04)</a:t>
            </a:r>
          </a:p>
        </p:txBody>
      </p:sp>
    </p:spTree>
    <p:extLst>
      <p:ext uri="{BB962C8B-B14F-4D97-AF65-F5344CB8AC3E}">
        <p14:creationId xmlns:p14="http://schemas.microsoft.com/office/powerpoint/2010/main" val="87185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41</a:t>
            </a:fld>
            <a:endParaRPr lang="fr-BE"/>
          </a:p>
        </p:txBody>
      </p:sp>
      <p:sp>
        <p:nvSpPr>
          <p:cNvPr id="8" name="TextBox 7"/>
          <p:cNvSpPr txBox="1"/>
          <p:nvPr/>
        </p:nvSpPr>
        <p:spPr>
          <a:xfrm>
            <a:off x="0" y="2420888"/>
            <a:ext cx="9144000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Exercice</a:t>
            </a:r>
            <a:endParaRPr lang="fr-FR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8247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42</a:t>
            </a:fld>
            <a:endParaRPr lang="fr-BE"/>
          </a:p>
        </p:txBody>
      </p:sp>
      <p:sp>
        <p:nvSpPr>
          <p:cNvPr id="33" name="Espace réservé du numéro de diapositive 5"/>
          <p:cNvSpPr txBox="1">
            <a:spLocks/>
          </p:cNvSpPr>
          <p:nvPr/>
        </p:nvSpPr>
        <p:spPr>
          <a:xfrm>
            <a:off x="6818211" y="40672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5" name="ZoneTexte 3"/>
          <p:cNvSpPr txBox="1"/>
          <p:nvPr/>
        </p:nvSpPr>
        <p:spPr>
          <a:xfrm>
            <a:off x="1619672" y="1434799"/>
            <a:ext cx="2173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e</a:t>
            </a:r>
            <a:r>
              <a:rPr lang="fr-FR" sz="2800" b="1" dirty="0" smtClean="0"/>
              <a:t>st fils de</a:t>
            </a:r>
            <a:endParaRPr lang="fr-FR" sz="2800" b="1" dirty="0"/>
          </a:p>
        </p:txBody>
      </p:sp>
      <p:sp>
        <p:nvSpPr>
          <p:cNvPr id="36" name="ZoneTexte 21"/>
          <p:cNvSpPr txBox="1"/>
          <p:nvPr/>
        </p:nvSpPr>
        <p:spPr>
          <a:xfrm>
            <a:off x="2077418" y="1839795"/>
            <a:ext cx="736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/>
              <a:t>1</a:t>
            </a:r>
            <a:endParaRPr lang="fr-FR" sz="4000" b="1" dirty="0"/>
          </a:p>
        </p:txBody>
      </p:sp>
      <p:grpSp>
        <p:nvGrpSpPr>
          <p:cNvPr id="37" name="Groupe 8"/>
          <p:cNvGrpSpPr/>
          <p:nvPr/>
        </p:nvGrpSpPr>
        <p:grpSpPr>
          <a:xfrm>
            <a:off x="1242851" y="2572433"/>
            <a:ext cx="1879504" cy="1892582"/>
            <a:chOff x="1036312" y="2060848"/>
            <a:chExt cx="1879504" cy="1412260"/>
          </a:xfrm>
        </p:grpSpPr>
        <p:sp>
          <p:nvSpPr>
            <p:cNvPr id="38" name="ZoneTexte 1"/>
            <p:cNvSpPr txBox="1"/>
            <p:nvPr/>
          </p:nvSpPr>
          <p:spPr>
            <a:xfrm>
              <a:off x="1043608" y="2060848"/>
              <a:ext cx="1872208" cy="39043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 smtClean="0"/>
                <a:t>Homme</a:t>
              </a:r>
              <a:endParaRPr lang="fr-FR" sz="2800" b="1" dirty="0"/>
            </a:p>
          </p:txBody>
        </p:sp>
        <p:sp>
          <p:nvSpPr>
            <p:cNvPr id="39" name="ZoneTexte 24"/>
            <p:cNvSpPr txBox="1"/>
            <p:nvPr/>
          </p:nvSpPr>
          <p:spPr>
            <a:xfrm>
              <a:off x="1036312" y="2439613"/>
              <a:ext cx="1872208" cy="103349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2800" b="1" dirty="0"/>
            </a:p>
            <a:p>
              <a:pPr algn="ctr"/>
              <a:endParaRPr lang="fr-FR" sz="2800" b="1" dirty="0" smtClean="0"/>
            </a:p>
            <a:p>
              <a:pPr algn="ctr"/>
              <a:endParaRPr lang="fr-FR" sz="2800" b="1" dirty="0" smtClean="0"/>
            </a:p>
          </p:txBody>
        </p:sp>
      </p:grpSp>
      <p:sp>
        <p:nvSpPr>
          <p:cNvPr id="43" name="ZoneTexte 3"/>
          <p:cNvSpPr txBox="1"/>
          <p:nvPr/>
        </p:nvSpPr>
        <p:spPr>
          <a:xfrm>
            <a:off x="4632983" y="3321926"/>
            <a:ext cx="2173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e</a:t>
            </a:r>
            <a:r>
              <a:rPr lang="fr-FR" sz="2800" b="1" dirty="0" smtClean="0"/>
              <a:t>st fils de</a:t>
            </a:r>
            <a:endParaRPr lang="fr-FR" sz="2800" b="1" dirty="0"/>
          </a:p>
        </p:txBody>
      </p:sp>
      <p:sp>
        <p:nvSpPr>
          <p:cNvPr id="44" name="ZoneTexte 21"/>
          <p:cNvSpPr txBox="1"/>
          <p:nvPr/>
        </p:nvSpPr>
        <p:spPr>
          <a:xfrm>
            <a:off x="6017815" y="3825044"/>
            <a:ext cx="736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/>
              <a:t>1</a:t>
            </a:r>
            <a:endParaRPr lang="fr-FR" sz="4000" b="1" dirty="0"/>
          </a:p>
        </p:txBody>
      </p:sp>
      <p:grpSp>
        <p:nvGrpSpPr>
          <p:cNvPr id="45" name="Groupe 25"/>
          <p:cNvGrpSpPr/>
          <p:nvPr/>
        </p:nvGrpSpPr>
        <p:grpSpPr>
          <a:xfrm>
            <a:off x="6478841" y="3282250"/>
            <a:ext cx="1878798" cy="1018584"/>
            <a:chOff x="1043608" y="2060848"/>
            <a:chExt cx="1878798" cy="758003"/>
          </a:xfrm>
        </p:grpSpPr>
        <p:sp>
          <p:nvSpPr>
            <p:cNvPr id="46" name="ZoneTexte 26"/>
            <p:cNvSpPr txBox="1"/>
            <p:nvPr/>
          </p:nvSpPr>
          <p:spPr>
            <a:xfrm>
              <a:off x="1043608" y="2060848"/>
              <a:ext cx="1872208" cy="38936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 smtClean="0"/>
                <a:t>Femme</a:t>
              </a:r>
              <a:endParaRPr lang="fr-FR" sz="2800" b="1" dirty="0"/>
            </a:p>
          </p:txBody>
        </p:sp>
        <p:sp>
          <p:nvSpPr>
            <p:cNvPr id="47" name="ZoneTexte 27"/>
            <p:cNvSpPr txBox="1"/>
            <p:nvPr/>
          </p:nvSpPr>
          <p:spPr>
            <a:xfrm>
              <a:off x="1050198" y="2429485"/>
              <a:ext cx="1872208" cy="38936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2800" b="1" dirty="0" smtClean="0"/>
            </a:p>
          </p:txBody>
        </p:sp>
      </p:grpSp>
      <p:cxnSp>
        <p:nvCxnSpPr>
          <p:cNvPr id="48" name="Connecteur droit avec flèche 2"/>
          <p:cNvCxnSpPr/>
          <p:nvPr/>
        </p:nvCxnSpPr>
        <p:spPr>
          <a:xfrm flipV="1">
            <a:off x="3115059" y="3805470"/>
            <a:ext cx="3355107" cy="1957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3"/>
          <p:cNvSpPr txBox="1"/>
          <p:nvPr/>
        </p:nvSpPr>
        <p:spPr>
          <a:xfrm>
            <a:off x="3263681" y="2717038"/>
            <a:ext cx="2173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père</a:t>
            </a:r>
            <a:endParaRPr lang="fr-FR" sz="2800" b="1" dirty="0"/>
          </a:p>
        </p:txBody>
      </p:sp>
      <p:sp>
        <p:nvSpPr>
          <p:cNvPr id="50" name="ZoneTexte 21"/>
          <p:cNvSpPr txBox="1"/>
          <p:nvPr/>
        </p:nvSpPr>
        <p:spPr>
          <a:xfrm>
            <a:off x="3115059" y="2835974"/>
            <a:ext cx="736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/>
              <a:t>*</a:t>
            </a:r>
            <a:endParaRPr lang="fr-FR" sz="4000" b="1" dirty="0"/>
          </a:p>
        </p:txBody>
      </p:sp>
      <p:sp>
        <p:nvSpPr>
          <p:cNvPr id="51" name="ZoneTexte 3"/>
          <p:cNvSpPr txBox="1"/>
          <p:nvPr/>
        </p:nvSpPr>
        <p:spPr>
          <a:xfrm>
            <a:off x="3127708" y="3875663"/>
            <a:ext cx="2173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mère</a:t>
            </a:r>
            <a:endParaRPr lang="fr-FR" sz="2800" b="1" dirty="0"/>
          </a:p>
        </p:txBody>
      </p:sp>
      <p:sp>
        <p:nvSpPr>
          <p:cNvPr id="52" name="ZoneTexte 21"/>
          <p:cNvSpPr txBox="1"/>
          <p:nvPr/>
        </p:nvSpPr>
        <p:spPr>
          <a:xfrm>
            <a:off x="2992719" y="3831722"/>
            <a:ext cx="736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/>
              <a:t>*</a:t>
            </a:r>
            <a:endParaRPr lang="fr-FR" sz="4000" b="1" dirty="0"/>
          </a:p>
        </p:txBody>
      </p:sp>
      <p:grpSp>
        <p:nvGrpSpPr>
          <p:cNvPr id="67" name="Group 66"/>
          <p:cNvGrpSpPr/>
          <p:nvPr/>
        </p:nvGrpSpPr>
        <p:grpSpPr>
          <a:xfrm>
            <a:off x="2544282" y="1914481"/>
            <a:ext cx="1386282" cy="1494178"/>
            <a:chOff x="2339752" y="1822197"/>
            <a:chExt cx="1673231" cy="1494178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3043942" y="3284984"/>
              <a:ext cx="969041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012983" y="1853588"/>
              <a:ext cx="0" cy="14627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39752" y="1844824"/>
              <a:ext cx="167323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346677" y="1822197"/>
              <a:ext cx="0" cy="657952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0983" y="45443"/>
            <a:ext cx="9144000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Transformer en Java le diagramme de classe ci dessous</a:t>
            </a:r>
            <a:endParaRPr lang="fr-FR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31859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6" name="TextBox 5"/>
          <p:cNvSpPr txBox="1"/>
          <p:nvPr/>
        </p:nvSpPr>
        <p:spPr>
          <a:xfrm>
            <a:off x="-34171" y="0"/>
            <a:ext cx="914400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EN JAVA, </a:t>
            </a:r>
            <a:r>
              <a:rPr lang="fr-FR" sz="2400" b="1" dirty="0" smtClean="0"/>
              <a:t>UNE LIAISON </a:t>
            </a:r>
            <a:r>
              <a:rPr lang="fr-FR" sz="2400" dirty="0" smtClean="0"/>
              <a:t>ENTRE </a:t>
            </a:r>
          </a:p>
          <a:p>
            <a:pPr algn="ctr"/>
            <a:r>
              <a:rPr lang="fr-FR" sz="2400" dirty="0" smtClean="0"/>
              <a:t>UN OBJET DE LA CLASSE SOURCE ET </a:t>
            </a:r>
          </a:p>
          <a:p>
            <a:pPr algn="ctr"/>
            <a:r>
              <a:rPr lang="fr-FR" sz="2400" dirty="0" smtClean="0"/>
              <a:t>UN OBJET DE LA CLASE CIBLE </a:t>
            </a:r>
          </a:p>
          <a:p>
            <a:pPr algn="ctr"/>
            <a:r>
              <a:rPr lang="fr-FR" sz="2400" dirty="0" smtClean="0"/>
              <a:t>EST REPRESENTE AU NIVEAU DE L’OBJET SOURE </a:t>
            </a:r>
          </a:p>
          <a:p>
            <a:pPr algn="ctr"/>
            <a:r>
              <a:rPr lang="fr-FR" sz="2400" dirty="0" smtClean="0"/>
              <a:t>PAR </a:t>
            </a:r>
            <a:r>
              <a:rPr lang="fr-FR" sz="2400" b="1" dirty="0" smtClean="0"/>
              <a:t>UNE REFERENCE </a:t>
            </a:r>
          </a:p>
          <a:p>
            <a:pPr algn="ctr"/>
            <a:r>
              <a:rPr lang="fr-FR" sz="2400" dirty="0" smtClean="0"/>
              <a:t>D’UN OBJET DE LA CLASSE CIBLE</a:t>
            </a:r>
            <a:endParaRPr lang="en-US" sz="2400" dirty="0"/>
          </a:p>
        </p:txBody>
      </p:sp>
      <p:cxnSp>
        <p:nvCxnSpPr>
          <p:cNvPr id="8" name="Connecteur droit avec flèche 2"/>
          <p:cNvCxnSpPr/>
          <p:nvPr/>
        </p:nvCxnSpPr>
        <p:spPr>
          <a:xfrm>
            <a:off x="2757009" y="2674523"/>
            <a:ext cx="3201946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3"/>
          <p:cNvSpPr txBox="1"/>
          <p:nvPr/>
        </p:nvSpPr>
        <p:spPr>
          <a:xfrm>
            <a:off x="2831726" y="2618628"/>
            <a:ext cx="217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possède</a:t>
            </a:r>
            <a:endParaRPr lang="fr-FR" sz="2000" b="1" dirty="0"/>
          </a:p>
        </p:txBody>
      </p:sp>
      <p:sp>
        <p:nvSpPr>
          <p:cNvPr id="10" name="ZoneTexte 21"/>
          <p:cNvSpPr txBox="1"/>
          <p:nvPr/>
        </p:nvSpPr>
        <p:spPr>
          <a:xfrm>
            <a:off x="5256357" y="2185700"/>
            <a:ext cx="73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FF0000"/>
                </a:solidFill>
              </a:rPr>
              <a:t>1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11" name="ZoneTexte 23"/>
          <p:cNvSpPr txBox="1"/>
          <p:nvPr/>
        </p:nvSpPr>
        <p:spPr>
          <a:xfrm>
            <a:off x="5331121" y="2910353"/>
            <a:ext cx="330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cible (destination)</a:t>
            </a:r>
          </a:p>
        </p:txBody>
      </p:sp>
      <p:sp>
        <p:nvSpPr>
          <p:cNvPr id="13" name="ZoneTexte 1"/>
          <p:cNvSpPr txBox="1"/>
          <p:nvPr/>
        </p:nvSpPr>
        <p:spPr>
          <a:xfrm>
            <a:off x="824892" y="2474426"/>
            <a:ext cx="1872208" cy="40011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Personne</a:t>
            </a:r>
          </a:p>
        </p:txBody>
      </p:sp>
      <p:sp>
        <p:nvSpPr>
          <p:cNvPr id="16" name="ZoneTexte 26"/>
          <p:cNvSpPr txBox="1"/>
          <p:nvPr/>
        </p:nvSpPr>
        <p:spPr>
          <a:xfrm>
            <a:off x="5945775" y="2469111"/>
            <a:ext cx="1872208" cy="40011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Voiture</a:t>
            </a:r>
            <a:endParaRPr lang="fr-FR" sz="2000" b="1" dirty="0"/>
          </a:p>
        </p:txBody>
      </p:sp>
      <p:sp>
        <p:nvSpPr>
          <p:cNvPr id="18" name="ZoneTexte 22"/>
          <p:cNvSpPr txBox="1"/>
          <p:nvPr/>
        </p:nvSpPr>
        <p:spPr>
          <a:xfrm>
            <a:off x="740715" y="2874536"/>
            <a:ext cx="2040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source </a:t>
            </a:r>
          </a:p>
        </p:txBody>
      </p:sp>
      <p:grpSp>
        <p:nvGrpSpPr>
          <p:cNvPr id="20" name="Groupe 8"/>
          <p:cNvGrpSpPr/>
          <p:nvPr/>
        </p:nvGrpSpPr>
        <p:grpSpPr>
          <a:xfrm>
            <a:off x="831482" y="4963000"/>
            <a:ext cx="2660398" cy="766246"/>
            <a:chOff x="1043608" y="2060848"/>
            <a:chExt cx="1878798" cy="571779"/>
          </a:xfrm>
        </p:grpSpPr>
        <p:sp>
          <p:nvSpPr>
            <p:cNvPr id="21" name="ZoneTexte 1"/>
            <p:cNvSpPr txBox="1"/>
            <p:nvPr/>
          </p:nvSpPr>
          <p:spPr>
            <a:xfrm>
              <a:off x="1043608" y="2060848"/>
              <a:ext cx="1872208" cy="29856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Personne</a:t>
              </a:r>
            </a:p>
          </p:txBody>
        </p:sp>
        <p:sp>
          <p:nvSpPr>
            <p:cNvPr id="22" name="ZoneTexte 24"/>
            <p:cNvSpPr txBox="1"/>
            <p:nvPr/>
          </p:nvSpPr>
          <p:spPr>
            <a:xfrm>
              <a:off x="1050198" y="2334062"/>
              <a:ext cx="1872208" cy="29856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/>
                <a:t>v : Voiture </a:t>
              </a:r>
              <a:endParaRPr lang="fr-FR" sz="2000" b="1" dirty="0" smtClean="0"/>
            </a:p>
          </p:txBody>
        </p:sp>
      </p:grpSp>
      <p:grpSp>
        <p:nvGrpSpPr>
          <p:cNvPr id="23" name="Groupe 25"/>
          <p:cNvGrpSpPr/>
          <p:nvPr/>
        </p:nvGrpSpPr>
        <p:grpSpPr>
          <a:xfrm>
            <a:off x="5952365" y="4957685"/>
            <a:ext cx="1878798" cy="809537"/>
            <a:chOff x="1043608" y="2060848"/>
            <a:chExt cx="1878798" cy="602436"/>
          </a:xfrm>
        </p:grpSpPr>
        <p:sp>
          <p:nvSpPr>
            <p:cNvPr id="24" name="ZoneTexte 26"/>
            <p:cNvSpPr txBox="1"/>
            <p:nvPr/>
          </p:nvSpPr>
          <p:spPr>
            <a:xfrm>
              <a:off x="1043608" y="2060848"/>
              <a:ext cx="1872208" cy="29775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 smtClean="0"/>
                <a:t>Voiture</a:t>
              </a:r>
              <a:endParaRPr lang="fr-FR" sz="2000" b="1" dirty="0"/>
            </a:p>
          </p:txBody>
        </p:sp>
        <p:sp>
          <p:nvSpPr>
            <p:cNvPr id="25" name="ZoneTexte 27"/>
            <p:cNvSpPr txBox="1"/>
            <p:nvPr/>
          </p:nvSpPr>
          <p:spPr>
            <a:xfrm>
              <a:off x="1050198" y="2365533"/>
              <a:ext cx="1872208" cy="29775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2000" b="1" dirty="0" smtClean="0"/>
            </a:p>
          </p:txBody>
        </p:sp>
      </p:grpSp>
      <p:sp>
        <p:nvSpPr>
          <p:cNvPr id="4" name="Up-Down Arrow 3"/>
          <p:cNvSpPr/>
          <p:nvPr/>
        </p:nvSpPr>
        <p:spPr>
          <a:xfrm>
            <a:off x="4067942" y="3110408"/>
            <a:ext cx="850583" cy="1774721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eur droit avec flèche 2"/>
          <p:cNvCxnSpPr/>
          <p:nvPr/>
        </p:nvCxnSpPr>
        <p:spPr>
          <a:xfrm>
            <a:off x="0" y="4149080"/>
            <a:ext cx="9144000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18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7" name="TextBox 6"/>
          <p:cNvSpPr txBox="1"/>
          <p:nvPr/>
        </p:nvSpPr>
        <p:spPr>
          <a:xfrm>
            <a:off x="-32494" y="6104"/>
            <a:ext cx="9144000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Si un objet de la classe source est lie à </a:t>
            </a:r>
          </a:p>
          <a:p>
            <a:pPr algn="ctr"/>
            <a:r>
              <a:rPr lang="fr-FR" sz="3200" b="1" dirty="0" smtClean="0"/>
              <a:t>n</a:t>
            </a:r>
            <a:r>
              <a:rPr lang="fr-FR" sz="3200" dirty="0" smtClean="0"/>
              <a:t> objets de la classe cible, </a:t>
            </a:r>
          </a:p>
          <a:p>
            <a:pPr algn="ctr"/>
            <a:r>
              <a:rPr lang="fr-FR" sz="3200" dirty="0" smtClean="0"/>
              <a:t>alors l’objet source doit comporter </a:t>
            </a:r>
          </a:p>
          <a:p>
            <a:pPr algn="ctr"/>
            <a:r>
              <a:rPr lang="fr-FR" sz="3200" b="1" dirty="0" smtClean="0"/>
              <a:t>n</a:t>
            </a:r>
            <a:r>
              <a:rPr lang="fr-FR" sz="3200" dirty="0" smtClean="0"/>
              <a:t> références sur les </a:t>
            </a:r>
            <a:r>
              <a:rPr lang="fr-FR" sz="3200" b="1" dirty="0" smtClean="0"/>
              <a:t>n</a:t>
            </a:r>
            <a:r>
              <a:rPr lang="fr-FR" sz="3200" dirty="0" smtClean="0"/>
              <a:t> objets de la classe cible  </a:t>
            </a:r>
            <a:endParaRPr lang="en-US" sz="3200" dirty="0"/>
          </a:p>
        </p:txBody>
      </p:sp>
      <p:cxnSp>
        <p:nvCxnSpPr>
          <p:cNvPr id="8" name="Connecteur droit avec flèche 2"/>
          <p:cNvCxnSpPr/>
          <p:nvPr/>
        </p:nvCxnSpPr>
        <p:spPr>
          <a:xfrm>
            <a:off x="2757009" y="2674523"/>
            <a:ext cx="3201946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3"/>
          <p:cNvSpPr txBox="1"/>
          <p:nvPr/>
        </p:nvSpPr>
        <p:spPr>
          <a:xfrm>
            <a:off x="2831726" y="2618628"/>
            <a:ext cx="217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possède</a:t>
            </a:r>
            <a:endParaRPr lang="fr-FR" sz="2000" b="1" dirty="0"/>
          </a:p>
        </p:txBody>
      </p:sp>
      <p:sp>
        <p:nvSpPr>
          <p:cNvPr id="10" name="ZoneTexte 21"/>
          <p:cNvSpPr txBox="1"/>
          <p:nvPr/>
        </p:nvSpPr>
        <p:spPr>
          <a:xfrm>
            <a:off x="5256357" y="2185700"/>
            <a:ext cx="73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FF0000"/>
                </a:solidFill>
              </a:rPr>
              <a:t>3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11" name="ZoneTexte 23"/>
          <p:cNvSpPr txBox="1"/>
          <p:nvPr/>
        </p:nvSpPr>
        <p:spPr>
          <a:xfrm>
            <a:off x="5331121" y="2910353"/>
            <a:ext cx="330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cible (destination)</a:t>
            </a:r>
          </a:p>
        </p:txBody>
      </p:sp>
      <p:sp>
        <p:nvSpPr>
          <p:cNvPr id="12" name="ZoneTexte 1"/>
          <p:cNvSpPr txBox="1"/>
          <p:nvPr/>
        </p:nvSpPr>
        <p:spPr>
          <a:xfrm>
            <a:off x="824892" y="2474426"/>
            <a:ext cx="1872208" cy="40011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Personne</a:t>
            </a:r>
          </a:p>
        </p:txBody>
      </p:sp>
      <p:sp>
        <p:nvSpPr>
          <p:cNvPr id="13" name="ZoneTexte 26"/>
          <p:cNvSpPr txBox="1"/>
          <p:nvPr/>
        </p:nvSpPr>
        <p:spPr>
          <a:xfrm>
            <a:off x="5945775" y="2469111"/>
            <a:ext cx="1872208" cy="40011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Voiture</a:t>
            </a:r>
            <a:endParaRPr lang="fr-FR" sz="2000" b="1" dirty="0"/>
          </a:p>
        </p:txBody>
      </p:sp>
      <p:sp>
        <p:nvSpPr>
          <p:cNvPr id="14" name="ZoneTexte 22"/>
          <p:cNvSpPr txBox="1"/>
          <p:nvPr/>
        </p:nvSpPr>
        <p:spPr>
          <a:xfrm>
            <a:off x="740715" y="2874536"/>
            <a:ext cx="2040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source </a:t>
            </a:r>
          </a:p>
        </p:txBody>
      </p:sp>
      <p:grpSp>
        <p:nvGrpSpPr>
          <p:cNvPr id="15" name="Groupe 8"/>
          <p:cNvGrpSpPr/>
          <p:nvPr/>
        </p:nvGrpSpPr>
        <p:grpSpPr>
          <a:xfrm>
            <a:off x="854091" y="4391494"/>
            <a:ext cx="2660398" cy="766246"/>
            <a:chOff x="1043608" y="2060848"/>
            <a:chExt cx="1878798" cy="571779"/>
          </a:xfrm>
        </p:grpSpPr>
        <p:sp>
          <p:nvSpPr>
            <p:cNvPr id="16" name="ZoneTexte 1"/>
            <p:cNvSpPr txBox="1"/>
            <p:nvPr/>
          </p:nvSpPr>
          <p:spPr>
            <a:xfrm>
              <a:off x="1043608" y="2060848"/>
              <a:ext cx="1872208" cy="29856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Personne</a:t>
              </a:r>
            </a:p>
          </p:txBody>
        </p:sp>
        <p:sp>
          <p:nvSpPr>
            <p:cNvPr id="17" name="ZoneTexte 24"/>
            <p:cNvSpPr txBox="1"/>
            <p:nvPr/>
          </p:nvSpPr>
          <p:spPr>
            <a:xfrm>
              <a:off x="1050198" y="2334062"/>
              <a:ext cx="1872208" cy="29856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/>
                <a:t>v1, v2, v3 : Voiture</a:t>
              </a:r>
            </a:p>
          </p:txBody>
        </p:sp>
      </p:grpSp>
      <p:grpSp>
        <p:nvGrpSpPr>
          <p:cNvPr id="18" name="Groupe 25"/>
          <p:cNvGrpSpPr/>
          <p:nvPr/>
        </p:nvGrpSpPr>
        <p:grpSpPr>
          <a:xfrm>
            <a:off x="5952365" y="4957685"/>
            <a:ext cx="1878798" cy="809537"/>
            <a:chOff x="1043608" y="2060848"/>
            <a:chExt cx="1878798" cy="602436"/>
          </a:xfrm>
        </p:grpSpPr>
        <p:sp>
          <p:nvSpPr>
            <p:cNvPr id="19" name="ZoneTexte 26"/>
            <p:cNvSpPr txBox="1"/>
            <p:nvPr/>
          </p:nvSpPr>
          <p:spPr>
            <a:xfrm>
              <a:off x="1043608" y="2060848"/>
              <a:ext cx="1872208" cy="29775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 smtClean="0"/>
                <a:t>Voiture</a:t>
              </a:r>
              <a:endParaRPr lang="fr-FR" sz="2000" b="1" dirty="0"/>
            </a:p>
          </p:txBody>
        </p:sp>
        <p:sp>
          <p:nvSpPr>
            <p:cNvPr id="20" name="ZoneTexte 27"/>
            <p:cNvSpPr txBox="1"/>
            <p:nvPr/>
          </p:nvSpPr>
          <p:spPr>
            <a:xfrm>
              <a:off x="1050198" y="2365533"/>
              <a:ext cx="1872208" cy="29775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2000" b="1" dirty="0" smtClean="0"/>
            </a:p>
          </p:txBody>
        </p:sp>
      </p:grpSp>
      <p:sp>
        <p:nvSpPr>
          <p:cNvPr id="21" name="Up-Down Arrow 20"/>
          <p:cNvSpPr/>
          <p:nvPr/>
        </p:nvSpPr>
        <p:spPr>
          <a:xfrm>
            <a:off x="4067942" y="3110408"/>
            <a:ext cx="850583" cy="1774721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eur droit avec flèche 2"/>
          <p:cNvCxnSpPr/>
          <p:nvPr/>
        </p:nvCxnSpPr>
        <p:spPr>
          <a:xfrm>
            <a:off x="0" y="4149080"/>
            <a:ext cx="9144000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8"/>
          <p:cNvGrpSpPr/>
          <p:nvPr/>
        </p:nvGrpSpPr>
        <p:grpSpPr>
          <a:xfrm>
            <a:off x="865357" y="5531006"/>
            <a:ext cx="2660398" cy="766246"/>
            <a:chOff x="1043608" y="2060848"/>
            <a:chExt cx="1878798" cy="571779"/>
          </a:xfrm>
        </p:grpSpPr>
        <p:sp>
          <p:nvSpPr>
            <p:cNvPr id="24" name="ZoneTexte 1"/>
            <p:cNvSpPr txBox="1"/>
            <p:nvPr/>
          </p:nvSpPr>
          <p:spPr>
            <a:xfrm>
              <a:off x="1043608" y="2060848"/>
              <a:ext cx="1872208" cy="29856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Personne</a:t>
              </a: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1050198" y="2334062"/>
              <a:ext cx="1872208" cy="29856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2000" b="1" dirty="0" err="1" smtClean="0"/>
                <a:t>tabVoiture</a:t>
              </a:r>
              <a:r>
                <a:rPr lang="fr-FR" sz="2000" b="1" dirty="0" smtClean="0"/>
                <a:t> : Voiture[3]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94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6" name="TextBox 5"/>
          <p:cNvSpPr txBox="1"/>
          <p:nvPr/>
        </p:nvSpPr>
        <p:spPr>
          <a:xfrm>
            <a:off x="0" y="3056766"/>
            <a:ext cx="914400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EXEMPLE </a:t>
            </a:r>
            <a:r>
              <a:rPr lang="fr-FR" sz="4000" dirty="0" smtClean="0"/>
              <a:t>1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293096"/>
            <a:ext cx="914400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Cardinalité fixe = </a:t>
            </a:r>
            <a:r>
              <a:rPr lang="fr-FR" sz="4000" b="1" dirty="0" smtClean="0">
                <a:solidFill>
                  <a:srgbClr val="FF0000"/>
                </a:solidFill>
              </a:rPr>
              <a:t>1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61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5" name="Espace réservé du numéro de diapositive 5"/>
          <p:cNvSpPr txBox="1">
            <a:spLocks/>
          </p:cNvSpPr>
          <p:nvPr/>
        </p:nvSpPr>
        <p:spPr>
          <a:xfrm>
            <a:off x="6610584" y="22207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7" name="Connecteur droit avec flèche 2"/>
          <p:cNvCxnSpPr/>
          <p:nvPr/>
        </p:nvCxnSpPr>
        <p:spPr>
          <a:xfrm>
            <a:off x="3026789" y="922725"/>
            <a:ext cx="3248675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3"/>
          <p:cNvSpPr txBox="1"/>
          <p:nvPr/>
        </p:nvSpPr>
        <p:spPr>
          <a:xfrm>
            <a:off x="3314821" y="214839"/>
            <a:ext cx="2173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/>
              <a:t>possède</a:t>
            </a:r>
            <a:endParaRPr lang="fr-FR" sz="4000" b="1" dirty="0"/>
          </a:p>
        </p:txBody>
      </p:sp>
      <p:sp>
        <p:nvSpPr>
          <p:cNvPr id="9" name="ZoneTexte 21"/>
          <p:cNvSpPr txBox="1"/>
          <p:nvPr/>
        </p:nvSpPr>
        <p:spPr>
          <a:xfrm>
            <a:off x="5770565" y="188640"/>
            <a:ext cx="736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F0000"/>
                </a:solidFill>
              </a:rPr>
              <a:t>1</a:t>
            </a:r>
            <a:endParaRPr lang="fr-FR" sz="4000" b="1" dirty="0">
              <a:solidFill>
                <a:srgbClr val="FF0000"/>
              </a:solidFill>
            </a:endParaRPr>
          </a:p>
        </p:txBody>
      </p:sp>
      <p:sp>
        <p:nvSpPr>
          <p:cNvPr id="10" name="ZoneTexte 22"/>
          <p:cNvSpPr txBox="1"/>
          <p:nvPr/>
        </p:nvSpPr>
        <p:spPr>
          <a:xfrm>
            <a:off x="180447" y="2001070"/>
            <a:ext cx="4067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source </a:t>
            </a:r>
          </a:p>
        </p:txBody>
      </p:sp>
      <p:sp>
        <p:nvSpPr>
          <p:cNvPr id="11" name="ZoneTexte 23"/>
          <p:cNvSpPr txBox="1"/>
          <p:nvPr/>
        </p:nvSpPr>
        <p:spPr>
          <a:xfrm>
            <a:off x="5744988" y="2001070"/>
            <a:ext cx="3301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cible (destination)</a:t>
            </a:r>
          </a:p>
        </p:txBody>
      </p:sp>
      <p:grpSp>
        <p:nvGrpSpPr>
          <p:cNvPr id="12" name="Groupe 8"/>
          <p:cNvGrpSpPr/>
          <p:nvPr/>
        </p:nvGrpSpPr>
        <p:grpSpPr>
          <a:xfrm>
            <a:off x="1154581" y="202644"/>
            <a:ext cx="1878798" cy="1786194"/>
            <a:chOff x="1043608" y="2060848"/>
            <a:chExt cx="1878798" cy="1332872"/>
          </a:xfrm>
        </p:grpSpPr>
        <p:sp>
          <p:nvSpPr>
            <p:cNvPr id="13" name="ZoneTexte 1"/>
            <p:cNvSpPr txBox="1"/>
            <p:nvPr/>
          </p:nvSpPr>
          <p:spPr>
            <a:xfrm>
              <a:off x="1043608" y="2060848"/>
              <a:ext cx="1872208" cy="39043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 smtClean="0"/>
                <a:t>Voiture</a:t>
              </a:r>
              <a:endParaRPr lang="fr-FR" sz="2800" b="1" dirty="0"/>
            </a:p>
          </p:txBody>
        </p:sp>
        <p:sp>
          <p:nvSpPr>
            <p:cNvPr id="14" name="ZoneTexte 24"/>
            <p:cNvSpPr txBox="1"/>
            <p:nvPr/>
          </p:nvSpPr>
          <p:spPr>
            <a:xfrm>
              <a:off x="1050198" y="2439613"/>
              <a:ext cx="1872208" cy="95410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2800" b="1" dirty="0" smtClean="0"/>
            </a:p>
            <a:p>
              <a:pPr algn="ctr"/>
              <a:endParaRPr lang="fr-FR" sz="2800" b="1" dirty="0"/>
            </a:p>
          </p:txBody>
        </p:sp>
      </p:grpSp>
      <p:grpSp>
        <p:nvGrpSpPr>
          <p:cNvPr id="15" name="Groupe 25"/>
          <p:cNvGrpSpPr/>
          <p:nvPr/>
        </p:nvGrpSpPr>
        <p:grpSpPr>
          <a:xfrm>
            <a:off x="6275464" y="197331"/>
            <a:ext cx="1878798" cy="1777468"/>
            <a:chOff x="1043608" y="2060848"/>
            <a:chExt cx="1878798" cy="1322744"/>
          </a:xfrm>
        </p:grpSpPr>
        <p:sp>
          <p:nvSpPr>
            <p:cNvPr id="16" name="ZoneTexte 26"/>
            <p:cNvSpPr txBox="1"/>
            <p:nvPr/>
          </p:nvSpPr>
          <p:spPr>
            <a:xfrm>
              <a:off x="1043608" y="2060848"/>
              <a:ext cx="1872208" cy="38936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 smtClean="0"/>
                <a:t>Moteur</a:t>
              </a:r>
              <a:endParaRPr lang="fr-FR" sz="2800" b="1" dirty="0"/>
            </a:p>
          </p:txBody>
        </p:sp>
        <p:sp>
          <p:nvSpPr>
            <p:cNvPr id="17" name="ZoneTexte 27"/>
            <p:cNvSpPr txBox="1"/>
            <p:nvPr/>
          </p:nvSpPr>
          <p:spPr>
            <a:xfrm>
              <a:off x="1050198" y="2429485"/>
              <a:ext cx="1872208" cy="95410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2800" b="1" dirty="0" smtClean="0"/>
            </a:p>
            <a:p>
              <a:pPr algn="ctr"/>
              <a:endParaRPr lang="fr-FR" sz="2800" b="1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0" y="2780928"/>
            <a:ext cx="9144000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Un objet de la classe </a:t>
            </a:r>
            <a:r>
              <a:rPr lang="fr-FR" sz="2800" b="1" dirty="0" smtClean="0"/>
              <a:t>Voiture</a:t>
            </a:r>
            <a:r>
              <a:rPr lang="fr-FR" sz="2800" dirty="0" smtClean="0"/>
              <a:t> doit être obligatoirement lié à un objet de la classe </a:t>
            </a:r>
            <a:r>
              <a:rPr lang="fr-FR" sz="2800" b="1" dirty="0" smtClean="0"/>
              <a:t>Moteur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3861048"/>
            <a:ext cx="9107488" cy="1384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Au niveau de l’objet </a:t>
            </a:r>
            <a:r>
              <a:rPr lang="fr-FR" sz="2800" dirty="0" smtClean="0"/>
              <a:t>Voiture on doit trouver: </a:t>
            </a:r>
            <a:endParaRPr lang="fr-FR" sz="2800" dirty="0" smtClean="0"/>
          </a:p>
          <a:p>
            <a:pPr marL="457200" indent="-457200">
              <a:buFontTx/>
              <a:buChar char="-"/>
            </a:pPr>
            <a:r>
              <a:rPr lang="fr-FR" sz="2800" b="1" dirty="0" smtClean="0"/>
              <a:t>Une seule référence</a:t>
            </a:r>
            <a:r>
              <a:rPr lang="fr-FR" sz="2800" dirty="0" smtClean="0"/>
              <a:t> sur l’objet </a:t>
            </a:r>
            <a:r>
              <a:rPr lang="fr-FR" sz="2800" b="1" dirty="0" smtClean="0"/>
              <a:t>Moteur</a:t>
            </a:r>
            <a:endParaRPr lang="fr-FR" sz="2800" dirty="0" smtClean="0"/>
          </a:p>
          <a:p>
            <a:pPr marL="457200" indent="-457200">
              <a:buFontTx/>
              <a:buChar char="-"/>
            </a:pPr>
            <a:r>
              <a:rPr lang="fr-FR" sz="2800" b="1" dirty="0" smtClean="0"/>
              <a:t>La référence ne doit jamais être égale à NULL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-36512" y="5589562"/>
            <a:ext cx="9144000" cy="461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FFFF00"/>
                </a:solidFill>
              </a:rPr>
              <a:t>Un objet Voiture ne doit pas exister sans l’objet Moteur associé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81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sp>
        <p:nvSpPr>
          <p:cNvPr id="5" name="Espace réservé du numéro de diapositive 5"/>
          <p:cNvSpPr txBox="1">
            <a:spLocks/>
          </p:cNvSpPr>
          <p:nvPr/>
        </p:nvSpPr>
        <p:spPr>
          <a:xfrm>
            <a:off x="6610584" y="22207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8721" y="3173635"/>
            <a:ext cx="3901376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 smtClean="0"/>
              <a:t>Class Voiture{</a:t>
            </a:r>
          </a:p>
          <a:p>
            <a:r>
              <a:rPr lang="fr-FR" sz="2000" b="1" dirty="0" smtClean="0"/>
              <a:t>  Moteur </a:t>
            </a:r>
            <a:r>
              <a:rPr lang="fr-FR" sz="2000" b="1" dirty="0" err="1" smtClean="0"/>
              <a:t>moteur</a:t>
            </a:r>
            <a:r>
              <a:rPr lang="fr-FR" sz="2000" b="1" dirty="0" smtClean="0"/>
              <a:t>;</a:t>
            </a:r>
          </a:p>
          <a:p>
            <a:r>
              <a:rPr lang="fr-FR" sz="2000" b="1" dirty="0"/>
              <a:t>}</a:t>
            </a:r>
            <a:endParaRPr lang="fr-FR" sz="20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-9829" y="52667"/>
            <a:ext cx="91440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Exercice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479" y="617609"/>
            <a:ext cx="6004793" cy="1804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355976" y="3200013"/>
            <a:ext cx="3901376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 smtClean="0"/>
              <a:t>Class Moteur{ }</a:t>
            </a:r>
            <a:endParaRPr lang="fr-FR" sz="2000" b="1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84949" y="727559"/>
            <a:ext cx="2883012" cy="1192311"/>
            <a:chOff x="683568" y="2020665"/>
            <a:chExt cx="2883012" cy="1192311"/>
          </a:xfrm>
        </p:grpSpPr>
        <p:sp>
          <p:nvSpPr>
            <p:cNvPr id="24" name="ZoneTexte 1"/>
            <p:cNvSpPr txBox="1"/>
            <p:nvPr/>
          </p:nvSpPr>
          <p:spPr>
            <a:xfrm>
              <a:off x="683568" y="2020665"/>
              <a:ext cx="2883012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 smtClean="0"/>
                <a:t>Main</a:t>
              </a:r>
              <a:endParaRPr lang="fr-FR" sz="2000" b="1" dirty="0"/>
            </a:p>
          </p:txBody>
        </p:sp>
        <p:sp>
          <p:nvSpPr>
            <p:cNvPr id="25" name="ZoneTexte 1"/>
            <p:cNvSpPr txBox="1"/>
            <p:nvPr/>
          </p:nvSpPr>
          <p:spPr>
            <a:xfrm>
              <a:off x="683568" y="2403282"/>
              <a:ext cx="2883012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2000" b="1" dirty="0"/>
            </a:p>
          </p:txBody>
        </p:sp>
        <p:sp>
          <p:nvSpPr>
            <p:cNvPr id="26" name="ZoneTexte 1"/>
            <p:cNvSpPr txBox="1"/>
            <p:nvPr/>
          </p:nvSpPr>
          <p:spPr>
            <a:xfrm>
              <a:off x="683568" y="2812866"/>
              <a:ext cx="2883012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000" u="sng" dirty="0" smtClean="0"/>
                <a:t>+main(</a:t>
              </a:r>
              <a:r>
                <a:rPr lang="fr-FR" sz="2000" u="sng" dirty="0" err="1" smtClean="0"/>
                <a:t>argv:String</a:t>
              </a:r>
              <a:r>
                <a:rPr lang="fr-FR" sz="2000" u="sng" dirty="0" smtClean="0"/>
                <a:t>[]):</a:t>
              </a:r>
              <a:r>
                <a:rPr lang="fr-FR" sz="2000" u="sng" dirty="0" err="1" smtClean="0"/>
                <a:t>void</a:t>
              </a:r>
              <a:endParaRPr lang="fr-FR" sz="2000" u="sng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9512" y="4653136"/>
            <a:ext cx="7446262" cy="1631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 smtClean="0"/>
              <a:t>Class Main{</a:t>
            </a:r>
          </a:p>
          <a:p>
            <a:r>
              <a:rPr lang="fr-FR" sz="2000" b="1" dirty="0" smtClean="0"/>
              <a:t>  public </a:t>
            </a:r>
            <a:r>
              <a:rPr lang="fr-FR" sz="2000" b="1" dirty="0" err="1" smtClean="0"/>
              <a:t>static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void</a:t>
            </a:r>
            <a:r>
              <a:rPr lang="fr-FR" sz="2000" b="1" dirty="0" smtClean="0"/>
              <a:t> main(String[] </a:t>
            </a:r>
            <a:r>
              <a:rPr lang="fr-FR" sz="2000" b="1" dirty="0" err="1" smtClean="0"/>
              <a:t>args</a:t>
            </a:r>
            <a:r>
              <a:rPr lang="fr-FR" sz="2000" b="1" dirty="0" smtClean="0"/>
              <a:t>){</a:t>
            </a:r>
          </a:p>
          <a:p>
            <a:r>
              <a:rPr lang="fr-FR" sz="2000" b="1" dirty="0" smtClean="0"/>
              <a:t>       Voiture v = new Voiture();</a:t>
            </a:r>
          </a:p>
          <a:p>
            <a:r>
              <a:rPr lang="fr-FR" sz="2000" b="1" dirty="0" smtClean="0"/>
              <a:t>  }</a:t>
            </a:r>
          </a:p>
          <a:p>
            <a:r>
              <a:rPr lang="fr-FR" sz="2000" b="1" dirty="0"/>
              <a:t>}</a:t>
            </a:r>
            <a:endParaRPr lang="fr-FR" sz="20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9436" y="2403282"/>
            <a:ext cx="9144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/>
                </a:solidFill>
              </a:rPr>
              <a:t>Le code ci-dessous est t il conforme au diagramme de classe? expliquer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05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19552</TotalTime>
  <Words>2317</Words>
  <Application>Microsoft Office PowerPoint</Application>
  <PresentationFormat>On-screen Show (4:3)</PresentationFormat>
  <Paragraphs>416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Thème Office</vt:lpstr>
      <vt:lpstr>La programmation orientée objet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Problématique</dc:title>
  <dc:creator>bennouar</dc:creator>
  <cp:lastModifiedBy>DJAMAL</cp:lastModifiedBy>
  <cp:revision>415</cp:revision>
  <cp:lastPrinted>2020-05-17T18:02:31Z</cp:lastPrinted>
  <dcterms:created xsi:type="dcterms:W3CDTF">2009-02-27T20:30:05Z</dcterms:created>
  <dcterms:modified xsi:type="dcterms:W3CDTF">2021-05-08T17:34:49Z</dcterms:modified>
</cp:coreProperties>
</file>