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32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52" r:id="rId62"/>
    <p:sldId id="354" r:id="rId63"/>
    <p:sldId id="353" r:id="rId64"/>
    <p:sldId id="316" r:id="rId65"/>
    <p:sldId id="317" r:id="rId66"/>
    <p:sldId id="318" r:id="rId67"/>
    <p:sldId id="319" r:id="rId68"/>
    <p:sldId id="320" r:id="rId69"/>
    <p:sldId id="321" r:id="rId70"/>
    <p:sldId id="348" r:id="rId71"/>
    <p:sldId id="349" r:id="rId72"/>
    <p:sldId id="350" r:id="rId7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62" d="100"/>
          <a:sy n="62" d="100"/>
        </p:scale>
        <p:origin x="3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1EF4ED0-5AFD-496F-8EAA-48828EE1B9A2}" type="datetimeFigureOut">
              <a:rPr lang="fr-FR" smtClean="0"/>
              <a:t>17/11/2023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F2EC4C9-2604-45F8-BB59-4A82E423A501}" type="slidenum">
              <a:rPr lang="fr-FR" smtClean="0"/>
              <a:t>‹N°›</a:t>
            </a:fld>
            <a:endParaRPr lang="fr-FR"/>
          </a:p>
        </p:txBody>
      </p:sp>
    </p:spTree>
    <p:extLst>
      <p:ext uri="{BB962C8B-B14F-4D97-AF65-F5344CB8AC3E}">
        <p14:creationId xmlns:p14="http://schemas.microsoft.com/office/powerpoint/2010/main" val="4070288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1EF4ED0-5AFD-496F-8EAA-48828EE1B9A2}" type="datetimeFigureOut">
              <a:rPr lang="fr-FR" smtClean="0"/>
              <a:t>17/11/2023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F2EC4C9-2604-45F8-BB59-4A82E423A501}" type="slidenum">
              <a:rPr lang="fr-FR" smtClean="0"/>
              <a:t>‹N°›</a:t>
            </a:fld>
            <a:endParaRPr lang="fr-FR"/>
          </a:p>
        </p:txBody>
      </p:sp>
    </p:spTree>
    <p:extLst>
      <p:ext uri="{BB962C8B-B14F-4D97-AF65-F5344CB8AC3E}">
        <p14:creationId xmlns:p14="http://schemas.microsoft.com/office/powerpoint/2010/main" val="203533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1EF4ED0-5AFD-496F-8EAA-48828EE1B9A2}" type="datetimeFigureOut">
              <a:rPr lang="fr-FR" smtClean="0"/>
              <a:t>17/11/2023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F2EC4C9-2604-45F8-BB59-4A82E423A501}" type="slidenum">
              <a:rPr lang="fr-FR" smtClean="0"/>
              <a:t>‹N°›</a:t>
            </a:fld>
            <a:endParaRPr lang="fr-FR"/>
          </a:p>
        </p:txBody>
      </p:sp>
    </p:spTree>
    <p:extLst>
      <p:ext uri="{BB962C8B-B14F-4D97-AF65-F5344CB8AC3E}">
        <p14:creationId xmlns:p14="http://schemas.microsoft.com/office/powerpoint/2010/main" val="261937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1EF4ED0-5AFD-496F-8EAA-48828EE1B9A2}" type="datetimeFigureOut">
              <a:rPr lang="fr-FR" smtClean="0"/>
              <a:t>17/11/2023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F2EC4C9-2604-45F8-BB59-4A82E423A501}" type="slidenum">
              <a:rPr lang="fr-FR" smtClean="0"/>
              <a:t>‹N°›</a:t>
            </a:fld>
            <a:endParaRPr lang="fr-FR"/>
          </a:p>
        </p:txBody>
      </p:sp>
    </p:spTree>
    <p:extLst>
      <p:ext uri="{BB962C8B-B14F-4D97-AF65-F5344CB8AC3E}">
        <p14:creationId xmlns:p14="http://schemas.microsoft.com/office/powerpoint/2010/main" val="3159537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1EF4ED0-5AFD-496F-8EAA-48828EE1B9A2}" type="datetimeFigureOut">
              <a:rPr lang="fr-FR" smtClean="0"/>
              <a:t>17/11/2023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F2EC4C9-2604-45F8-BB59-4A82E423A501}" type="slidenum">
              <a:rPr lang="fr-FR" smtClean="0"/>
              <a:t>‹N°›</a:t>
            </a:fld>
            <a:endParaRPr lang="fr-FR"/>
          </a:p>
        </p:txBody>
      </p:sp>
    </p:spTree>
    <p:extLst>
      <p:ext uri="{BB962C8B-B14F-4D97-AF65-F5344CB8AC3E}">
        <p14:creationId xmlns:p14="http://schemas.microsoft.com/office/powerpoint/2010/main" val="2674942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1EF4ED0-5AFD-496F-8EAA-48828EE1B9A2}" type="datetimeFigureOut">
              <a:rPr lang="fr-FR" smtClean="0"/>
              <a:t>17/11/2023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F2EC4C9-2604-45F8-BB59-4A82E423A501}" type="slidenum">
              <a:rPr lang="fr-FR" smtClean="0"/>
              <a:t>‹N°›</a:t>
            </a:fld>
            <a:endParaRPr lang="fr-FR"/>
          </a:p>
        </p:txBody>
      </p:sp>
    </p:spTree>
    <p:extLst>
      <p:ext uri="{BB962C8B-B14F-4D97-AF65-F5344CB8AC3E}">
        <p14:creationId xmlns:p14="http://schemas.microsoft.com/office/powerpoint/2010/main" val="165361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1EF4ED0-5AFD-496F-8EAA-48828EE1B9A2}" type="datetimeFigureOut">
              <a:rPr lang="fr-FR" smtClean="0"/>
              <a:t>17/11/2023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F2EC4C9-2604-45F8-BB59-4A82E423A501}" type="slidenum">
              <a:rPr lang="fr-FR" smtClean="0"/>
              <a:t>‹N°›</a:t>
            </a:fld>
            <a:endParaRPr lang="fr-FR"/>
          </a:p>
        </p:txBody>
      </p:sp>
    </p:spTree>
    <p:extLst>
      <p:ext uri="{BB962C8B-B14F-4D97-AF65-F5344CB8AC3E}">
        <p14:creationId xmlns:p14="http://schemas.microsoft.com/office/powerpoint/2010/main" val="3097681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1EF4ED0-5AFD-496F-8EAA-48828EE1B9A2}" type="datetimeFigureOut">
              <a:rPr lang="fr-FR" smtClean="0"/>
              <a:t>17/11/2023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F2EC4C9-2604-45F8-BB59-4A82E423A501}" type="slidenum">
              <a:rPr lang="fr-FR" smtClean="0"/>
              <a:t>‹N°›</a:t>
            </a:fld>
            <a:endParaRPr lang="fr-FR"/>
          </a:p>
        </p:txBody>
      </p:sp>
    </p:spTree>
    <p:extLst>
      <p:ext uri="{BB962C8B-B14F-4D97-AF65-F5344CB8AC3E}">
        <p14:creationId xmlns:p14="http://schemas.microsoft.com/office/powerpoint/2010/main" val="1838251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1EF4ED0-5AFD-496F-8EAA-48828EE1B9A2}" type="datetimeFigureOut">
              <a:rPr lang="fr-FR" smtClean="0"/>
              <a:t>17/11/2023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F2EC4C9-2604-45F8-BB59-4A82E423A501}" type="slidenum">
              <a:rPr lang="fr-FR" smtClean="0"/>
              <a:t>‹N°›</a:t>
            </a:fld>
            <a:endParaRPr lang="fr-FR"/>
          </a:p>
        </p:txBody>
      </p:sp>
    </p:spTree>
    <p:extLst>
      <p:ext uri="{BB962C8B-B14F-4D97-AF65-F5344CB8AC3E}">
        <p14:creationId xmlns:p14="http://schemas.microsoft.com/office/powerpoint/2010/main" val="2501180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1EF4ED0-5AFD-496F-8EAA-48828EE1B9A2}" type="datetimeFigureOut">
              <a:rPr lang="fr-FR" smtClean="0"/>
              <a:t>17/11/2023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F2EC4C9-2604-45F8-BB59-4A82E423A501}" type="slidenum">
              <a:rPr lang="fr-FR" smtClean="0"/>
              <a:t>‹N°›</a:t>
            </a:fld>
            <a:endParaRPr lang="fr-FR"/>
          </a:p>
        </p:txBody>
      </p:sp>
    </p:spTree>
    <p:extLst>
      <p:ext uri="{BB962C8B-B14F-4D97-AF65-F5344CB8AC3E}">
        <p14:creationId xmlns:p14="http://schemas.microsoft.com/office/powerpoint/2010/main" val="399450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1EF4ED0-5AFD-496F-8EAA-48828EE1B9A2}" type="datetimeFigureOut">
              <a:rPr lang="fr-FR" smtClean="0"/>
              <a:t>17/11/2023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F2EC4C9-2604-45F8-BB59-4A82E423A501}" type="slidenum">
              <a:rPr lang="fr-FR" smtClean="0"/>
              <a:t>‹N°›</a:t>
            </a:fld>
            <a:endParaRPr lang="fr-FR"/>
          </a:p>
        </p:txBody>
      </p:sp>
    </p:spTree>
    <p:extLst>
      <p:ext uri="{BB962C8B-B14F-4D97-AF65-F5344CB8AC3E}">
        <p14:creationId xmlns:p14="http://schemas.microsoft.com/office/powerpoint/2010/main" val="2176756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EF4ED0-5AFD-496F-8EAA-48828EE1B9A2}" type="datetimeFigureOut">
              <a:rPr lang="fr-FR" smtClean="0"/>
              <a:t>17/11/2023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EC4C9-2604-45F8-BB59-4A82E423A501}" type="slidenum">
              <a:rPr lang="fr-FR" smtClean="0"/>
              <a:t>‹N°›</a:t>
            </a:fld>
            <a:endParaRPr lang="fr-FR"/>
          </a:p>
        </p:txBody>
      </p:sp>
    </p:spTree>
    <p:extLst>
      <p:ext uri="{BB962C8B-B14F-4D97-AF65-F5344CB8AC3E}">
        <p14:creationId xmlns:p14="http://schemas.microsoft.com/office/powerpoint/2010/main" val="1220131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zair.bouzidi@univ-bejaia.dz"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59808" y="444843"/>
            <a:ext cx="10493991" cy="7988322"/>
          </a:xfrm>
        </p:spPr>
        <p:txBody>
          <a:bodyPr>
            <a:normAutofit/>
          </a:bodyPr>
          <a:lstStyle/>
          <a:p>
            <a:r>
              <a:rPr lang="fr-FR" b="1" dirty="0" smtClean="0">
                <a:solidFill>
                  <a:srgbClr val="FF0000"/>
                </a:solidFill>
                <a:effectLst>
                  <a:outerShdw blurRad="38100" dist="38100" dir="2700000" algn="tl">
                    <a:srgbClr val="000000">
                      <a:alpha val="43137"/>
                    </a:srgbClr>
                  </a:outerShdw>
                </a:effectLst>
              </a:rPr>
              <a:t>Spécialité</a:t>
            </a:r>
            <a:r>
              <a:rPr lang="fr-FR" b="1" dirty="0" smtClean="0"/>
              <a:t>: </a:t>
            </a:r>
            <a:r>
              <a:rPr lang="fr-FR" b="1" dirty="0" smtClean="0">
                <a:effectLst>
                  <a:outerShdw blurRad="38100" dist="38100" dir="2700000" algn="tl">
                    <a:srgbClr val="000000">
                      <a:alpha val="43137"/>
                    </a:srgbClr>
                  </a:outerShdw>
                </a:effectLst>
              </a:rPr>
              <a:t>Informatique</a:t>
            </a:r>
            <a:r>
              <a:rPr lang="fr-FR" dirty="0" smtClean="0"/>
              <a:t> </a:t>
            </a:r>
            <a:r>
              <a:rPr lang="fr-FR" b="1" dirty="0" smtClean="0"/>
              <a:t>		</a:t>
            </a:r>
            <a:r>
              <a:rPr lang="fr-FR" b="1" dirty="0" smtClean="0">
                <a:solidFill>
                  <a:srgbClr val="FF0000"/>
                </a:solidFill>
                <a:effectLst>
                  <a:outerShdw blurRad="38100" dist="38100" dir="2700000" algn="tl">
                    <a:srgbClr val="000000">
                      <a:alpha val="43137"/>
                    </a:srgbClr>
                  </a:outerShdw>
                </a:effectLst>
              </a:rPr>
              <a:t>Filière</a:t>
            </a:r>
            <a:r>
              <a:rPr lang="fr-FR" b="1" dirty="0" smtClean="0"/>
              <a:t>: </a:t>
            </a:r>
            <a:r>
              <a:rPr lang="fr-FR" b="1" dirty="0" smtClean="0">
                <a:effectLst>
                  <a:outerShdw blurRad="38100" dist="38100" dir="2700000" algn="tl">
                    <a:srgbClr val="000000">
                      <a:alpha val="43137"/>
                    </a:srgbClr>
                  </a:outerShdw>
                </a:effectLst>
              </a:rPr>
              <a:t>SI</a:t>
            </a:r>
          </a:p>
          <a:p>
            <a:r>
              <a:rPr lang="fr-FR" b="1" dirty="0" smtClean="0">
                <a:solidFill>
                  <a:srgbClr val="FF0000"/>
                </a:solidFill>
                <a:effectLst>
                  <a:outerShdw blurRad="38100" dist="38100" dir="2700000" algn="tl">
                    <a:srgbClr val="000000">
                      <a:alpha val="43137"/>
                    </a:srgbClr>
                  </a:outerShdw>
                </a:effectLst>
              </a:rPr>
              <a:t>Unité d’enseignement</a:t>
            </a:r>
            <a:r>
              <a:rPr lang="fr-FR" b="1" dirty="0" smtClean="0"/>
              <a:t>:  </a:t>
            </a:r>
            <a:r>
              <a:rPr lang="fr-FR" b="1" dirty="0" smtClean="0">
                <a:effectLst>
                  <a:outerShdw blurRad="38100" dist="38100" dir="2700000" algn="tl">
                    <a:srgbClr val="000000">
                      <a:alpha val="43137"/>
                    </a:srgbClr>
                  </a:outerShdw>
                </a:effectLst>
              </a:rPr>
              <a:t>UEF1</a:t>
            </a:r>
            <a:r>
              <a:rPr lang="fr-FR" dirty="0" smtClean="0"/>
              <a:t> 		</a:t>
            </a:r>
            <a:r>
              <a:rPr lang="fr-FR" b="1" dirty="0" smtClean="0">
                <a:solidFill>
                  <a:srgbClr val="FF0000"/>
                </a:solidFill>
                <a:effectLst>
                  <a:outerShdw blurRad="38100" dist="38100" dir="2700000" algn="tl">
                    <a:srgbClr val="000000">
                      <a:alpha val="43137"/>
                    </a:srgbClr>
                  </a:outerShdw>
                </a:effectLst>
              </a:rPr>
              <a:t>Semestre</a:t>
            </a:r>
            <a:r>
              <a:rPr lang="fr-FR" b="1" dirty="0" smtClean="0"/>
              <a:t>:  </a:t>
            </a:r>
            <a:r>
              <a:rPr lang="fr-FR" dirty="0" smtClean="0"/>
              <a:t>5</a:t>
            </a:r>
            <a:endParaRPr lang="fr-FR" b="1" dirty="0" smtClean="0"/>
          </a:p>
          <a:p>
            <a:r>
              <a:rPr lang="fr-FR" b="1" dirty="0" smtClean="0">
                <a:solidFill>
                  <a:srgbClr val="FF0000"/>
                </a:solidFill>
                <a:effectLst>
                  <a:outerShdw blurRad="38100" dist="38100" dir="2700000" algn="tl">
                    <a:srgbClr val="000000">
                      <a:alpha val="43137"/>
                    </a:srgbClr>
                  </a:outerShdw>
                </a:effectLst>
              </a:rPr>
              <a:t>Nombre de Crédits</a:t>
            </a:r>
            <a:r>
              <a:rPr lang="fr-FR" b="1" dirty="0" smtClean="0"/>
              <a:t>: </a:t>
            </a:r>
            <a:r>
              <a:rPr lang="fr-FR" dirty="0" smtClean="0"/>
              <a:t>5 			</a:t>
            </a:r>
            <a:r>
              <a:rPr lang="fr-FR" b="1" dirty="0" smtClean="0">
                <a:solidFill>
                  <a:srgbClr val="FF0000"/>
                </a:solidFill>
                <a:effectLst>
                  <a:outerShdw blurRad="38100" dist="38100" dir="2700000" algn="tl">
                    <a:srgbClr val="000000">
                      <a:alpha val="43137"/>
                    </a:srgbClr>
                  </a:outerShdw>
                </a:effectLst>
              </a:rPr>
              <a:t>Année</a:t>
            </a:r>
            <a:r>
              <a:rPr lang="fr-FR" b="1" dirty="0" smtClean="0"/>
              <a:t>:</a:t>
            </a:r>
            <a:r>
              <a:rPr lang="fr-FR" dirty="0" smtClean="0"/>
              <a:t>   </a:t>
            </a:r>
            <a:r>
              <a:rPr lang="fr-FR" b="1" dirty="0" smtClean="0">
                <a:effectLst>
                  <a:outerShdw blurRad="38100" dist="38100" dir="2700000" algn="tl">
                    <a:srgbClr val="000000">
                      <a:alpha val="43137"/>
                    </a:srgbClr>
                  </a:outerShdw>
                </a:effectLst>
              </a:rPr>
              <a:t>2023 - 2024</a:t>
            </a:r>
          </a:p>
          <a:p>
            <a:r>
              <a:rPr lang="fr-FR" b="1" dirty="0" smtClean="0">
                <a:solidFill>
                  <a:srgbClr val="FF0000"/>
                </a:solidFill>
                <a:effectLst>
                  <a:outerShdw blurRad="38100" dist="38100" dir="2700000" algn="tl">
                    <a:srgbClr val="000000">
                      <a:alpha val="43137"/>
                    </a:srgbClr>
                  </a:outerShdw>
                </a:effectLst>
              </a:rPr>
              <a:t>Coefficient</a:t>
            </a:r>
            <a:r>
              <a:rPr lang="fr-FR" b="1" dirty="0" smtClean="0"/>
              <a:t>: </a:t>
            </a:r>
            <a:r>
              <a:rPr lang="fr-FR" dirty="0" smtClean="0"/>
              <a:t>3 				</a:t>
            </a:r>
            <a:r>
              <a:rPr lang="fr-FR" b="1" dirty="0" smtClean="0">
                <a:solidFill>
                  <a:srgbClr val="FF0000"/>
                </a:solidFill>
                <a:effectLst>
                  <a:outerShdw blurRad="38100" dist="38100" dir="2700000" algn="tl">
                    <a:srgbClr val="000000">
                      <a:alpha val="43137"/>
                    </a:srgbClr>
                  </a:outerShdw>
                </a:effectLst>
              </a:rPr>
              <a:t>Matière</a:t>
            </a:r>
            <a:r>
              <a:rPr lang="fr-FR" b="1" dirty="0" smtClean="0"/>
              <a:t>:</a:t>
            </a:r>
            <a:r>
              <a:rPr lang="fr-FR" dirty="0" smtClean="0"/>
              <a:t>  </a:t>
            </a:r>
            <a:r>
              <a:rPr lang="fr-FR" b="1" dirty="0" smtClean="0">
                <a:effectLst>
                  <a:outerShdw blurRad="38100" dist="38100" dir="2700000" algn="tl">
                    <a:srgbClr val="000000">
                      <a:alpha val="43137"/>
                    </a:srgbClr>
                  </a:outerShdw>
                </a:effectLst>
              </a:rPr>
              <a:t>Compilation</a:t>
            </a:r>
          </a:p>
          <a:p>
            <a:r>
              <a:rPr lang="fr-FR" b="1" dirty="0" smtClean="0">
                <a:solidFill>
                  <a:srgbClr val="FF0000"/>
                </a:solidFill>
                <a:effectLst>
                  <a:outerShdw blurRad="38100" dist="38100" dir="2700000" algn="tl">
                    <a:srgbClr val="000000">
                      <a:alpha val="43137"/>
                    </a:srgbClr>
                  </a:outerShdw>
                </a:effectLst>
              </a:rPr>
              <a:t>Volume Horaire Hebdomadaire</a:t>
            </a:r>
            <a:r>
              <a:rPr lang="fr-FR" b="1" dirty="0" smtClean="0"/>
              <a:t>:  </a:t>
            </a:r>
            <a:r>
              <a:rPr lang="fr-FR" b="1" dirty="0" smtClean="0">
                <a:effectLst>
                  <a:outerShdw blurRad="38100" dist="38100" dir="2700000" algn="tl">
                    <a:srgbClr val="000000">
                      <a:alpha val="43137"/>
                    </a:srgbClr>
                  </a:outerShdw>
                </a:effectLst>
              </a:rPr>
              <a:t>3h00</a:t>
            </a:r>
          </a:p>
          <a:p>
            <a:pPr lvl="5"/>
            <a:r>
              <a:rPr lang="fr-FR" sz="2800" b="1" dirty="0" smtClean="0">
                <a:solidFill>
                  <a:srgbClr val="FF0000"/>
                </a:solidFill>
                <a:effectLst>
                  <a:outerShdw blurRad="38100" dist="38100" dir="2700000" algn="tl">
                    <a:srgbClr val="000000">
                      <a:alpha val="43137"/>
                    </a:srgbClr>
                  </a:outerShdw>
                </a:effectLst>
              </a:rPr>
              <a:t>Cours</a:t>
            </a:r>
            <a:r>
              <a:rPr lang="fr-FR" sz="2800" b="1" dirty="0" smtClean="0"/>
              <a:t>:</a:t>
            </a:r>
            <a:r>
              <a:rPr lang="fr-FR" sz="2800" dirty="0" smtClean="0"/>
              <a:t>  </a:t>
            </a:r>
            <a:r>
              <a:rPr lang="fr-FR" sz="2800" b="1" dirty="0" smtClean="0">
                <a:effectLst>
                  <a:outerShdw blurRad="38100" dist="38100" dir="2700000" algn="tl">
                    <a:srgbClr val="000000">
                      <a:alpha val="43137"/>
                    </a:srgbClr>
                  </a:outerShdw>
                </a:effectLst>
              </a:rPr>
              <a:t>1h30</a:t>
            </a:r>
            <a:r>
              <a:rPr lang="fr-FR" sz="2800" dirty="0" smtClean="0"/>
              <a:t>		</a:t>
            </a:r>
            <a:r>
              <a:rPr lang="fr-FR" sz="2800" b="1" dirty="0" smtClean="0"/>
              <a:t> </a:t>
            </a:r>
            <a:r>
              <a:rPr lang="fr-FR" sz="2800" b="1" dirty="0" smtClean="0">
                <a:solidFill>
                  <a:srgbClr val="FF0000"/>
                </a:solidFill>
                <a:effectLst>
                  <a:outerShdw blurRad="38100" dist="38100" dir="2700000" algn="tl">
                    <a:srgbClr val="000000">
                      <a:alpha val="43137"/>
                    </a:srgbClr>
                  </a:outerShdw>
                </a:effectLst>
              </a:rPr>
              <a:t>TD</a:t>
            </a:r>
            <a:r>
              <a:rPr lang="fr-FR" sz="2800" b="1" dirty="0" smtClean="0"/>
              <a:t>:</a:t>
            </a:r>
            <a:r>
              <a:rPr lang="fr-FR" sz="2800" dirty="0" smtClean="0"/>
              <a:t>  </a:t>
            </a:r>
            <a:r>
              <a:rPr lang="fr-FR" sz="2800" b="1" dirty="0" smtClean="0">
                <a:effectLst>
                  <a:outerShdw blurRad="38100" dist="38100" dir="2700000" algn="tl">
                    <a:srgbClr val="000000">
                      <a:alpha val="43137"/>
                    </a:srgbClr>
                  </a:outerShdw>
                </a:effectLst>
              </a:rPr>
              <a:t>1h30</a:t>
            </a:r>
          </a:p>
          <a:p>
            <a:pPr marL="0" lvl="5" indent="0" defTabSz="989013">
              <a:buNone/>
            </a:pPr>
            <a:r>
              <a:rPr lang="fr-FR" sz="2800" b="1" dirty="0" smtClean="0">
                <a:solidFill>
                  <a:srgbClr val="FF0000"/>
                </a:solidFill>
                <a:effectLst>
                  <a:outerShdw blurRad="38100" dist="38100" dir="2700000" algn="tl">
                    <a:srgbClr val="000000">
                      <a:alpha val="43137"/>
                    </a:srgbClr>
                  </a:outerShdw>
                </a:effectLst>
              </a:rPr>
              <a:t>Evaluation</a:t>
            </a:r>
            <a:r>
              <a:rPr lang="fr-FR" sz="2800" b="1" dirty="0" smtClean="0"/>
              <a:t>		 </a:t>
            </a:r>
            <a:r>
              <a:rPr lang="fr-FR" sz="2800" b="1" dirty="0" smtClean="0">
                <a:solidFill>
                  <a:srgbClr val="FF0000"/>
                </a:solidFill>
                <a:effectLst>
                  <a:outerShdw blurRad="38100" dist="38100" dir="2700000" algn="tl">
                    <a:srgbClr val="000000">
                      <a:alpha val="43137"/>
                    </a:srgbClr>
                  </a:outerShdw>
                </a:effectLst>
              </a:rPr>
              <a:t>Examen Final</a:t>
            </a:r>
            <a:r>
              <a:rPr lang="fr-FR" sz="2800" b="1" dirty="0" smtClean="0"/>
              <a:t>:</a:t>
            </a:r>
            <a:r>
              <a:rPr lang="fr-FR" sz="2800" dirty="0" smtClean="0"/>
              <a:t> </a:t>
            </a:r>
            <a:r>
              <a:rPr lang="fr-FR" sz="2800" b="1" dirty="0" smtClean="0">
                <a:effectLst>
                  <a:outerShdw blurRad="38100" dist="38100" dir="2700000" algn="tl">
                    <a:srgbClr val="000000">
                      <a:alpha val="43137"/>
                    </a:srgbClr>
                  </a:outerShdw>
                </a:effectLst>
              </a:rPr>
              <a:t>60 %</a:t>
            </a:r>
          </a:p>
          <a:p>
            <a:pPr marL="0" lvl="5" indent="0" defTabSz="989013">
              <a:buNone/>
            </a:pPr>
            <a:r>
              <a:rPr lang="fr-FR" sz="2800" dirty="0"/>
              <a:t>	</a:t>
            </a:r>
            <a:r>
              <a:rPr lang="fr-FR" sz="2800" dirty="0" smtClean="0"/>
              <a:t>		 </a:t>
            </a:r>
            <a:r>
              <a:rPr lang="fr-FR" sz="2800" b="1" dirty="0" smtClean="0">
                <a:solidFill>
                  <a:srgbClr val="FF0000"/>
                </a:solidFill>
                <a:effectLst>
                  <a:outerShdw blurRad="38100" dist="38100" dir="2700000" algn="tl">
                    <a:srgbClr val="000000">
                      <a:alpha val="43137"/>
                    </a:srgbClr>
                  </a:outerShdw>
                </a:effectLst>
              </a:rPr>
              <a:t>TD</a:t>
            </a:r>
            <a:r>
              <a:rPr lang="fr-FR" sz="2800" b="1" dirty="0" smtClean="0"/>
              <a:t>: </a:t>
            </a:r>
            <a:r>
              <a:rPr lang="fr-FR" sz="2800" b="1" dirty="0" smtClean="0">
                <a:effectLst>
                  <a:outerShdw blurRad="38100" dist="38100" dir="2700000" algn="tl">
                    <a:srgbClr val="000000">
                      <a:alpha val="43137"/>
                    </a:srgbClr>
                  </a:outerShdw>
                </a:effectLst>
              </a:rPr>
              <a:t>40 %</a:t>
            </a:r>
            <a:r>
              <a:rPr lang="fr-FR" sz="2800" dirty="0" smtClean="0"/>
              <a:t> (Présence, Participation, Evaluation)</a:t>
            </a:r>
            <a:endParaRPr lang="fr-FR" sz="2800" b="1" dirty="0"/>
          </a:p>
          <a:p>
            <a:pPr marL="0" lvl="5" indent="0" defTabSz="989013">
              <a:buNone/>
            </a:pPr>
            <a:r>
              <a:rPr lang="fr-FR" sz="2800" b="1" dirty="0" smtClean="0">
                <a:solidFill>
                  <a:srgbClr val="FF0000"/>
                </a:solidFill>
                <a:effectLst>
                  <a:outerShdw blurRad="38100" dist="38100" dir="2700000" algn="tl">
                    <a:srgbClr val="000000">
                      <a:alpha val="43137"/>
                    </a:srgbClr>
                  </a:outerShdw>
                </a:effectLst>
              </a:rPr>
              <a:t>Objectifs:</a:t>
            </a:r>
          </a:p>
          <a:p>
            <a:pPr marL="457200" lvl="5" indent="-457200" defTabSz="989013">
              <a:buAutoNum type="arabicPeriod"/>
            </a:pPr>
            <a:r>
              <a:rPr lang="fr-FR" sz="2200" dirty="0" smtClean="0"/>
              <a:t>Compréhension du cheminement d’un programme </a:t>
            </a:r>
            <a:r>
              <a:rPr lang="fr-FR" sz="2200" b="1" dirty="0" smtClean="0">
                <a:solidFill>
                  <a:schemeClr val="accent1"/>
                </a:solidFill>
                <a:effectLst>
                  <a:outerShdw blurRad="38100" dist="38100" dir="2700000" algn="tl">
                    <a:srgbClr val="000000">
                      <a:alpha val="43137"/>
                    </a:srgbClr>
                  </a:outerShdw>
                </a:effectLst>
              </a:rPr>
              <a:t>source</a:t>
            </a:r>
            <a:r>
              <a:rPr lang="fr-FR" sz="2200" dirty="0" smtClean="0">
                <a:solidFill>
                  <a:schemeClr val="accent1"/>
                </a:solidFill>
              </a:rPr>
              <a:t> </a:t>
            </a:r>
            <a:r>
              <a:rPr lang="fr-FR" sz="2200" dirty="0" smtClean="0"/>
              <a:t>vers un programme </a:t>
            </a:r>
            <a:r>
              <a:rPr lang="fr-FR" sz="2200" b="1" dirty="0" smtClean="0">
                <a:solidFill>
                  <a:schemeClr val="accent1"/>
                </a:solidFill>
                <a:effectLst>
                  <a:outerShdw blurRad="38100" dist="38100" dir="2700000" algn="tl">
                    <a:srgbClr val="000000">
                      <a:alpha val="43137"/>
                    </a:srgbClr>
                  </a:outerShdw>
                </a:effectLst>
              </a:rPr>
              <a:t>code</a:t>
            </a:r>
          </a:p>
          <a:p>
            <a:pPr marL="457200" lvl="5" indent="-457200" defTabSz="989013">
              <a:buAutoNum type="arabicPeriod"/>
            </a:pPr>
            <a:r>
              <a:rPr lang="fr-FR" sz="2200" dirty="0" smtClean="0"/>
              <a:t>Etude des étapes  du processus de compilation d’un </a:t>
            </a:r>
            <a:r>
              <a:rPr lang="fr-FR" sz="2200" b="1" dirty="0" smtClean="0">
                <a:solidFill>
                  <a:schemeClr val="accent1"/>
                </a:solidFill>
                <a:effectLst>
                  <a:outerShdw blurRad="38100" dist="38100" dir="2700000" algn="tl">
                    <a:srgbClr val="000000">
                      <a:alpha val="43137"/>
                    </a:srgbClr>
                  </a:outerShdw>
                </a:effectLst>
              </a:rPr>
              <a:t>langage évolué</a:t>
            </a:r>
          </a:p>
          <a:p>
            <a:pPr marL="457200" lvl="5" indent="-457200" defTabSz="989013">
              <a:buAutoNum type="arabicPeriod"/>
            </a:pPr>
            <a:r>
              <a:rPr lang="fr-FR" sz="2200" dirty="0" smtClean="0"/>
              <a:t>Etude de </a:t>
            </a:r>
            <a:r>
              <a:rPr lang="fr-FR" sz="2200" b="1" dirty="0" smtClean="0">
                <a:effectLst>
                  <a:outerShdw blurRad="38100" dist="38100" dir="2700000" algn="tl">
                    <a:srgbClr val="000000">
                      <a:alpha val="43137"/>
                    </a:srgbClr>
                  </a:outerShdw>
                </a:effectLst>
              </a:rPr>
              <a:t>Méthodes</a:t>
            </a:r>
            <a:r>
              <a:rPr lang="fr-FR" sz="2200" dirty="0" smtClean="0"/>
              <a:t> et </a:t>
            </a:r>
            <a:r>
              <a:rPr lang="fr-FR" sz="2200" b="1" dirty="0" smtClean="0">
                <a:effectLst>
                  <a:outerShdw blurRad="38100" dist="38100" dir="2700000" algn="tl">
                    <a:srgbClr val="000000">
                      <a:alpha val="43137"/>
                    </a:srgbClr>
                  </a:outerShdw>
                </a:effectLst>
              </a:rPr>
              <a:t>Techniques</a:t>
            </a:r>
            <a:r>
              <a:rPr lang="fr-FR" sz="2200" dirty="0" smtClean="0"/>
              <a:t> utilisées en </a:t>
            </a:r>
            <a:r>
              <a:rPr lang="fr-FR" sz="2200" b="1" dirty="0" smtClean="0">
                <a:solidFill>
                  <a:schemeClr val="accent1"/>
                </a:solidFill>
                <a:effectLst>
                  <a:outerShdw blurRad="38100" dist="38100" dir="2700000" algn="tl">
                    <a:srgbClr val="000000">
                      <a:alpha val="43137"/>
                    </a:srgbClr>
                  </a:outerShdw>
                </a:effectLst>
              </a:rPr>
              <a:t>Analyse lexicale, syntaxique et sémantique</a:t>
            </a:r>
          </a:p>
        </p:txBody>
      </p:sp>
      <p:sp>
        <p:nvSpPr>
          <p:cNvPr id="6" name="Titre 1"/>
          <p:cNvSpPr txBox="1">
            <a:spLocks/>
          </p:cNvSpPr>
          <p:nvPr/>
        </p:nvSpPr>
        <p:spPr>
          <a:xfrm>
            <a:off x="832513" y="6318912"/>
            <a:ext cx="10510990" cy="32902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20937261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solidFill>
                  <a:srgbClr val="FF0000"/>
                </a:solidFill>
                <a:effectLst>
                  <a:outerShdw blurRad="38100" dist="38100" dir="2700000" algn="tl">
                    <a:srgbClr val="000000">
                      <a:alpha val="43137"/>
                    </a:srgbClr>
                  </a:outerShdw>
                </a:effectLst>
                <a:latin typeface="+mn-lt"/>
              </a:rPr>
              <a:t>Introduction</a:t>
            </a:r>
            <a:endParaRPr lang="fr-FR" b="1" dirty="0">
              <a:solidFill>
                <a:srgbClr val="FF0000"/>
              </a:solidFill>
              <a:effectLst>
                <a:outerShdw blurRad="38100" dist="38100" dir="2700000" algn="tl">
                  <a:srgbClr val="000000">
                    <a:alpha val="43137"/>
                  </a:srgbClr>
                </a:outerShdw>
              </a:effectLst>
              <a:latin typeface="+mn-lt"/>
            </a:endParaRPr>
          </a:p>
        </p:txBody>
      </p:sp>
      <p:sp>
        <p:nvSpPr>
          <p:cNvPr id="3" name="Espace réservé du contenu 2"/>
          <p:cNvSpPr>
            <a:spLocks noGrp="1"/>
          </p:cNvSpPr>
          <p:nvPr>
            <p:ph idx="1"/>
          </p:nvPr>
        </p:nvSpPr>
        <p:spPr/>
        <p:txBody>
          <a:bodyPr>
            <a:normAutofit/>
          </a:bodyPr>
          <a:lstStyle/>
          <a:p>
            <a:pPr marL="0" indent="0" algn="ctr">
              <a:buNone/>
            </a:pPr>
            <a:endParaRPr lang="fr-FR" sz="4800" dirty="0" smtClean="0"/>
          </a:p>
          <a:p>
            <a:pPr marL="0" indent="0" algn="ctr">
              <a:buNone/>
            </a:pPr>
            <a:r>
              <a:rPr lang="fr-FR" sz="4800" dirty="0" smtClean="0"/>
              <a:t>C’est </a:t>
            </a:r>
            <a:r>
              <a:rPr lang="fr-FR" sz="4800" dirty="0"/>
              <a:t>un outil indispensable à la base de toute réalisation </a:t>
            </a:r>
            <a:r>
              <a:rPr lang="fr-FR" sz="4800" dirty="0" smtClean="0"/>
              <a:t>informatique</a:t>
            </a:r>
            <a:endParaRPr lang="fr-FR" sz="4800" dirty="0"/>
          </a:p>
        </p:txBody>
      </p:sp>
      <p:sp>
        <p:nvSpPr>
          <p:cNvPr id="5" name="Titre 1"/>
          <p:cNvSpPr txBox="1">
            <a:spLocks/>
          </p:cNvSpPr>
          <p:nvPr/>
        </p:nvSpPr>
        <p:spPr>
          <a:xfrm>
            <a:off x="832513" y="6318912"/>
            <a:ext cx="10510990" cy="32902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1462996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solidFill>
                  <a:srgbClr val="FF0000"/>
                </a:solidFill>
                <a:effectLst>
                  <a:outerShdw blurRad="38100" dist="38100" dir="2700000" algn="tl">
                    <a:srgbClr val="000000">
                      <a:alpha val="43137"/>
                    </a:srgbClr>
                  </a:outerShdw>
                </a:effectLst>
                <a:latin typeface="+mn-lt"/>
              </a:rPr>
              <a:t>Objectifs du cours</a:t>
            </a:r>
          </a:p>
        </p:txBody>
      </p:sp>
      <p:sp>
        <p:nvSpPr>
          <p:cNvPr id="3" name="Espace réservé du contenu 2"/>
          <p:cNvSpPr>
            <a:spLocks noGrp="1"/>
          </p:cNvSpPr>
          <p:nvPr>
            <p:ph idx="1"/>
          </p:nvPr>
        </p:nvSpPr>
        <p:spPr/>
        <p:txBody>
          <a:bodyPr>
            <a:normAutofit fontScale="92500" lnSpcReduction="10000"/>
          </a:bodyPr>
          <a:lstStyle/>
          <a:p>
            <a:pPr marL="0" indent="0">
              <a:buNone/>
            </a:pPr>
            <a:r>
              <a:rPr lang="fr-FR" dirty="0" smtClean="0"/>
              <a:t>Comprendre </a:t>
            </a:r>
            <a:r>
              <a:rPr lang="fr-FR" dirty="0"/>
              <a:t>les principes de construction d’un </a:t>
            </a:r>
            <a:r>
              <a:rPr lang="fr-FR" b="1" dirty="0">
                <a:solidFill>
                  <a:srgbClr val="FF0000"/>
                </a:solidFill>
                <a:effectLst>
                  <a:outerShdw blurRad="38100" dist="38100" dir="2700000" algn="tl">
                    <a:srgbClr val="000000">
                      <a:alpha val="43137"/>
                    </a:srgbClr>
                  </a:outerShdw>
                </a:effectLst>
              </a:rPr>
              <a:t>compilateur</a:t>
            </a:r>
            <a:r>
              <a:rPr lang="fr-FR" dirty="0"/>
              <a:t> </a:t>
            </a:r>
            <a:r>
              <a:rPr lang="fr-FR" dirty="0" smtClean="0"/>
              <a:t>:</a:t>
            </a:r>
          </a:p>
          <a:p>
            <a:pPr marL="0" indent="0">
              <a:buNone/>
            </a:pPr>
            <a:endParaRPr lang="fr-FR" dirty="0" smtClean="0"/>
          </a:p>
          <a:p>
            <a:pPr marL="0" indent="0">
              <a:buNone/>
            </a:pPr>
            <a:endParaRPr lang="fr-FR" dirty="0" smtClean="0"/>
          </a:p>
          <a:p>
            <a:pPr marL="0" indent="0">
              <a:buNone/>
            </a:pPr>
            <a:endParaRPr lang="fr-FR" dirty="0"/>
          </a:p>
          <a:p>
            <a:pPr marL="0" indent="0">
              <a:buNone/>
            </a:pPr>
            <a:endParaRPr lang="fr-FR" dirty="0"/>
          </a:p>
          <a:p>
            <a:pPr marL="0" indent="0">
              <a:buNone/>
            </a:pPr>
            <a:r>
              <a:rPr lang="fr-FR" b="1" dirty="0" smtClean="0">
                <a:solidFill>
                  <a:srgbClr val="FF0000"/>
                </a:solidFill>
                <a:effectLst>
                  <a:outerShdw blurRad="38100" dist="38100" dir="2700000" algn="tl">
                    <a:srgbClr val="000000">
                      <a:alpha val="43137"/>
                    </a:srgbClr>
                  </a:outerShdw>
                </a:effectLst>
              </a:rPr>
              <a:t>Programme</a:t>
            </a:r>
            <a:r>
              <a:rPr lang="fr-FR" dirty="0"/>
              <a:t>: description d’une suite d’opérations qui étant donné une entrée va produire un résultat. </a:t>
            </a:r>
            <a:endParaRPr lang="fr-FR" dirty="0" smtClean="0"/>
          </a:p>
          <a:p>
            <a:pPr marL="0" indent="0">
              <a:buNone/>
            </a:pPr>
            <a:endParaRPr lang="fr-FR" dirty="0" smtClean="0"/>
          </a:p>
          <a:p>
            <a:pPr marL="0" indent="0">
              <a:buNone/>
            </a:pPr>
            <a:r>
              <a:rPr lang="fr-FR" dirty="0" smtClean="0"/>
              <a:t>Les </a:t>
            </a:r>
            <a:r>
              <a:rPr lang="fr-FR" dirty="0"/>
              <a:t>opérations sont décrites dans plusieurs modèles de calcul (impératif, fonctionnel, objet, assembleur . . . )</a:t>
            </a:r>
          </a:p>
        </p:txBody>
      </p:sp>
      <p:grpSp>
        <p:nvGrpSpPr>
          <p:cNvPr id="19" name="Groupe 18"/>
          <p:cNvGrpSpPr/>
          <p:nvPr/>
        </p:nvGrpSpPr>
        <p:grpSpPr>
          <a:xfrm>
            <a:off x="1127077" y="2307215"/>
            <a:ext cx="9258869" cy="1432272"/>
            <a:chOff x="1127077" y="3396022"/>
            <a:chExt cx="8573231" cy="957616"/>
          </a:xfrm>
        </p:grpSpPr>
        <p:sp>
          <p:nvSpPr>
            <p:cNvPr id="10" name="Rectangle 9"/>
            <p:cNvSpPr/>
            <p:nvPr/>
          </p:nvSpPr>
          <p:spPr>
            <a:xfrm>
              <a:off x="8000378" y="3398294"/>
              <a:ext cx="1699930" cy="955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Suite d’instructions machines pour exécuter le programme</a:t>
              </a:r>
            </a:p>
          </p:txBody>
        </p:sp>
        <p:sp>
          <p:nvSpPr>
            <p:cNvPr id="15" name="Rectangle 14"/>
            <p:cNvSpPr/>
            <p:nvPr/>
          </p:nvSpPr>
          <p:spPr>
            <a:xfrm>
              <a:off x="1127077" y="3450618"/>
              <a:ext cx="2273490" cy="821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Suite de caractères représentant un programme</a:t>
              </a:r>
            </a:p>
          </p:txBody>
        </p:sp>
        <p:sp>
          <p:nvSpPr>
            <p:cNvPr id="16" name="Rectangle 15"/>
            <p:cNvSpPr/>
            <p:nvPr/>
          </p:nvSpPr>
          <p:spPr>
            <a:xfrm>
              <a:off x="4938890" y="3396022"/>
              <a:ext cx="1545391" cy="955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FF0000"/>
                  </a:solidFill>
                  <a:effectLst>
                    <a:outerShdw blurRad="38100" dist="38100" dir="2700000" algn="tl">
                      <a:srgbClr val="000000">
                        <a:alpha val="43137"/>
                      </a:srgbClr>
                    </a:outerShdw>
                  </a:effectLst>
                </a:rPr>
                <a:t>COMPILATEUR</a:t>
              </a:r>
            </a:p>
          </p:txBody>
        </p:sp>
        <p:cxnSp>
          <p:nvCxnSpPr>
            <p:cNvPr id="17" name="Connecteur droit avec flèche 16"/>
            <p:cNvCxnSpPr/>
            <p:nvPr/>
          </p:nvCxnSpPr>
          <p:spPr>
            <a:xfrm>
              <a:off x="3400567" y="3874835"/>
              <a:ext cx="1538323"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eur droit avec flèche 17"/>
            <p:cNvCxnSpPr/>
            <p:nvPr/>
          </p:nvCxnSpPr>
          <p:spPr>
            <a:xfrm>
              <a:off x="6473595" y="3877107"/>
              <a:ext cx="1538323"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sp>
        <p:nvSpPr>
          <p:cNvPr id="11" name="Titre 1"/>
          <p:cNvSpPr txBox="1">
            <a:spLocks/>
          </p:cNvSpPr>
          <p:nvPr/>
        </p:nvSpPr>
        <p:spPr>
          <a:xfrm>
            <a:off x="832513" y="6318912"/>
            <a:ext cx="10510990" cy="32902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2396584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pt-BR" b="1" dirty="0">
                <a:solidFill>
                  <a:srgbClr val="FF0000"/>
                </a:solidFill>
                <a:effectLst>
                  <a:outerShdw blurRad="38100" dist="38100" dir="2700000" algn="tl">
                    <a:srgbClr val="000000">
                      <a:alpha val="43137"/>
                    </a:srgbClr>
                  </a:outerShdw>
                </a:effectLst>
                <a:latin typeface="+mn-lt"/>
              </a:rPr>
              <a:t>Example (1)</a:t>
            </a:r>
            <a:endParaRPr lang="fr-FR" b="1" dirty="0">
              <a:solidFill>
                <a:srgbClr val="FF0000"/>
              </a:solidFill>
              <a:effectLst>
                <a:outerShdw blurRad="38100" dist="38100" dir="2700000" algn="tl">
                  <a:srgbClr val="000000">
                    <a:alpha val="43137"/>
                  </a:srgbClr>
                </a:outerShdw>
              </a:effectLst>
              <a:latin typeface="+mn-lt"/>
            </a:endParaRPr>
          </a:p>
        </p:txBody>
      </p:sp>
      <p:sp>
        <p:nvSpPr>
          <p:cNvPr id="3" name="Espace réservé du contenu 2"/>
          <p:cNvSpPr>
            <a:spLocks noGrp="1"/>
          </p:cNvSpPr>
          <p:nvPr>
            <p:ph idx="1"/>
          </p:nvPr>
        </p:nvSpPr>
        <p:spPr/>
        <p:txBody>
          <a:bodyPr/>
          <a:lstStyle/>
          <a:p>
            <a:pPr marL="0" indent="0">
              <a:buNone/>
            </a:pPr>
            <a:r>
              <a:rPr lang="pt-BR" dirty="0" smtClean="0"/>
              <a:t>Programme </a:t>
            </a:r>
            <a:r>
              <a:rPr lang="pt-BR" dirty="0"/>
              <a:t>source en </a:t>
            </a:r>
            <a:r>
              <a:rPr lang="pt-BR" b="1" dirty="0" smtClean="0">
                <a:solidFill>
                  <a:srgbClr val="FF0000"/>
                </a:solidFill>
                <a:effectLst>
                  <a:outerShdw blurRad="38100" dist="38100" dir="2700000" algn="tl">
                    <a:srgbClr val="000000">
                      <a:alpha val="43137"/>
                    </a:srgbClr>
                  </a:outerShdw>
                </a:effectLst>
              </a:rPr>
              <a:t>OCAML</a:t>
            </a:r>
            <a:r>
              <a:rPr lang="pt-BR" dirty="0" smtClean="0"/>
              <a:t>: </a:t>
            </a:r>
          </a:p>
          <a:p>
            <a:pPr marL="0" indent="0">
              <a:buNone/>
            </a:pPr>
            <a:endParaRPr lang="pt-BR" dirty="0"/>
          </a:p>
          <a:p>
            <a:pPr marL="0" indent="0">
              <a:buNone/>
            </a:pPr>
            <a:r>
              <a:rPr lang="pt-BR" b="1" dirty="0" smtClean="0"/>
              <a:t>open</a:t>
            </a:r>
            <a:r>
              <a:rPr lang="pt-BR" dirty="0" smtClean="0"/>
              <a:t> Printf </a:t>
            </a:r>
          </a:p>
          <a:p>
            <a:pPr marL="0" indent="0">
              <a:buNone/>
            </a:pPr>
            <a:r>
              <a:rPr lang="pt-BR" b="1" dirty="0" smtClean="0"/>
              <a:t>let</a:t>
            </a:r>
            <a:r>
              <a:rPr lang="pt-BR" dirty="0" smtClean="0"/>
              <a:t> </a:t>
            </a:r>
            <a:r>
              <a:rPr lang="pt-BR" dirty="0"/>
              <a:t>_ = </a:t>
            </a:r>
            <a:r>
              <a:rPr lang="pt-BR" b="1" dirty="0" smtClean="0"/>
              <a:t>let</a:t>
            </a:r>
            <a:r>
              <a:rPr lang="pt-BR" dirty="0" smtClean="0"/>
              <a:t> </a:t>
            </a:r>
            <a:r>
              <a:rPr lang="pt-BR" dirty="0"/>
              <a:t>sum = </a:t>
            </a:r>
            <a:r>
              <a:rPr lang="pt-BR" b="1" dirty="0" smtClean="0"/>
              <a:t>ref</a:t>
            </a:r>
            <a:r>
              <a:rPr lang="pt-BR" dirty="0" smtClean="0"/>
              <a:t> </a:t>
            </a:r>
            <a:r>
              <a:rPr lang="pt-BR" dirty="0"/>
              <a:t>0 in </a:t>
            </a:r>
            <a:endParaRPr lang="pt-BR" dirty="0" smtClean="0"/>
          </a:p>
          <a:p>
            <a:pPr marL="0" indent="0">
              <a:buNone/>
            </a:pPr>
            <a:r>
              <a:rPr lang="pt-BR" b="1" dirty="0" smtClean="0"/>
              <a:t>for</a:t>
            </a:r>
            <a:r>
              <a:rPr lang="pt-BR" dirty="0" smtClean="0"/>
              <a:t> </a:t>
            </a:r>
            <a:r>
              <a:rPr lang="pt-BR" dirty="0"/>
              <a:t>i = 1 </a:t>
            </a:r>
            <a:r>
              <a:rPr lang="pt-BR" b="1" dirty="0"/>
              <a:t>to</a:t>
            </a:r>
            <a:r>
              <a:rPr lang="pt-BR" dirty="0"/>
              <a:t> 100 </a:t>
            </a:r>
            <a:r>
              <a:rPr lang="pt-BR" b="1" dirty="0"/>
              <a:t>do</a:t>
            </a:r>
            <a:r>
              <a:rPr lang="pt-BR" dirty="0"/>
              <a:t> sum := ! sum + ( i ∗ i ) </a:t>
            </a:r>
            <a:r>
              <a:rPr lang="pt-BR" b="1" dirty="0"/>
              <a:t>done</a:t>
            </a:r>
            <a:r>
              <a:rPr lang="pt-BR" dirty="0"/>
              <a:t> ; </a:t>
            </a:r>
            <a:endParaRPr lang="pt-BR" dirty="0" smtClean="0"/>
          </a:p>
          <a:p>
            <a:pPr marL="0" indent="0">
              <a:buNone/>
            </a:pPr>
            <a:r>
              <a:rPr lang="pt-BR" b="1" dirty="0" smtClean="0"/>
              <a:t>printf</a:t>
            </a:r>
            <a:r>
              <a:rPr lang="pt-BR" dirty="0" smtClean="0"/>
              <a:t> </a:t>
            </a:r>
            <a:r>
              <a:rPr lang="pt-BR" dirty="0"/>
              <a:t>" </a:t>
            </a:r>
            <a:r>
              <a:rPr lang="pt-BR" dirty="0" smtClean="0"/>
              <a:t>Result </a:t>
            </a:r>
            <a:r>
              <a:rPr lang="pt-BR" dirty="0"/>
              <a:t>: %d \ n " ! sum</a:t>
            </a:r>
            <a:endParaRPr lang="fr-FR" dirty="0"/>
          </a:p>
        </p:txBody>
      </p:sp>
      <p:sp>
        <p:nvSpPr>
          <p:cNvPr id="5" name="Titre 1"/>
          <p:cNvSpPr txBox="1">
            <a:spLocks/>
          </p:cNvSpPr>
          <p:nvPr/>
        </p:nvSpPr>
        <p:spPr>
          <a:xfrm>
            <a:off x="832513" y="6318912"/>
            <a:ext cx="10510990" cy="32902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550686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8237"/>
            <a:ext cx="10515600" cy="518614"/>
          </a:xfrm>
        </p:spPr>
        <p:txBody>
          <a:bodyPr>
            <a:normAutofit fontScale="90000"/>
          </a:bodyPr>
          <a:lstStyle/>
          <a:p>
            <a:r>
              <a:rPr lang="pt-BR" b="1" dirty="0">
                <a:solidFill>
                  <a:srgbClr val="FF0000"/>
                </a:solidFill>
                <a:effectLst>
                  <a:outerShdw blurRad="38100" dist="38100" dir="2700000" algn="tl">
                    <a:srgbClr val="000000">
                      <a:alpha val="43137"/>
                    </a:srgbClr>
                  </a:outerShdw>
                </a:effectLst>
                <a:latin typeface="+mn-lt"/>
              </a:rPr>
              <a:t>Example </a:t>
            </a:r>
            <a:r>
              <a:rPr lang="pt-BR" b="1" dirty="0" smtClean="0">
                <a:solidFill>
                  <a:srgbClr val="FF0000"/>
                </a:solidFill>
                <a:effectLst>
                  <a:outerShdw blurRad="38100" dist="38100" dir="2700000" algn="tl">
                    <a:srgbClr val="000000">
                      <a:alpha val="43137"/>
                    </a:srgbClr>
                  </a:outerShdw>
                </a:effectLst>
                <a:latin typeface="+mn-lt"/>
              </a:rPr>
              <a:t>(2)</a:t>
            </a:r>
            <a:endParaRPr lang="fr-FR" b="1" dirty="0">
              <a:solidFill>
                <a:srgbClr val="FF0000"/>
              </a:solidFill>
              <a:effectLst>
                <a:outerShdw blurRad="38100" dist="38100" dir="2700000" algn="tl">
                  <a:srgbClr val="000000">
                    <a:alpha val="43137"/>
                  </a:srgbClr>
                </a:outerShdw>
              </a:effectLst>
              <a:latin typeface="+mn-lt"/>
            </a:endParaRPr>
          </a:p>
        </p:txBody>
      </p:sp>
      <p:sp>
        <p:nvSpPr>
          <p:cNvPr id="3" name="Espace réservé du contenu 2"/>
          <p:cNvSpPr>
            <a:spLocks noGrp="1"/>
          </p:cNvSpPr>
          <p:nvPr>
            <p:ph idx="1"/>
          </p:nvPr>
        </p:nvSpPr>
        <p:spPr>
          <a:xfrm>
            <a:off x="838200" y="586851"/>
            <a:ext cx="10515600" cy="5590111"/>
          </a:xfrm>
        </p:spPr>
        <p:txBody>
          <a:bodyPr>
            <a:normAutofit fontScale="70000" lnSpcReduction="20000"/>
          </a:bodyPr>
          <a:lstStyle/>
          <a:p>
            <a:pPr marL="0" indent="0">
              <a:buNone/>
            </a:pPr>
            <a:r>
              <a:rPr lang="fr-FR" dirty="0"/>
              <a:t>Byte-code engendré par </a:t>
            </a:r>
            <a:r>
              <a:rPr lang="fr-FR" dirty="0" err="1"/>
              <a:t>ocamlc</a:t>
            </a:r>
            <a:r>
              <a:rPr lang="fr-FR" dirty="0"/>
              <a:t> -c: </a:t>
            </a:r>
            <a:endParaRPr lang="fr-FR" dirty="0" smtClean="0"/>
          </a:p>
          <a:p>
            <a:pPr marL="0" indent="0">
              <a:buNone/>
            </a:pPr>
            <a:r>
              <a:rPr lang="fr-FR" dirty="0" smtClean="0"/>
              <a:t>0 </a:t>
            </a:r>
            <a:r>
              <a:rPr lang="fr-FR" dirty="0"/>
              <a:t>CONST0 </a:t>
            </a:r>
            <a:r>
              <a:rPr lang="fr-FR" dirty="0" smtClean="0"/>
              <a:t>				</a:t>
            </a:r>
            <a:r>
              <a:rPr lang="fr-FR" dirty="0"/>
              <a:t>18 PUSH </a:t>
            </a:r>
          </a:p>
          <a:p>
            <a:pPr marL="0" indent="0">
              <a:buNone/>
            </a:pPr>
            <a:r>
              <a:rPr lang="fr-FR" dirty="0" smtClean="0"/>
              <a:t>1 </a:t>
            </a:r>
            <a:r>
              <a:rPr lang="fr-FR" dirty="0"/>
              <a:t>PUSHCONST1 </a:t>
            </a:r>
            <a:r>
              <a:rPr lang="fr-FR" dirty="0" smtClean="0"/>
              <a:t>				</a:t>
            </a:r>
            <a:r>
              <a:rPr lang="fr-FR" dirty="0"/>
              <a:t> 19 OFFSETINT 1</a:t>
            </a:r>
            <a:endParaRPr lang="fr-FR" dirty="0" smtClean="0"/>
          </a:p>
          <a:p>
            <a:pPr marL="0" indent="0">
              <a:buNone/>
            </a:pPr>
            <a:r>
              <a:rPr lang="fr-FR" dirty="0" smtClean="0"/>
              <a:t>2 </a:t>
            </a:r>
            <a:r>
              <a:rPr lang="fr-FR" dirty="0"/>
              <a:t>PUSHCONSTINT 100 </a:t>
            </a:r>
            <a:r>
              <a:rPr lang="fr-FR" dirty="0" smtClean="0"/>
              <a:t>			</a:t>
            </a:r>
            <a:r>
              <a:rPr lang="fr-FR" dirty="0"/>
              <a:t> 21 ASSIGN 2 </a:t>
            </a:r>
            <a:endParaRPr lang="fr-FR" dirty="0" smtClean="0"/>
          </a:p>
          <a:p>
            <a:pPr marL="0" indent="0">
              <a:buNone/>
            </a:pPr>
            <a:r>
              <a:rPr lang="fr-FR" dirty="0" smtClean="0"/>
              <a:t>4 </a:t>
            </a:r>
            <a:r>
              <a:rPr lang="fr-FR" dirty="0"/>
              <a:t>PUSH </a:t>
            </a:r>
            <a:r>
              <a:rPr lang="fr-FR" dirty="0" smtClean="0"/>
              <a:t>				</a:t>
            </a:r>
            <a:r>
              <a:rPr lang="fr-FR" dirty="0"/>
              <a:t> </a:t>
            </a:r>
            <a:r>
              <a:rPr lang="fr-FR" dirty="0" smtClean="0"/>
              <a:t>	23 </a:t>
            </a:r>
            <a:r>
              <a:rPr lang="fr-FR" dirty="0"/>
              <a:t>ACC1 </a:t>
            </a:r>
            <a:endParaRPr lang="fr-FR" dirty="0" smtClean="0"/>
          </a:p>
          <a:p>
            <a:pPr marL="0" indent="0">
              <a:buNone/>
            </a:pPr>
            <a:r>
              <a:rPr lang="fr-FR" dirty="0" smtClean="0"/>
              <a:t>5 </a:t>
            </a:r>
            <a:r>
              <a:rPr lang="fr-FR" dirty="0"/>
              <a:t>PUSHACC2 </a:t>
            </a:r>
            <a:r>
              <a:rPr lang="fr-FR" dirty="0" smtClean="0"/>
              <a:t>				</a:t>
            </a:r>
            <a:r>
              <a:rPr lang="fr-FR" dirty="0"/>
              <a:t> 24 NEQ </a:t>
            </a:r>
            <a:endParaRPr lang="fr-FR" dirty="0" smtClean="0"/>
          </a:p>
          <a:p>
            <a:pPr marL="0" indent="0">
              <a:buNone/>
            </a:pPr>
            <a:r>
              <a:rPr lang="fr-FR" dirty="0" smtClean="0"/>
              <a:t>6 </a:t>
            </a:r>
            <a:r>
              <a:rPr lang="fr-FR" dirty="0"/>
              <a:t>GTINT </a:t>
            </a:r>
            <a:r>
              <a:rPr lang="fr-FR" dirty="0" smtClean="0"/>
              <a:t>				</a:t>
            </a:r>
            <a:r>
              <a:rPr lang="fr-FR" dirty="0"/>
              <a:t> </a:t>
            </a:r>
            <a:r>
              <a:rPr lang="fr-FR" dirty="0" smtClean="0"/>
              <a:t>	25 </a:t>
            </a:r>
            <a:r>
              <a:rPr lang="fr-FR" dirty="0"/>
              <a:t>BRANCHIF 9</a:t>
            </a:r>
            <a:endParaRPr lang="fr-FR" dirty="0" smtClean="0"/>
          </a:p>
          <a:p>
            <a:pPr marL="0" indent="0">
              <a:buNone/>
            </a:pPr>
            <a:r>
              <a:rPr lang="fr-FR" dirty="0" smtClean="0"/>
              <a:t>7 </a:t>
            </a:r>
            <a:r>
              <a:rPr lang="fr-FR" dirty="0"/>
              <a:t>BRANCHIF 27 </a:t>
            </a:r>
            <a:r>
              <a:rPr lang="fr-FR" dirty="0" smtClean="0"/>
              <a:t>				</a:t>
            </a:r>
            <a:r>
              <a:rPr lang="fr-FR" dirty="0"/>
              <a:t> 27 CONST0</a:t>
            </a:r>
            <a:endParaRPr lang="fr-FR" dirty="0" smtClean="0"/>
          </a:p>
          <a:p>
            <a:pPr marL="0" indent="0">
              <a:buNone/>
            </a:pPr>
            <a:r>
              <a:rPr lang="fr-FR" dirty="0" smtClean="0"/>
              <a:t>9 </a:t>
            </a:r>
            <a:r>
              <a:rPr lang="fr-FR" dirty="0"/>
              <a:t>CHECK_SIGNALS </a:t>
            </a:r>
            <a:r>
              <a:rPr lang="fr-FR" dirty="0" smtClean="0"/>
              <a:t>			</a:t>
            </a:r>
            <a:r>
              <a:rPr lang="fr-FR" dirty="0"/>
              <a:t> 28 POP 2</a:t>
            </a:r>
            <a:endParaRPr lang="fr-FR" dirty="0" smtClean="0"/>
          </a:p>
          <a:p>
            <a:pPr marL="0" indent="0">
              <a:buNone/>
            </a:pPr>
            <a:r>
              <a:rPr lang="fr-FR" dirty="0" smtClean="0"/>
              <a:t>10 </a:t>
            </a:r>
            <a:r>
              <a:rPr lang="fr-FR" dirty="0"/>
              <a:t>ACC1 </a:t>
            </a:r>
            <a:r>
              <a:rPr lang="fr-FR" dirty="0" smtClean="0"/>
              <a:t>				</a:t>
            </a:r>
            <a:r>
              <a:rPr lang="fr-FR" dirty="0"/>
              <a:t> 30 ACC0</a:t>
            </a:r>
            <a:endParaRPr lang="fr-FR" dirty="0" smtClean="0"/>
          </a:p>
          <a:p>
            <a:pPr marL="0" indent="0">
              <a:buNone/>
            </a:pPr>
            <a:r>
              <a:rPr lang="fr-FR" dirty="0" smtClean="0"/>
              <a:t>11 </a:t>
            </a:r>
            <a:r>
              <a:rPr lang="fr-FR" dirty="0"/>
              <a:t>PUSHACC2 </a:t>
            </a:r>
            <a:r>
              <a:rPr lang="fr-FR" dirty="0" smtClean="0"/>
              <a:t>				</a:t>
            </a:r>
            <a:r>
              <a:rPr lang="fr-FR" dirty="0"/>
              <a:t> 31 PUSHGETGLOBAL "</a:t>
            </a:r>
            <a:r>
              <a:rPr lang="fr-FR" dirty="0" err="1"/>
              <a:t>Result</a:t>
            </a:r>
            <a:r>
              <a:rPr lang="fr-FR" dirty="0"/>
              <a:t> : %d\n"</a:t>
            </a:r>
            <a:endParaRPr lang="fr-FR" dirty="0" smtClean="0"/>
          </a:p>
          <a:p>
            <a:pPr marL="0" indent="0">
              <a:buNone/>
            </a:pPr>
            <a:r>
              <a:rPr lang="fr-FR" dirty="0" smtClean="0"/>
              <a:t>12 </a:t>
            </a:r>
            <a:r>
              <a:rPr lang="fr-FR" dirty="0"/>
              <a:t>MULINT </a:t>
            </a:r>
            <a:r>
              <a:rPr lang="fr-FR" dirty="0" smtClean="0"/>
              <a:t>				</a:t>
            </a:r>
            <a:r>
              <a:rPr lang="fr-FR" dirty="0"/>
              <a:t> 33 PUSHGETGLOBALFIELD </a:t>
            </a:r>
            <a:r>
              <a:rPr lang="fr-FR" dirty="0" err="1"/>
              <a:t>Printf</a:t>
            </a:r>
            <a:r>
              <a:rPr lang="fr-FR" dirty="0"/>
              <a:t>, 1</a:t>
            </a:r>
            <a:endParaRPr lang="fr-FR" dirty="0" smtClean="0"/>
          </a:p>
          <a:p>
            <a:pPr marL="0" indent="0">
              <a:buNone/>
            </a:pPr>
            <a:r>
              <a:rPr lang="fr-FR" dirty="0" smtClean="0"/>
              <a:t>13 </a:t>
            </a:r>
            <a:r>
              <a:rPr lang="fr-FR" dirty="0"/>
              <a:t>PUSHACC3 </a:t>
            </a:r>
            <a:r>
              <a:rPr lang="fr-FR" dirty="0" smtClean="0"/>
              <a:t>				</a:t>
            </a:r>
            <a:r>
              <a:rPr lang="fr-FR" dirty="0"/>
              <a:t> 36 APPLY2</a:t>
            </a:r>
            <a:endParaRPr lang="fr-FR" dirty="0" smtClean="0"/>
          </a:p>
          <a:p>
            <a:pPr marL="0" indent="0">
              <a:buNone/>
            </a:pPr>
            <a:r>
              <a:rPr lang="fr-FR" dirty="0" smtClean="0"/>
              <a:t>14 </a:t>
            </a:r>
            <a:r>
              <a:rPr lang="fr-FR" dirty="0"/>
              <a:t>ADDINT </a:t>
            </a:r>
            <a:r>
              <a:rPr lang="fr-FR" dirty="0" smtClean="0"/>
              <a:t>				</a:t>
            </a:r>
            <a:r>
              <a:rPr lang="fr-FR" dirty="0"/>
              <a:t> 37 POP 1</a:t>
            </a:r>
            <a:endParaRPr lang="fr-FR" dirty="0" smtClean="0"/>
          </a:p>
          <a:p>
            <a:pPr marL="0" indent="0">
              <a:buNone/>
            </a:pPr>
            <a:r>
              <a:rPr lang="fr-FR" dirty="0" smtClean="0"/>
              <a:t>15 </a:t>
            </a:r>
            <a:r>
              <a:rPr lang="fr-FR" dirty="0"/>
              <a:t>ASSIGN 2 </a:t>
            </a:r>
            <a:r>
              <a:rPr lang="fr-FR" dirty="0" smtClean="0"/>
              <a:t>				</a:t>
            </a:r>
            <a:r>
              <a:rPr lang="fr-FR" dirty="0"/>
              <a:t> 39 ATOM0</a:t>
            </a:r>
            <a:endParaRPr lang="fr-FR" dirty="0" smtClean="0"/>
          </a:p>
          <a:p>
            <a:pPr marL="0" indent="0">
              <a:buNone/>
            </a:pPr>
            <a:r>
              <a:rPr lang="fr-FR" dirty="0" smtClean="0"/>
              <a:t>17 </a:t>
            </a:r>
            <a:r>
              <a:rPr lang="fr-FR" dirty="0"/>
              <a:t>ACC1 </a:t>
            </a:r>
            <a:r>
              <a:rPr lang="fr-FR" dirty="0" smtClean="0"/>
              <a:t>				</a:t>
            </a:r>
            <a:r>
              <a:rPr lang="fr-FR" dirty="0"/>
              <a:t> 40 SETGLOBAL </a:t>
            </a:r>
            <a:r>
              <a:rPr lang="fr-FR" dirty="0" err="1"/>
              <a:t>Sum</a:t>
            </a:r>
            <a:endParaRPr lang="fr-FR" dirty="0" smtClean="0"/>
          </a:p>
        </p:txBody>
      </p:sp>
      <p:sp>
        <p:nvSpPr>
          <p:cNvPr id="5" name="Titre 1"/>
          <p:cNvSpPr txBox="1">
            <a:spLocks/>
          </p:cNvSpPr>
          <p:nvPr/>
        </p:nvSpPr>
        <p:spPr>
          <a:xfrm>
            <a:off x="832513" y="6318912"/>
            <a:ext cx="10510990" cy="32902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1505758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8237"/>
            <a:ext cx="10515600" cy="518614"/>
          </a:xfrm>
        </p:spPr>
        <p:txBody>
          <a:bodyPr>
            <a:normAutofit fontScale="90000"/>
          </a:bodyPr>
          <a:lstStyle/>
          <a:p>
            <a:r>
              <a:rPr lang="pt-BR" b="1" dirty="0">
                <a:solidFill>
                  <a:srgbClr val="FF0000"/>
                </a:solidFill>
                <a:effectLst>
                  <a:outerShdw blurRad="38100" dist="38100" dir="2700000" algn="tl">
                    <a:srgbClr val="000000">
                      <a:alpha val="43137"/>
                    </a:srgbClr>
                  </a:outerShdw>
                </a:effectLst>
                <a:latin typeface="+mn-lt"/>
              </a:rPr>
              <a:t>Example </a:t>
            </a:r>
            <a:r>
              <a:rPr lang="pt-BR" b="1" dirty="0" smtClean="0">
                <a:solidFill>
                  <a:srgbClr val="FF0000"/>
                </a:solidFill>
                <a:effectLst>
                  <a:outerShdw blurRad="38100" dist="38100" dir="2700000" algn="tl">
                    <a:srgbClr val="000000">
                      <a:alpha val="43137"/>
                    </a:srgbClr>
                  </a:outerShdw>
                </a:effectLst>
                <a:latin typeface="+mn-lt"/>
              </a:rPr>
              <a:t>(3)</a:t>
            </a:r>
            <a:endParaRPr lang="fr-FR" b="1" dirty="0">
              <a:solidFill>
                <a:srgbClr val="FF0000"/>
              </a:solidFill>
              <a:effectLst>
                <a:outerShdw blurRad="38100" dist="38100" dir="2700000" algn="tl">
                  <a:srgbClr val="000000">
                    <a:alpha val="43137"/>
                  </a:srgbClr>
                </a:outerShdw>
              </a:effectLst>
              <a:latin typeface="+mn-lt"/>
            </a:endParaRPr>
          </a:p>
        </p:txBody>
      </p:sp>
      <p:sp>
        <p:nvSpPr>
          <p:cNvPr id="3" name="Espace réservé du contenu 2"/>
          <p:cNvSpPr>
            <a:spLocks noGrp="1"/>
          </p:cNvSpPr>
          <p:nvPr>
            <p:ph idx="1"/>
          </p:nvPr>
        </p:nvSpPr>
        <p:spPr>
          <a:xfrm>
            <a:off x="838200" y="586851"/>
            <a:ext cx="10515600" cy="5590111"/>
          </a:xfrm>
        </p:spPr>
        <p:txBody>
          <a:bodyPr>
            <a:normAutofit fontScale="62500" lnSpcReduction="20000"/>
          </a:bodyPr>
          <a:lstStyle/>
          <a:p>
            <a:pPr marL="0" indent="0">
              <a:buNone/>
            </a:pPr>
            <a:r>
              <a:rPr lang="fr-FR" dirty="0"/>
              <a:t>Code machine (partiel) engendré par </a:t>
            </a:r>
            <a:r>
              <a:rPr lang="fr-FR" dirty="0" err="1"/>
              <a:t>ocamlopt</a:t>
            </a:r>
            <a:r>
              <a:rPr lang="fr-FR" dirty="0"/>
              <a:t>: </a:t>
            </a:r>
            <a:endParaRPr lang="fr-FR" dirty="0" smtClean="0"/>
          </a:p>
          <a:p>
            <a:pPr marL="0" indent="0">
              <a:buNone/>
            </a:pPr>
            <a:r>
              <a:rPr lang="fr-FR" dirty="0"/>
              <a:t>00000000 </a:t>
            </a:r>
            <a:r>
              <a:rPr lang="fr-FR" dirty="0" smtClean="0"/>
              <a:t>&lt;cam1Sum_entry&gt;:  </a:t>
            </a:r>
            <a:endParaRPr lang="fr-FR" dirty="0"/>
          </a:p>
          <a:p>
            <a:pPr marL="0" indent="0">
              <a:buNone/>
            </a:pPr>
            <a:r>
              <a:rPr lang="fr-FR" dirty="0" smtClean="0"/>
              <a:t>0</a:t>
            </a:r>
            <a:r>
              <a:rPr lang="fr-FR" dirty="0"/>
              <a:t>: 83 </a:t>
            </a:r>
            <a:r>
              <a:rPr lang="fr-FR" dirty="0" err="1"/>
              <a:t>ec</a:t>
            </a:r>
            <a:r>
              <a:rPr lang="fr-FR" dirty="0"/>
              <a:t> 04 </a:t>
            </a:r>
            <a:r>
              <a:rPr lang="fr-FR" dirty="0" smtClean="0"/>
              <a:t>				</a:t>
            </a:r>
            <a:r>
              <a:rPr lang="fr-FR" dirty="0" err="1" smtClean="0"/>
              <a:t>sub</a:t>
            </a:r>
            <a:r>
              <a:rPr lang="fr-FR" dirty="0" smtClean="0"/>
              <a:t> </a:t>
            </a:r>
            <a:r>
              <a:rPr lang="fr-FR" dirty="0"/>
              <a:t>$0x4,%esp </a:t>
            </a:r>
            <a:endParaRPr lang="fr-FR" dirty="0" smtClean="0"/>
          </a:p>
          <a:p>
            <a:pPr marL="0" indent="0">
              <a:buNone/>
            </a:pPr>
            <a:r>
              <a:rPr lang="fr-FR" dirty="0" smtClean="0"/>
              <a:t>3</a:t>
            </a:r>
            <a:r>
              <a:rPr lang="fr-FR" dirty="0"/>
              <a:t>: b9 01 00 00 00 </a:t>
            </a:r>
            <a:r>
              <a:rPr lang="fr-FR" dirty="0" smtClean="0"/>
              <a:t>				</a:t>
            </a:r>
            <a:r>
              <a:rPr lang="fr-FR" dirty="0" err="1" smtClean="0"/>
              <a:t>mov</a:t>
            </a:r>
            <a:r>
              <a:rPr lang="fr-FR" dirty="0" smtClean="0"/>
              <a:t> </a:t>
            </a:r>
            <a:r>
              <a:rPr lang="fr-FR" dirty="0"/>
              <a:t>$0x1,%ecx </a:t>
            </a:r>
            <a:endParaRPr lang="fr-FR" dirty="0" smtClean="0"/>
          </a:p>
          <a:p>
            <a:pPr marL="0" indent="0">
              <a:buNone/>
            </a:pPr>
            <a:r>
              <a:rPr lang="fr-FR" dirty="0" smtClean="0"/>
              <a:t>8</a:t>
            </a:r>
            <a:r>
              <a:rPr lang="fr-FR" dirty="0"/>
              <a:t>: </a:t>
            </a:r>
            <a:r>
              <a:rPr lang="fr-FR" dirty="0" smtClean="0"/>
              <a:t>b8 </a:t>
            </a:r>
            <a:r>
              <a:rPr lang="fr-FR" dirty="0"/>
              <a:t>03 00 00 00 </a:t>
            </a:r>
            <a:r>
              <a:rPr lang="fr-FR" dirty="0" smtClean="0"/>
              <a:t>				</a:t>
            </a:r>
            <a:r>
              <a:rPr lang="fr-FR" dirty="0" err="1" smtClean="0"/>
              <a:t>mov</a:t>
            </a:r>
            <a:r>
              <a:rPr lang="fr-FR" dirty="0" smtClean="0"/>
              <a:t> </a:t>
            </a:r>
            <a:r>
              <a:rPr lang="fr-FR" dirty="0"/>
              <a:t>$0x3,%eax </a:t>
            </a:r>
            <a:endParaRPr lang="fr-FR" dirty="0" smtClean="0"/>
          </a:p>
          <a:p>
            <a:pPr marL="0" indent="0">
              <a:buNone/>
            </a:pPr>
            <a:r>
              <a:rPr lang="fr-FR" dirty="0" smtClean="0"/>
              <a:t>d</a:t>
            </a:r>
            <a:r>
              <a:rPr lang="fr-FR" dirty="0"/>
              <a:t>: 3d c9 00 00 00 </a:t>
            </a:r>
            <a:r>
              <a:rPr lang="fr-FR" dirty="0" smtClean="0"/>
              <a:t>				</a:t>
            </a:r>
            <a:r>
              <a:rPr lang="fr-FR" dirty="0" err="1" smtClean="0"/>
              <a:t>cmp</a:t>
            </a:r>
            <a:r>
              <a:rPr lang="fr-FR" dirty="0" smtClean="0"/>
              <a:t> </a:t>
            </a:r>
            <a:r>
              <a:rPr lang="fr-FR" dirty="0"/>
              <a:t>$0xc9,%eax </a:t>
            </a:r>
            <a:endParaRPr lang="fr-FR" dirty="0" smtClean="0"/>
          </a:p>
          <a:p>
            <a:pPr marL="0" indent="0">
              <a:buNone/>
            </a:pPr>
            <a:r>
              <a:rPr lang="fr-FR" dirty="0" smtClean="0"/>
              <a:t>12</a:t>
            </a:r>
            <a:r>
              <a:rPr lang="fr-FR" dirty="0"/>
              <a:t>: 7e 05 </a:t>
            </a:r>
            <a:r>
              <a:rPr lang="fr-FR" dirty="0" smtClean="0"/>
              <a:t>					</a:t>
            </a:r>
            <a:r>
              <a:rPr lang="fr-FR" dirty="0" err="1" smtClean="0"/>
              <a:t>jle</a:t>
            </a:r>
            <a:r>
              <a:rPr lang="fr-FR" dirty="0" smtClean="0"/>
              <a:t> </a:t>
            </a:r>
            <a:r>
              <a:rPr lang="fr-FR" dirty="0"/>
              <a:t>19 &lt;</a:t>
            </a:r>
            <a:r>
              <a:rPr lang="fr-FR" dirty="0" smtClean="0"/>
              <a:t>cam1Sum_entry+0x19&gt;</a:t>
            </a:r>
          </a:p>
          <a:p>
            <a:pPr marL="0" indent="0">
              <a:buNone/>
            </a:pPr>
            <a:r>
              <a:rPr lang="fr-FR" dirty="0" smtClean="0"/>
              <a:t>14</a:t>
            </a:r>
            <a:r>
              <a:rPr lang="fr-FR" dirty="0"/>
              <a:t>: 89 0c 24 </a:t>
            </a:r>
            <a:r>
              <a:rPr lang="fr-FR" dirty="0" smtClean="0"/>
              <a:t>				</a:t>
            </a:r>
            <a:r>
              <a:rPr lang="fr-FR" dirty="0" err="1" smtClean="0"/>
              <a:t>mov</a:t>
            </a:r>
            <a:r>
              <a:rPr lang="fr-FR" dirty="0" smtClean="0"/>
              <a:t> </a:t>
            </a:r>
            <a:r>
              <a:rPr lang="fr-FR" dirty="0"/>
              <a:t>%</a:t>
            </a:r>
            <a:r>
              <a:rPr lang="fr-FR" dirty="0" err="1"/>
              <a:t>ecx</a:t>
            </a:r>
            <a:r>
              <a:rPr lang="fr-FR" dirty="0"/>
              <a:t>,(%esp) </a:t>
            </a:r>
            <a:endParaRPr lang="fr-FR" dirty="0" smtClean="0"/>
          </a:p>
          <a:p>
            <a:pPr marL="0" indent="0">
              <a:buNone/>
            </a:pPr>
            <a:r>
              <a:rPr lang="fr-FR" dirty="0" smtClean="0"/>
              <a:t>17</a:t>
            </a:r>
            <a:r>
              <a:rPr lang="fr-FR" dirty="0"/>
              <a:t>: </a:t>
            </a:r>
            <a:r>
              <a:rPr lang="fr-FR" dirty="0" err="1"/>
              <a:t>eb</a:t>
            </a:r>
            <a:r>
              <a:rPr lang="fr-FR" dirty="0"/>
              <a:t> </a:t>
            </a:r>
            <a:r>
              <a:rPr lang="fr-FR" dirty="0" smtClean="0"/>
              <a:t>1c					</a:t>
            </a:r>
            <a:r>
              <a:rPr lang="fr-FR" dirty="0" err="1" smtClean="0"/>
              <a:t>jmp</a:t>
            </a:r>
            <a:r>
              <a:rPr lang="fr-FR" dirty="0" smtClean="0"/>
              <a:t> </a:t>
            </a:r>
            <a:r>
              <a:rPr lang="fr-FR" dirty="0"/>
              <a:t>35 &lt;</a:t>
            </a:r>
            <a:r>
              <a:rPr lang="fr-FR" dirty="0" smtClean="0"/>
              <a:t>cam1Sum_entry+0x35&gt;</a:t>
            </a:r>
          </a:p>
          <a:p>
            <a:pPr marL="0" indent="0">
              <a:buNone/>
            </a:pPr>
            <a:r>
              <a:rPr lang="fr-FR" dirty="0" smtClean="0"/>
              <a:t>19</a:t>
            </a:r>
            <a:r>
              <a:rPr lang="fr-FR" dirty="0"/>
              <a:t>: 89 c2 </a:t>
            </a:r>
            <a:r>
              <a:rPr lang="fr-FR" dirty="0" smtClean="0"/>
              <a:t>					</a:t>
            </a:r>
            <a:r>
              <a:rPr lang="fr-FR" dirty="0" err="1" smtClean="0"/>
              <a:t>mov</a:t>
            </a:r>
            <a:r>
              <a:rPr lang="fr-FR" dirty="0" smtClean="0"/>
              <a:t> </a:t>
            </a:r>
            <a:r>
              <a:rPr lang="fr-FR" dirty="0"/>
              <a:t>%</a:t>
            </a:r>
            <a:r>
              <a:rPr lang="fr-FR" dirty="0" err="1"/>
              <a:t>eax</a:t>
            </a:r>
            <a:r>
              <a:rPr lang="fr-FR" dirty="0"/>
              <a:t>,%</a:t>
            </a:r>
            <a:r>
              <a:rPr lang="fr-FR" dirty="0" err="1"/>
              <a:t>edx</a:t>
            </a:r>
            <a:r>
              <a:rPr lang="fr-FR" dirty="0"/>
              <a:t> </a:t>
            </a:r>
            <a:endParaRPr lang="fr-FR" dirty="0" smtClean="0"/>
          </a:p>
          <a:p>
            <a:pPr marL="0" indent="0">
              <a:buNone/>
            </a:pPr>
            <a:r>
              <a:rPr lang="fr-FR" dirty="0" smtClean="0"/>
              <a:t>1b</a:t>
            </a:r>
            <a:r>
              <a:rPr lang="fr-FR" dirty="0"/>
              <a:t>: d1 fa </a:t>
            </a:r>
            <a:r>
              <a:rPr lang="fr-FR" dirty="0" smtClean="0"/>
              <a:t>					sar </a:t>
            </a:r>
            <a:r>
              <a:rPr lang="fr-FR" dirty="0"/>
              <a:t>%</a:t>
            </a:r>
            <a:r>
              <a:rPr lang="fr-FR" dirty="0" err="1"/>
              <a:t>edx</a:t>
            </a:r>
            <a:r>
              <a:rPr lang="fr-FR" dirty="0"/>
              <a:t> </a:t>
            </a:r>
            <a:endParaRPr lang="fr-FR" dirty="0" smtClean="0"/>
          </a:p>
          <a:p>
            <a:pPr marL="0" indent="0">
              <a:buNone/>
            </a:pPr>
            <a:r>
              <a:rPr lang="fr-FR" dirty="0" smtClean="0"/>
              <a:t>1d</a:t>
            </a:r>
            <a:r>
              <a:rPr lang="fr-FR" dirty="0"/>
              <a:t>: 89 c3 </a:t>
            </a:r>
            <a:r>
              <a:rPr lang="fr-FR" dirty="0" smtClean="0"/>
              <a:t>					</a:t>
            </a:r>
            <a:r>
              <a:rPr lang="fr-FR" dirty="0" err="1" smtClean="0"/>
              <a:t>mov</a:t>
            </a:r>
            <a:r>
              <a:rPr lang="fr-FR" dirty="0" smtClean="0"/>
              <a:t> </a:t>
            </a:r>
            <a:r>
              <a:rPr lang="fr-FR" dirty="0"/>
              <a:t>%</a:t>
            </a:r>
            <a:r>
              <a:rPr lang="fr-FR" dirty="0" err="1"/>
              <a:t>eax</a:t>
            </a:r>
            <a:r>
              <a:rPr lang="fr-FR" dirty="0"/>
              <a:t>,%</a:t>
            </a:r>
            <a:r>
              <a:rPr lang="fr-FR" dirty="0" err="1"/>
              <a:t>ebx</a:t>
            </a:r>
            <a:r>
              <a:rPr lang="fr-FR" dirty="0"/>
              <a:t> </a:t>
            </a:r>
            <a:endParaRPr lang="fr-FR" dirty="0" smtClean="0"/>
          </a:p>
          <a:p>
            <a:pPr marL="0" indent="0">
              <a:buNone/>
            </a:pPr>
            <a:r>
              <a:rPr lang="fr-FR" dirty="0" smtClean="0"/>
              <a:t>1f</a:t>
            </a:r>
            <a:r>
              <a:rPr lang="fr-FR" dirty="0"/>
              <a:t>: 4b </a:t>
            </a:r>
            <a:r>
              <a:rPr lang="fr-FR" dirty="0" smtClean="0"/>
              <a:t>					</a:t>
            </a:r>
            <a:r>
              <a:rPr lang="fr-FR" dirty="0" err="1" smtClean="0"/>
              <a:t>dec</a:t>
            </a:r>
            <a:r>
              <a:rPr lang="fr-FR" dirty="0" smtClean="0"/>
              <a:t> </a:t>
            </a:r>
            <a:r>
              <a:rPr lang="fr-FR" dirty="0"/>
              <a:t>%</a:t>
            </a:r>
            <a:r>
              <a:rPr lang="fr-FR" dirty="0" err="1"/>
              <a:t>ebx</a:t>
            </a:r>
            <a:r>
              <a:rPr lang="fr-FR" dirty="0"/>
              <a:t> </a:t>
            </a:r>
            <a:endParaRPr lang="fr-FR" dirty="0" smtClean="0"/>
          </a:p>
          <a:p>
            <a:pPr marL="0" indent="0">
              <a:buNone/>
            </a:pPr>
            <a:r>
              <a:rPr lang="fr-FR" dirty="0" smtClean="0"/>
              <a:t>20</a:t>
            </a:r>
            <a:r>
              <a:rPr lang="fr-FR" dirty="0"/>
              <a:t>: 0f </a:t>
            </a:r>
            <a:r>
              <a:rPr lang="fr-FR" dirty="0" err="1"/>
              <a:t>af</a:t>
            </a:r>
            <a:r>
              <a:rPr lang="fr-FR" dirty="0"/>
              <a:t> da </a:t>
            </a:r>
            <a:r>
              <a:rPr lang="fr-FR" dirty="0" smtClean="0"/>
              <a:t>				</a:t>
            </a:r>
            <a:r>
              <a:rPr lang="fr-FR" dirty="0" err="1" smtClean="0"/>
              <a:t>imul</a:t>
            </a:r>
            <a:r>
              <a:rPr lang="fr-FR" dirty="0" smtClean="0"/>
              <a:t> </a:t>
            </a:r>
            <a:r>
              <a:rPr lang="fr-FR" dirty="0"/>
              <a:t>%</a:t>
            </a:r>
            <a:r>
              <a:rPr lang="fr-FR" dirty="0" err="1"/>
              <a:t>edx</a:t>
            </a:r>
            <a:r>
              <a:rPr lang="fr-FR" dirty="0"/>
              <a:t>,%</a:t>
            </a:r>
            <a:r>
              <a:rPr lang="fr-FR" dirty="0" err="1"/>
              <a:t>ebx</a:t>
            </a:r>
            <a:r>
              <a:rPr lang="fr-FR" dirty="0"/>
              <a:t> </a:t>
            </a:r>
            <a:endParaRPr lang="fr-FR" dirty="0" smtClean="0"/>
          </a:p>
          <a:p>
            <a:pPr marL="0" indent="0">
              <a:buNone/>
            </a:pPr>
            <a:r>
              <a:rPr lang="fr-FR" dirty="0" smtClean="0"/>
              <a:t>23</a:t>
            </a:r>
            <a:r>
              <a:rPr lang="fr-FR" dirty="0"/>
              <a:t>: 01 d9 </a:t>
            </a:r>
            <a:r>
              <a:rPr lang="fr-FR" dirty="0" smtClean="0"/>
              <a:t>				</a:t>
            </a:r>
            <a:r>
              <a:rPr lang="fr-FR" dirty="0" err="1" smtClean="0"/>
              <a:t>add</a:t>
            </a:r>
            <a:r>
              <a:rPr lang="fr-FR" dirty="0" smtClean="0"/>
              <a:t> </a:t>
            </a:r>
            <a:r>
              <a:rPr lang="fr-FR" dirty="0"/>
              <a:t>%</a:t>
            </a:r>
            <a:r>
              <a:rPr lang="fr-FR" dirty="0" err="1"/>
              <a:t>ebx</a:t>
            </a:r>
            <a:r>
              <a:rPr lang="fr-FR" dirty="0"/>
              <a:t>,%</a:t>
            </a:r>
            <a:r>
              <a:rPr lang="fr-FR" dirty="0" err="1"/>
              <a:t>ecx</a:t>
            </a:r>
            <a:r>
              <a:rPr lang="fr-FR" dirty="0"/>
              <a:t> </a:t>
            </a:r>
            <a:endParaRPr lang="fr-FR" dirty="0" smtClean="0"/>
          </a:p>
          <a:p>
            <a:pPr marL="0" indent="0">
              <a:buNone/>
            </a:pPr>
            <a:r>
              <a:rPr lang="fr-FR" dirty="0" smtClean="0"/>
              <a:t>25</a:t>
            </a:r>
            <a:r>
              <a:rPr lang="fr-FR" dirty="0"/>
              <a:t>: 89 0c 24 </a:t>
            </a:r>
            <a:r>
              <a:rPr lang="fr-FR" dirty="0" smtClean="0"/>
              <a:t>				</a:t>
            </a:r>
            <a:r>
              <a:rPr lang="fr-FR" dirty="0" err="1" smtClean="0"/>
              <a:t>mov</a:t>
            </a:r>
            <a:r>
              <a:rPr lang="fr-FR" dirty="0" smtClean="0"/>
              <a:t> </a:t>
            </a:r>
            <a:r>
              <a:rPr lang="fr-FR" dirty="0"/>
              <a:t>%</a:t>
            </a:r>
            <a:r>
              <a:rPr lang="fr-FR" dirty="0" err="1"/>
              <a:t>ecx</a:t>
            </a:r>
            <a:r>
              <a:rPr lang="fr-FR" dirty="0"/>
              <a:t>,(%esp) </a:t>
            </a:r>
            <a:endParaRPr lang="fr-FR" dirty="0" smtClean="0"/>
          </a:p>
          <a:p>
            <a:pPr marL="0" indent="0">
              <a:buNone/>
            </a:pPr>
            <a:r>
              <a:rPr lang="fr-FR" dirty="0" smtClean="0"/>
              <a:t>..... </a:t>
            </a:r>
          </a:p>
        </p:txBody>
      </p:sp>
      <p:sp>
        <p:nvSpPr>
          <p:cNvPr id="5" name="Titre 1"/>
          <p:cNvSpPr txBox="1">
            <a:spLocks/>
          </p:cNvSpPr>
          <p:nvPr/>
        </p:nvSpPr>
        <p:spPr>
          <a:xfrm>
            <a:off x="832513" y="6318912"/>
            <a:ext cx="10510990" cy="32902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27801363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FF0000"/>
                </a:solidFill>
                <a:effectLst>
                  <a:outerShdw blurRad="38100" dist="38100" dir="2700000" algn="tl">
                    <a:srgbClr val="000000">
                      <a:alpha val="43137"/>
                    </a:srgbClr>
                  </a:outerShdw>
                </a:effectLst>
                <a:latin typeface="+mn-lt"/>
              </a:rPr>
              <a:t>Autres apports</a:t>
            </a:r>
          </a:p>
        </p:txBody>
      </p:sp>
      <p:sp>
        <p:nvSpPr>
          <p:cNvPr id="3" name="Espace réservé du contenu 2"/>
          <p:cNvSpPr>
            <a:spLocks noGrp="1"/>
          </p:cNvSpPr>
          <p:nvPr>
            <p:ph idx="1"/>
          </p:nvPr>
        </p:nvSpPr>
        <p:spPr/>
        <p:txBody>
          <a:bodyPr/>
          <a:lstStyle/>
          <a:p>
            <a:pPr>
              <a:buFontTx/>
              <a:buChar char="-"/>
            </a:pPr>
            <a:r>
              <a:rPr lang="fr-FR" b="1" dirty="0" smtClean="0"/>
              <a:t>Maîtriser</a:t>
            </a:r>
            <a:r>
              <a:rPr lang="fr-FR" dirty="0" smtClean="0"/>
              <a:t> </a:t>
            </a:r>
            <a:r>
              <a:rPr lang="fr-FR" dirty="0"/>
              <a:t>les techniques de base pour la transformation textuelle: (</a:t>
            </a:r>
            <a:r>
              <a:rPr lang="fr-FR" dirty="0" err="1"/>
              <a:t>lex</a:t>
            </a:r>
            <a:r>
              <a:rPr lang="fr-FR" dirty="0"/>
              <a:t>, </a:t>
            </a:r>
            <a:r>
              <a:rPr lang="fr-FR" dirty="0" err="1"/>
              <a:t>yacc</a:t>
            </a:r>
            <a:r>
              <a:rPr lang="fr-FR" dirty="0"/>
              <a:t>) </a:t>
            </a:r>
            <a:endParaRPr lang="fr-FR" dirty="0" smtClean="0"/>
          </a:p>
          <a:p>
            <a:pPr marL="0" indent="0">
              <a:buNone/>
            </a:pPr>
            <a:endParaRPr lang="fr-FR" dirty="0" smtClean="0"/>
          </a:p>
          <a:p>
            <a:pPr>
              <a:buFontTx/>
              <a:buChar char="-"/>
            </a:pPr>
            <a:r>
              <a:rPr lang="fr-FR" b="1" dirty="0" smtClean="0"/>
              <a:t>Comprendre</a:t>
            </a:r>
            <a:r>
              <a:rPr lang="fr-FR" dirty="0" smtClean="0"/>
              <a:t> </a:t>
            </a:r>
            <a:r>
              <a:rPr lang="fr-FR" dirty="0"/>
              <a:t>les caractéristiques des langages de programmation (sémantique, efficacité) </a:t>
            </a:r>
            <a:endParaRPr lang="fr-FR" dirty="0" smtClean="0"/>
          </a:p>
          <a:p>
            <a:pPr marL="0" indent="0">
              <a:buNone/>
            </a:pPr>
            <a:endParaRPr lang="fr-FR" dirty="0" smtClean="0"/>
          </a:p>
          <a:p>
            <a:pPr>
              <a:buFontTx/>
              <a:buChar char="-"/>
            </a:pPr>
            <a:r>
              <a:rPr lang="fr-FR" b="1" dirty="0" smtClean="0">
                <a:effectLst>
                  <a:outerShdw blurRad="38100" dist="38100" dir="2700000" algn="tl">
                    <a:srgbClr val="000000">
                      <a:alpha val="43137"/>
                    </a:srgbClr>
                  </a:outerShdw>
                </a:effectLst>
              </a:rPr>
              <a:t>Programmation</a:t>
            </a:r>
            <a:r>
              <a:rPr lang="fr-FR" dirty="0"/>
              <a:t>: structures de données et algorithmes avancés</a:t>
            </a:r>
          </a:p>
        </p:txBody>
      </p:sp>
      <p:sp>
        <p:nvSpPr>
          <p:cNvPr id="5" name="Titre 1"/>
          <p:cNvSpPr txBox="1">
            <a:spLocks/>
          </p:cNvSpPr>
          <p:nvPr/>
        </p:nvSpPr>
        <p:spPr>
          <a:xfrm>
            <a:off x="832513" y="6318912"/>
            <a:ext cx="10510990" cy="32902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238955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535627"/>
          </a:xfrm>
        </p:spPr>
        <p:txBody>
          <a:bodyPr>
            <a:normAutofit fontScale="90000"/>
          </a:bodyPr>
          <a:lstStyle/>
          <a:p>
            <a:r>
              <a:rPr lang="fr-FR" b="1" dirty="0">
                <a:solidFill>
                  <a:srgbClr val="FF0000"/>
                </a:solidFill>
                <a:effectLst>
                  <a:outerShdw blurRad="38100" dist="38100" dir="2700000" algn="tl">
                    <a:srgbClr val="000000">
                      <a:alpha val="43137"/>
                    </a:srgbClr>
                  </a:outerShdw>
                </a:effectLst>
                <a:latin typeface="+mn-lt"/>
              </a:rPr>
              <a:t>Bibliographie</a:t>
            </a:r>
          </a:p>
        </p:txBody>
      </p:sp>
      <p:sp>
        <p:nvSpPr>
          <p:cNvPr id="3" name="Espace réservé du contenu 2"/>
          <p:cNvSpPr>
            <a:spLocks noGrp="1"/>
          </p:cNvSpPr>
          <p:nvPr>
            <p:ph idx="1"/>
          </p:nvPr>
        </p:nvSpPr>
        <p:spPr>
          <a:xfrm>
            <a:off x="838200" y="900752"/>
            <a:ext cx="10515600" cy="5276211"/>
          </a:xfrm>
        </p:spPr>
        <p:txBody>
          <a:bodyPr>
            <a:normAutofit fontScale="92500" lnSpcReduction="10000"/>
          </a:bodyPr>
          <a:lstStyle/>
          <a:p>
            <a:pPr>
              <a:buFontTx/>
              <a:buChar char="-"/>
            </a:pPr>
            <a:r>
              <a:rPr lang="fr-FR" b="1" dirty="0" smtClean="0">
                <a:effectLst>
                  <a:outerShdw blurRad="38100" dist="38100" dir="2700000" algn="tl">
                    <a:srgbClr val="000000">
                      <a:alpha val="43137"/>
                    </a:srgbClr>
                  </a:outerShdw>
                </a:effectLst>
              </a:rPr>
              <a:t>Compilation </a:t>
            </a:r>
          </a:p>
          <a:p>
            <a:pPr lvl="1">
              <a:buFontTx/>
              <a:buChar char="-"/>
            </a:pPr>
            <a:r>
              <a:rPr lang="fr-FR" dirty="0" smtClean="0"/>
              <a:t>A</a:t>
            </a:r>
            <a:r>
              <a:rPr lang="fr-FR" dirty="0"/>
              <a:t>. W. Appel. Modern Compiler </a:t>
            </a:r>
            <a:r>
              <a:rPr lang="fr-FR" dirty="0" err="1"/>
              <a:t>Implementation</a:t>
            </a:r>
            <a:r>
              <a:rPr lang="fr-FR" dirty="0"/>
              <a:t> in ML. Cambridge </a:t>
            </a:r>
            <a:r>
              <a:rPr lang="fr-FR" dirty="0" err="1"/>
              <a:t>University</a:t>
            </a:r>
            <a:r>
              <a:rPr lang="fr-FR" dirty="0"/>
              <a:t> </a:t>
            </a:r>
            <a:r>
              <a:rPr lang="fr-FR" dirty="0" err="1"/>
              <a:t>Press</a:t>
            </a:r>
            <a:r>
              <a:rPr lang="fr-FR" dirty="0"/>
              <a:t>, 1998 </a:t>
            </a:r>
            <a:endParaRPr lang="fr-FR" dirty="0" smtClean="0"/>
          </a:p>
          <a:p>
            <a:pPr lvl="1">
              <a:buFontTx/>
              <a:buChar char="-"/>
            </a:pPr>
            <a:r>
              <a:rPr lang="fr-FR" dirty="0" smtClean="0"/>
              <a:t>J</a:t>
            </a:r>
            <a:r>
              <a:rPr lang="fr-FR" dirty="0"/>
              <a:t>. R. </a:t>
            </a:r>
            <a:r>
              <a:rPr lang="fr-FR" dirty="0" err="1"/>
              <a:t>Levine</a:t>
            </a:r>
            <a:r>
              <a:rPr lang="fr-FR" dirty="0"/>
              <a:t>, T. </a:t>
            </a:r>
            <a:r>
              <a:rPr lang="fr-FR" dirty="0" err="1"/>
              <a:t>Mason</a:t>
            </a:r>
            <a:r>
              <a:rPr lang="fr-FR" dirty="0"/>
              <a:t>, and D. Brown. </a:t>
            </a:r>
            <a:r>
              <a:rPr lang="fr-FR" dirty="0" err="1"/>
              <a:t>Lex</a:t>
            </a:r>
            <a:r>
              <a:rPr lang="fr-FR" dirty="0"/>
              <a:t> &amp; </a:t>
            </a:r>
            <a:r>
              <a:rPr lang="fr-FR" dirty="0" err="1"/>
              <a:t>Yacc</a:t>
            </a:r>
            <a:r>
              <a:rPr lang="fr-FR" dirty="0"/>
              <a:t>. Unix </a:t>
            </a:r>
            <a:r>
              <a:rPr lang="fr-FR" dirty="0" err="1"/>
              <a:t>Programming</a:t>
            </a:r>
            <a:r>
              <a:rPr lang="fr-FR" dirty="0"/>
              <a:t> Tools. O’ </a:t>
            </a:r>
            <a:r>
              <a:rPr lang="fr-FR" dirty="0" err="1"/>
              <a:t>Reilly</a:t>
            </a:r>
            <a:r>
              <a:rPr lang="fr-FR" dirty="0"/>
              <a:t>, 1995 </a:t>
            </a:r>
            <a:endParaRPr lang="fr-FR" dirty="0" smtClean="0"/>
          </a:p>
          <a:p>
            <a:pPr>
              <a:buFontTx/>
              <a:buChar char="-"/>
            </a:pPr>
            <a:r>
              <a:rPr lang="fr-FR" b="1" dirty="0" err="1" smtClean="0">
                <a:effectLst>
                  <a:outerShdw blurRad="38100" dist="38100" dir="2700000" algn="tl">
                    <a:srgbClr val="000000">
                      <a:alpha val="43137"/>
                    </a:srgbClr>
                  </a:outerShdw>
                </a:effectLst>
              </a:rPr>
              <a:t>ocaml</a:t>
            </a:r>
            <a:r>
              <a:rPr lang="fr-FR" b="1" dirty="0" smtClean="0">
                <a:effectLst>
                  <a:outerShdw blurRad="38100" dist="38100" dir="2700000" algn="tl">
                    <a:srgbClr val="000000">
                      <a:alpha val="43137"/>
                    </a:srgbClr>
                  </a:outerShdw>
                </a:effectLst>
              </a:rPr>
              <a:t> </a:t>
            </a:r>
          </a:p>
          <a:p>
            <a:pPr lvl="1">
              <a:buFontTx/>
              <a:buChar char="-"/>
            </a:pPr>
            <a:r>
              <a:rPr lang="fr-FR" dirty="0" smtClean="0"/>
              <a:t>E</a:t>
            </a:r>
            <a:r>
              <a:rPr lang="fr-FR" dirty="0"/>
              <a:t>. </a:t>
            </a:r>
            <a:r>
              <a:rPr lang="fr-FR" dirty="0" err="1"/>
              <a:t>Chailloux</a:t>
            </a:r>
            <a:r>
              <a:rPr lang="fr-FR" dirty="0"/>
              <a:t>, P. </a:t>
            </a:r>
            <a:r>
              <a:rPr lang="fr-FR" dirty="0" err="1"/>
              <a:t>Manoury</a:t>
            </a:r>
            <a:r>
              <a:rPr lang="fr-FR" dirty="0"/>
              <a:t>, and B. Pagano. Développement d’applications avec Objective </a:t>
            </a:r>
            <a:r>
              <a:rPr lang="fr-FR" dirty="0" err="1"/>
              <a:t>Caml</a:t>
            </a:r>
            <a:r>
              <a:rPr lang="fr-FR" dirty="0"/>
              <a:t>. </a:t>
            </a:r>
            <a:r>
              <a:rPr lang="fr-FR" dirty="0" err="1"/>
              <a:t>O’Reilly</a:t>
            </a:r>
            <a:r>
              <a:rPr lang="fr-FR" dirty="0"/>
              <a:t>, 2000 </a:t>
            </a:r>
            <a:endParaRPr lang="fr-FR" dirty="0" smtClean="0"/>
          </a:p>
          <a:p>
            <a:pPr lvl="1">
              <a:buFontTx/>
              <a:buChar char="-"/>
            </a:pPr>
            <a:r>
              <a:rPr lang="fr-FR" dirty="0" smtClean="0"/>
              <a:t>Claude </a:t>
            </a:r>
            <a:r>
              <a:rPr lang="fr-FR" dirty="0"/>
              <a:t>Marché and Ralf </a:t>
            </a:r>
            <a:r>
              <a:rPr lang="fr-FR" dirty="0" err="1"/>
              <a:t>Treinen</a:t>
            </a:r>
            <a:r>
              <a:rPr lang="fr-FR" dirty="0"/>
              <a:t>. Formation au langage CAML. Université Paris Sud. Notes du Cours LGL </a:t>
            </a:r>
            <a:endParaRPr lang="fr-FR" dirty="0" smtClean="0"/>
          </a:p>
          <a:p>
            <a:pPr lvl="1">
              <a:buFontTx/>
              <a:buChar char="-"/>
            </a:pPr>
            <a:r>
              <a:rPr lang="fr-FR" dirty="0" smtClean="0"/>
              <a:t>Jean-Christophe </a:t>
            </a:r>
            <a:r>
              <a:rPr lang="fr-FR" dirty="0" err="1"/>
              <a:t>Filliâtre</a:t>
            </a:r>
            <a:r>
              <a:rPr lang="fr-FR" dirty="0"/>
              <a:t>. </a:t>
            </a:r>
            <a:r>
              <a:rPr lang="fr-FR" dirty="0" err="1"/>
              <a:t>Intiation</a:t>
            </a:r>
            <a:r>
              <a:rPr lang="fr-FR" dirty="0"/>
              <a:t> à la programmation fonctionnelle. Université Paris Sud. Notes de Cours - Master Informatique M1 </a:t>
            </a:r>
            <a:endParaRPr lang="fr-FR" dirty="0" smtClean="0"/>
          </a:p>
          <a:p>
            <a:pPr>
              <a:buFontTx/>
              <a:buChar char="-"/>
            </a:pPr>
            <a:r>
              <a:rPr lang="fr-FR" b="1" dirty="0" smtClean="0">
                <a:effectLst>
                  <a:outerShdw blurRad="38100" dist="38100" dir="2700000" algn="tl">
                    <a:srgbClr val="000000">
                      <a:alpha val="43137"/>
                    </a:srgbClr>
                  </a:outerShdw>
                </a:effectLst>
              </a:rPr>
              <a:t>Assembleur </a:t>
            </a:r>
          </a:p>
          <a:p>
            <a:pPr lvl="1">
              <a:buFontTx/>
              <a:buChar char="-"/>
            </a:pPr>
            <a:r>
              <a:rPr lang="fr-FR" dirty="0" smtClean="0"/>
              <a:t>Jim </a:t>
            </a:r>
            <a:r>
              <a:rPr lang="fr-FR" dirty="0" err="1"/>
              <a:t>Larus</a:t>
            </a:r>
            <a:r>
              <a:rPr lang="fr-FR" dirty="0"/>
              <a:t>. Computer </a:t>
            </a:r>
            <a:r>
              <a:rPr lang="fr-FR" dirty="0" err="1"/>
              <a:t>Organization</a:t>
            </a:r>
            <a:r>
              <a:rPr lang="fr-FR" dirty="0"/>
              <a:t> and Design: The Hardware/Software Interface, </a:t>
            </a:r>
            <a:r>
              <a:rPr lang="fr-FR" dirty="0" err="1"/>
              <a:t>chapter</a:t>
            </a:r>
            <a:r>
              <a:rPr lang="fr-FR" dirty="0"/>
              <a:t> </a:t>
            </a:r>
            <a:r>
              <a:rPr lang="fr-FR" dirty="0" err="1"/>
              <a:t>Assemblers</a:t>
            </a:r>
            <a:r>
              <a:rPr lang="fr-FR" dirty="0"/>
              <a:t>, </a:t>
            </a:r>
            <a:r>
              <a:rPr lang="fr-FR" dirty="0" err="1"/>
              <a:t>Linkers</a:t>
            </a:r>
            <a:r>
              <a:rPr lang="fr-FR" dirty="0"/>
              <a:t>, and the SPIM Simulator. Morgan Kaufmann, 2004. </a:t>
            </a:r>
            <a:endParaRPr lang="fr-FR" dirty="0" smtClean="0"/>
          </a:p>
          <a:p>
            <a:pPr lvl="1">
              <a:buFontTx/>
              <a:buChar char="-"/>
            </a:pPr>
            <a:r>
              <a:rPr lang="fr-FR" dirty="0" smtClean="0"/>
              <a:t>http</a:t>
            </a:r>
            <a:r>
              <a:rPr lang="fr-FR" dirty="0"/>
              <a:t>://pages.cs.wisc.edu/~larus/HP_AppA.pdf</a:t>
            </a:r>
          </a:p>
        </p:txBody>
      </p:sp>
      <p:sp>
        <p:nvSpPr>
          <p:cNvPr id="5" name="Titre 1"/>
          <p:cNvSpPr txBox="1">
            <a:spLocks/>
          </p:cNvSpPr>
          <p:nvPr/>
        </p:nvSpPr>
        <p:spPr>
          <a:xfrm>
            <a:off x="832513" y="6318912"/>
            <a:ext cx="10510990" cy="32902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2924255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535627"/>
          </a:xfrm>
        </p:spPr>
        <p:txBody>
          <a:bodyPr>
            <a:normAutofit fontScale="90000"/>
          </a:bodyPr>
          <a:lstStyle/>
          <a:p>
            <a:r>
              <a:rPr lang="fr-FR" b="1" dirty="0">
                <a:solidFill>
                  <a:srgbClr val="FF0000"/>
                </a:solidFill>
                <a:effectLst>
                  <a:outerShdw blurRad="38100" dist="38100" dir="2700000" algn="tl">
                    <a:srgbClr val="000000">
                      <a:alpha val="43137"/>
                    </a:srgbClr>
                  </a:outerShdw>
                </a:effectLst>
                <a:latin typeface="+mn-lt"/>
              </a:rPr>
              <a:t>Plan-1</a:t>
            </a:r>
          </a:p>
        </p:txBody>
      </p:sp>
      <p:sp>
        <p:nvSpPr>
          <p:cNvPr id="3" name="Espace réservé du contenu 2"/>
          <p:cNvSpPr>
            <a:spLocks noGrp="1"/>
          </p:cNvSpPr>
          <p:nvPr>
            <p:ph idx="1"/>
          </p:nvPr>
        </p:nvSpPr>
        <p:spPr>
          <a:xfrm>
            <a:off x="838200" y="900752"/>
            <a:ext cx="10515600" cy="5276211"/>
          </a:xfrm>
        </p:spPr>
        <p:txBody>
          <a:bodyPr>
            <a:normAutofit/>
          </a:bodyPr>
          <a:lstStyle/>
          <a:p>
            <a:pPr>
              <a:buFontTx/>
              <a:buChar char="-"/>
            </a:pPr>
            <a:r>
              <a:rPr lang="fr-FR" b="1" dirty="0" smtClean="0">
                <a:solidFill>
                  <a:schemeClr val="accent1"/>
                </a:solidFill>
                <a:effectLst>
                  <a:outerShdw blurRad="38100" dist="38100" dir="2700000" algn="tl">
                    <a:srgbClr val="000000">
                      <a:alpha val="43137"/>
                    </a:srgbClr>
                  </a:outerShdw>
                </a:effectLst>
              </a:rPr>
              <a:t>Introduction </a:t>
            </a:r>
            <a:r>
              <a:rPr lang="fr-FR" b="1" dirty="0">
                <a:solidFill>
                  <a:schemeClr val="accent1"/>
                </a:solidFill>
                <a:effectLst>
                  <a:outerShdw blurRad="38100" dist="38100" dir="2700000" algn="tl">
                    <a:srgbClr val="000000">
                      <a:alpha val="43137"/>
                    </a:srgbClr>
                  </a:outerShdw>
                </a:effectLst>
              </a:rPr>
              <a:t>à la compilation </a:t>
            </a:r>
            <a:endParaRPr lang="fr-FR" b="1" dirty="0" smtClean="0">
              <a:solidFill>
                <a:schemeClr val="accent1"/>
              </a:solidFill>
              <a:effectLst>
                <a:outerShdw blurRad="38100" dist="38100" dir="2700000" algn="tl">
                  <a:srgbClr val="000000">
                    <a:alpha val="43137"/>
                  </a:srgbClr>
                </a:outerShdw>
              </a:effectLst>
            </a:endParaRPr>
          </a:p>
          <a:p>
            <a:pPr lvl="2">
              <a:buFontTx/>
              <a:buChar char="-"/>
            </a:pPr>
            <a:r>
              <a:rPr lang="fr-FR" dirty="0" smtClean="0"/>
              <a:t>Structure </a:t>
            </a:r>
            <a:r>
              <a:rPr lang="fr-FR" dirty="0"/>
              <a:t>d’un compilateur, exemple </a:t>
            </a:r>
            <a:endParaRPr lang="fr-FR" dirty="0" smtClean="0"/>
          </a:p>
          <a:p>
            <a:pPr lvl="2">
              <a:buFontTx/>
              <a:buChar char="-"/>
            </a:pPr>
            <a:r>
              <a:rPr lang="fr-FR" dirty="0" smtClean="0"/>
              <a:t>Quelques </a:t>
            </a:r>
            <a:r>
              <a:rPr lang="fr-FR" dirty="0"/>
              <a:t>notions de sémantique </a:t>
            </a:r>
            <a:endParaRPr lang="fr-FR" dirty="0" smtClean="0"/>
          </a:p>
          <a:p>
            <a:pPr lvl="2">
              <a:buFontTx/>
              <a:buChar char="-"/>
            </a:pPr>
            <a:r>
              <a:rPr lang="fr-FR" dirty="0" smtClean="0"/>
              <a:t>Evaluateur </a:t>
            </a:r>
            <a:r>
              <a:rPr lang="fr-FR" dirty="0"/>
              <a:t>versus compilateur, techniques de construction de compilateurs </a:t>
            </a:r>
            <a:endParaRPr lang="fr-FR" dirty="0" smtClean="0"/>
          </a:p>
          <a:p>
            <a:pPr>
              <a:buFontTx/>
              <a:buChar char="-"/>
            </a:pPr>
            <a:r>
              <a:rPr lang="fr-FR" b="1" dirty="0" smtClean="0">
                <a:solidFill>
                  <a:schemeClr val="accent1"/>
                </a:solidFill>
                <a:effectLst>
                  <a:outerShdw blurRad="38100" dist="38100" dir="2700000" algn="tl">
                    <a:srgbClr val="000000">
                      <a:alpha val="43137"/>
                    </a:srgbClr>
                  </a:outerShdw>
                </a:effectLst>
              </a:rPr>
              <a:t>Analyse </a:t>
            </a:r>
            <a:r>
              <a:rPr lang="fr-FR" b="1" dirty="0">
                <a:solidFill>
                  <a:schemeClr val="accent1"/>
                </a:solidFill>
                <a:effectLst>
                  <a:outerShdw blurRad="38100" dist="38100" dir="2700000" algn="tl">
                    <a:srgbClr val="000000">
                      <a:alpha val="43137"/>
                    </a:srgbClr>
                  </a:outerShdw>
                </a:effectLst>
              </a:rPr>
              <a:t>lexicale et syntaxique </a:t>
            </a:r>
            <a:endParaRPr lang="fr-FR" b="1" dirty="0" smtClean="0">
              <a:solidFill>
                <a:schemeClr val="accent1"/>
              </a:solidFill>
              <a:effectLst>
                <a:outerShdw blurRad="38100" dist="38100" dir="2700000" algn="tl">
                  <a:srgbClr val="000000">
                    <a:alpha val="43137"/>
                  </a:srgbClr>
                </a:outerShdw>
              </a:effectLst>
            </a:endParaRPr>
          </a:p>
          <a:p>
            <a:pPr lvl="2">
              <a:buFontTx/>
              <a:buChar char="-"/>
            </a:pPr>
            <a:r>
              <a:rPr lang="fr-FR" dirty="0" smtClean="0"/>
              <a:t>Mise </a:t>
            </a:r>
            <a:r>
              <a:rPr lang="fr-FR" dirty="0"/>
              <a:t>en </a:t>
            </a:r>
            <a:r>
              <a:rPr lang="fr-FR" dirty="0" smtClean="0"/>
              <a:t>œuvre </a:t>
            </a:r>
            <a:r>
              <a:rPr lang="fr-FR" dirty="0"/>
              <a:t>d’un analyseur lexical </a:t>
            </a:r>
            <a:endParaRPr lang="fr-FR" dirty="0" smtClean="0"/>
          </a:p>
          <a:p>
            <a:pPr lvl="2">
              <a:buFontTx/>
              <a:buChar char="-"/>
            </a:pPr>
            <a:r>
              <a:rPr lang="fr-FR" dirty="0" smtClean="0"/>
              <a:t>Analyse </a:t>
            </a:r>
            <a:r>
              <a:rPr lang="fr-FR" dirty="0"/>
              <a:t>descendante, analyse ascendante </a:t>
            </a:r>
            <a:endParaRPr lang="fr-FR" dirty="0" smtClean="0"/>
          </a:p>
          <a:p>
            <a:pPr lvl="2">
              <a:buFontTx/>
              <a:buChar char="-"/>
            </a:pPr>
            <a:r>
              <a:rPr lang="fr-FR" dirty="0" smtClean="0"/>
              <a:t>Ambiguïtés </a:t>
            </a:r>
            <a:r>
              <a:rPr lang="fr-FR" dirty="0"/>
              <a:t>et précédences </a:t>
            </a:r>
            <a:endParaRPr lang="fr-FR" dirty="0" smtClean="0"/>
          </a:p>
          <a:p>
            <a:pPr lvl="2">
              <a:buFontTx/>
              <a:buChar char="-"/>
            </a:pPr>
            <a:r>
              <a:rPr lang="fr-FR" dirty="0" smtClean="0"/>
              <a:t>Actions </a:t>
            </a:r>
            <a:r>
              <a:rPr lang="fr-FR" dirty="0"/>
              <a:t>sémantiques: arbres de syntaxe abstraite </a:t>
            </a:r>
            <a:endParaRPr lang="fr-FR" dirty="0" smtClean="0"/>
          </a:p>
          <a:p>
            <a:pPr>
              <a:buFontTx/>
              <a:buChar char="-"/>
            </a:pPr>
            <a:r>
              <a:rPr lang="fr-FR" b="1" dirty="0" smtClean="0">
                <a:solidFill>
                  <a:schemeClr val="accent1"/>
                </a:solidFill>
                <a:effectLst>
                  <a:outerShdw blurRad="38100" dist="38100" dir="2700000" algn="tl">
                    <a:srgbClr val="000000">
                      <a:alpha val="43137"/>
                    </a:srgbClr>
                  </a:outerShdw>
                </a:effectLst>
              </a:rPr>
              <a:t>Analyse </a:t>
            </a:r>
            <a:r>
              <a:rPr lang="fr-FR" b="1" dirty="0">
                <a:solidFill>
                  <a:schemeClr val="accent1"/>
                </a:solidFill>
                <a:effectLst>
                  <a:outerShdw blurRad="38100" dist="38100" dir="2700000" algn="tl">
                    <a:srgbClr val="000000">
                      <a:alpha val="43137"/>
                    </a:srgbClr>
                  </a:outerShdw>
                </a:effectLst>
              </a:rPr>
              <a:t>sémantique élémentaire </a:t>
            </a:r>
            <a:endParaRPr lang="fr-FR" b="1" dirty="0" smtClean="0">
              <a:solidFill>
                <a:schemeClr val="accent1"/>
              </a:solidFill>
              <a:effectLst>
                <a:outerShdw blurRad="38100" dist="38100" dir="2700000" algn="tl">
                  <a:srgbClr val="000000">
                    <a:alpha val="43137"/>
                  </a:srgbClr>
                </a:outerShdw>
              </a:effectLst>
            </a:endParaRPr>
          </a:p>
          <a:p>
            <a:pPr lvl="2">
              <a:buFontTx/>
              <a:buChar char="-"/>
            </a:pPr>
            <a:r>
              <a:rPr lang="fr-FR" dirty="0" smtClean="0"/>
              <a:t>Analyse </a:t>
            </a:r>
            <a:r>
              <a:rPr lang="fr-FR" dirty="0"/>
              <a:t>de portée </a:t>
            </a:r>
          </a:p>
        </p:txBody>
      </p:sp>
      <p:sp>
        <p:nvSpPr>
          <p:cNvPr id="5" name="Titre 1"/>
          <p:cNvSpPr txBox="1">
            <a:spLocks/>
          </p:cNvSpPr>
          <p:nvPr/>
        </p:nvSpPr>
        <p:spPr>
          <a:xfrm>
            <a:off x="832513" y="6318912"/>
            <a:ext cx="10510990" cy="32902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4115930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535627"/>
          </a:xfrm>
        </p:spPr>
        <p:txBody>
          <a:bodyPr>
            <a:normAutofit fontScale="90000"/>
          </a:bodyPr>
          <a:lstStyle/>
          <a:p>
            <a:r>
              <a:rPr lang="fr-FR" b="1" dirty="0" smtClean="0">
                <a:solidFill>
                  <a:srgbClr val="FF0000"/>
                </a:solidFill>
                <a:effectLst>
                  <a:outerShdw blurRad="38100" dist="38100" dir="2700000" algn="tl">
                    <a:srgbClr val="000000">
                      <a:alpha val="43137"/>
                    </a:srgbClr>
                  </a:outerShdw>
                </a:effectLst>
                <a:latin typeface="+mn-lt"/>
              </a:rPr>
              <a:t>Plan-2</a:t>
            </a:r>
            <a:endParaRPr lang="fr-FR" b="1" dirty="0">
              <a:solidFill>
                <a:srgbClr val="FF0000"/>
              </a:solidFill>
              <a:effectLst>
                <a:outerShdw blurRad="38100" dist="38100" dir="2700000" algn="tl">
                  <a:srgbClr val="000000">
                    <a:alpha val="43137"/>
                  </a:srgbClr>
                </a:outerShdw>
              </a:effectLst>
              <a:latin typeface="+mn-lt"/>
            </a:endParaRPr>
          </a:p>
        </p:txBody>
      </p:sp>
      <p:sp>
        <p:nvSpPr>
          <p:cNvPr id="3" name="Espace réservé du contenu 2"/>
          <p:cNvSpPr>
            <a:spLocks noGrp="1"/>
          </p:cNvSpPr>
          <p:nvPr>
            <p:ph idx="1"/>
          </p:nvPr>
        </p:nvSpPr>
        <p:spPr>
          <a:xfrm>
            <a:off x="838200" y="900752"/>
            <a:ext cx="10515600" cy="5276211"/>
          </a:xfrm>
        </p:spPr>
        <p:txBody>
          <a:bodyPr>
            <a:normAutofit/>
          </a:bodyPr>
          <a:lstStyle/>
          <a:p>
            <a:pPr>
              <a:buFontTx/>
              <a:buChar char="-"/>
            </a:pPr>
            <a:r>
              <a:rPr lang="fr-FR" b="1" dirty="0" smtClean="0">
                <a:solidFill>
                  <a:schemeClr val="accent1"/>
                </a:solidFill>
                <a:effectLst>
                  <a:outerShdw blurRad="38100" dist="38100" dir="2700000" algn="tl">
                    <a:srgbClr val="000000">
                      <a:alpha val="43137"/>
                    </a:srgbClr>
                  </a:outerShdw>
                </a:effectLst>
              </a:rPr>
              <a:t>Génération </a:t>
            </a:r>
            <a:r>
              <a:rPr lang="fr-FR" b="1" dirty="0">
                <a:solidFill>
                  <a:schemeClr val="accent1"/>
                </a:solidFill>
                <a:effectLst>
                  <a:outerShdw blurRad="38100" dist="38100" dir="2700000" algn="tl">
                    <a:srgbClr val="000000">
                      <a:alpha val="43137"/>
                    </a:srgbClr>
                  </a:outerShdw>
                </a:effectLst>
              </a:rPr>
              <a:t>de code </a:t>
            </a:r>
            <a:endParaRPr lang="fr-FR" b="1" dirty="0" smtClean="0">
              <a:solidFill>
                <a:schemeClr val="accent1"/>
              </a:solidFill>
              <a:effectLst>
                <a:outerShdw blurRad="38100" dist="38100" dir="2700000" algn="tl">
                  <a:srgbClr val="000000">
                    <a:alpha val="43137"/>
                  </a:srgbClr>
                </a:outerShdw>
              </a:effectLst>
            </a:endParaRPr>
          </a:p>
          <a:p>
            <a:pPr lvl="2">
              <a:buFontTx/>
              <a:buChar char="-"/>
            </a:pPr>
            <a:r>
              <a:rPr lang="fr-FR" dirty="0" smtClean="0"/>
              <a:t>Machines </a:t>
            </a:r>
            <a:r>
              <a:rPr lang="fr-FR" dirty="0"/>
              <a:t>abstraites </a:t>
            </a:r>
            <a:endParaRPr lang="fr-FR" dirty="0" smtClean="0"/>
          </a:p>
          <a:p>
            <a:pPr lvl="2">
              <a:buFontTx/>
              <a:buChar char="-"/>
            </a:pPr>
            <a:r>
              <a:rPr lang="fr-FR" dirty="0" smtClean="0"/>
              <a:t>Assembleur </a:t>
            </a:r>
          </a:p>
          <a:p>
            <a:pPr lvl="2">
              <a:buFontTx/>
              <a:buChar char="-"/>
            </a:pPr>
            <a:r>
              <a:rPr lang="fr-FR" dirty="0" smtClean="0"/>
              <a:t>Appels </a:t>
            </a:r>
            <a:r>
              <a:rPr lang="fr-FR" dirty="0"/>
              <a:t>de fonctions, récursion terminale </a:t>
            </a:r>
            <a:endParaRPr lang="fr-FR" dirty="0" smtClean="0"/>
          </a:p>
          <a:p>
            <a:pPr lvl="2">
              <a:buFontTx/>
              <a:buChar char="-"/>
            </a:pPr>
            <a:r>
              <a:rPr lang="fr-FR" dirty="0" smtClean="0"/>
              <a:t>Allocation </a:t>
            </a:r>
            <a:r>
              <a:rPr lang="fr-FR" dirty="0"/>
              <a:t>de registres </a:t>
            </a:r>
            <a:endParaRPr lang="fr-FR" dirty="0" smtClean="0"/>
          </a:p>
          <a:p>
            <a:pPr lvl="2">
              <a:buFontTx/>
              <a:buChar char="-"/>
            </a:pPr>
            <a:r>
              <a:rPr lang="fr-FR" dirty="0" smtClean="0"/>
              <a:t>Gestion </a:t>
            </a:r>
            <a:r>
              <a:rPr lang="fr-FR" dirty="0"/>
              <a:t>de la mémoire </a:t>
            </a:r>
            <a:endParaRPr lang="fr-FR" dirty="0" smtClean="0"/>
          </a:p>
          <a:p>
            <a:pPr>
              <a:buFontTx/>
              <a:buChar char="-"/>
            </a:pPr>
            <a:r>
              <a:rPr lang="fr-FR" b="1" dirty="0" smtClean="0">
                <a:solidFill>
                  <a:schemeClr val="accent1"/>
                </a:solidFill>
                <a:effectLst>
                  <a:outerShdw blurRad="38100" dist="38100" dir="2700000" algn="tl">
                    <a:srgbClr val="000000">
                      <a:alpha val="43137"/>
                    </a:srgbClr>
                  </a:outerShdw>
                </a:effectLst>
              </a:rPr>
              <a:t>Analyse </a:t>
            </a:r>
            <a:r>
              <a:rPr lang="fr-FR" b="1" dirty="0">
                <a:solidFill>
                  <a:schemeClr val="accent1"/>
                </a:solidFill>
                <a:effectLst>
                  <a:outerShdw blurRad="38100" dist="38100" dir="2700000" algn="tl">
                    <a:srgbClr val="000000">
                      <a:alpha val="43137"/>
                    </a:srgbClr>
                  </a:outerShdw>
                </a:effectLst>
              </a:rPr>
              <a:t>sémantique avancée </a:t>
            </a:r>
            <a:endParaRPr lang="fr-FR" b="1" dirty="0" smtClean="0">
              <a:solidFill>
                <a:schemeClr val="accent1"/>
              </a:solidFill>
              <a:effectLst>
                <a:outerShdw blurRad="38100" dist="38100" dir="2700000" algn="tl">
                  <a:srgbClr val="000000">
                    <a:alpha val="43137"/>
                  </a:srgbClr>
                </a:outerShdw>
              </a:effectLst>
            </a:endParaRPr>
          </a:p>
          <a:p>
            <a:pPr lvl="2">
              <a:buFontTx/>
              <a:buChar char="-"/>
            </a:pPr>
            <a:r>
              <a:rPr lang="fr-FR" dirty="0" smtClean="0"/>
              <a:t>Typage </a:t>
            </a:r>
            <a:r>
              <a:rPr lang="fr-FR" dirty="0"/>
              <a:t>: surcharge, inférence de types </a:t>
            </a:r>
            <a:endParaRPr lang="fr-FR" dirty="0" smtClean="0"/>
          </a:p>
          <a:p>
            <a:pPr lvl="2">
              <a:buFontTx/>
              <a:buChar char="-"/>
            </a:pPr>
            <a:r>
              <a:rPr lang="fr-FR" dirty="0" smtClean="0"/>
              <a:t>Analyses </a:t>
            </a:r>
            <a:r>
              <a:rPr lang="fr-FR" dirty="0"/>
              <a:t>statiques</a:t>
            </a:r>
          </a:p>
        </p:txBody>
      </p:sp>
      <p:sp>
        <p:nvSpPr>
          <p:cNvPr id="6" name="Titre 1"/>
          <p:cNvSpPr txBox="1">
            <a:spLocks/>
          </p:cNvSpPr>
          <p:nvPr/>
        </p:nvSpPr>
        <p:spPr>
          <a:xfrm>
            <a:off x="832513" y="6318912"/>
            <a:ext cx="10510990" cy="32902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731742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535627"/>
          </a:xfrm>
        </p:spPr>
        <p:txBody>
          <a:bodyPr>
            <a:normAutofit fontScale="90000"/>
          </a:bodyPr>
          <a:lstStyle/>
          <a:p>
            <a:r>
              <a:rPr lang="fr-FR" b="1" dirty="0">
                <a:solidFill>
                  <a:srgbClr val="FF0000"/>
                </a:solidFill>
                <a:effectLst>
                  <a:outerShdw blurRad="38100" dist="38100" dir="2700000" algn="tl">
                    <a:srgbClr val="000000">
                      <a:alpha val="43137"/>
                    </a:srgbClr>
                  </a:outerShdw>
                </a:effectLst>
                <a:latin typeface="+mn-lt"/>
              </a:rPr>
              <a:t>Rappels de vocabulaire</a:t>
            </a:r>
          </a:p>
        </p:txBody>
      </p:sp>
      <p:sp>
        <p:nvSpPr>
          <p:cNvPr id="3" name="Espace réservé du contenu 2"/>
          <p:cNvSpPr>
            <a:spLocks noGrp="1"/>
          </p:cNvSpPr>
          <p:nvPr>
            <p:ph idx="1"/>
          </p:nvPr>
        </p:nvSpPr>
        <p:spPr>
          <a:xfrm>
            <a:off x="838200" y="900752"/>
            <a:ext cx="10515600" cy="5276211"/>
          </a:xfrm>
        </p:spPr>
        <p:txBody>
          <a:bodyPr>
            <a:normAutofit lnSpcReduction="10000"/>
          </a:bodyPr>
          <a:lstStyle/>
          <a:p>
            <a:pPr>
              <a:buFontTx/>
              <a:buChar char="-"/>
            </a:pPr>
            <a:r>
              <a:rPr lang="fr-FR" b="1" dirty="0" smtClean="0">
                <a:solidFill>
                  <a:schemeClr val="accent1"/>
                </a:solidFill>
                <a:effectLst>
                  <a:outerShdw blurRad="38100" dist="38100" dir="2700000" algn="tl">
                    <a:srgbClr val="000000">
                      <a:alpha val="43137"/>
                    </a:srgbClr>
                  </a:outerShdw>
                </a:effectLst>
              </a:rPr>
              <a:t>Alphabet</a:t>
            </a:r>
            <a:r>
              <a:rPr lang="fr-FR" dirty="0" smtClean="0">
                <a:solidFill>
                  <a:schemeClr val="accent1"/>
                </a:solidFill>
                <a:effectLst>
                  <a:outerShdw blurRad="38100" dist="38100" dir="2700000" algn="tl">
                    <a:srgbClr val="000000">
                      <a:alpha val="43137"/>
                    </a:srgbClr>
                  </a:outerShdw>
                </a:effectLst>
              </a:rPr>
              <a:t> </a:t>
            </a:r>
            <a:r>
              <a:rPr lang="fr-FR" dirty="0"/>
              <a:t>: ensemble fini d’objets appelé caractères </a:t>
            </a:r>
            <a:endParaRPr lang="fr-FR" dirty="0" smtClean="0"/>
          </a:p>
          <a:p>
            <a:pPr>
              <a:buFontTx/>
              <a:buChar char="-"/>
            </a:pPr>
            <a:r>
              <a:rPr lang="fr-FR" b="1" dirty="0" smtClean="0">
                <a:solidFill>
                  <a:schemeClr val="accent1"/>
                </a:solidFill>
                <a:effectLst>
                  <a:outerShdw blurRad="38100" dist="38100" dir="2700000" algn="tl">
                    <a:srgbClr val="000000">
                      <a:alpha val="43137"/>
                    </a:srgbClr>
                  </a:outerShdw>
                </a:effectLst>
              </a:rPr>
              <a:t>Mot</a:t>
            </a:r>
            <a:r>
              <a:rPr lang="fr-FR" dirty="0" smtClean="0">
                <a:solidFill>
                  <a:schemeClr val="accent1"/>
                </a:solidFill>
                <a:effectLst>
                  <a:outerShdw blurRad="38100" dist="38100" dir="2700000" algn="tl">
                    <a:srgbClr val="000000">
                      <a:alpha val="43137"/>
                    </a:srgbClr>
                  </a:outerShdw>
                </a:effectLst>
              </a:rPr>
              <a:t> </a:t>
            </a:r>
            <a:r>
              <a:rPr lang="fr-FR" dirty="0"/>
              <a:t>(sur un alphabet) : suite finie de caractères. </a:t>
            </a:r>
            <a:endParaRPr lang="fr-FR" dirty="0" smtClean="0"/>
          </a:p>
          <a:p>
            <a:pPr lvl="2">
              <a:buFontTx/>
              <a:buChar char="-"/>
            </a:pPr>
            <a:r>
              <a:rPr lang="fr-FR" dirty="0" smtClean="0"/>
              <a:t>Le </a:t>
            </a:r>
            <a:r>
              <a:rPr lang="fr-FR" dirty="0"/>
              <a:t>mot vide sera noté </a:t>
            </a:r>
            <a:r>
              <a:rPr lang="el-GR" dirty="0" smtClean="0"/>
              <a:t>ϵ</a:t>
            </a:r>
            <a:r>
              <a:rPr lang="fr-FR" dirty="0" smtClean="0"/>
              <a:t>; </a:t>
            </a:r>
          </a:p>
          <a:p>
            <a:pPr lvl="2">
              <a:buFontTx/>
              <a:buChar char="-"/>
            </a:pPr>
            <a:r>
              <a:rPr lang="fr-FR" dirty="0" smtClean="0"/>
              <a:t>l’opération </a:t>
            </a:r>
            <a:r>
              <a:rPr lang="fr-FR" dirty="0"/>
              <a:t>de </a:t>
            </a:r>
            <a:r>
              <a:rPr lang="fr-FR" b="1" dirty="0">
                <a:solidFill>
                  <a:schemeClr val="accent1"/>
                </a:solidFill>
                <a:effectLst>
                  <a:outerShdw blurRad="38100" dist="38100" dir="2700000" algn="tl">
                    <a:srgbClr val="000000">
                      <a:alpha val="43137"/>
                    </a:srgbClr>
                  </a:outerShdw>
                </a:effectLst>
              </a:rPr>
              <a:t>concaténation</a:t>
            </a:r>
            <a:r>
              <a:rPr lang="fr-FR" dirty="0">
                <a:solidFill>
                  <a:schemeClr val="accent1"/>
                </a:solidFill>
                <a:effectLst>
                  <a:outerShdw blurRad="38100" dist="38100" dir="2700000" algn="tl">
                    <a:srgbClr val="000000">
                      <a:alpha val="43137"/>
                    </a:srgbClr>
                  </a:outerShdw>
                </a:effectLst>
              </a:rPr>
              <a:t> </a:t>
            </a:r>
            <a:r>
              <a:rPr lang="fr-FR" dirty="0"/>
              <a:t>de deux mots m1 et m2 est notée par simple juxtaposition m1m2. </a:t>
            </a:r>
            <a:endParaRPr lang="fr-FR" dirty="0" smtClean="0"/>
          </a:p>
          <a:p>
            <a:pPr>
              <a:buFontTx/>
              <a:buChar char="-"/>
            </a:pPr>
            <a:r>
              <a:rPr lang="fr-FR" b="1" dirty="0" smtClean="0">
                <a:solidFill>
                  <a:schemeClr val="accent1"/>
                </a:solidFill>
                <a:effectLst>
                  <a:outerShdw blurRad="38100" dist="38100" dir="2700000" algn="tl">
                    <a:srgbClr val="000000">
                      <a:alpha val="43137"/>
                    </a:srgbClr>
                  </a:outerShdw>
                </a:effectLst>
              </a:rPr>
              <a:t>Langage</a:t>
            </a:r>
            <a:r>
              <a:rPr lang="fr-FR" dirty="0" smtClean="0">
                <a:solidFill>
                  <a:schemeClr val="accent1"/>
                </a:solidFill>
                <a:effectLst>
                  <a:outerShdw blurRad="38100" dist="38100" dir="2700000" algn="tl">
                    <a:srgbClr val="000000">
                      <a:alpha val="43137"/>
                    </a:srgbClr>
                  </a:outerShdw>
                </a:effectLst>
              </a:rPr>
              <a:t> </a:t>
            </a:r>
            <a:r>
              <a:rPr lang="fr-FR" dirty="0"/>
              <a:t>ensemble de mots. </a:t>
            </a:r>
            <a:endParaRPr lang="fr-FR" dirty="0" smtClean="0"/>
          </a:p>
          <a:p>
            <a:pPr>
              <a:buFontTx/>
              <a:buChar char="-"/>
            </a:pPr>
            <a:r>
              <a:rPr lang="fr-FR" b="1" dirty="0" smtClean="0">
                <a:solidFill>
                  <a:schemeClr val="accent1"/>
                </a:solidFill>
                <a:effectLst>
                  <a:outerShdw blurRad="38100" dist="38100" dir="2700000" algn="tl">
                    <a:srgbClr val="000000">
                      <a:alpha val="43137"/>
                    </a:srgbClr>
                  </a:outerShdw>
                </a:effectLst>
              </a:rPr>
              <a:t>Reconnaissance</a:t>
            </a:r>
            <a:r>
              <a:rPr lang="fr-FR" dirty="0" smtClean="0">
                <a:solidFill>
                  <a:schemeClr val="accent1"/>
                </a:solidFill>
                <a:effectLst>
                  <a:outerShdw blurRad="38100" dist="38100" dir="2700000" algn="tl">
                    <a:srgbClr val="000000">
                      <a:alpha val="43137"/>
                    </a:srgbClr>
                  </a:outerShdw>
                </a:effectLst>
              </a:rPr>
              <a:t> </a:t>
            </a:r>
            <a:r>
              <a:rPr lang="fr-FR" dirty="0"/>
              <a:t>: étant donnés un mot m et un langage L, est-ce que m ∈ L ? </a:t>
            </a:r>
            <a:endParaRPr lang="fr-FR" dirty="0" smtClean="0"/>
          </a:p>
          <a:p>
            <a:pPr lvl="2">
              <a:buFontTx/>
              <a:buChar char="-"/>
            </a:pPr>
            <a:r>
              <a:rPr lang="fr-FR" dirty="0" smtClean="0"/>
              <a:t>peut-on </a:t>
            </a:r>
            <a:r>
              <a:rPr lang="fr-FR" dirty="0"/>
              <a:t>construire un programme qui étant donné m </a:t>
            </a:r>
            <a:r>
              <a:rPr lang="fr-FR" b="1" dirty="0">
                <a:solidFill>
                  <a:schemeClr val="accent1"/>
                </a:solidFill>
                <a:effectLst>
                  <a:outerShdw blurRad="38100" dist="38100" dir="2700000" algn="tl">
                    <a:srgbClr val="000000">
                      <a:alpha val="43137"/>
                    </a:srgbClr>
                  </a:outerShdw>
                </a:effectLst>
              </a:rPr>
              <a:t>décide</a:t>
            </a:r>
            <a:r>
              <a:rPr lang="fr-FR" dirty="0">
                <a:solidFill>
                  <a:schemeClr val="accent1"/>
                </a:solidFill>
                <a:effectLst>
                  <a:outerShdw blurRad="38100" dist="38100" dir="2700000" algn="tl">
                    <a:srgbClr val="000000">
                      <a:alpha val="43137"/>
                    </a:srgbClr>
                  </a:outerShdw>
                </a:effectLst>
              </a:rPr>
              <a:t> </a:t>
            </a:r>
            <a:r>
              <a:rPr lang="fr-FR" dirty="0"/>
              <a:t>si m ∈ L ? </a:t>
            </a:r>
            <a:endParaRPr lang="fr-FR" dirty="0" smtClean="0"/>
          </a:p>
          <a:p>
            <a:pPr lvl="2">
              <a:buFontTx/>
              <a:buChar char="-"/>
            </a:pPr>
            <a:r>
              <a:rPr lang="fr-FR" dirty="0" smtClean="0"/>
              <a:t>peut-on </a:t>
            </a:r>
            <a:r>
              <a:rPr lang="fr-FR" dirty="0"/>
              <a:t>pour une classe de langages L engendrer un programme qui permet de décider si un mot m appartient à L. </a:t>
            </a:r>
            <a:endParaRPr lang="fr-FR" dirty="0" smtClean="0"/>
          </a:p>
          <a:p>
            <a:pPr>
              <a:buFontTx/>
              <a:buChar char="-"/>
            </a:pPr>
            <a:r>
              <a:rPr lang="fr-FR" dirty="0" smtClean="0"/>
              <a:t>En </a:t>
            </a:r>
            <a:r>
              <a:rPr lang="fr-FR" dirty="0"/>
              <a:t>compilation, on ne se contente pas de reconnaître l’appartenance d’un mot à un langage, on doit également </a:t>
            </a:r>
            <a:r>
              <a:rPr lang="fr-FR" dirty="0">
                <a:solidFill>
                  <a:schemeClr val="accent1"/>
                </a:solidFill>
                <a:effectLst>
                  <a:outerShdw blurRad="38100" dist="38100" dir="2700000" algn="tl">
                    <a:srgbClr val="000000">
                      <a:alpha val="43137"/>
                    </a:srgbClr>
                  </a:outerShdw>
                </a:effectLst>
              </a:rPr>
              <a:t>transformer</a:t>
            </a:r>
            <a:r>
              <a:rPr lang="fr-FR" dirty="0">
                <a:effectLst>
                  <a:outerShdw blurRad="38100" dist="38100" dir="2700000" algn="tl">
                    <a:srgbClr val="000000">
                      <a:alpha val="43137"/>
                    </a:srgbClr>
                  </a:outerShdw>
                </a:effectLst>
              </a:rPr>
              <a:t> </a:t>
            </a:r>
            <a:r>
              <a:rPr lang="fr-FR" dirty="0"/>
              <a:t>l’entrée afin d’avancer dans la production de code.</a:t>
            </a:r>
          </a:p>
        </p:txBody>
      </p:sp>
      <p:sp>
        <p:nvSpPr>
          <p:cNvPr id="5" name="Titre 1"/>
          <p:cNvSpPr txBox="1">
            <a:spLocks/>
          </p:cNvSpPr>
          <p:nvPr/>
        </p:nvSpPr>
        <p:spPr>
          <a:xfrm>
            <a:off x="832513" y="6318912"/>
            <a:ext cx="10510990" cy="32902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31157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59808" y="444843"/>
            <a:ext cx="10493991" cy="7988322"/>
          </a:xfrm>
        </p:spPr>
        <p:txBody>
          <a:bodyPr>
            <a:normAutofit/>
          </a:bodyPr>
          <a:lstStyle/>
          <a:p>
            <a:r>
              <a:rPr lang="fr-FR" b="1" dirty="0" smtClean="0">
                <a:solidFill>
                  <a:srgbClr val="FF0000"/>
                </a:solidFill>
                <a:effectLst>
                  <a:outerShdw blurRad="38100" dist="38100" dir="2700000" algn="tl">
                    <a:srgbClr val="000000">
                      <a:alpha val="43137"/>
                    </a:srgbClr>
                  </a:outerShdw>
                </a:effectLst>
              </a:rPr>
              <a:t>Spécialité</a:t>
            </a:r>
            <a:r>
              <a:rPr lang="fr-FR" b="1" dirty="0" smtClean="0"/>
              <a:t>: </a:t>
            </a:r>
            <a:r>
              <a:rPr lang="fr-FR" b="1" dirty="0" smtClean="0">
                <a:effectLst>
                  <a:outerShdw blurRad="38100" dist="38100" dir="2700000" algn="tl">
                    <a:srgbClr val="000000">
                      <a:alpha val="43137"/>
                    </a:srgbClr>
                  </a:outerShdw>
                </a:effectLst>
              </a:rPr>
              <a:t>Informatique</a:t>
            </a:r>
            <a:r>
              <a:rPr lang="fr-FR" dirty="0" smtClean="0"/>
              <a:t> </a:t>
            </a:r>
            <a:r>
              <a:rPr lang="fr-FR" b="1" dirty="0" smtClean="0"/>
              <a:t>		</a:t>
            </a:r>
            <a:r>
              <a:rPr lang="fr-FR" b="1" dirty="0" smtClean="0">
                <a:solidFill>
                  <a:srgbClr val="FF0000"/>
                </a:solidFill>
                <a:effectLst>
                  <a:outerShdw blurRad="38100" dist="38100" dir="2700000" algn="tl">
                    <a:srgbClr val="000000">
                      <a:alpha val="43137"/>
                    </a:srgbClr>
                  </a:outerShdw>
                </a:effectLst>
              </a:rPr>
              <a:t>Filière</a:t>
            </a:r>
            <a:r>
              <a:rPr lang="fr-FR" b="1" dirty="0" smtClean="0"/>
              <a:t>: </a:t>
            </a:r>
            <a:r>
              <a:rPr lang="fr-FR" b="1" dirty="0" smtClean="0">
                <a:effectLst>
                  <a:outerShdw blurRad="38100" dist="38100" dir="2700000" algn="tl">
                    <a:srgbClr val="000000">
                      <a:alpha val="43137"/>
                    </a:srgbClr>
                  </a:outerShdw>
                </a:effectLst>
              </a:rPr>
              <a:t>SI</a:t>
            </a:r>
          </a:p>
          <a:p>
            <a:r>
              <a:rPr lang="fr-FR" b="1" dirty="0" smtClean="0">
                <a:solidFill>
                  <a:srgbClr val="FF0000"/>
                </a:solidFill>
                <a:effectLst>
                  <a:outerShdw blurRad="38100" dist="38100" dir="2700000" algn="tl">
                    <a:srgbClr val="000000">
                      <a:alpha val="43137"/>
                    </a:srgbClr>
                  </a:outerShdw>
                </a:effectLst>
              </a:rPr>
              <a:t>Unité d’enseignement</a:t>
            </a:r>
            <a:r>
              <a:rPr lang="fr-FR" b="1" dirty="0" smtClean="0"/>
              <a:t>:  </a:t>
            </a:r>
            <a:r>
              <a:rPr lang="fr-FR" b="1" dirty="0" smtClean="0">
                <a:effectLst>
                  <a:outerShdw blurRad="38100" dist="38100" dir="2700000" algn="tl">
                    <a:srgbClr val="000000">
                      <a:alpha val="43137"/>
                    </a:srgbClr>
                  </a:outerShdw>
                </a:effectLst>
              </a:rPr>
              <a:t>UEF1</a:t>
            </a:r>
            <a:r>
              <a:rPr lang="fr-FR" dirty="0" smtClean="0"/>
              <a:t> 		</a:t>
            </a:r>
            <a:r>
              <a:rPr lang="fr-FR" b="1" dirty="0" smtClean="0">
                <a:solidFill>
                  <a:srgbClr val="FF0000"/>
                </a:solidFill>
                <a:effectLst>
                  <a:outerShdw blurRad="38100" dist="38100" dir="2700000" algn="tl">
                    <a:srgbClr val="000000">
                      <a:alpha val="43137"/>
                    </a:srgbClr>
                  </a:outerShdw>
                </a:effectLst>
              </a:rPr>
              <a:t>Semestre</a:t>
            </a:r>
            <a:r>
              <a:rPr lang="fr-FR" b="1" dirty="0" smtClean="0"/>
              <a:t>:  </a:t>
            </a:r>
            <a:r>
              <a:rPr lang="fr-FR" dirty="0" smtClean="0"/>
              <a:t>5</a:t>
            </a:r>
            <a:endParaRPr lang="fr-FR" b="1" dirty="0" smtClean="0"/>
          </a:p>
          <a:p>
            <a:r>
              <a:rPr lang="fr-FR" b="1" dirty="0" smtClean="0">
                <a:solidFill>
                  <a:srgbClr val="FF0000"/>
                </a:solidFill>
                <a:effectLst>
                  <a:outerShdw blurRad="38100" dist="38100" dir="2700000" algn="tl">
                    <a:srgbClr val="000000">
                      <a:alpha val="43137"/>
                    </a:srgbClr>
                  </a:outerShdw>
                </a:effectLst>
              </a:rPr>
              <a:t>Nombre de Crédits</a:t>
            </a:r>
            <a:r>
              <a:rPr lang="fr-FR" b="1" dirty="0" smtClean="0"/>
              <a:t>: </a:t>
            </a:r>
            <a:r>
              <a:rPr lang="fr-FR" dirty="0" smtClean="0"/>
              <a:t>5 			</a:t>
            </a:r>
            <a:r>
              <a:rPr lang="fr-FR" b="1" dirty="0" smtClean="0">
                <a:solidFill>
                  <a:srgbClr val="FF0000"/>
                </a:solidFill>
                <a:effectLst>
                  <a:outerShdw blurRad="38100" dist="38100" dir="2700000" algn="tl">
                    <a:srgbClr val="000000">
                      <a:alpha val="43137"/>
                    </a:srgbClr>
                  </a:outerShdw>
                </a:effectLst>
              </a:rPr>
              <a:t>Année</a:t>
            </a:r>
            <a:r>
              <a:rPr lang="fr-FR" b="1" dirty="0" smtClean="0"/>
              <a:t>:</a:t>
            </a:r>
            <a:r>
              <a:rPr lang="fr-FR" dirty="0" smtClean="0"/>
              <a:t>   </a:t>
            </a:r>
            <a:r>
              <a:rPr lang="fr-FR" b="1" dirty="0" smtClean="0">
                <a:effectLst>
                  <a:outerShdw blurRad="38100" dist="38100" dir="2700000" algn="tl">
                    <a:srgbClr val="000000">
                      <a:alpha val="43137"/>
                    </a:srgbClr>
                  </a:outerShdw>
                </a:effectLst>
              </a:rPr>
              <a:t>2023 - 2024</a:t>
            </a:r>
          </a:p>
          <a:p>
            <a:r>
              <a:rPr lang="fr-FR" b="1" dirty="0" smtClean="0">
                <a:solidFill>
                  <a:srgbClr val="FF0000"/>
                </a:solidFill>
                <a:effectLst>
                  <a:outerShdw blurRad="38100" dist="38100" dir="2700000" algn="tl">
                    <a:srgbClr val="000000">
                      <a:alpha val="43137"/>
                    </a:srgbClr>
                  </a:outerShdw>
                </a:effectLst>
              </a:rPr>
              <a:t>Coefficient</a:t>
            </a:r>
            <a:r>
              <a:rPr lang="fr-FR" b="1" dirty="0" smtClean="0"/>
              <a:t>: </a:t>
            </a:r>
            <a:r>
              <a:rPr lang="fr-FR" dirty="0" smtClean="0"/>
              <a:t>3 				</a:t>
            </a:r>
            <a:r>
              <a:rPr lang="fr-FR" b="1" dirty="0" smtClean="0">
                <a:solidFill>
                  <a:srgbClr val="FF0000"/>
                </a:solidFill>
                <a:effectLst>
                  <a:outerShdw blurRad="38100" dist="38100" dir="2700000" algn="tl">
                    <a:srgbClr val="000000">
                      <a:alpha val="43137"/>
                    </a:srgbClr>
                  </a:outerShdw>
                </a:effectLst>
              </a:rPr>
              <a:t>Matière</a:t>
            </a:r>
            <a:r>
              <a:rPr lang="fr-FR" b="1" dirty="0" smtClean="0"/>
              <a:t>:</a:t>
            </a:r>
            <a:r>
              <a:rPr lang="fr-FR" dirty="0" smtClean="0"/>
              <a:t>  </a:t>
            </a:r>
            <a:r>
              <a:rPr lang="fr-FR" b="1" dirty="0" smtClean="0">
                <a:effectLst>
                  <a:outerShdw blurRad="38100" dist="38100" dir="2700000" algn="tl">
                    <a:srgbClr val="000000">
                      <a:alpha val="43137"/>
                    </a:srgbClr>
                  </a:outerShdw>
                </a:effectLst>
              </a:rPr>
              <a:t>Compilation</a:t>
            </a:r>
          </a:p>
          <a:p>
            <a:r>
              <a:rPr lang="fr-FR" b="1" dirty="0" smtClean="0">
                <a:solidFill>
                  <a:srgbClr val="FF0000"/>
                </a:solidFill>
                <a:effectLst>
                  <a:outerShdw blurRad="38100" dist="38100" dir="2700000" algn="tl">
                    <a:srgbClr val="000000">
                      <a:alpha val="43137"/>
                    </a:srgbClr>
                  </a:outerShdw>
                </a:effectLst>
              </a:rPr>
              <a:t>Volume Horaire Hebdomadaire</a:t>
            </a:r>
            <a:r>
              <a:rPr lang="fr-FR" b="1" dirty="0" smtClean="0"/>
              <a:t>:  </a:t>
            </a:r>
            <a:r>
              <a:rPr lang="fr-FR" b="1" dirty="0" smtClean="0">
                <a:effectLst>
                  <a:outerShdw blurRad="38100" dist="38100" dir="2700000" algn="tl">
                    <a:srgbClr val="000000">
                      <a:alpha val="43137"/>
                    </a:srgbClr>
                  </a:outerShdw>
                </a:effectLst>
              </a:rPr>
              <a:t>3h00</a:t>
            </a:r>
          </a:p>
          <a:p>
            <a:pPr lvl="5"/>
            <a:r>
              <a:rPr lang="fr-FR" sz="2800" b="1" dirty="0" smtClean="0">
                <a:solidFill>
                  <a:srgbClr val="FF0000"/>
                </a:solidFill>
                <a:effectLst>
                  <a:outerShdw blurRad="38100" dist="38100" dir="2700000" algn="tl">
                    <a:srgbClr val="000000">
                      <a:alpha val="43137"/>
                    </a:srgbClr>
                  </a:outerShdw>
                </a:effectLst>
              </a:rPr>
              <a:t>Cours</a:t>
            </a:r>
            <a:r>
              <a:rPr lang="fr-FR" sz="2800" b="1" dirty="0" smtClean="0"/>
              <a:t>:</a:t>
            </a:r>
            <a:r>
              <a:rPr lang="fr-FR" sz="2800" dirty="0" smtClean="0"/>
              <a:t>  </a:t>
            </a:r>
            <a:r>
              <a:rPr lang="fr-FR" sz="2800" b="1" dirty="0" smtClean="0">
                <a:effectLst>
                  <a:outerShdw blurRad="38100" dist="38100" dir="2700000" algn="tl">
                    <a:srgbClr val="000000">
                      <a:alpha val="43137"/>
                    </a:srgbClr>
                  </a:outerShdw>
                </a:effectLst>
              </a:rPr>
              <a:t>1h30</a:t>
            </a:r>
            <a:r>
              <a:rPr lang="fr-FR" sz="2800" dirty="0" smtClean="0"/>
              <a:t>		</a:t>
            </a:r>
            <a:r>
              <a:rPr lang="fr-FR" sz="2800" b="1" dirty="0" smtClean="0"/>
              <a:t> </a:t>
            </a:r>
            <a:r>
              <a:rPr lang="fr-FR" sz="2800" b="1" dirty="0" smtClean="0">
                <a:solidFill>
                  <a:srgbClr val="FF0000"/>
                </a:solidFill>
                <a:effectLst>
                  <a:outerShdw blurRad="38100" dist="38100" dir="2700000" algn="tl">
                    <a:srgbClr val="000000">
                      <a:alpha val="43137"/>
                    </a:srgbClr>
                  </a:outerShdw>
                </a:effectLst>
              </a:rPr>
              <a:t>TD</a:t>
            </a:r>
            <a:r>
              <a:rPr lang="fr-FR" sz="2800" b="1" dirty="0" smtClean="0"/>
              <a:t>:</a:t>
            </a:r>
            <a:r>
              <a:rPr lang="fr-FR" sz="2800" dirty="0" smtClean="0"/>
              <a:t>  </a:t>
            </a:r>
            <a:r>
              <a:rPr lang="fr-FR" sz="2800" b="1" dirty="0" smtClean="0">
                <a:effectLst>
                  <a:outerShdw blurRad="38100" dist="38100" dir="2700000" algn="tl">
                    <a:srgbClr val="000000">
                      <a:alpha val="43137"/>
                    </a:srgbClr>
                  </a:outerShdw>
                </a:effectLst>
              </a:rPr>
              <a:t>1h30</a:t>
            </a:r>
          </a:p>
          <a:p>
            <a:pPr marL="0" lvl="5" indent="0" defTabSz="989013">
              <a:buNone/>
            </a:pPr>
            <a:r>
              <a:rPr lang="fr-FR" sz="2800" b="1" dirty="0" smtClean="0">
                <a:solidFill>
                  <a:srgbClr val="FF0000"/>
                </a:solidFill>
                <a:effectLst>
                  <a:outerShdw blurRad="38100" dist="38100" dir="2700000" algn="tl">
                    <a:srgbClr val="000000">
                      <a:alpha val="43137"/>
                    </a:srgbClr>
                  </a:outerShdw>
                </a:effectLst>
              </a:rPr>
              <a:t>Evaluation</a:t>
            </a:r>
            <a:r>
              <a:rPr lang="fr-FR" sz="2800" b="1" dirty="0" smtClean="0"/>
              <a:t>		 </a:t>
            </a:r>
            <a:r>
              <a:rPr lang="fr-FR" sz="2800" b="1" dirty="0" smtClean="0">
                <a:solidFill>
                  <a:srgbClr val="FF0000"/>
                </a:solidFill>
                <a:effectLst>
                  <a:outerShdw blurRad="38100" dist="38100" dir="2700000" algn="tl">
                    <a:srgbClr val="000000">
                      <a:alpha val="43137"/>
                    </a:srgbClr>
                  </a:outerShdw>
                </a:effectLst>
              </a:rPr>
              <a:t>Examen Final</a:t>
            </a:r>
            <a:r>
              <a:rPr lang="fr-FR" sz="2800" b="1" dirty="0" smtClean="0"/>
              <a:t>:</a:t>
            </a:r>
            <a:r>
              <a:rPr lang="fr-FR" sz="2800" dirty="0" smtClean="0"/>
              <a:t> </a:t>
            </a:r>
            <a:r>
              <a:rPr lang="fr-FR" sz="2800" b="1" dirty="0" smtClean="0">
                <a:effectLst>
                  <a:outerShdw blurRad="38100" dist="38100" dir="2700000" algn="tl">
                    <a:srgbClr val="000000">
                      <a:alpha val="43137"/>
                    </a:srgbClr>
                  </a:outerShdw>
                </a:effectLst>
              </a:rPr>
              <a:t>60 %</a:t>
            </a:r>
          </a:p>
          <a:p>
            <a:pPr marL="0" lvl="5" indent="0" defTabSz="989013">
              <a:buNone/>
            </a:pPr>
            <a:r>
              <a:rPr lang="fr-FR" sz="2800" dirty="0"/>
              <a:t>	</a:t>
            </a:r>
            <a:r>
              <a:rPr lang="fr-FR" sz="2800" dirty="0" smtClean="0"/>
              <a:t>		 </a:t>
            </a:r>
            <a:r>
              <a:rPr lang="fr-FR" sz="2800" b="1" dirty="0" smtClean="0">
                <a:solidFill>
                  <a:srgbClr val="FF0000"/>
                </a:solidFill>
                <a:effectLst>
                  <a:outerShdw blurRad="38100" dist="38100" dir="2700000" algn="tl">
                    <a:srgbClr val="000000">
                      <a:alpha val="43137"/>
                    </a:srgbClr>
                  </a:outerShdw>
                </a:effectLst>
              </a:rPr>
              <a:t>TD</a:t>
            </a:r>
            <a:r>
              <a:rPr lang="fr-FR" sz="2800" b="1" dirty="0" smtClean="0"/>
              <a:t>: </a:t>
            </a:r>
            <a:r>
              <a:rPr lang="fr-FR" sz="2800" b="1" dirty="0" smtClean="0">
                <a:effectLst>
                  <a:outerShdw blurRad="38100" dist="38100" dir="2700000" algn="tl">
                    <a:srgbClr val="000000">
                      <a:alpha val="43137"/>
                    </a:srgbClr>
                  </a:outerShdw>
                </a:effectLst>
              </a:rPr>
              <a:t>40 %</a:t>
            </a:r>
            <a:r>
              <a:rPr lang="fr-FR" sz="2800" dirty="0" smtClean="0"/>
              <a:t> (Présence, Participation, Evaluation)</a:t>
            </a:r>
            <a:endParaRPr lang="fr-FR" sz="2800" b="1" dirty="0"/>
          </a:p>
          <a:p>
            <a:pPr marL="0" lvl="5" indent="0" defTabSz="989013">
              <a:buNone/>
            </a:pPr>
            <a:r>
              <a:rPr lang="fr-FR" sz="2800" b="1" dirty="0" smtClean="0">
                <a:solidFill>
                  <a:srgbClr val="FF0000"/>
                </a:solidFill>
                <a:effectLst>
                  <a:outerShdw blurRad="38100" dist="38100" dir="2700000" algn="tl">
                    <a:srgbClr val="000000">
                      <a:alpha val="43137"/>
                    </a:srgbClr>
                  </a:outerShdw>
                </a:effectLst>
              </a:rPr>
              <a:t>Objectifs:</a:t>
            </a:r>
          </a:p>
          <a:p>
            <a:pPr marL="457200" lvl="5" indent="-457200" defTabSz="989013">
              <a:buAutoNum type="arabicPeriod"/>
            </a:pPr>
            <a:r>
              <a:rPr lang="fr-FR" sz="2200" dirty="0" smtClean="0"/>
              <a:t>Compréhension du cheminement d’un programme </a:t>
            </a:r>
            <a:r>
              <a:rPr lang="fr-FR" sz="2200" b="1" dirty="0" smtClean="0">
                <a:solidFill>
                  <a:schemeClr val="accent1"/>
                </a:solidFill>
                <a:effectLst>
                  <a:outerShdw blurRad="38100" dist="38100" dir="2700000" algn="tl">
                    <a:srgbClr val="000000">
                      <a:alpha val="43137"/>
                    </a:srgbClr>
                  </a:outerShdw>
                </a:effectLst>
              </a:rPr>
              <a:t>source</a:t>
            </a:r>
            <a:r>
              <a:rPr lang="fr-FR" sz="2200" dirty="0" smtClean="0">
                <a:solidFill>
                  <a:schemeClr val="accent1"/>
                </a:solidFill>
              </a:rPr>
              <a:t> </a:t>
            </a:r>
            <a:r>
              <a:rPr lang="fr-FR" sz="2200" dirty="0" smtClean="0"/>
              <a:t>vers un programme </a:t>
            </a:r>
            <a:r>
              <a:rPr lang="fr-FR" sz="2200" b="1" dirty="0" smtClean="0">
                <a:solidFill>
                  <a:schemeClr val="accent1"/>
                </a:solidFill>
                <a:effectLst>
                  <a:outerShdw blurRad="38100" dist="38100" dir="2700000" algn="tl">
                    <a:srgbClr val="000000">
                      <a:alpha val="43137"/>
                    </a:srgbClr>
                  </a:outerShdw>
                </a:effectLst>
              </a:rPr>
              <a:t>code</a:t>
            </a:r>
          </a:p>
          <a:p>
            <a:pPr marL="457200" lvl="5" indent="-457200" defTabSz="989013">
              <a:buAutoNum type="arabicPeriod"/>
            </a:pPr>
            <a:r>
              <a:rPr lang="fr-FR" sz="2200" dirty="0" smtClean="0"/>
              <a:t>Etude des étapes  du processus de compilation d’un </a:t>
            </a:r>
            <a:r>
              <a:rPr lang="fr-FR" sz="2200" b="1" dirty="0" smtClean="0">
                <a:solidFill>
                  <a:schemeClr val="accent1"/>
                </a:solidFill>
                <a:effectLst>
                  <a:outerShdw blurRad="38100" dist="38100" dir="2700000" algn="tl">
                    <a:srgbClr val="000000">
                      <a:alpha val="43137"/>
                    </a:srgbClr>
                  </a:outerShdw>
                </a:effectLst>
              </a:rPr>
              <a:t>langage évolué</a:t>
            </a:r>
          </a:p>
          <a:p>
            <a:pPr marL="457200" lvl="5" indent="-457200" defTabSz="989013">
              <a:buAutoNum type="arabicPeriod"/>
            </a:pPr>
            <a:r>
              <a:rPr lang="fr-FR" sz="2200" dirty="0" smtClean="0"/>
              <a:t>Etude de </a:t>
            </a:r>
            <a:r>
              <a:rPr lang="fr-FR" sz="2200" b="1" dirty="0" smtClean="0">
                <a:effectLst>
                  <a:outerShdw blurRad="38100" dist="38100" dir="2700000" algn="tl">
                    <a:srgbClr val="000000">
                      <a:alpha val="43137"/>
                    </a:srgbClr>
                  </a:outerShdw>
                </a:effectLst>
              </a:rPr>
              <a:t>Méthodes</a:t>
            </a:r>
            <a:r>
              <a:rPr lang="fr-FR" sz="2200" dirty="0" smtClean="0"/>
              <a:t> et </a:t>
            </a:r>
            <a:r>
              <a:rPr lang="fr-FR" sz="2200" b="1" dirty="0" smtClean="0">
                <a:effectLst>
                  <a:outerShdw blurRad="38100" dist="38100" dir="2700000" algn="tl">
                    <a:srgbClr val="000000">
                      <a:alpha val="43137"/>
                    </a:srgbClr>
                  </a:outerShdw>
                </a:effectLst>
              </a:rPr>
              <a:t>Techniques</a:t>
            </a:r>
            <a:r>
              <a:rPr lang="fr-FR" sz="2200" dirty="0" smtClean="0"/>
              <a:t> utilisées en </a:t>
            </a:r>
            <a:r>
              <a:rPr lang="fr-FR" sz="2200" b="1" dirty="0" smtClean="0">
                <a:solidFill>
                  <a:schemeClr val="accent1"/>
                </a:solidFill>
                <a:effectLst>
                  <a:outerShdw blurRad="38100" dist="38100" dir="2700000" algn="tl">
                    <a:srgbClr val="000000">
                      <a:alpha val="43137"/>
                    </a:srgbClr>
                  </a:outerShdw>
                </a:effectLst>
              </a:rPr>
              <a:t>Analyse lexicale, syntaxique et sémantique</a:t>
            </a:r>
          </a:p>
        </p:txBody>
      </p:sp>
      <p:sp>
        <p:nvSpPr>
          <p:cNvPr id="4" name="Titre 1"/>
          <p:cNvSpPr txBox="1">
            <a:spLocks/>
          </p:cNvSpPr>
          <p:nvPr/>
        </p:nvSpPr>
        <p:spPr>
          <a:xfrm>
            <a:off x="867030" y="8"/>
            <a:ext cx="10505303" cy="4448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sz="2400" b="1" dirty="0" smtClean="0">
                <a:solidFill>
                  <a:srgbClr val="FF0000"/>
                </a:solidFill>
                <a:effectLst>
                  <a:outerShdw blurRad="38100" dist="38100" dir="2700000" algn="tl">
                    <a:srgbClr val="000000">
                      <a:alpha val="43137"/>
                    </a:srgbClr>
                  </a:outerShdw>
                </a:effectLst>
                <a:latin typeface="+mn-lt"/>
              </a:rPr>
              <a:t>SYLLABUS</a:t>
            </a:r>
            <a:r>
              <a:rPr lang="fr-FR" sz="2400" b="1" dirty="0" smtClean="0">
                <a:effectLst>
                  <a:outerShdw blurRad="38100" dist="38100" dir="2700000" algn="tl">
                    <a:srgbClr val="000000">
                      <a:alpha val="43137"/>
                    </a:srgbClr>
                  </a:outerShdw>
                </a:effectLst>
                <a:latin typeface="+mn-lt"/>
              </a:rPr>
              <a:t> </a:t>
            </a:r>
            <a:r>
              <a:rPr lang="fr-FR" sz="2400" b="1" dirty="0" smtClean="0">
                <a:latin typeface="+mn-lt"/>
              </a:rPr>
              <a:t>(Descriptif Officiel)</a:t>
            </a:r>
            <a:endParaRPr lang="fr-FR" sz="2400" b="1" dirty="0">
              <a:latin typeface="+mn-lt"/>
            </a:endParaRPr>
          </a:p>
        </p:txBody>
      </p:sp>
      <p:sp>
        <p:nvSpPr>
          <p:cNvPr id="6" name="Titre 1"/>
          <p:cNvSpPr txBox="1">
            <a:spLocks/>
          </p:cNvSpPr>
          <p:nvPr/>
        </p:nvSpPr>
        <p:spPr>
          <a:xfrm>
            <a:off x="832513" y="6318912"/>
            <a:ext cx="10510990" cy="32902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173541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535627"/>
          </a:xfrm>
        </p:spPr>
        <p:txBody>
          <a:bodyPr>
            <a:normAutofit fontScale="90000"/>
          </a:bodyPr>
          <a:lstStyle/>
          <a:p>
            <a:r>
              <a:rPr lang="fr-FR" dirty="0" smtClean="0">
                <a:solidFill>
                  <a:schemeClr val="accent1"/>
                </a:solidFill>
                <a:effectLst>
                  <a:outerShdw blurRad="38100" dist="38100" dir="2700000" algn="tl">
                    <a:srgbClr val="000000">
                      <a:alpha val="43137"/>
                    </a:srgbClr>
                  </a:outerShdw>
                </a:effectLst>
                <a:latin typeface="+mn-lt"/>
              </a:rPr>
              <a:t>Exemple</a:t>
            </a:r>
            <a:endParaRPr lang="fr-FR" b="1" dirty="0">
              <a:solidFill>
                <a:schemeClr val="accent1"/>
              </a:solidFill>
              <a:effectLst>
                <a:outerShdw blurRad="38100" dist="38100" dir="2700000" algn="tl">
                  <a:srgbClr val="000000">
                    <a:alpha val="43137"/>
                  </a:srgbClr>
                </a:outerShdw>
              </a:effectLst>
              <a:latin typeface="+mn-lt"/>
            </a:endParaRPr>
          </a:p>
        </p:txBody>
      </p:sp>
      <p:sp>
        <p:nvSpPr>
          <p:cNvPr id="3" name="Espace réservé du contenu 2"/>
          <p:cNvSpPr>
            <a:spLocks noGrp="1"/>
          </p:cNvSpPr>
          <p:nvPr>
            <p:ph idx="1"/>
          </p:nvPr>
        </p:nvSpPr>
        <p:spPr>
          <a:xfrm>
            <a:off x="838200" y="900752"/>
            <a:ext cx="10515600" cy="5276211"/>
          </a:xfrm>
        </p:spPr>
        <p:txBody>
          <a:bodyPr>
            <a:normAutofit/>
          </a:bodyPr>
          <a:lstStyle/>
          <a:p>
            <a:pPr>
              <a:buFontTx/>
              <a:buChar char="-"/>
            </a:pPr>
            <a:r>
              <a:rPr lang="fr-FR" dirty="0" smtClean="0"/>
              <a:t>Alphabet </a:t>
            </a:r>
          </a:p>
          <a:p>
            <a:pPr>
              <a:buFontTx/>
              <a:buChar char="-"/>
            </a:pPr>
            <a:r>
              <a:rPr lang="fr-FR" dirty="0" smtClean="0"/>
              <a:t>Mot </a:t>
            </a:r>
          </a:p>
          <a:p>
            <a:pPr>
              <a:buFontTx/>
              <a:buChar char="-"/>
            </a:pPr>
            <a:r>
              <a:rPr lang="fr-FR" dirty="0" smtClean="0"/>
              <a:t>Langage </a:t>
            </a:r>
            <a:r>
              <a:rPr lang="fr-FR" dirty="0"/>
              <a:t>fini </a:t>
            </a:r>
            <a:endParaRPr lang="fr-FR" dirty="0" smtClean="0"/>
          </a:p>
          <a:p>
            <a:pPr>
              <a:buFontTx/>
              <a:buChar char="-"/>
            </a:pPr>
            <a:r>
              <a:rPr lang="fr-FR" dirty="0" smtClean="0"/>
              <a:t>Langage </a:t>
            </a:r>
            <a:r>
              <a:rPr lang="fr-FR" dirty="0"/>
              <a:t>infini </a:t>
            </a:r>
            <a:endParaRPr lang="fr-FR" dirty="0" smtClean="0"/>
          </a:p>
          <a:p>
            <a:pPr>
              <a:buFontTx/>
              <a:buChar char="-"/>
            </a:pPr>
            <a:r>
              <a:rPr lang="fr-FR" dirty="0" smtClean="0"/>
              <a:t>Reconnaissance </a:t>
            </a:r>
          </a:p>
          <a:p>
            <a:pPr>
              <a:buFontTx/>
              <a:buChar char="-"/>
            </a:pPr>
            <a:r>
              <a:rPr lang="fr-FR" dirty="0" smtClean="0"/>
              <a:t>Transformation</a:t>
            </a:r>
            <a:endParaRPr lang="fr-FR" dirty="0"/>
          </a:p>
        </p:txBody>
      </p:sp>
      <p:sp>
        <p:nvSpPr>
          <p:cNvPr id="5" name="Titre 1"/>
          <p:cNvSpPr txBox="1">
            <a:spLocks/>
          </p:cNvSpPr>
          <p:nvPr/>
        </p:nvSpPr>
        <p:spPr>
          <a:xfrm>
            <a:off x="832513" y="6318912"/>
            <a:ext cx="10510990" cy="32902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1109419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smtClean="0">
                <a:solidFill>
                  <a:srgbClr val="FF0000"/>
                </a:solidFill>
                <a:effectLst>
                  <a:outerShdw blurRad="38100" dist="38100" dir="2700000" algn="tl">
                    <a:srgbClr val="000000">
                      <a:alpha val="43137"/>
                    </a:srgbClr>
                  </a:outerShdw>
                </a:effectLst>
                <a:latin typeface="+mn-lt"/>
              </a:rPr>
              <a:t>Historique</a:t>
            </a:r>
            <a:endParaRPr lang="fr-FR" sz="6000" b="1" dirty="0">
              <a:solidFill>
                <a:srgbClr val="FF0000"/>
              </a:solidFill>
              <a:effectLst>
                <a:outerShdw blurRad="38100" dist="38100" dir="2700000" algn="tl">
                  <a:srgbClr val="000000">
                    <a:alpha val="43137"/>
                  </a:srgbClr>
                </a:outerShdw>
              </a:effectLst>
              <a:latin typeface="+mn-lt"/>
            </a:endParaRPr>
          </a:p>
        </p:txBody>
      </p:sp>
      <p:sp>
        <p:nvSpPr>
          <p:cNvPr id="3" name="Espace réservé du contenu 2"/>
          <p:cNvSpPr>
            <a:spLocks noGrp="1"/>
          </p:cNvSpPr>
          <p:nvPr>
            <p:ph idx="1"/>
          </p:nvPr>
        </p:nvSpPr>
        <p:spPr/>
        <p:txBody>
          <a:bodyPr/>
          <a:lstStyle/>
          <a:p>
            <a:endParaRPr lang="fr-FR" dirty="0" smtClean="0"/>
          </a:p>
          <a:p>
            <a:endParaRPr lang="fr-FR" dirty="0"/>
          </a:p>
          <a:p>
            <a:pPr marL="0" indent="0" algn="ctr">
              <a:buNone/>
            </a:pPr>
            <a:r>
              <a:rPr lang="fr-FR" sz="4400" dirty="0" smtClean="0"/>
              <a:t>Au </a:t>
            </a:r>
            <a:r>
              <a:rPr lang="fr-FR" sz="4400" dirty="0"/>
              <a:t>début du monde (de l’informatique), on programmait en </a:t>
            </a:r>
            <a:r>
              <a:rPr lang="fr-FR" sz="4400" i="1" dirty="0"/>
              <a:t>langage machine</a:t>
            </a:r>
            <a:r>
              <a:rPr lang="fr-FR" sz="4400" dirty="0"/>
              <a:t> (directement des suites de chiffres hexadécimaux)</a:t>
            </a:r>
          </a:p>
        </p:txBody>
      </p:sp>
      <p:sp>
        <p:nvSpPr>
          <p:cNvPr id="5" name="Titre 1"/>
          <p:cNvSpPr txBox="1">
            <a:spLocks/>
          </p:cNvSpPr>
          <p:nvPr/>
        </p:nvSpPr>
        <p:spPr>
          <a:xfrm>
            <a:off x="832513" y="6318912"/>
            <a:ext cx="10510990" cy="32902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1836010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sz="6000" b="1" dirty="0">
                <a:solidFill>
                  <a:srgbClr val="FF0000"/>
                </a:solidFill>
                <a:effectLst>
                  <a:outerShdw blurRad="38100" dist="38100" dir="2700000" algn="tl">
                    <a:srgbClr val="000000">
                      <a:alpha val="43137"/>
                    </a:srgbClr>
                  </a:outerShdw>
                </a:effectLst>
                <a:latin typeface="+mn-lt"/>
              </a:rPr>
              <a:t>Historique</a:t>
            </a:r>
            <a:endParaRPr lang="fr-FR" sz="6000" dirty="0">
              <a:latin typeface="+mn-lt"/>
            </a:endParaRPr>
          </a:p>
        </p:txBody>
      </p:sp>
      <p:sp>
        <p:nvSpPr>
          <p:cNvPr id="3" name="Espace réservé du contenu 2"/>
          <p:cNvSpPr>
            <a:spLocks noGrp="1"/>
          </p:cNvSpPr>
          <p:nvPr>
            <p:ph idx="1"/>
          </p:nvPr>
        </p:nvSpPr>
        <p:spPr/>
        <p:txBody>
          <a:bodyPr/>
          <a:lstStyle/>
          <a:p>
            <a:endParaRPr lang="fr-FR" dirty="0" smtClean="0"/>
          </a:p>
          <a:p>
            <a:pPr marL="0" indent="0" algn="ctr">
              <a:buNone/>
            </a:pPr>
            <a:r>
              <a:rPr lang="fr-FR" sz="4400" dirty="0"/>
              <a:t>Très rapidement, on a donné des </a:t>
            </a:r>
            <a:r>
              <a:rPr lang="fr-FR" sz="4400" i="1" dirty="0"/>
              <a:t>mnémoniques</a:t>
            </a:r>
            <a:r>
              <a:rPr lang="fr-FR" sz="4400" dirty="0"/>
              <a:t> (informations symboliques</a:t>
            </a:r>
            <a:r>
              <a:rPr lang="fr-FR" sz="4400" dirty="0" smtClean="0"/>
              <a:t>)</a:t>
            </a:r>
            <a:endParaRPr lang="fr-FR" sz="4400" dirty="0"/>
          </a:p>
        </p:txBody>
      </p:sp>
      <p:sp>
        <p:nvSpPr>
          <p:cNvPr id="5" name="Titre 1"/>
          <p:cNvSpPr txBox="1">
            <a:spLocks/>
          </p:cNvSpPr>
          <p:nvPr/>
        </p:nvSpPr>
        <p:spPr>
          <a:xfrm>
            <a:off x="832513" y="6318912"/>
            <a:ext cx="10510990" cy="32902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2708134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solidFill>
                  <a:srgbClr val="FF0000"/>
                </a:solidFill>
                <a:effectLst>
                  <a:outerShdw blurRad="38100" dist="38100" dir="2700000" algn="tl">
                    <a:srgbClr val="000000">
                      <a:alpha val="43137"/>
                    </a:srgbClr>
                  </a:outerShdw>
                </a:effectLst>
                <a:latin typeface="+mn-lt"/>
              </a:rPr>
              <a:t>Exemple</a:t>
            </a:r>
          </a:p>
        </p:txBody>
      </p:sp>
      <p:sp>
        <p:nvSpPr>
          <p:cNvPr id="3" name="Espace réservé du contenu 2"/>
          <p:cNvSpPr>
            <a:spLocks noGrp="1"/>
          </p:cNvSpPr>
          <p:nvPr>
            <p:ph idx="1"/>
          </p:nvPr>
        </p:nvSpPr>
        <p:spPr/>
        <p:txBody>
          <a:bodyPr/>
          <a:lstStyle/>
          <a:p>
            <a:pPr marL="0" indent="0">
              <a:buNone/>
            </a:pPr>
            <a:endParaRPr lang="fr-FR" dirty="0" smtClean="0"/>
          </a:p>
          <a:p>
            <a:pPr marL="0" indent="0">
              <a:buNone/>
            </a:pPr>
            <a:endParaRPr lang="fr-FR" dirty="0"/>
          </a:p>
          <a:p>
            <a:pPr marL="0" indent="0" algn="ctr">
              <a:buNone/>
            </a:pPr>
            <a:r>
              <a:rPr lang="fr-FR" sz="4800" b="1" dirty="0">
                <a:solidFill>
                  <a:srgbClr val="C00000"/>
                </a:solidFill>
                <a:effectLst>
                  <a:outerShdw blurRad="38100" dist="38100" dir="2700000" algn="tl">
                    <a:srgbClr val="000000">
                      <a:alpha val="43137"/>
                    </a:srgbClr>
                  </a:outerShdw>
                </a:effectLst>
              </a:rPr>
              <a:t>MOV R0 R1</a:t>
            </a:r>
            <a:r>
              <a:rPr lang="fr-FR" sz="4800" dirty="0"/>
              <a:t> </a:t>
            </a:r>
            <a:endParaRPr lang="fr-FR" sz="4800" dirty="0" smtClean="0"/>
          </a:p>
          <a:p>
            <a:pPr marL="0" indent="0" algn="ctr">
              <a:buNone/>
            </a:pPr>
            <a:endParaRPr lang="fr-FR" dirty="0" smtClean="0"/>
          </a:p>
          <a:p>
            <a:pPr marL="0" indent="0" algn="ctr">
              <a:buNone/>
            </a:pPr>
            <a:r>
              <a:rPr lang="fr-FR" dirty="0" smtClean="0"/>
              <a:t>au </a:t>
            </a:r>
            <a:r>
              <a:rPr lang="fr-FR" dirty="0"/>
              <a:t>lieu d’un obscur    </a:t>
            </a:r>
            <a:endParaRPr lang="fr-FR" dirty="0" smtClean="0"/>
          </a:p>
          <a:p>
            <a:pPr marL="0" indent="0" algn="ctr">
              <a:buNone/>
            </a:pPr>
            <a:endParaRPr lang="fr-FR" dirty="0"/>
          </a:p>
          <a:p>
            <a:pPr marL="0" indent="0" algn="ctr">
              <a:buNone/>
            </a:pPr>
            <a:r>
              <a:rPr lang="fr-FR" b="1" dirty="0" smtClean="0">
                <a:solidFill>
                  <a:srgbClr val="C00000"/>
                </a:solidFill>
                <a:effectLst>
                  <a:outerShdw blurRad="38100" dist="38100" dir="2700000" algn="tl">
                    <a:srgbClr val="000000">
                      <a:alpha val="43137"/>
                    </a:srgbClr>
                  </a:outerShdw>
                </a:effectLst>
              </a:rPr>
              <a:t>0A </a:t>
            </a:r>
            <a:r>
              <a:rPr lang="fr-FR" b="1" dirty="0">
                <a:solidFill>
                  <a:srgbClr val="C00000"/>
                </a:solidFill>
                <a:effectLst>
                  <a:outerShdw blurRad="38100" dist="38100" dir="2700000" algn="tl">
                    <a:srgbClr val="000000">
                      <a:alpha val="43137"/>
                    </a:srgbClr>
                  </a:outerShdw>
                </a:effectLst>
              </a:rPr>
              <a:t>43</a:t>
            </a:r>
          </a:p>
        </p:txBody>
      </p:sp>
      <p:sp>
        <p:nvSpPr>
          <p:cNvPr id="5" name="Titre 1"/>
          <p:cNvSpPr txBox="1">
            <a:spLocks/>
          </p:cNvSpPr>
          <p:nvPr/>
        </p:nvSpPr>
        <p:spPr>
          <a:xfrm>
            <a:off x="832513" y="6318912"/>
            <a:ext cx="10510990" cy="32902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1171447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a:solidFill>
                  <a:srgbClr val="FF0000"/>
                </a:solidFill>
                <a:effectLst>
                  <a:outerShdw blurRad="38100" dist="38100" dir="2700000" algn="tl">
                    <a:srgbClr val="000000">
                      <a:alpha val="43137"/>
                    </a:srgbClr>
                  </a:outerShdw>
                </a:effectLst>
                <a:latin typeface="+mn-lt"/>
              </a:rPr>
              <a:t>Historique</a:t>
            </a:r>
            <a:endParaRPr lang="fr-FR" sz="6000" dirty="0">
              <a:latin typeface="+mn-lt"/>
            </a:endParaRPr>
          </a:p>
        </p:txBody>
      </p:sp>
      <p:sp>
        <p:nvSpPr>
          <p:cNvPr id="3" name="Espace réservé du contenu 2"/>
          <p:cNvSpPr>
            <a:spLocks noGrp="1"/>
          </p:cNvSpPr>
          <p:nvPr>
            <p:ph idx="1"/>
          </p:nvPr>
        </p:nvSpPr>
        <p:spPr/>
        <p:txBody>
          <a:bodyPr/>
          <a:lstStyle/>
          <a:p>
            <a:pPr marL="0" indent="0">
              <a:buNone/>
            </a:pPr>
            <a:endParaRPr lang="fr-FR" dirty="0" smtClean="0"/>
          </a:p>
          <a:p>
            <a:pPr marL="0" indent="0">
              <a:buNone/>
            </a:pPr>
            <a:endParaRPr lang="fr-FR" dirty="0"/>
          </a:p>
          <a:p>
            <a:pPr marL="0" indent="0" algn="ctr">
              <a:buNone/>
            </a:pPr>
            <a:r>
              <a:rPr lang="fr-FR" dirty="0" smtClean="0"/>
              <a:t>Le </a:t>
            </a:r>
            <a:r>
              <a:rPr lang="fr-FR" dirty="0"/>
              <a:t>Langage d’Assemblage (</a:t>
            </a:r>
            <a:r>
              <a:rPr lang="fr-FR" i="1" dirty="0"/>
              <a:t>Assembleur</a:t>
            </a:r>
            <a:r>
              <a:rPr lang="fr-FR" dirty="0"/>
              <a:t>) est </a:t>
            </a:r>
            <a:r>
              <a:rPr lang="fr-FR" dirty="0" smtClean="0"/>
              <a:t>né</a:t>
            </a:r>
            <a:endParaRPr lang="fr-FR" dirty="0"/>
          </a:p>
        </p:txBody>
      </p:sp>
      <p:sp>
        <p:nvSpPr>
          <p:cNvPr id="5" name="Titre 1"/>
          <p:cNvSpPr txBox="1">
            <a:spLocks/>
          </p:cNvSpPr>
          <p:nvPr/>
        </p:nvSpPr>
        <p:spPr>
          <a:xfrm>
            <a:off x="832513" y="6318912"/>
            <a:ext cx="10510990" cy="32902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735938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a:solidFill>
                  <a:srgbClr val="FF0000"/>
                </a:solidFill>
                <a:effectLst>
                  <a:outerShdw blurRad="38100" dist="38100" dir="2700000" algn="tl">
                    <a:srgbClr val="000000">
                      <a:alpha val="43137"/>
                    </a:srgbClr>
                  </a:outerShdw>
                </a:effectLst>
                <a:latin typeface="+mn-lt"/>
              </a:rPr>
              <a:t>Historique</a:t>
            </a:r>
            <a:endParaRPr lang="fr-FR" sz="6000" dirty="0">
              <a:latin typeface="+mn-lt"/>
            </a:endParaRPr>
          </a:p>
        </p:txBody>
      </p:sp>
      <p:sp>
        <p:nvSpPr>
          <p:cNvPr id="3" name="Espace réservé du contenu 2"/>
          <p:cNvSpPr>
            <a:spLocks noGrp="1"/>
          </p:cNvSpPr>
          <p:nvPr>
            <p:ph idx="1"/>
          </p:nvPr>
        </p:nvSpPr>
        <p:spPr/>
        <p:txBody>
          <a:bodyPr/>
          <a:lstStyle/>
          <a:p>
            <a:pPr marL="0" indent="0">
              <a:buNone/>
            </a:pPr>
            <a:endParaRPr lang="fr-FR" dirty="0" smtClean="0"/>
          </a:p>
          <a:p>
            <a:pPr marL="0" indent="0">
              <a:buNone/>
            </a:pPr>
            <a:endParaRPr lang="fr-FR" dirty="0"/>
          </a:p>
          <a:p>
            <a:pPr marL="0" indent="0" algn="ctr">
              <a:buNone/>
            </a:pPr>
            <a:r>
              <a:rPr lang="fr-FR" dirty="0" smtClean="0"/>
              <a:t>Ces </a:t>
            </a:r>
            <a:r>
              <a:rPr lang="fr-FR" dirty="0"/>
              <a:t>instructions étaient très facilement traduites en Langage Machine (simple consultation des Mnémoniques) par un programme : </a:t>
            </a:r>
            <a:r>
              <a:rPr lang="fr-FR" sz="6600" b="1" i="1" dirty="0" smtClean="0">
                <a:solidFill>
                  <a:srgbClr val="C00000"/>
                </a:solidFill>
                <a:effectLst>
                  <a:outerShdw blurRad="38100" dist="38100" dir="2700000" algn="tl">
                    <a:srgbClr val="000000">
                      <a:alpha val="43137"/>
                    </a:srgbClr>
                  </a:outerShdw>
                </a:effectLst>
              </a:rPr>
              <a:t>Assembleur</a:t>
            </a:r>
            <a:endParaRPr lang="fr-FR" sz="6600" b="1" dirty="0">
              <a:solidFill>
                <a:srgbClr val="C00000"/>
              </a:solidFill>
              <a:effectLst>
                <a:outerShdw blurRad="38100" dist="38100" dir="2700000" algn="tl">
                  <a:srgbClr val="000000">
                    <a:alpha val="43137"/>
                  </a:srgbClr>
                </a:outerShdw>
              </a:effectLst>
            </a:endParaRPr>
          </a:p>
        </p:txBody>
      </p:sp>
      <p:sp>
        <p:nvSpPr>
          <p:cNvPr id="5" name="Titre 1"/>
          <p:cNvSpPr txBox="1">
            <a:spLocks/>
          </p:cNvSpPr>
          <p:nvPr/>
        </p:nvSpPr>
        <p:spPr>
          <a:xfrm>
            <a:off x="805218" y="6332561"/>
            <a:ext cx="10538285" cy="315374"/>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123663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a:solidFill>
                  <a:srgbClr val="FF0000"/>
                </a:solidFill>
                <a:effectLst>
                  <a:outerShdw blurRad="38100" dist="38100" dir="2700000" algn="tl">
                    <a:srgbClr val="000000">
                      <a:alpha val="43137"/>
                    </a:srgbClr>
                  </a:outerShdw>
                </a:effectLst>
                <a:latin typeface="+mn-lt"/>
              </a:rPr>
              <a:t>Historique</a:t>
            </a:r>
            <a:endParaRPr lang="fr-FR" sz="6000" dirty="0">
              <a:latin typeface="+mn-lt"/>
            </a:endParaRPr>
          </a:p>
        </p:txBody>
      </p:sp>
      <p:sp>
        <p:nvSpPr>
          <p:cNvPr id="3" name="Espace réservé du contenu 2"/>
          <p:cNvSpPr>
            <a:spLocks noGrp="1"/>
          </p:cNvSpPr>
          <p:nvPr>
            <p:ph idx="1"/>
          </p:nvPr>
        </p:nvSpPr>
        <p:spPr/>
        <p:txBody>
          <a:bodyPr/>
          <a:lstStyle/>
          <a:p>
            <a:pPr marL="0" indent="0">
              <a:buNone/>
            </a:pPr>
            <a:endParaRPr lang="fr-FR" dirty="0" smtClean="0"/>
          </a:p>
          <a:p>
            <a:pPr marL="0" indent="0">
              <a:buNone/>
            </a:pPr>
            <a:endParaRPr lang="fr-FR" dirty="0"/>
          </a:p>
          <a:p>
            <a:pPr marL="0" indent="0">
              <a:buNone/>
            </a:pPr>
            <a:endParaRPr lang="fr-FR" dirty="0" smtClean="0"/>
          </a:p>
          <a:p>
            <a:pPr marL="0" indent="0" algn="ctr">
              <a:buNone/>
            </a:pPr>
            <a:r>
              <a:rPr lang="fr-FR" dirty="0" smtClean="0"/>
              <a:t>On </a:t>
            </a:r>
            <a:r>
              <a:rPr lang="fr-FR" dirty="0"/>
              <a:t>a ensuite rajouté des étiquettes : les BRANCH -32 ont pu devenir des BRANCH Boucles par </a:t>
            </a:r>
            <a:r>
              <a:rPr lang="fr-FR" dirty="0" smtClean="0"/>
              <a:t>exemple</a:t>
            </a:r>
            <a:endParaRPr lang="fr-FR" dirty="0"/>
          </a:p>
        </p:txBody>
      </p:sp>
      <p:sp>
        <p:nvSpPr>
          <p:cNvPr id="5" name="Titre 1"/>
          <p:cNvSpPr txBox="1">
            <a:spLocks/>
          </p:cNvSpPr>
          <p:nvPr/>
        </p:nvSpPr>
        <p:spPr>
          <a:xfrm>
            <a:off x="805218" y="6332561"/>
            <a:ext cx="10538285" cy="315374"/>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972610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a:solidFill>
                  <a:srgbClr val="FF0000"/>
                </a:solidFill>
                <a:effectLst>
                  <a:outerShdw blurRad="38100" dist="38100" dir="2700000" algn="tl">
                    <a:srgbClr val="000000">
                      <a:alpha val="43137"/>
                    </a:srgbClr>
                  </a:outerShdw>
                </a:effectLst>
                <a:latin typeface="+mn-lt"/>
              </a:rPr>
              <a:t>Historique</a:t>
            </a:r>
            <a:endParaRPr lang="fr-FR" sz="6000" dirty="0">
              <a:latin typeface="+mn-lt"/>
            </a:endParaRPr>
          </a:p>
        </p:txBody>
      </p:sp>
      <p:sp>
        <p:nvSpPr>
          <p:cNvPr id="3" name="Espace réservé du contenu 2"/>
          <p:cNvSpPr>
            <a:spLocks noGrp="1"/>
          </p:cNvSpPr>
          <p:nvPr>
            <p:ph idx="1"/>
          </p:nvPr>
        </p:nvSpPr>
        <p:spPr/>
        <p:txBody>
          <a:bodyPr/>
          <a:lstStyle/>
          <a:p>
            <a:pPr marL="0" indent="0">
              <a:buNone/>
            </a:pPr>
            <a:endParaRPr lang="fr-FR" dirty="0" smtClean="0"/>
          </a:p>
          <a:p>
            <a:pPr marL="0" indent="0">
              <a:buNone/>
            </a:pPr>
            <a:endParaRPr lang="fr-FR" dirty="0"/>
          </a:p>
          <a:p>
            <a:pPr marL="0" indent="0">
              <a:buNone/>
            </a:pPr>
            <a:r>
              <a:rPr lang="fr-FR" dirty="0"/>
              <a:t>Puis on a rajouté la possibilité d’exprimer directement des places Mémoire en leur donnant un Nom Symbolique (au lieu de manipuler des adresses en Hexadécimal) : la notion de Variable est </a:t>
            </a:r>
            <a:r>
              <a:rPr lang="fr-FR" dirty="0" smtClean="0"/>
              <a:t>née</a:t>
            </a:r>
            <a:endParaRPr lang="fr-FR" dirty="0"/>
          </a:p>
        </p:txBody>
      </p:sp>
      <p:sp>
        <p:nvSpPr>
          <p:cNvPr id="5" name="Titre 1"/>
          <p:cNvSpPr txBox="1">
            <a:spLocks/>
          </p:cNvSpPr>
          <p:nvPr/>
        </p:nvSpPr>
        <p:spPr>
          <a:xfrm>
            <a:off x="832513" y="6318912"/>
            <a:ext cx="10510990" cy="32902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3654644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a:solidFill>
                  <a:srgbClr val="FF0000"/>
                </a:solidFill>
                <a:effectLst>
                  <a:outerShdw blurRad="38100" dist="38100" dir="2700000" algn="tl">
                    <a:srgbClr val="000000">
                      <a:alpha val="43137"/>
                    </a:srgbClr>
                  </a:outerShdw>
                </a:effectLst>
                <a:latin typeface="+mn-lt"/>
              </a:rPr>
              <a:t>Historique</a:t>
            </a:r>
            <a:endParaRPr lang="fr-FR" sz="6000" dirty="0">
              <a:latin typeface="+mn-lt"/>
            </a:endParaRPr>
          </a:p>
        </p:txBody>
      </p:sp>
      <p:sp>
        <p:nvSpPr>
          <p:cNvPr id="3" name="Espace réservé du contenu 2"/>
          <p:cNvSpPr>
            <a:spLocks noGrp="1"/>
          </p:cNvSpPr>
          <p:nvPr>
            <p:ph idx="1"/>
          </p:nvPr>
        </p:nvSpPr>
        <p:spPr/>
        <p:txBody>
          <a:bodyPr/>
          <a:lstStyle/>
          <a:p>
            <a:pPr marL="0" indent="0">
              <a:buNone/>
            </a:pPr>
            <a:endParaRPr lang="fr-FR" dirty="0" smtClean="0"/>
          </a:p>
          <a:p>
            <a:pPr marL="0" indent="0">
              <a:buNone/>
            </a:pPr>
            <a:endParaRPr lang="fr-FR" dirty="0"/>
          </a:p>
          <a:p>
            <a:pPr marL="0" indent="0">
              <a:buNone/>
            </a:pPr>
            <a:r>
              <a:rPr lang="fr-FR" dirty="0" smtClean="0"/>
              <a:t>La </a:t>
            </a:r>
            <a:r>
              <a:rPr lang="fr-FR" dirty="0"/>
              <a:t>traduction en langage Machine devenait alors un peu plus </a:t>
            </a:r>
            <a:r>
              <a:rPr lang="fr-FR" dirty="0" smtClean="0"/>
              <a:t>compliquée</a:t>
            </a:r>
            <a:endParaRPr lang="fr-FR" dirty="0"/>
          </a:p>
        </p:txBody>
      </p:sp>
      <p:sp>
        <p:nvSpPr>
          <p:cNvPr id="5" name="Titre 1"/>
          <p:cNvSpPr txBox="1">
            <a:spLocks/>
          </p:cNvSpPr>
          <p:nvPr/>
        </p:nvSpPr>
        <p:spPr>
          <a:xfrm>
            <a:off x="832513" y="6318912"/>
            <a:ext cx="10510990" cy="32902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693866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a:solidFill>
                  <a:srgbClr val="FF0000"/>
                </a:solidFill>
                <a:effectLst>
                  <a:outerShdw blurRad="38100" dist="38100" dir="2700000" algn="tl">
                    <a:srgbClr val="000000">
                      <a:alpha val="43137"/>
                    </a:srgbClr>
                  </a:outerShdw>
                </a:effectLst>
                <a:latin typeface="+mn-lt"/>
              </a:rPr>
              <a:t>Historique</a:t>
            </a:r>
            <a:endParaRPr lang="fr-FR" sz="6000" dirty="0">
              <a:latin typeface="+mn-lt"/>
            </a:endParaRPr>
          </a:p>
        </p:txBody>
      </p:sp>
      <p:sp>
        <p:nvSpPr>
          <p:cNvPr id="3" name="Espace réservé du contenu 2"/>
          <p:cNvSpPr>
            <a:spLocks noGrp="1"/>
          </p:cNvSpPr>
          <p:nvPr>
            <p:ph idx="1"/>
          </p:nvPr>
        </p:nvSpPr>
        <p:spPr/>
        <p:txBody>
          <a:bodyPr>
            <a:normAutofit/>
          </a:bodyPr>
          <a:lstStyle/>
          <a:p>
            <a:pPr marL="0" indent="0">
              <a:buNone/>
            </a:pPr>
            <a:endParaRPr lang="fr-FR" dirty="0" smtClean="0"/>
          </a:p>
          <a:p>
            <a:pPr marL="0" indent="0">
              <a:buNone/>
            </a:pPr>
            <a:endParaRPr lang="fr-FR" dirty="0"/>
          </a:p>
          <a:p>
            <a:pPr marL="0" indent="0">
              <a:buNone/>
            </a:pPr>
            <a:r>
              <a:rPr lang="fr-FR" dirty="0"/>
              <a:t>Dans les années 50, grand </a:t>
            </a:r>
            <a:r>
              <a:rPr lang="fr-FR" dirty="0" smtClean="0"/>
              <a:t>changement: </a:t>
            </a:r>
            <a:r>
              <a:rPr lang="fr-FR" dirty="0"/>
              <a:t>On cherche à s’affranchir carrément de la machine en élaborant des langages de Haut </a:t>
            </a:r>
            <a:r>
              <a:rPr lang="fr-FR" dirty="0" smtClean="0"/>
              <a:t>niveau</a:t>
            </a:r>
            <a:endParaRPr lang="fr-FR" dirty="0"/>
          </a:p>
        </p:txBody>
      </p:sp>
      <p:sp>
        <p:nvSpPr>
          <p:cNvPr id="5" name="Titre 1"/>
          <p:cNvSpPr txBox="1">
            <a:spLocks/>
          </p:cNvSpPr>
          <p:nvPr/>
        </p:nvSpPr>
        <p:spPr>
          <a:xfrm>
            <a:off x="832513" y="6318912"/>
            <a:ext cx="10510990" cy="32902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2109905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p:spPr>
        <p:txBody>
          <a:bodyPr>
            <a:normAutofit/>
          </a:bodyPr>
          <a:lstStyle/>
          <a:p>
            <a:pPr algn="ctr"/>
            <a:r>
              <a:rPr lang="fr-FR" sz="8000" b="1" dirty="0" smtClean="0">
                <a:solidFill>
                  <a:srgbClr val="FF0000"/>
                </a:solidFill>
                <a:effectLst>
                  <a:outerShdw blurRad="38100" dist="38100" dir="2700000" algn="tl">
                    <a:srgbClr val="000000">
                      <a:alpha val="43137"/>
                    </a:srgbClr>
                  </a:outerShdw>
                </a:effectLst>
                <a:latin typeface="+mn-lt"/>
              </a:rPr>
              <a:t>Compilation</a:t>
            </a:r>
            <a:endParaRPr lang="fr-FR" sz="8000" b="1" dirty="0">
              <a:solidFill>
                <a:srgbClr val="C00000"/>
              </a:solidFill>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lstStyle/>
          <a:p>
            <a:pPr marL="0" indent="0" algn="r">
              <a:buNone/>
            </a:pPr>
            <a:r>
              <a:rPr lang="fr-FR" b="1" dirty="0" smtClean="0">
                <a:solidFill>
                  <a:srgbClr val="C00000"/>
                </a:solidFill>
                <a:effectLst>
                  <a:outerShdw blurRad="38100" dist="38100" dir="2700000" algn="tl">
                    <a:srgbClr val="000000">
                      <a:alpha val="43137"/>
                    </a:srgbClr>
                  </a:outerShdw>
                </a:effectLst>
              </a:rPr>
              <a:t>Cours L3 Informatique Option  SI – Université de </a:t>
            </a:r>
            <a:r>
              <a:rPr lang="fr-FR" b="1" dirty="0" err="1" smtClean="0">
                <a:solidFill>
                  <a:srgbClr val="C00000"/>
                </a:solidFill>
                <a:effectLst>
                  <a:outerShdw blurRad="38100" dist="38100" dir="2700000" algn="tl">
                    <a:srgbClr val="000000">
                      <a:alpha val="43137"/>
                    </a:srgbClr>
                  </a:outerShdw>
                </a:effectLst>
              </a:rPr>
              <a:t>Bouira</a:t>
            </a:r>
            <a:endParaRPr lang="fr-FR" b="1" dirty="0" smtClean="0">
              <a:solidFill>
                <a:srgbClr val="C00000"/>
              </a:solidFill>
              <a:effectLst>
                <a:outerShdw blurRad="38100" dist="38100" dir="2700000" algn="tl">
                  <a:srgbClr val="000000">
                    <a:alpha val="43137"/>
                  </a:srgbClr>
                </a:outerShdw>
              </a:effectLst>
            </a:endParaRPr>
          </a:p>
          <a:p>
            <a:pPr marL="0" indent="0" algn="r">
              <a:buNone/>
            </a:pPr>
            <a:endParaRPr lang="fr-FR" b="1" dirty="0" smtClean="0"/>
          </a:p>
          <a:p>
            <a:pPr marL="0" indent="0" algn="r">
              <a:buNone/>
            </a:pPr>
            <a:r>
              <a:rPr lang="fr-FR" b="1" dirty="0" smtClean="0"/>
              <a:t> réalisé par  Dr. </a:t>
            </a:r>
            <a:r>
              <a:rPr lang="fr-FR" b="1" dirty="0" err="1" smtClean="0"/>
              <a:t>Bouzidi</a:t>
            </a:r>
            <a:r>
              <a:rPr lang="fr-FR" b="1" dirty="0" smtClean="0"/>
              <a:t> </a:t>
            </a:r>
            <a:r>
              <a:rPr lang="fr-FR" b="1" dirty="0" err="1" smtClean="0"/>
              <a:t>Zair</a:t>
            </a:r>
            <a:endParaRPr lang="fr-FR" sz="1400" b="1" dirty="0" smtClean="0"/>
          </a:p>
          <a:p>
            <a:pPr marL="0" indent="0" algn="r">
              <a:buNone/>
            </a:pPr>
            <a:r>
              <a:rPr lang="fr-FR" b="1" dirty="0" smtClean="0">
                <a:hlinkClick r:id="rId2"/>
              </a:rPr>
              <a:t>zair.bouzidi@univ-bejaia.dz</a:t>
            </a:r>
            <a:endParaRPr lang="fr-FR" b="1" dirty="0" smtClean="0"/>
          </a:p>
          <a:p>
            <a:pPr marL="0" indent="0" algn="r">
              <a:buNone/>
            </a:pPr>
            <a:endParaRPr lang="fr-FR" b="1" dirty="0"/>
          </a:p>
          <a:p>
            <a:pPr marL="0" indent="0" algn="r">
              <a:buNone/>
            </a:pPr>
            <a:endParaRPr lang="fr-FR" b="1" dirty="0" smtClean="0"/>
          </a:p>
          <a:p>
            <a:pPr marL="0" indent="0" algn="r">
              <a:buNone/>
            </a:pPr>
            <a:r>
              <a:rPr lang="fr-FR" b="1" dirty="0" smtClean="0"/>
              <a:t>2023-2024</a:t>
            </a:r>
            <a:endParaRPr lang="fr-FR" b="1" dirty="0"/>
          </a:p>
          <a:p>
            <a:pPr marL="0" indent="0" algn="r">
              <a:buNone/>
            </a:pPr>
            <a:endParaRPr lang="fr-FR" dirty="0"/>
          </a:p>
        </p:txBody>
      </p:sp>
      <p:sp>
        <p:nvSpPr>
          <p:cNvPr id="5" name="Titre 1"/>
          <p:cNvSpPr txBox="1">
            <a:spLocks/>
          </p:cNvSpPr>
          <p:nvPr/>
        </p:nvSpPr>
        <p:spPr>
          <a:xfrm>
            <a:off x="832513" y="6318912"/>
            <a:ext cx="10510990" cy="32902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3735890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a:solidFill>
                  <a:srgbClr val="FF0000"/>
                </a:solidFill>
                <a:effectLst>
                  <a:outerShdw blurRad="38100" dist="38100" dir="2700000" algn="tl">
                    <a:srgbClr val="000000">
                      <a:alpha val="43137"/>
                    </a:srgbClr>
                  </a:outerShdw>
                </a:effectLst>
                <a:latin typeface="+mn-lt"/>
              </a:rPr>
              <a:t>Historique</a:t>
            </a:r>
            <a:endParaRPr lang="fr-FR" sz="6000" dirty="0">
              <a:latin typeface="+mn-lt"/>
            </a:endParaRPr>
          </a:p>
        </p:txBody>
      </p:sp>
      <p:sp>
        <p:nvSpPr>
          <p:cNvPr id="3" name="Espace réservé du contenu 2"/>
          <p:cNvSpPr>
            <a:spLocks noGrp="1"/>
          </p:cNvSpPr>
          <p:nvPr>
            <p:ph idx="1"/>
          </p:nvPr>
        </p:nvSpPr>
        <p:spPr/>
        <p:txBody>
          <a:bodyPr>
            <a:normAutofit/>
          </a:bodyPr>
          <a:lstStyle/>
          <a:p>
            <a:pPr marL="0" indent="0">
              <a:buNone/>
            </a:pPr>
            <a:endParaRPr lang="fr-FR" dirty="0" smtClean="0"/>
          </a:p>
          <a:p>
            <a:pPr marL="0" indent="0">
              <a:buNone/>
            </a:pPr>
            <a:r>
              <a:rPr lang="fr-FR" dirty="0" smtClean="0"/>
              <a:t>Sont </a:t>
            </a:r>
            <a:r>
              <a:rPr lang="fr-FR" dirty="0"/>
              <a:t>alors introduits des concepts qui n’existaient absolument pas dans la machine </a:t>
            </a:r>
            <a:r>
              <a:rPr lang="fr-FR" dirty="0" smtClean="0"/>
              <a:t>:</a:t>
            </a:r>
          </a:p>
          <a:p>
            <a:pPr marL="0" indent="0">
              <a:buNone/>
            </a:pPr>
            <a:endParaRPr lang="fr-FR" dirty="0"/>
          </a:p>
          <a:p>
            <a:pPr lvl="1"/>
            <a:r>
              <a:rPr lang="fr-FR" dirty="0"/>
              <a:t>Expressions arithmétiques,</a:t>
            </a:r>
          </a:p>
          <a:p>
            <a:pPr lvl="1"/>
            <a:r>
              <a:rPr lang="fr-FR" dirty="0"/>
              <a:t>Variables locales,</a:t>
            </a:r>
          </a:p>
          <a:p>
            <a:pPr lvl="1"/>
            <a:r>
              <a:rPr lang="fr-FR" dirty="0"/>
              <a:t>Fonctions avec paramètres,</a:t>
            </a:r>
          </a:p>
          <a:p>
            <a:pPr lvl="1"/>
            <a:r>
              <a:rPr lang="fr-FR" dirty="0"/>
              <a:t>Structure de données : tableau, structures, listes, …</a:t>
            </a:r>
          </a:p>
          <a:p>
            <a:pPr lvl="1"/>
            <a:r>
              <a:rPr lang="fr-FR" dirty="0"/>
              <a:t>…</a:t>
            </a:r>
          </a:p>
        </p:txBody>
      </p:sp>
      <p:sp>
        <p:nvSpPr>
          <p:cNvPr id="5" name="Titre 1"/>
          <p:cNvSpPr txBox="1">
            <a:spLocks/>
          </p:cNvSpPr>
          <p:nvPr/>
        </p:nvSpPr>
        <p:spPr>
          <a:xfrm>
            <a:off x="832513" y="6318912"/>
            <a:ext cx="10510990" cy="32902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4083910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a:solidFill>
                  <a:srgbClr val="FF0000"/>
                </a:solidFill>
                <a:effectLst>
                  <a:outerShdw blurRad="38100" dist="38100" dir="2700000" algn="tl">
                    <a:srgbClr val="000000">
                      <a:alpha val="43137"/>
                    </a:srgbClr>
                  </a:outerShdw>
                </a:effectLst>
                <a:latin typeface="+mn-lt"/>
              </a:rPr>
              <a:t>Historique</a:t>
            </a:r>
            <a:endParaRPr lang="fr-FR" sz="6000" dirty="0">
              <a:latin typeface="+mn-lt"/>
            </a:endParaRPr>
          </a:p>
        </p:txBody>
      </p:sp>
      <p:sp>
        <p:nvSpPr>
          <p:cNvPr id="3" name="Espace réservé du contenu 2"/>
          <p:cNvSpPr>
            <a:spLocks noGrp="1"/>
          </p:cNvSpPr>
          <p:nvPr>
            <p:ph idx="1"/>
          </p:nvPr>
        </p:nvSpPr>
        <p:spPr/>
        <p:txBody>
          <a:bodyPr>
            <a:normAutofit/>
          </a:bodyPr>
          <a:lstStyle/>
          <a:p>
            <a:pPr marL="0" indent="0">
              <a:buNone/>
            </a:pPr>
            <a:endParaRPr lang="fr-FR" dirty="0" smtClean="0"/>
          </a:p>
          <a:p>
            <a:pPr marL="0" indent="0">
              <a:buNone/>
            </a:pPr>
            <a:endParaRPr lang="fr-FR" dirty="0"/>
          </a:p>
          <a:p>
            <a:pPr marL="0" indent="0">
              <a:buNone/>
            </a:pPr>
            <a:r>
              <a:rPr lang="fr-FR" dirty="0" smtClean="0"/>
              <a:t>Il </a:t>
            </a:r>
            <a:r>
              <a:rPr lang="fr-FR" dirty="0"/>
              <a:t>devient alors nécessaire de concevoir des programmes qui traduisent les énoncés écrits dans le langage de haut niveau en des instructions directement exécutables par une machine</a:t>
            </a:r>
          </a:p>
        </p:txBody>
      </p:sp>
      <p:sp>
        <p:nvSpPr>
          <p:cNvPr id="5" name="Titre 1"/>
          <p:cNvSpPr txBox="1">
            <a:spLocks/>
          </p:cNvSpPr>
          <p:nvPr/>
        </p:nvSpPr>
        <p:spPr>
          <a:xfrm>
            <a:off x="832513" y="6318912"/>
            <a:ext cx="10510990" cy="32902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839318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a:solidFill>
                  <a:srgbClr val="FF0000"/>
                </a:solidFill>
                <a:effectLst>
                  <a:outerShdw blurRad="38100" dist="38100" dir="2700000" algn="tl">
                    <a:srgbClr val="000000">
                      <a:alpha val="43137"/>
                    </a:srgbClr>
                  </a:outerShdw>
                </a:effectLst>
                <a:latin typeface="+mn-lt"/>
              </a:rPr>
              <a:t>Qu’est-ce qu’un compilateur ?</a:t>
            </a:r>
          </a:p>
        </p:txBody>
      </p:sp>
      <p:sp>
        <p:nvSpPr>
          <p:cNvPr id="3" name="Espace réservé du contenu 2"/>
          <p:cNvSpPr>
            <a:spLocks noGrp="1"/>
          </p:cNvSpPr>
          <p:nvPr>
            <p:ph idx="1"/>
          </p:nvPr>
        </p:nvSpPr>
        <p:spPr/>
        <p:txBody>
          <a:bodyPr>
            <a:normAutofit/>
          </a:bodyPr>
          <a:lstStyle/>
          <a:p>
            <a:pPr>
              <a:buFontTx/>
              <a:buChar char="-"/>
            </a:pPr>
            <a:r>
              <a:rPr lang="fr-FR" dirty="0" smtClean="0"/>
              <a:t>Un </a:t>
            </a:r>
            <a:r>
              <a:rPr lang="fr-FR" dirty="0"/>
              <a:t>compilateur est un </a:t>
            </a:r>
            <a:r>
              <a:rPr lang="fr-FR" b="1" dirty="0">
                <a:solidFill>
                  <a:srgbClr val="FF0000"/>
                </a:solidFill>
                <a:effectLst>
                  <a:outerShdw blurRad="38100" dist="38100" dir="2700000" algn="tl">
                    <a:srgbClr val="000000">
                      <a:alpha val="43137"/>
                    </a:srgbClr>
                  </a:outerShdw>
                </a:effectLst>
              </a:rPr>
              <a:t>traducteur</a:t>
            </a:r>
            <a:r>
              <a:rPr lang="fr-FR" dirty="0">
                <a:effectLst>
                  <a:outerShdw blurRad="38100" dist="38100" dir="2700000" algn="tl">
                    <a:srgbClr val="000000">
                      <a:alpha val="43137"/>
                    </a:srgbClr>
                  </a:outerShdw>
                </a:effectLst>
              </a:rPr>
              <a:t> </a:t>
            </a:r>
            <a:r>
              <a:rPr lang="fr-FR" dirty="0"/>
              <a:t>qui permet de transformer un </a:t>
            </a:r>
            <a:r>
              <a:rPr lang="fr-FR" b="1" dirty="0">
                <a:solidFill>
                  <a:srgbClr val="FF0000"/>
                </a:solidFill>
                <a:effectLst>
                  <a:outerShdw blurRad="38100" dist="38100" dir="2700000" algn="tl">
                    <a:srgbClr val="000000">
                      <a:alpha val="43137"/>
                    </a:srgbClr>
                  </a:outerShdw>
                </a:effectLst>
              </a:rPr>
              <a:t>programme</a:t>
            </a:r>
            <a:r>
              <a:rPr lang="fr-FR" dirty="0">
                <a:solidFill>
                  <a:srgbClr val="FF0000"/>
                </a:solidFill>
                <a:effectLst>
                  <a:outerShdw blurRad="38100" dist="38100" dir="2700000" algn="tl">
                    <a:srgbClr val="000000">
                      <a:alpha val="43137"/>
                    </a:srgbClr>
                  </a:outerShdw>
                </a:effectLst>
              </a:rPr>
              <a:t> </a:t>
            </a:r>
            <a:r>
              <a:rPr lang="fr-FR" dirty="0"/>
              <a:t>écrit dans un </a:t>
            </a:r>
            <a:r>
              <a:rPr lang="fr-FR" b="1" dirty="0">
                <a:solidFill>
                  <a:srgbClr val="FF0000"/>
                </a:solidFill>
                <a:effectLst>
                  <a:outerShdw blurRad="38100" dist="38100" dir="2700000" algn="tl">
                    <a:srgbClr val="000000">
                      <a:alpha val="43137"/>
                    </a:srgbClr>
                  </a:outerShdw>
                </a:effectLst>
              </a:rPr>
              <a:t>langage</a:t>
            </a:r>
            <a:r>
              <a:rPr lang="fr-FR" dirty="0">
                <a:solidFill>
                  <a:srgbClr val="FF0000"/>
                </a:solidFill>
                <a:effectLst>
                  <a:outerShdw blurRad="38100" dist="38100" dir="2700000" algn="tl">
                    <a:srgbClr val="000000">
                      <a:alpha val="43137"/>
                    </a:srgbClr>
                  </a:outerShdw>
                </a:effectLst>
              </a:rPr>
              <a:t> </a:t>
            </a:r>
            <a:r>
              <a:rPr lang="fr-FR" dirty="0"/>
              <a:t>L1 en un autre programme écrit dans un langage </a:t>
            </a:r>
            <a:r>
              <a:rPr lang="fr-FR" b="1" dirty="0">
                <a:solidFill>
                  <a:srgbClr val="FF0000"/>
                </a:solidFill>
                <a:effectLst>
                  <a:outerShdw blurRad="38100" dist="38100" dir="2700000" algn="tl">
                    <a:srgbClr val="000000">
                      <a:alpha val="43137"/>
                    </a:srgbClr>
                  </a:outerShdw>
                </a:effectLst>
              </a:rPr>
              <a:t>machine</a:t>
            </a:r>
            <a:r>
              <a:rPr lang="fr-FR" dirty="0">
                <a:solidFill>
                  <a:srgbClr val="FF0000"/>
                </a:solidFill>
                <a:effectLst>
                  <a:outerShdw blurRad="38100" dist="38100" dir="2700000" algn="tl">
                    <a:srgbClr val="000000">
                      <a:alpha val="43137"/>
                    </a:srgbClr>
                  </a:outerShdw>
                </a:effectLst>
              </a:rPr>
              <a:t> </a:t>
            </a:r>
            <a:r>
              <a:rPr lang="fr-FR" dirty="0"/>
              <a:t>L2. </a:t>
            </a:r>
            <a:endParaRPr lang="fr-FR" dirty="0" smtClean="0"/>
          </a:p>
          <a:p>
            <a:pPr marL="0" indent="0">
              <a:buNone/>
            </a:pPr>
            <a:endParaRPr lang="fr-FR" dirty="0" smtClean="0"/>
          </a:p>
          <a:p>
            <a:pPr marL="0" indent="0">
              <a:buNone/>
            </a:pPr>
            <a:r>
              <a:rPr lang="fr-FR" dirty="0" smtClean="0"/>
              <a:t>- En </a:t>
            </a:r>
            <a:r>
              <a:rPr lang="fr-FR" dirty="0"/>
              <a:t>pratique on s’arrête souvent à un </a:t>
            </a:r>
            <a:r>
              <a:rPr lang="fr-FR" b="1" dirty="0">
                <a:solidFill>
                  <a:srgbClr val="FF0000"/>
                </a:solidFill>
                <a:effectLst>
                  <a:outerShdw blurRad="38100" dist="38100" dir="2700000" algn="tl">
                    <a:srgbClr val="000000">
                      <a:alpha val="43137"/>
                    </a:srgbClr>
                  </a:outerShdw>
                </a:effectLst>
              </a:rPr>
              <a:t>langage intermédiaire</a:t>
            </a:r>
            <a:r>
              <a:rPr lang="fr-FR" dirty="0"/>
              <a:t> (assembleur ou encore langage d’une machine abstraite). </a:t>
            </a:r>
          </a:p>
        </p:txBody>
      </p:sp>
      <p:sp>
        <p:nvSpPr>
          <p:cNvPr id="5" name="Titre 1"/>
          <p:cNvSpPr txBox="1">
            <a:spLocks/>
          </p:cNvSpPr>
          <p:nvPr/>
        </p:nvSpPr>
        <p:spPr>
          <a:xfrm>
            <a:off x="805218" y="6332561"/>
            <a:ext cx="10538285" cy="315374"/>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2757238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797650"/>
          </a:xfrm>
        </p:spPr>
        <p:txBody>
          <a:bodyPr>
            <a:normAutofit fontScale="90000"/>
          </a:bodyPr>
          <a:lstStyle/>
          <a:p>
            <a:pPr algn="ctr"/>
            <a:r>
              <a:rPr lang="fr-FR" sz="6000" b="1" dirty="0">
                <a:solidFill>
                  <a:srgbClr val="C00000"/>
                </a:solidFill>
                <a:latin typeface="+mn-lt"/>
              </a:rPr>
              <a:t>Chaîne de Compilation</a:t>
            </a:r>
          </a:p>
        </p:txBody>
      </p:sp>
      <p:sp>
        <p:nvSpPr>
          <p:cNvPr id="3" name="Espace réservé du contenu 2"/>
          <p:cNvSpPr>
            <a:spLocks noGrp="1"/>
          </p:cNvSpPr>
          <p:nvPr>
            <p:ph idx="1"/>
          </p:nvPr>
        </p:nvSpPr>
        <p:spPr/>
        <p:txBody>
          <a:bodyPr/>
          <a:lstStyle/>
          <a:p>
            <a:pPr marL="0" indent="0">
              <a:buNone/>
            </a:pPr>
            <a:endParaRPr lang="fr-FR" dirty="0" smtClean="0"/>
          </a:p>
          <a:p>
            <a:pPr marL="0" indent="0">
              <a:buNone/>
            </a:pPr>
            <a:endParaRPr lang="fr-FR" dirty="0"/>
          </a:p>
        </p:txBody>
      </p:sp>
      <p:pic>
        <p:nvPicPr>
          <p:cNvPr id="5" name="Image 4" descr="C:\ZZZ\Compiltation L3 Info Bouira 2023-2024\images\Chaine de Compilation.png"/>
          <p:cNvPicPr/>
          <p:nvPr/>
        </p:nvPicPr>
        <p:blipFill>
          <a:blip r:embed="rId2">
            <a:extLst>
              <a:ext uri="{28A0092B-C50C-407E-A947-70E740481C1C}">
                <a14:useLocalDpi xmlns:a14="http://schemas.microsoft.com/office/drawing/2010/main" val="0"/>
              </a:ext>
            </a:extLst>
          </a:blip>
          <a:srcRect/>
          <a:stretch>
            <a:fillRect/>
          </a:stretch>
        </p:blipFill>
        <p:spPr bwMode="auto">
          <a:xfrm>
            <a:off x="3050415" y="1351136"/>
            <a:ext cx="6202765" cy="4637466"/>
          </a:xfrm>
          <a:prstGeom prst="rect">
            <a:avLst/>
          </a:prstGeom>
          <a:noFill/>
          <a:ln>
            <a:noFill/>
          </a:ln>
        </p:spPr>
      </p:pic>
      <p:sp>
        <p:nvSpPr>
          <p:cNvPr id="6" name="Titre 1"/>
          <p:cNvSpPr txBox="1">
            <a:spLocks/>
          </p:cNvSpPr>
          <p:nvPr/>
        </p:nvSpPr>
        <p:spPr>
          <a:xfrm>
            <a:off x="805218" y="6332561"/>
            <a:ext cx="10538285" cy="315374"/>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2884296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smtClean="0">
                <a:solidFill>
                  <a:srgbClr val="FF0000"/>
                </a:solidFill>
                <a:effectLst>
                  <a:outerShdw blurRad="38100" dist="38100" dir="2700000" algn="tl">
                    <a:srgbClr val="000000">
                      <a:alpha val="43137"/>
                    </a:srgbClr>
                  </a:outerShdw>
                </a:effectLst>
                <a:latin typeface="+mn-lt"/>
              </a:rPr>
              <a:t>Compilateur</a:t>
            </a:r>
            <a:endParaRPr lang="fr-FR" sz="6000" dirty="0">
              <a:latin typeface="+mn-lt"/>
            </a:endParaRPr>
          </a:p>
        </p:txBody>
      </p:sp>
      <p:sp>
        <p:nvSpPr>
          <p:cNvPr id="3" name="Espace réservé du contenu 2"/>
          <p:cNvSpPr>
            <a:spLocks noGrp="1"/>
          </p:cNvSpPr>
          <p:nvPr>
            <p:ph idx="1"/>
          </p:nvPr>
        </p:nvSpPr>
        <p:spPr/>
        <p:txBody>
          <a:bodyPr>
            <a:normAutofit/>
          </a:bodyPr>
          <a:lstStyle/>
          <a:p>
            <a:pPr marL="0" indent="0">
              <a:buNone/>
            </a:pPr>
            <a:endParaRPr lang="fr-FR" dirty="0" smtClean="0"/>
          </a:p>
          <a:p>
            <a:pPr marL="0" indent="0">
              <a:buNone/>
            </a:pPr>
            <a:endParaRPr lang="fr-FR" dirty="0"/>
          </a:p>
          <a:p>
            <a:r>
              <a:rPr lang="fr-FR" dirty="0"/>
              <a:t>Un compilateur traduit un programme écrit dans un langage </a:t>
            </a:r>
            <a:r>
              <a:rPr lang="fr-FR" b="1" dirty="0"/>
              <a:t>source</a:t>
            </a:r>
            <a:r>
              <a:rPr lang="fr-FR" dirty="0"/>
              <a:t> en un programme écrit dans un langage </a:t>
            </a:r>
            <a:r>
              <a:rPr lang="fr-FR" b="1" dirty="0"/>
              <a:t>cible</a:t>
            </a:r>
            <a:r>
              <a:rPr lang="fr-FR" dirty="0"/>
              <a:t>.</a:t>
            </a:r>
          </a:p>
        </p:txBody>
      </p:sp>
      <p:sp>
        <p:nvSpPr>
          <p:cNvPr id="5" name="Titre 1"/>
          <p:cNvSpPr txBox="1">
            <a:spLocks/>
          </p:cNvSpPr>
          <p:nvPr/>
        </p:nvSpPr>
        <p:spPr>
          <a:xfrm>
            <a:off x="805218" y="6332561"/>
            <a:ext cx="10538285" cy="315374"/>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640270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solidFill>
                  <a:srgbClr val="FF0000"/>
                </a:solidFill>
                <a:effectLst>
                  <a:outerShdw blurRad="38100" dist="38100" dir="2700000" algn="tl">
                    <a:srgbClr val="000000">
                      <a:alpha val="43137"/>
                    </a:srgbClr>
                  </a:outerShdw>
                </a:effectLst>
                <a:latin typeface="+mn-lt"/>
              </a:rPr>
              <a:t>Structure Générale d’un Compilateur</a:t>
            </a:r>
            <a:endParaRPr lang="fr-FR" b="1" dirty="0">
              <a:solidFill>
                <a:srgbClr val="FF0000"/>
              </a:solidFill>
              <a:effectLst>
                <a:outerShdw blurRad="38100" dist="38100" dir="2700000" algn="tl">
                  <a:srgbClr val="000000">
                    <a:alpha val="43137"/>
                  </a:srgbClr>
                </a:outerShdw>
              </a:effectLst>
              <a:latin typeface="+mn-lt"/>
            </a:endParaRPr>
          </a:p>
        </p:txBody>
      </p:sp>
      <p:sp>
        <p:nvSpPr>
          <p:cNvPr id="4" name="AutoShape 2" descr="Introduction à la compilation - ppt video online télécharger"/>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Introduction à la compilation - ppt video online télécharger"/>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
        <p:nvSpPr>
          <p:cNvPr id="7" name="Titre 1"/>
          <p:cNvSpPr txBox="1">
            <a:spLocks/>
          </p:cNvSpPr>
          <p:nvPr/>
        </p:nvSpPr>
        <p:spPr>
          <a:xfrm>
            <a:off x="805218" y="6332561"/>
            <a:ext cx="10538285" cy="315374"/>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13622270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solidFill>
                  <a:srgbClr val="FF0000"/>
                </a:solidFill>
                <a:latin typeface="+mn-lt"/>
              </a:rPr>
              <a:t>Rôle du Compilateur</a:t>
            </a:r>
            <a:endParaRPr lang="fr-FR" b="1" dirty="0">
              <a:solidFill>
                <a:srgbClr val="FF0000"/>
              </a:solidFill>
              <a:latin typeface="+mn-lt"/>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8569" y="1800938"/>
            <a:ext cx="9179668" cy="3821939"/>
          </a:xfrm>
        </p:spPr>
      </p:pic>
    </p:spTree>
    <p:extLst>
      <p:ext uri="{BB962C8B-B14F-4D97-AF65-F5344CB8AC3E}">
        <p14:creationId xmlns:p14="http://schemas.microsoft.com/office/powerpoint/2010/main" val="774481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3607" y="378773"/>
            <a:ext cx="10748749" cy="685753"/>
          </a:xfrm>
        </p:spPr>
        <p:txBody>
          <a:bodyPr>
            <a:noAutofit/>
          </a:bodyPr>
          <a:lstStyle/>
          <a:p>
            <a:pPr algn="ctr"/>
            <a:r>
              <a:rPr lang="fr-FR" sz="5400" b="1" dirty="0">
                <a:solidFill>
                  <a:srgbClr val="FF0000"/>
                </a:solidFill>
                <a:effectLst>
                  <a:outerShdw blurRad="38100" dist="38100" dir="2700000" algn="tl">
                    <a:srgbClr val="000000">
                      <a:alpha val="43137"/>
                    </a:srgbClr>
                  </a:outerShdw>
                </a:effectLst>
                <a:latin typeface="+mn-lt"/>
              </a:rPr>
              <a:t>Structure Générale d’un Compilateur</a:t>
            </a:r>
            <a:endParaRPr lang="fr-FR" sz="5400" dirty="0">
              <a:effectLst>
                <a:outerShdw blurRad="38100" dist="38100" dir="2700000" algn="tl">
                  <a:srgbClr val="000000">
                    <a:alpha val="43137"/>
                  </a:srgbClr>
                </a:outerShdw>
              </a:effectLst>
              <a:latin typeface="+mn-lt"/>
            </a:endParaRPr>
          </a:p>
        </p:txBody>
      </p:sp>
      <p:sp>
        <p:nvSpPr>
          <p:cNvPr id="3" name="Espace réservé du contenu 2"/>
          <p:cNvSpPr>
            <a:spLocks noGrp="1"/>
          </p:cNvSpPr>
          <p:nvPr>
            <p:ph idx="1"/>
          </p:nvPr>
        </p:nvSpPr>
        <p:spPr>
          <a:xfrm>
            <a:off x="838200" y="1296537"/>
            <a:ext cx="10515600" cy="4880426"/>
          </a:xfrm>
        </p:spPr>
        <p:txBody>
          <a:bodyPr/>
          <a:lstStyle/>
          <a:p>
            <a:pPr marL="0" indent="0">
              <a:buNone/>
            </a:pPr>
            <a:endParaRPr lang="fr-FR" dirty="0" smtClean="0"/>
          </a:p>
          <a:p>
            <a:pPr marL="0" indent="0" algn="ctr">
              <a:buNone/>
            </a:pPr>
            <a:r>
              <a:rPr lang="fr-FR" dirty="0" smtClean="0"/>
              <a:t>Un compilateur est généralement composé de modules correspondants aux phases logiques de l’opération de compilation  </a:t>
            </a:r>
          </a:p>
          <a:p>
            <a:pPr marL="0" indent="0" algn="ctr">
              <a:buNone/>
            </a:pPr>
            <a:endParaRPr lang="fr-FR" dirty="0"/>
          </a:p>
          <a:p>
            <a:pPr marL="0" indent="0" algn="ctr">
              <a:buNone/>
            </a:pPr>
            <a:r>
              <a:rPr lang="fr-FR" dirty="0" smtClean="0"/>
              <a:t>Excepté les phases de génération de tables de symboles et d’erreurs, chacun des modules représente une phase logique qui reçoit en entrée une représentation de code source et la transforme en une autre forme de représentation</a:t>
            </a:r>
            <a:endParaRPr lang="fr-FR" dirty="0"/>
          </a:p>
        </p:txBody>
      </p:sp>
    </p:spTree>
    <p:extLst>
      <p:ext uri="{BB962C8B-B14F-4D97-AF65-F5344CB8AC3E}">
        <p14:creationId xmlns:p14="http://schemas.microsoft.com/office/powerpoint/2010/main" val="3034379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576571"/>
          </a:xfrm>
        </p:spPr>
        <p:txBody>
          <a:bodyPr>
            <a:normAutofit fontScale="90000"/>
          </a:bodyPr>
          <a:lstStyle/>
          <a:p>
            <a:pPr algn="ctr"/>
            <a:r>
              <a:rPr lang="fr-FR" b="1" dirty="0" smtClean="0">
                <a:solidFill>
                  <a:srgbClr val="FF0000"/>
                </a:solidFill>
                <a:effectLst>
                  <a:outerShdw blurRad="38100" dist="38100" dir="2700000" algn="tl">
                    <a:srgbClr val="000000">
                      <a:alpha val="43137"/>
                    </a:srgbClr>
                  </a:outerShdw>
                </a:effectLst>
                <a:latin typeface="+mn-lt"/>
              </a:rPr>
              <a:t>Structure Générale d’un Compilateur</a:t>
            </a:r>
            <a:endParaRPr lang="fr-FR" b="1" dirty="0">
              <a:solidFill>
                <a:srgbClr val="FF0000"/>
              </a:solidFill>
              <a:effectLst>
                <a:outerShdw blurRad="38100" dist="38100" dir="2700000" algn="tl">
                  <a:srgbClr val="000000">
                    <a:alpha val="43137"/>
                  </a:srgbClr>
                </a:outerShdw>
              </a:effectLst>
              <a:latin typeface="+mn-lt"/>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7159" y="831850"/>
            <a:ext cx="5477682" cy="5800725"/>
          </a:xfrm>
        </p:spPr>
      </p:pic>
      <p:sp>
        <p:nvSpPr>
          <p:cNvPr id="5" name="ZoneTexte 4"/>
          <p:cNvSpPr txBox="1"/>
          <p:nvPr/>
        </p:nvSpPr>
        <p:spPr>
          <a:xfrm>
            <a:off x="559558" y="3930558"/>
            <a:ext cx="3302758" cy="2123658"/>
          </a:xfrm>
          <a:prstGeom prst="rect">
            <a:avLst/>
          </a:prstGeom>
          <a:noFill/>
        </p:spPr>
        <p:txBody>
          <a:bodyPr wrap="square" rtlCol="0">
            <a:spAutoFit/>
          </a:bodyPr>
          <a:lstStyle/>
          <a:p>
            <a:r>
              <a:rPr lang="fr-FR" sz="4400" b="1" dirty="0" smtClean="0">
                <a:solidFill>
                  <a:srgbClr val="FF0000"/>
                </a:solidFill>
                <a:effectLst>
                  <a:outerShdw blurRad="38100" dist="38100" dir="2700000" algn="tl">
                    <a:srgbClr val="000000">
                      <a:alpha val="43137"/>
                    </a:srgbClr>
                  </a:outerShdw>
                </a:effectLst>
              </a:rPr>
              <a:t>Organisation Logique d’un </a:t>
            </a:r>
            <a:r>
              <a:rPr lang="fr-FR" sz="4400" b="1" dirty="0">
                <a:solidFill>
                  <a:srgbClr val="FF0000"/>
                </a:solidFill>
                <a:effectLst>
                  <a:outerShdw blurRad="38100" dist="38100" dir="2700000" algn="tl">
                    <a:srgbClr val="000000">
                      <a:alpha val="43137"/>
                    </a:srgbClr>
                  </a:outerShdw>
                </a:effectLst>
              </a:rPr>
              <a:t>Compilateur</a:t>
            </a:r>
            <a:endParaRPr lang="fr-FR" sz="4400" dirty="0"/>
          </a:p>
        </p:txBody>
      </p:sp>
    </p:spTree>
    <p:extLst>
      <p:ext uri="{BB962C8B-B14F-4D97-AF65-F5344CB8AC3E}">
        <p14:creationId xmlns:p14="http://schemas.microsoft.com/office/powerpoint/2010/main" val="10332745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solidFill>
                  <a:srgbClr val="FF0000"/>
                </a:solidFill>
                <a:effectLst>
                  <a:outerShdw blurRad="38100" dist="38100" dir="2700000" algn="tl">
                    <a:srgbClr val="000000">
                      <a:alpha val="43137"/>
                    </a:srgbClr>
                  </a:outerShdw>
                </a:effectLst>
                <a:latin typeface="+mn-lt"/>
              </a:rPr>
              <a:t>Analyse Lexicale</a:t>
            </a:r>
            <a:endParaRPr lang="fr-FR" b="1" dirty="0">
              <a:solidFill>
                <a:srgbClr val="FF0000"/>
              </a:solidFill>
              <a:effectLst>
                <a:outerShdw blurRad="38100" dist="38100" dir="2700000" algn="tl">
                  <a:srgbClr val="000000">
                    <a:alpha val="43137"/>
                  </a:srgbClr>
                </a:outerShdw>
              </a:effectLst>
              <a:latin typeface="+mn-lt"/>
            </a:endParaRPr>
          </a:p>
        </p:txBody>
      </p:sp>
      <p:sp>
        <p:nvSpPr>
          <p:cNvPr id="3" name="Espace réservé du contenu 2"/>
          <p:cNvSpPr>
            <a:spLocks noGrp="1"/>
          </p:cNvSpPr>
          <p:nvPr>
            <p:ph idx="1"/>
          </p:nvPr>
        </p:nvSpPr>
        <p:spPr/>
        <p:txBody>
          <a:bodyPr/>
          <a:lstStyle/>
          <a:p>
            <a:pPr marL="0" indent="0">
              <a:buNone/>
            </a:pPr>
            <a:r>
              <a:rPr lang="fr-FR" dirty="0" smtClean="0"/>
              <a:t>Appelé « Scanner », l’analyse lexicale a pour rôle principal:</a:t>
            </a:r>
          </a:p>
          <a:p>
            <a:pPr lvl="2"/>
            <a:r>
              <a:rPr lang="fr-FR" dirty="0" smtClean="0"/>
              <a:t>La lecture du code source (suite de caractères)</a:t>
            </a:r>
          </a:p>
          <a:p>
            <a:pPr lvl="2"/>
            <a:r>
              <a:rPr lang="fr-FR" dirty="0" smtClean="0"/>
              <a:t>Et la formation des </a:t>
            </a:r>
            <a:r>
              <a:rPr lang="fr-FR" b="1" dirty="0" smtClean="0">
                <a:solidFill>
                  <a:srgbClr val="FF0000"/>
                </a:solidFill>
                <a:effectLst>
                  <a:outerShdw blurRad="38100" dist="38100" dir="2700000" algn="tl">
                    <a:srgbClr val="000000">
                      <a:alpha val="43137"/>
                    </a:srgbClr>
                  </a:outerShdw>
                </a:effectLst>
              </a:rPr>
              <a:t>unités lexicales</a:t>
            </a:r>
            <a:r>
              <a:rPr lang="fr-FR" dirty="0" smtClean="0"/>
              <a:t> :</a:t>
            </a:r>
          </a:p>
          <a:p>
            <a:pPr lvl="4"/>
            <a:r>
              <a:rPr lang="fr-FR" dirty="0" smtClean="0"/>
              <a:t>Unités lexicales</a:t>
            </a:r>
          </a:p>
          <a:p>
            <a:pPr lvl="4"/>
            <a:r>
              <a:rPr lang="fr-FR" dirty="0" smtClean="0"/>
              <a:t>Ou </a:t>
            </a:r>
            <a:r>
              <a:rPr lang="fr-FR" dirty="0" err="1" smtClean="0"/>
              <a:t>tokens</a:t>
            </a:r>
            <a:endParaRPr lang="fr-FR" dirty="0" smtClean="0"/>
          </a:p>
          <a:p>
            <a:pPr lvl="4"/>
            <a:r>
              <a:rPr lang="fr-FR" dirty="0" smtClean="0"/>
              <a:t>Atomes lexicaux</a:t>
            </a:r>
          </a:p>
          <a:p>
            <a:pPr marL="1828800" lvl="4" indent="0">
              <a:buNone/>
            </a:pPr>
            <a:endParaRPr lang="fr-FR" dirty="0"/>
          </a:p>
        </p:txBody>
      </p:sp>
    </p:spTree>
    <p:extLst>
      <p:ext uri="{BB962C8B-B14F-4D97-AF65-F5344CB8AC3E}">
        <p14:creationId xmlns:p14="http://schemas.microsoft.com/office/powerpoint/2010/main" val="962199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sz="4400" b="1" dirty="0" smtClean="0">
                <a:effectLst>
                  <a:outerShdw blurRad="38100" dist="38100" dir="2700000" algn="tl">
                    <a:srgbClr val="000000">
                      <a:alpha val="43137"/>
                    </a:srgbClr>
                  </a:outerShdw>
                </a:effectLst>
                <a:latin typeface="+mn-lt"/>
              </a:rPr>
              <a:t>Objectifs de l’enseignement</a:t>
            </a:r>
            <a:r>
              <a:rPr lang="fr-FR" sz="4000" b="1" dirty="0" smtClean="0">
                <a:latin typeface="+mn-lt"/>
              </a:rPr>
              <a:t> </a:t>
            </a:r>
            <a:r>
              <a:rPr lang="fr-FR" sz="4000" b="1" dirty="0" smtClean="0"/>
              <a:t>: </a:t>
            </a:r>
            <a:br>
              <a:rPr lang="fr-FR" sz="4000" b="1" dirty="0" smtClean="0"/>
            </a:br>
            <a:r>
              <a:rPr lang="fr-FR" sz="4000" b="1" dirty="0" smtClean="0"/>
              <a:t/>
            </a:r>
            <a:br>
              <a:rPr lang="fr-FR" sz="4000" b="1" dirty="0" smtClean="0"/>
            </a:br>
            <a:r>
              <a:rPr lang="fr-FR" sz="5600" b="1" dirty="0" smtClean="0">
                <a:solidFill>
                  <a:srgbClr val="FF0000"/>
                </a:solidFill>
                <a:effectLst>
                  <a:outerShdw blurRad="38100" dist="38100" dir="2700000" algn="tl">
                    <a:srgbClr val="000000">
                      <a:alpha val="43137"/>
                    </a:srgbClr>
                  </a:outerShdw>
                </a:effectLst>
                <a:latin typeface="+mn-lt"/>
              </a:rPr>
              <a:t>Comprendre comment les programmes sont compilés puis exécutés</a:t>
            </a:r>
            <a:endParaRPr lang="fr-FR" sz="4400" b="1" dirty="0">
              <a:solidFill>
                <a:srgbClr val="C00000"/>
              </a:solidFill>
              <a:effectLst>
                <a:outerShdw blurRad="38100" dist="38100" dir="2700000" algn="tl">
                  <a:srgbClr val="000000">
                    <a:alpha val="43137"/>
                  </a:srgbClr>
                </a:outerShdw>
              </a:effectLst>
              <a:latin typeface="+mn-lt"/>
            </a:endParaRPr>
          </a:p>
        </p:txBody>
      </p:sp>
      <p:sp>
        <p:nvSpPr>
          <p:cNvPr id="3" name="Sous-titre 2"/>
          <p:cNvSpPr>
            <a:spLocks noGrp="1"/>
          </p:cNvSpPr>
          <p:nvPr>
            <p:ph type="subTitle" idx="1"/>
          </p:nvPr>
        </p:nvSpPr>
        <p:spPr>
          <a:xfrm>
            <a:off x="1524000" y="3725607"/>
            <a:ext cx="9144000" cy="2428059"/>
          </a:xfrm>
        </p:spPr>
        <p:txBody>
          <a:bodyPr>
            <a:normAutofit/>
          </a:bodyPr>
          <a:lstStyle/>
          <a:p>
            <a:r>
              <a:rPr lang="fr-FR" sz="3600" b="1" dirty="0" smtClean="0"/>
              <a:t>Connaissances préalables recommandées : </a:t>
            </a:r>
          </a:p>
          <a:p>
            <a:endParaRPr lang="fr-FR" dirty="0"/>
          </a:p>
          <a:p>
            <a:r>
              <a:rPr lang="fr-FR" sz="4000" b="1" dirty="0" smtClean="0">
                <a:solidFill>
                  <a:srgbClr val="C00000"/>
                </a:solidFill>
                <a:effectLst>
                  <a:outerShdw blurRad="38100" dist="38100" dir="2700000" algn="tl">
                    <a:srgbClr val="000000">
                      <a:alpha val="43137"/>
                    </a:srgbClr>
                  </a:outerShdw>
                </a:effectLst>
              </a:rPr>
              <a:t>Théorie des langages</a:t>
            </a:r>
            <a:endParaRPr lang="fr-FR" sz="4000" b="1" dirty="0">
              <a:solidFill>
                <a:srgbClr val="C00000"/>
              </a:solidFill>
              <a:effectLst>
                <a:outerShdw blurRad="38100" dist="38100" dir="2700000" algn="tl">
                  <a:srgbClr val="000000">
                    <a:alpha val="43137"/>
                  </a:srgbClr>
                </a:outerShdw>
              </a:effectLst>
            </a:endParaRPr>
          </a:p>
        </p:txBody>
      </p:sp>
      <p:sp>
        <p:nvSpPr>
          <p:cNvPr id="5" name="Titre 1"/>
          <p:cNvSpPr txBox="1">
            <a:spLocks/>
          </p:cNvSpPr>
          <p:nvPr/>
        </p:nvSpPr>
        <p:spPr>
          <a:xfrm>
            <a:off x="832513" y="6318912"/>
            <a:ext cx="10510990" cy="32902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21715893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494684"/>
          </a:xfrm>
        </p:spPr>
        <p:txBody>
          <a:bodyPr>
            <a:normAutofit fontScale="90000"/>
          </a:bodyPr>
          <a:lstStyle/>
          <a:p>
            <a:pPr algn="ctr"/>
            <a:r>
              <a:rPr lang="fr-FR" b="1" dirty="0" smtClean="0">
                <a:solidFill>
                  <a:srgbClr val="FF0000"/>
                </a:solidFill>
                <a:effectLst>
                  <a:outerShdw blurRad="38100" dist="38100" dir="2700000" algn="tl">
                    <a:srgbClr val="000000">
                      <a:alpha val="43137"/>
                    </a:srgbClr>
                  </a:outerShdw>
                </a:effectLst>
                <a:latin typeface="+mn-lt"/>
              </a:rPr>
              <a:t>Exemple</a:t>
            </a:r>
            <a:endParaRPr lang="fr-FR" b="1" dirty="0">
              <a:solidFill>
                <a:srgbClr val="FF0000"/>
              </a:solidFill>
              <a:effectLst>
                <a:outerShdw blurRad="38100" dist="38100" dir="2700000" algn="tl">
                  <a:srgbClr val="000000">
                    <a:alpha val="43137"/>
                  </a:srgbClr>
                </a:outerShdw>
              </a:effectLst>
              <a:latin typeface="+mn-lt"/>
            </a:endParaRPr>
          </a:p>
        </p:txBody>
      </p:sp>
      <p:sp>
        <p:nvSpPr>
          <p:cNvPr id="3" name="Espace réservé du contenu 2"/>
          <p:cNvSpPr>
            <a:spLocks noGrp="1"/>
          </p:cNvSpPr>
          <p:nvPr>
            <p:ph idx="1"/>
          </p:nvPr>
        </p:nvSpPr>
        <p:spPr>
          <a:xfrm>
            <a:off x="838200" y="859810"/>
            <a:ext cx="10515600" cy="5317153"/>
          </a:xfrm>
        </p:spPr>
        <p:txBody>
          <a:bodyPr/>
          <a:lstStyle/>
          <a:p>
            <a:pPr marL="0" indent="0">
              <a:buNone/>
            </a:pPr>
            <a:r>
              <a:rPr lang="fr-FR" dirty="0" smtClean="0"/>
              <a:t>Soit une expression d’affectation suivante:</a:t>
            </a:r>
          </a:p>
          <a:p>
            <a:pPr marL="0" indent="0" algn="ctr">
              <a:buNone/>
            </a:pPr>
            <a:r>
              <a:rPr lang="fr-FR" sz="4000" b="1" dirty="0" smtClean="0">
                <a:effectLst>
                  <a:outerShdw blurRad="38100" dist="38100" dir="2700000" algn="tl">
                    <a:srgbClr val="000000">
                      <a:alpha val="43137"/>
                    </a:srgbClr>
                  </a:outerShdw>
                </a:effectLst>
              </a:rPr>
              <a:t>a := b + 2 * c ;</a:t>
            </a:r>
          </a:p>
          <a:p>
            <a:pPr marL="0" indent="0" algn="just">
              <a:buNone/>
            </a:pPr>
            <a:r>
              <a:rPr lang="fr-FR" dirty="0" smtClean="0"/>
              <a:t>Les unités lexicales qui apparaissent sont:</a:t>
            </a:r>
          </a:p>
          <a:p>
            <a:pPr marL="0" indent="0" algn="just">
              <a:buNone/>
            </a:pPr>
            <a:endParaRPr lang="fr-FR" dirty="0"/>
          </a:p>
        </p:txBody>
      </p:sp>
      <p:graphicFrame>
        <p:nvGraphicFramePr>
          <p:cNvPr id="5" name="Tableau 4"/>
          <p:cNvGraphicFramePr>
            <a:graphicFrameLocks noGrp="1"/>
          </p:cNvGraphicFramePr>
          <p:nvPr>
            <p:extLst/>
          </p:nvPr>
        </p:nvGraphicFramePr>
        <p:xfrm>
          <a:off x="1733267" y="2606721"/>
          <a:ext cx="8140130" cy="2934272"/>
        </p:xfrm>
        <a:graphic>
          <a:graphicData uri="http://schemas.openxmlformats.org/drawingml/2006/table">
            <a:tbl>
              <a:tblPr firstRow="1" bandRow="1">
                <a:tableStyleId>{5C22544A-7EE6-4342-B048-85BDC9FD1C3A}</a:tableStyleId>
              </a:tblPr>
              <a:tblGrid>
                <a:gridCol w="4070065"/>
                <a:gridCol w="4070065"/>
              </a:tblGrid>
              <a:tr h="366784">
                <a:tc>
                  <a:txBody>
                    <a:bodyPr/>
                    <a:lstStyle/>
                    <a:p>
                      <a:pPr algn="ctr"/>
                      <a:r>
                        <a:rPr lang="fr-FR" dirty="0" smtClean="0"/>
                        <a:t>Unité lexicale</a:t>
                      </a:r>
                      <a:endParaRPr lang="fr-FR" dirty="0"/>
                    </a:p>
                  </a:txBody>
                  <a:tcPr/>
                </a:tc>
                <a:tc>
                  <a:txBody>
                    <a:bodyPr/>
                    <a:lstStyle/>
                    <a:p>
                      <a:pPr algn="ctr"/>
                      <a:r>
                        <a:rPr lang="fr-FR" dirty="0" smtClean="0"/>
                        <a:t>Nature</a:t>
                      </a:r>
                      <a:endParaRPr lang="fr-FR" dirty="0"/>
                    </a:p>
                  </a:txBody>
                  <a:tcPr/>
                </a:tc>
              </a:tr>
              <a:tr h="366784">
                <a:tc>
                  <a:txBody>
                    <a:bodyPr/>
                    <a:lstStyle/>
                    <a:p>
                      <a:pPr algn="ctr"/>
                      <a:r>
                        <a:rPr lang="fr-FR" dirty="0" smtClean="0"/>
                        <a:t>a</a:t>
                      </a:r>
                      <a:endParaRPr lang="fr-FR" dirty="0"/>
                    </a:p>
                  </a:txBody>
                  <a:tcPr/>
                </a:tc>
                <a:tc>
                  <a:txBody>
                    <a:bodyPr/>
                    <a:lstStyle/>
                    <a:p>
                      <a:pPr algn="ctr"/>
                      <a:r>
                        <a:rPr lang="fr-FR" dirty="0" smtClean="0"/>
                        <a:t>Identificateur de variable</a:t>
                      </a:r>
                      <a:endParaRPr lang="fr-FR" dirty="0"/>
                    </a:p>
                  </a:txBody>
                  <a:tcPr/>
                </a:tc>
              </a:tr>
              <a:tr h="366784">
                <a:tc>
                  <a:txBody>
                    <a:bodyPr/>
                    <a:lstStyle/>
                    <a:p>
                      <a:pPr algn="ctr"/>
                      <a:r>
                        <a:rPr lang="fr-FR" dirty="0" smtClean="0"/>
                        <a:t>:=</a:t>
                      </a:r>
                      <a:endParaRPr lang="fr-FR" dirty="0"/>
                    </a:p>
                  </a:txBody>
                  <a:tcPr/>
                </a:tc>
                <a:tc>
                  <a:txBody>
                    <a:bodyPr/>
                    <a:lstStyle/>
                    <a:p>
                      <a:pPr algn="ctr"/>
                      <a:r>
                        <a:rPr lang="fr-FR" dirty="0" smtClean="0"/>
                        <a:t>Symbole d’affectation</a:t>
                      </a:r>
                      <a:endParaRPr lang="fr-FR" dirty="0"/>
                    </a:p>
                  </a:txBody>
                  <a:tcPr/>
                </a:tc>
              </a:tr>
              <a:tr h="366784">
                <a:tc>
                  <a:txBody>
                    <a:bodyPr/>
                    <a:lstStyle/>
                    <a:p>
                      <a:pPr algn="ctr"/>
                      <a:r>
                        <a:rPr lang="fr-FR" dirty="0" smtClean="0"/>
                        <a:t>b</a:t>
                      </a:r>
                      <a:endParaRPr lang="fr-FR" dirty="0"/>
                    </a:p>
                  </a:txBody>
                  <a:tcPr/>
                </a:tc>
                <a:tc>
                  <a:txBody>
                    <a:bodyPr/>
                    <a:lstStyle/>
                    <a:p>
                      <a:pPr algn="ctr"/>
                      <a:r>
                        <a:rPr lang="fr-FR" dirty="0" smtClean="0"/>
                        <a:t>Identificateur de variable</a:t>
                      </a:r>
                      <a:endParaRPr lang="fr-FR" dirty="0"/>
                    </a:p>
                  </a:txBody>
                  <a:tcPr/>
                </a:tc>
              </a:tr>
              <a:tr h="366784">
                <a:tc>
                  <a:txBody>
                    <a:bodyPr/>
                    <a:lstStyle/>
                    <a:p>
                      <a:pPr algn="ctr"/>
                      <a:r>
                        <a:rPr lang="fr-FR" dirty="0" smtClean="0"/>
                        <a:t>+ </a:t>
                      </a:r>
                      <a:endParaRPr lang="fr-FR" dirty="0"/>
                    </a:p>
                  </a:txBody>
                  <a:tcPr/>
                </a:tc>
                <a:tc>
                  <a:txBody>
                    <a:bodyPr/>
                    <a:lstStyle/>
                    <a:p>
                      <a:pPr algn="ctr"/>
                      <a:r>
                        <a:rPr lang="fr-FR" dirty="0" smtClean="0"/>
                        <a:t>Opérateur d’addition</a:t>
                      </a:r>
                      <a:endParaRPr lang="fr-FR" dirty="0"/>
                    </a:p>
                  </a:txBody>
                  <a:tcPr/>
                </a:tc>
              </a:tr>
              <a:tr h="366784">
                <a:tc>
                  <a:txBody>
                    <a:bodyPr/>
                    <a:lstStyle/>
                    <a:p>
                      <a:pPr algn="ctr"/>
                      <a:r>
                        <a:rPr lang="fr-FR" dirty="0" smtClean="0"/>
                        <a:t>2</a:t>
                      </a:r>
                      <a:endParaRPr lang="fr-FR" dirty="0"/>
                    </a:p>
                  </a:txBody>
                  <a:tcPr/>
                </a:tc>
                <a:tc>
                  <a:txBody>
                    <a:bodyPr/>
                    <a:lstStyle/>
                    <a:p>
                      <a:pPr algn="ctr"/>
                      <a:r>
                        <a:rPr lang="fr-FR" dirty="0" smtClean="0"/>
                        <a:t>Valeur Entière</a:t>
                      </a:r>
                      <a:endParaRPr lang="fr-FR" dirty="0"/>
                    </a:p>
                  </a:txBody>
                  <a:tcPr/>
                </a:tc>
              </a:tr>
              <a:tr h="366784">
                <a:tc>
                  <a:txBody>
                    <a:bodyPr/>
                    <a:lstStyle/>
                    <a:p>
                      <a:pPr algn="ctr"/>
                      <a:r>
                        <a:rPr lang="fr-FR" dirty="0" smtClean="0"/>
                        <a:t>*</a:t>
                      </a:r>
                      <a:endParaRPr lang="fr-FR" dirty="0"/>
                    </a:p>
                  </a:txBody>
                  <a:tcPr/>
                </a:tc>
                <a:tc>
                  <a:txBody>
                    <a:bodyPr/>
                    <a:lstStyle/>
                    <a:p>
                      <a:pPr algn="ctr"/>
                      <a:r>
                        <a:rPr lang="fr-FR" dirty="0" smtClean="0"/>
                        <a:t>Opérateur de Multiplication</a:t>
                      </a:r>
                      <a:endParaRPr lang="fr-FR" dirty="0"/>
                    </a:p>
                  </a:txBody>
                  <a:tcPr/>
                </a:tc>
              </a:tr>
              <a:tr h="366784">
                <a:tc>
                  <a:txBody>
                    <a:bodyPr/>
                    <a:lstStyle/>
                    <a:p>
                      <a:pPr algn="ctr"/>
                      <a:r>
                        <a:rPr lang="fr-FR" dirty="0" smtClean="0"/>
                        <a:t>c</a:t>
                      </a:r>
                      <a:endParaRPr lang="fr-FR" dirty="0"/>
                    </a:p>
                  </a:txBody>
                  <a:tcPr/>
                </a:tc>
                <a:tc>
                  <a:txBody>
                    <a:bodyPr/>
                    <a:lstStyle/>
                    <a:p>
                      <a:pPr algn="ctr"/>
                      <a:r>
                        <a:rPr lang="fr-FR" dirty="0" smtClean="0"/>
                        <a:t>Identificateur de variable</a:t>
                      </a:r>
                      <a:endParaRPr lang="fr-FR" dirty="0"/>
                    </a:p>
                  </a:txBody>
                  <a:tcPr/>
                </a:tc>
              </a:tr>
            </a:tbl>
          </a:graphicData>
        </a:graphic>
      </p:graphicFrame>
      <p:graphicFrame>
        <p:nvGraphicFramePr>
          <p:cNvPr id="6" name="Tableau 5"/>
          <p:cNvGraphicFramePr>
            <a:graphicFrameLocks noGrp="1"/>
          </p:cNvGraphicFramePr>
          <p:nvPr>
            <p:extLst/>
          </p:nvPr>
        </p:nvGraphicFramePr>
        <p:xfrm>
          <a:off x="1725305" y="5592415"/>
          <a:ext cx="8140130" cy="368676"/>
        </p:xfrm>
        <a:graphic>
          <a:graphicData uri="http://schemas.openxmlformats.org/drawingml/2006/table">
            <a:tbl>
              <a:tblPr firstRow="1" bandRow="1">
                <a:tableStyleId>{5C22544A-7EE6-4342-B048-85BDC9FD1C3A}</a:tableStyleId>
              </a:tblPr>
              <a:tblGrid>
                <a:gridCol w="4070065"/>
                <a:gridCol w="4070065"/>
              </a:tblGrid>
              <a:tr h="368676">
                <a:tc>
                  <a:txBody>
                    <a:bodyPr/>
                    <a:lstStyle/>
                    <a:p>
                      <a:pPr algn="ctr"/>
                      <a:r>
                        <a:rPr lang="fr-FR" dirty="0" smtClean="0"/>
                        <a:t>;</a:t>
                      </a:r>
                      <a:endParaRPr lang="fr-FR" dirty="0"/>
                    </a:p>
                  </a:txBody>
                  <a:tcPr/>
                </a:tc>
                <a:tc>
                  <a:txBody>
                    <a:bodyPr/>
                    <a:lstStyle/>
                    <a:p>
                      <a:pPr algn="ctr"/>
                      <a:r>
                        <a:rPr lang="fr-FR" dirty="0" smtClean="0"/>
                        <a:t>Séparateur</a:t>
                      </a:r>
                      <a:endParaRPr lang="fr-FR" dirty="0"/>
                    </a:p>
                  </a:txBody>
                  <a:tcPr/>
                </a:tc>
              </a:tr>
            </a:tbl>
          </a:graphicData>
        </a:graphic>
      </p:graphicFrame>
    </p:spTree>
    <p:extLst>
      <p:ext uri="{BB962C8B-B14F-4D97-AF65-F5344CB8AC3E}">
        <p14:creationId xmlns:p14="http://schemas.microsoft.com/office/powerpoint/2010/main" val="2390594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solidFill>
                  <a:srgbClr val="FF0000"/>
                </a:solidFill>
                <a:effectLst>
                  <a:outerShdw blurRad="38100" dist="38100" dir="2700000" algn="tl">
                    <a:srgbClr val="000000">
                      <a:alpha val="43137"/>
                    </a:srgbClr>
                  </a:outerShdw>
                </a:effectLst>
                <a:latin typeface="+mn-lt"/>
              </a:rPr>
              <a:t>Remarque</a:t>
            </a:r>
            <a:endParaRPr lang="fr-FR" b="1" dirty="0">
              <a:solidFill>
                <a:srgbClr val="FF0000"/>
              </a:solidFill>
              <a:effectLst>
                <a:outerShdw blurRad="38100" dist="38100" dir="2700000" algn="tl">
                  <a:srgbClr val="000000">
                    <a:alpha val="43137"/>
                  </a:srgbClr>
                </a:outerShdw>
              </a:effectLst>
              <a:latin typeface="+mn-lt"/>
            </a:endParaRPr>
          </a:p>
        </p:txBody>
      </p:sp>
      <p:sp>
        <p:nvSpPr>
          <p:cNvPr id="3" name="Espace réservé du contenu 2"/>
          <p:cNvSpPr>
            <a:spLocks noGrp="1"/>
          </p:cNvSpPr>
          <p:nvPr>
            <p:ph idx="1"/>
          </p:nvPr>
        </p:nvSpPr>
        <p:spPr/>
        <p:txBody>
          <a:bodyPr/>
          <a:lstStyle/>
          <a:p>
            <a:r>
              <a:rPr lang="fr-FR" dirty="0" smtClean="0"/>
              <a:t>L’analyseur lexical a pour Rôle l’élimination des informations inutiles pour l’obtention du code cible, le stockage des identificateurs dans la table des symboles et la transmission d’une entrée à l’analyseur syntaxique</a:t>
            </a:r>
          </a:p>
          <a:p>
            <a:endParaRPr lang="fr-FR" dirty="0"/>
          </a:p>
          <a:p>
            <a:r>
              <a:rPr lang="fr-FR" dirty="0" smtClean="0"/>
              <a:t>Concernant les caractères inutiles, il s’agit généralement de:</a:t>
            </a:r>
          </a:p>
          <a:p>
            <a:pPr lvl="2"/>
            <a:r>
              <a:rPr lang="fr-FR" dirty="0" smtClean="0"/>
              <a:t>Du caractère ESAPACE, et </a:t>
            </a:r>
          </a:p>
          <a:p>
            <a:pPr lvl="2"/>
            <a:r>
              <a:rPr lang="fr-FR" dirty="0" smtClean="0"/>
              <a:t>Des Commentaires</a:t>
            </a:r>
            <a:endParaRPr lang="fr-FR" dirty="0"/>
          </a:p>
        </p:txBody>
      </p:sp>
    </p:spTree>
    <p:extLst>
      <p:ext uri="{BB962C8B-B14F-4D97-AF65-F5344CB8AC3E}">
        <p14:creationId xmlns:p14="http://schemas.microsoft.com/office/powerpoint/2010/main" val="23658297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solidFill>
                  <a:srgbClr val="FF0000"/>
                </a:solidFill>
                <a:effectLst>
                  <a:outerShdw blurRad="38100" dist="38100" dir="2700000" algn="tl">
                    <a:srgbClr val="000000">
                      <a:alpha val="43137"/>
                    </a:srgbClr>
                  </a:outerShdw>
                </a:effectLst>
                <a:latin typeface="+mn-lt"/>
              </a:rPr>
              <a:t>Analyse Syntaxique</a:t>
            </a:r>
            <a:endParaRPr lang="fr-FR" b="1" dirty="0">
              <a:solidFill>
                <a:srgbClr val="FF0000"/>
              </a:solidFill>
              <a:effectLst>
                <a:outerShdw blurRad="38100" dist="38100" dir="2700000" algn="tl">
                  <a:srgbClr val="000000">
                    <a:alpha val="43137"/>
                  </a:srgbClr>
                </a:outerShdw>
              </a:effectLst>
              <a:latin typeface="+mn-lt"/>
            </a:endParaRPr>
          </a:p>
        </p:txBody>
      </p:sp>
      <p:sp>
        <p:nvSpPr>
          <p:cNvPr id="3" name="Espace réservé du contenu 2"/>
          <p:cNvSpPr>
            <a:spLocks noGrp="1"/>
          </p:cNvSpPr>
          <p:nvPr>
            <p:ph idx="1"/>
          </p:nvPr>
        </p:nvSpPr>
        <p:spPr/>
        <p:txBody>
          <a:bodyPr/>
          <a:lstStyle/>
          <a:p>
            <a:pPr marL="0" indent="0" algn="ctr">
              <a:buNone/>
            </a:pPr>
            <a:r>
              <a:rPr lang="fr-FR" dirty="0" smtClean="0"/>
              <a:t>Analyseur Syntaxique appelé « </a:t>
            </a:r>
            <a:r>
              <a:rPr lang="fr-FR" b="1" dirty="0" err="1" smtClean="0">
                <a:solidFill>
                  <a:srgbClr val="FF0000"/>
                </a:solidFill>
                <a:effectLst>
                  <a:outerShdw blurRad="38100" dist="38100" dir="2700000" algn="tl">
                    <a:srgbClr val="000000">
                      <a:alpha val="43137"/>
                    </a:srgbClr>
                  </a:outerShdw>
                </a:effectLst>
              </a:rPr>
              <a:t>Parser</a:t>
            </a:r>
            <a:r>
              <a:rPr lang="fr-FR" dirty="0" smtClean="0"/>
              <a:t> »</a:t>
            </a:r>
            <a:endParaRPr lang="fr-FR" dirty="0"/>
          </a:p>
          <a:p>
            <a:pPr marL="0" indent="0" algn="just">
              <a:buNone/>
            </a:pPr>
            <a:endParaRPr lang="fr-FR" dirty="0" smtClean="0"/>
          </a:p>
          <a:p>
            <a:pPr marL="0" indent="0" algn="just">
              <a:buNone/>
            </a:pPr>
            <a:r>
              <a:rPr lang="fr-FR" b="1" dirty="0" smtClean="0">
                <a:solidFill>
                  <a:srgbClr val="FF0000"/>
                </a:solidFill>
                <a:effectLst>
                  <a:outerShdw blurRad="38100" dist="38100" dir="2700000" algn="tl">
                    <a:srgbClr val="000000">
                      <a:alpha val="43137"/>
                    </a:srgbClr>
                  </a:outerShdw>
                </a:effectLst>
              </a:rPr>
              <a:t>Rôle Principal:</a:t>
            </a:r>
            <a:r>
              <a:rPr lang="fr-FR" dirty="0" smtClean="0"/>
              <a:t>  Vérification de la SYNTAXE du code en regroupant les unités lexicales selon les structures grammaticales permettant de construire (structure en </a:t>
            </a:r>
            <a:r>
              <a:rPr lang="fr-FR" b="1" dirty="0" smtClean="0"/>
              <a:t>ARBRE</a:t>
            </a:r>
            <a:r>
              <a:rPr lang="fr-FR" dirty="0" smtClean="0"/>
              <a:t>) la représentation syntaxique du code source</a:t>
            </a:r>
          </a:p>
          <a:p>
            <a:pPr marL="0" indent="0" algn="just">
              <a:buNone/>
            </a:pPr>
            <a:endParaRPr lang="fr-FR" dirty="0"/>
          </a:p>
          <a:p>
            <a:pPr marL="0" indent="0" algn="just">
              <a:buNone/>
            </a:pPr>
            <a:r>
              <a:rPr lang="fr-FR" b="1" dirty="0" smtClean="0">
                <a:solidFill>
                  <a:srgbClr val="FF0000"/>
                </a:solidFill>
                <a:effectLst>
                  <a:outerShdw blurRad="38100" dist="38100" dir="2700000" algn="tl">
                    <a:srgbClr val="000000">
                      <a:alpha val="43137"/>
                    </a:srgbClr>
                  </a:outerShdw>
                </a:effectLst>
              </a:rPr>
              <a:t>NB:</a:t>
            </a:r>
            <a:r>
              <a:rPr lang="fr-FR" dirty="0" smtClean="0"/>
              <a:t> Durant cette phase, des informations telles que le type des identificateurs sont enregistrées dans la table des symboles</a:t>
            </a:r>
            <a:endParaRPr lang="fr-FR" dirty="0"/>
          </a:p>
        </p:txBody>
      </p:sp>
    </p:spTree>
    <p:extLst>
      <p:ext uri="{BB962C8B-B14F-4D97-AF65-F5344CB8AC3E}">
        <p14:creationId xmlns:p14="http://schemas.microsoft.com/office/powerpoint/2010/main" val="40047267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solidFill>
                  <a:srgbClr val="FF0000"/>
                </a:solidFill>
                <a:effectLst>
                  <a:outerShdw blurRad="38100" dist="38100" dir="2700000" algn="tl">
                    <a:srgbClr val="000000">
                      <a:alpha val="43137"/>
                    </a:srgbClr>
                  </a:outerShdw>
                </a:effectLst>
              </a:rPr>
              <a:t>Exemple: Arbre syntaxique et parcours d’évaluation</a:t>
            </a:r>
            <a:endParaRPr lang="fr-FR" b="1" dirty="0">
              <a:solidFill>
                <a:srgbClr val="FF0000"/>
              </a:solidFill>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lstStyle/>
          <a:p>
            <a:endParaRPr lang="fr-FR" dirty="0" smtClean="0"/>
          </a:p>
          <a:p>
            <a:pPr marL="1371600" lvl="3" indent="0">
              <a:buNone/>
            </a:pPr>
            <a:r>
              <a:rPr lang="fr-FR" dirty="0" smtClean="0"/>
              <a:t>    :=                                                  :=                                                     :=</a:t>
            </a:r>
            <a:endParaRPr lang="fr-FR" dirty="0"/>
          </a:p>
          <a:p>
            <a:pPr lvl="1"/>
            <a:endParaRPr lang="fr-FR" dirty="0" smtClean="0"/>
          </a:p>
          <a:p>
            <a:pPr lvl="1"/>
            <a:r>
              <a:rPr lang="fr-FR" dirty="0" smtClean="0"/>
              <a:t>     a                 +                     a               +                       a            valeur</a:t>
            </a:r>
          </a:p>
          <a:p>
            <a:pPr lvl="1"/>
            <a:r>
              <a:rPr lang="fr-FR" dirty="0" smtClean="0"/>
              <a:t>                                                                                                       de b+2*c</a:t>
            </a:r>
            <a:endParaRPr lang="fr-FR" dirty="0"/>
          </a:p>
          <a:p>
            <a:pPr lvl="1"/>
            <a:r>
              <a:rPr lang="fr-FR" dirty="0" smtClean="0"/>
              <a:t>                b                *                     b             valeur      </a:t>
            </a:r>
            <a:r>
              <a:rPr lang="fr-FR" b="1" u="sng" dirty="0" smtClean="0">
                <a:solidFill>
                  <a:srgbClr val="FF0000"/>
                </a:solidFill>
                <a:effectLst>
                  <a:outerShdw blurRad="38100" dist="38100" dir="2700000" algn="tl">
                    <a:srgbClr val="000000">
                      <a:alpha val="43137"/>
                    </a:srgbClr>
                  </a:outerShdw>
                </a:effectLst>
              </a:rPr>
              <a:t>2</a:t>
            </a:r>
            <a:r>
              <a:rPr lang="fr-FR" b="1" u="sng" baseline="30000" dirty="0" smtClean="0">
                <a:solidFill>
                  <a:srgbClr val="FF0000"/>
                </a:solidFill>
                <a:effectLst>
                  <a:outerShdw blurRad="38100" dist="38100" dir="2700000" algn="tl">
                    <a:srgbClr val="000000">
                      <a:alpha val="43137"/>
                    </a:srgbClr>
                  </a:outerShdw>
                </a:effectLst>
              </a:rPr>
              <a:t>ème</a:t>
            </a:r>
            <a:r>
              <a:rPr lang="fr-FR" b="1" u="sng" dirty="0" smtClean="0">
                <a:solidFill>
                  <a:srgbClr val="FF0000"/>
                </a:solidFill>
                <a:effectLst>
                  <a:outerShdw blurRad="38100" dist="38100" dir="2700000" algn="tl">
                    <a:srgbClr val="000000">
                      <a:alpha val="43137"/>
                    </a:srgbClr>
                  </a:outerShdw>
                </a:effectLst>
              </a:rPr>
              <a:t> </a:t>
            </a:r>
            <a:r>
              <a:rPr lang="fr-FR" b="1" u="sng" dirty="0">
                <a:solidFill>
                  <a:srgbClr val="FF0000"/>
                </a:solidFill>
                <a:effectLst>
                  <a:outerShdw blurRad="38100" dist="38100" dir="2700000" algn="tl">
                    <a:srgbClr val="000000">
                      <a:alpha val="43137"/>
                    </a:srgbClr>
                  </a:outerShdw>
                </a:effectLst>
              </a:rPr>
              <a:t>étape:</a:t>
            </a:r>
            <a:r>
              <a:rPr lang="fr-FR" dirty="0"/>
              <a:t> évaluation</a:t>
            </a:r>
            <a:endParaRPr lang="fr-FR" dirty="0" smtClean="0"/>
          </a:p>
          <a:p>
            <a:pPr lvl="1"/>
            <a:r>
              <a:rPr lang="fr-FR" dirty="0" smtClean="0"/>
              <a:t>                                                                          de 2*c                          de b+(2*c)</a:t>
            </a:r>
            <a:endParaRPr lang="fr-FR" dirty="0"/>
          </a:p>
          <a:p>
            <a:pPr lvl="1"/>
            <a:r>
              <a:rPr lang="fr-FR" dirty="0" smtClean="0"/>
              <a:t>                          2                 c      </a:t>
            </a:r>
            <a:r>
              <a:rPr lang="fr-FR" b="1" u="sng" dirty="0" smtClean="0">
                <a:solidFill>
                  <a:srgbClr val="FF0000"/>
                </a:solidFill>
                <a:effectLst>
                  <a:outerShdw blurRad="38100" dist="38100" dir="2700000" algn="tl">
                    <a:srgbClr val="000000">
                      <a:alpha val="43137"/>
                    </a:srgbClr>
                  </a:outerShdw>
                </a:effectLst>
              </a:rPr>
              <a:t>1</a:t>
            </a:r>
            <a:r>
              <a:rPr lang="fr-FR" b="1" u="sng" baseline="30000" dirty="0" smtClean="0">
                <a:solidFill>
                  <a:srgbClr val="FF0000"/>
                </a:solidFill>
                <a:effectLst>
                  <a:outerShdw blurRad="38100" dist="38100" dir="2700000" algn="tl">
                    <a:srgbClr val="000000">
                      <a:alpha val="43137"/>
                    </a:srgbClr>
                  </a:outerShdw>
                </a:effectLst>
              </a:rPr>
              <a:t>ère</a:t>
            </a:r>
            <a:r>
              <a:rPr lang="fr-FR" b="1" u="sng" dirty="0" smtClean="0">
                <a:solidFill>
                  <a:srgbClr val="FF0000"/>
                </a:solidFill>
                <a:effectLst>
                  <a:outerShdw blurRad="38100" dist="38100" dir="2700000" algn="tl">
                    <a:srgbClr val="000000">
                      <a:alpha val="43137"/>
                    </a:srgbClr>
                  </a:outerShdw>
                </a:effectLst>
              </a:rPr>
              <a:t> étape:</a:t>
            </a:r>
            <a:r>
              <a:rPr lang="fr-FR" dirty="0" smtClean="0"/>
              <a:t> évaluation </a:t>
            </a:r>
            <a:r>
              <a:rPr lang="fr-FR" b="1" u="sng" dirty="0" smtClean="0">
                <a:solidFill>
                  <a:srgbClr val="FF0000"/>
                </a:solidFill>
                <a:effectLst>
                  <a:outerShdw blurRad="38100" dist="38100" dir="2700000" algn="tl">
                    <a:srgbClr val="000000">
                      <a:alpha val="43137"/>
                    </a:srgbClr>
                  </a:outerShdw>
                </a:effectLst>
              </a:rPr>
              <a:t>3</a:t>
            </a:r>
            <a:r>
              <a:rPr lang="fr-FR" b="1" u="sng" baseline="30000" dirty="0" smtClean="0">
                <a:solidFill>
                  <a:srgbClr val="FF0000"/>
                </a:solidFill>
                <a:effectLst>
                  <a:outerShdw blurRad="38100" dist="38100" dir="2700000" algn="tl">
                    <a:srgbClr val="000000">
                      <a:alpha val="43137"/>
                    </a:srgbClr>
                  </a:outerShdw>
                </a:effectLst>
              </a:rPr>
              <a:t>ème</a:t>
            </a:r>
            <a:r>
              <a:rPr lang="fr-FR" b="1" u="sng" dirty="0" smtClean="0">
                <a:solidFill>
                  <a:srgbClr val="FF0000"/>
                </a:solidFill>
                <a:effectLst>
                  <a:outerShdw blurRad="38100" dist="38100" dir="2700000" algn="tl">
                    <a:srgbClr val="000000">
                      <a:alpha val="43137"/>
                    </a:srgbClr>
                  </a:outerShdw>
                </a:effectLst>
              </a:rPr>
              <a:t> </a:t>
            </a:r>
            <a:r>
              <a:rPr lang="fr-FR" b="1" u="sng" dirty="0">
                <a:solidFill>
                  <a:srgbClr val="FF0000"/>
                </a:solidFill>
                <a:effectLst>
                  <a:outerShdw blurRad="38100" dist="38100" dir="2700000" algn="tl">
                    <a:srgbClr val="000000">
                      <a:alpha val="43137"/>
                    </a:srgbClr>
                  </a:outerShdw>
                </a:effectLst>
              </a:rPr>
              <a:t>étape:</a:t>
            </a:r>
            <a:r>
              <a:rPr lang="fr-FR" dirty="0"/>
              <a:t> </a:t>
            </a:r>
            <a:r>
              <a:rPr lang="fr-FR" dirty="0" smtClean="0"/>
              <a:t>affectation</a:t>
            </a:r>
          </a:p>
          <a:p>
            <a:pPr lvl="1"/>
            <a:r>
              <a:rPr lang="fr-FR" dirty="0" smtClean="0"/>
              <a:t>                                                                         de 2*c                             du résultat à a</a:t>
            </a:r>
            <a:endParaRPr lang="fr-FR" dirty="0"/>
          </a:p>
          <a:p>
            <a:pPr lvl="1"/>
            <a:r>
              <a:rPr lang="fr-FR" dirty="0" smtClean="0"/>
              <a:t>         Arbre Syntaxique</a:t>
            </a:r>
          </a:p>
          <a:p>
            <a:pPr lvl="1"/>
            <a:endParaRPr lang="fr-FR" dirty="0"/>
          </a:p>
        </p:txBody>
      </p:sp>
      <p:cxnSp>
        <p:nvCxnSpPr>
          <p:cNvPr id="5" name="Connecteur droit avec flèche 4"/>
          <p:cNvCxnSpPr/>
          <p:nvPr/>
        </p:nvCxnSpPr>
        <p:spPr>
          <a:xfrm>
            <a:off x="3193576" y="211540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p:nvPr/>
        </p:nvCxnSpPr>
        <p:spPr>
          <a:xfrm>
            <a:off x="2702258" y="2565778"/>
            <a:ext cx="668740" cy="4640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p:nvPr/>
        </p:nvCxnSpPr>
        <p:spPr>
          <a:xfrm flipH="1">
            <a:off x="2006218" y="2581698"/>
            <a:ext cx="466296" cy="4481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3455161" y="3264092"/>
            <a:ext cx="668740" cy="4640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flipH="1">
            <a:off x="2759121" y="3280012"/>
            <a:ext cx="466296" cy="4481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a:off x="4167127" y="4016996"/>
            <a:ext cx="668740" cy="4640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H="1">
            <a:off x="3471087" y="4032916"/>
            <a:ext cx="466296" cy="4481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a:off x="5529626" y="2527107"/>
            <a:ext cx="668740" cy="4640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flipH="1">
            <a:off x="4833586" y="2543027"/>
            <a:ext cx="466296" cy="4481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a:off x="6282529" y="3225421"/>
            <a:ext cx="668740" cy="4640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flipH="1">
            <a:off x="5586489" y="3241341"/>
            <a:ext cx="466296" cy="4481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a:off x="8507122" y="2529379"/>
            <a:ext cx="668740" cy="4640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H="1">
            <a:off x="7811082" y="2545299"/>
            <a:ext cx="466296" cy="4481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0333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631162"/>
          </a:xfrm>
        </p:spPr>
        <p:txBody>
          <a:bodyPr>
            <a:normAutofit fontScale="90000"/>
          </a:bodyPr>
          <a:lstStyle/>
          <a:p>
            <a:pPr algn="ctr"/>
            <a:r>
              <a:rPr lang="fr-FR" b="1" dirty="0" smtClean="0">
                <a:solidFill>
                  <a:srgbClr val="FF0000"/>
                </a:solidFill>
                <a:latin typeface="+mn-lt"/>
              </a:rPr>
              <a:t>Analyseur Sémantique</a:t>
            </a:r>
            <a:endParaRPr lang="fr-FR" b="1" dirty="0">
              <a:solidFill>
                <a:srgbClr val="FF0000"/>
              </a:solidFill>
              <a:latin typeface="+mn-lt"/>
            </a:endParaRPr>
          </a:p>
        </p:txBody>
      </p:sp>
      <p:sp>
        <p:nvSpPr>
          <p:cNvPr id="3" name="Espace réservé du contenu 2"/>
          <p:cNvSpPr>
            <a:spLocks noGrp="1"/>
          </p:cNvSpPr>
          <p:nvPr>
            <p:ph idx="1"/>
          </p:nvPr>
        </p:nvSpPr>
        <p:spPr>
          <a:xfrm>
            <a:off x="838200" y="532263"/>
            <a:ext cx="10515600" cy="5644700"/>
          </a:xfrm>
        </p:spPr>
        <p:txBody>
          <a:bodyPr/>
          <a:lstStyle/>
          <a:p>
            <a:pPr marL="0" indent="0">
              <a:buNone/>
            </a:pPr>
            <a:r>
              <a:rPr lang="fr-FR" b="1" dirty="0" smtClean="0">
                <a:solidFill>
                  <a:srgbClr val="FF0000"/>
                </a:solidFill>
                <a:effectLst>
                  <a:outerShdw blurRad="38100" dist="38100" dir="2700000" algn="tl">
                    <a:srgbClr val="000000">
                      <a:alpha val="43137"/>
                    </a:srgbClr>
                  </a:outerShdw>
                </a:effectLst>
              </a:rPr>
              <a:t>Rôle Principal: </a:t>
            </a:r>
          </a:p>
          <a:p>
            <a:pPr lvl="1"/>
            <a:r>
              <a:rPr lang="fr-FR" dirty="0" smtClean="0"/>
              <a:t>Contrôler le code source afin de détecter les erreurs sémantiques éventuelles</a:t>
            </a:r>
          </a:p>
          <a:p>
            <a:pPr lvl="1"/>
            <a:r>
              <a:rPr lang="fr-FR" dirty="0" smtClean="0"/>
              <a:t>Collecter des informations destinées à la production du code intermédiaire</a:t>
            </a:r>
          </a:p>
          <a:p>
            <a:pPr lvl="1"/>
            <a:endParaRPr lang="fr-FR" dirty="0" smtClean="0"/>
          </a:p>
          <a:p>
            <a:pPr marL="0" lvl="1" indent="0">
              <a:buNone/>
            </a:pPr>
            <a:r>
              <a:rPr lang="fr-FR" b="1" dirty="0" smtClean="0">
                <a:solidFill>
                  <a:srgbClr val="FF0000"/>
                </a:solidFill>
                <a:effectLst>
                  <a:outerShdw blurRad="38100" dist="38100" dir="2700000" algn="tl">
                    <a:srgbClr val="000000">
                      <a:alpha val="43137"/>
                    </a:srgbClr>
                  </a:outerShdw>
                </a:effectLst>
              </a:rPr>
              <a:t>NB:</a:t>
            </a:r>
            <a:r>
              <a:rPr lang="fr-FR" dirty="0" smtClean="0"/>
              <a:t>  Elément important de l’analyse sémantique est la vérification de la conformité des types des opérandes aux spécifications du langage utilisé pour le code source</a:t>
            </a:r>
          </a:p>
          <a:p>
            <a:pPr marL="0" lvl="1" indent="0">
              <a:buNone/>
            </a:pPr>
            <a:endParaRPr lang="fr-FR" dirty="0" smtClean="0"/>
          </a:p>
          <a:p>
            <a:pPr marL="0" lvl="1" indent="0">
              <a:buNone/>
            </a:pPr>
            <a:endParaRPr lang="fr-FR" dirty="0"/>
          </a:p>
          <a:p>
            <a:pPr marL="0" lvl="1" indent="0">
              <a:buNone/>
            </a:pPr>
            <a:r>
              <a:rPr lang="fr-FR" sz="4000" b="1" dirty="0" smtClean="0">
                <a:solidFill>
                  <a:srgbClr val="FF0000"/>
                </a:solidFill>
              </a:rPr>
              <a:t>Exemple</a:t>
            </a:r>
          </a:p>
          <a:p>
            <a:pPr marL="0" lvl="1" indent="0">
              <a:buNone/>
            </a:pPr>
            <a:r>
              <a:rPr lang="fr-FR" dirty="0" smtClean="0"/>
              <a:t> Analyse sémantique de:</a:t>
            </a:r>
          </a:p>
          <a:p>
            <a:pPr marL="0" lvl="1" indent="0" algn="ctr">
              <a:buNone/>
            </a:pPr>
            <a:r>
              <a:rPr lang="fr-FR" b="1" dirty="0" smtClean="0">
                <a:solidFill>
                  <a:srgbClr val="FF0000"/>
                </a:solidFill>
                <a:effectLst>
                  <a:outerShdw blurRad="38100" dist="38100" dir="2700000" algn="tl">
                    <a:srgbClr val="000000">
                      <a:alpha val="43137"/>
                    </a:srgbClr>
                  </a:outerShdw>
                </a:effectLst>
              </a:rPr>
              <a:t>a := b + 2 * c</a:t>
            </a:r>
            <a:endParaRPr lang="fr-FR" b="1" dirty="0">
              <a:solidFill>
                <a:srgbClr val="FF0000"/>
              </a:solidFill>
              <a:effectLst>
                <a:outerShdw blurRad="38100" dist="38100" dir="2700000" algn="tl">
                  <a:srgbClr val="000000">
                    <a:alpha val="43137"/>
                  </a:srgbClr>
                </a:outerShdw>
              </a:effectLst>
            </a:endParaRPr>
          </a:p>
          <a:p>
            <a:pPr marL="0" lvl="1" indent="0">
              <a:buNone/>
            </a:pPr>
            <a:r>
              <a:rPr lang="fr-FR" dirty="0" smtClean="0"/>
              <a:t>Vérifier que si a est type entier, b et c doivent être entiers, sinon une erreur est signalée</a:t>
            </a:r>
            <a:endParaRPr lang="fr-FR" dirty="0"/>
          </a:p>
        </p:txBody>
      </p:sp>
    </p:spTree>
    <p:extLst>
      <p:ext uri="{BB962C8B-B14F-4D97-AF65-F5344CB8AC3E}">
        <p14:creationId xmlns:p14="http://schemas.microsoft.com/office/powerpoint/2010/main" val="34312374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
            <a:ext cx="10515600" cy="573211"/>
          </a:xfrm>
        </p:spPr>
        <p:txBody>
          <a:bodyPr>
            <a:normAutofit fontScale="90000"/>
          </a:bodyPr>
          <a:lstStyle/>
          <a:p>
            <a:pPr algn="ctr"/>
            <a:r>
              <a:rPr lang="fr-FR" b="1" dirty="0" smtClean="0">
                <a:solidFill>
                  <a:srgbClr val="FF0000"/>
                </a:solidFill>
                <a:effectLst>
                  <a:outerShdw blurRad="38100" dist="38100" dir="2700000" algn="tl">
                    <a:srgbClr val="000000">
                      <a:alpha val="43137"/>
                    </a:srgbClr>
                  </a:outerShdw>
                </a:effectLst>
                <a:latin typeface="+mn-lt"/>
              </a:rPr>
              <a:t>Enrichissement de l’arbre syntaxique</a:t>
            </a:r>
            <a:endParaRPr lang="fr-FR" b="1" dirty="0">
              <a:solidFill>
                <a:srgbClr val="FF0000"/>
              </a:solidFill>
              <a:effectLst>
                <a:outerShdw blurRad="38100" dist="38100" dir="2700000" algn="tl">
                  <a:srgbClr val="000000">
                    <a:alpha val="43137"/>
                  </a:srgbClr>
                </a:outerShdw>
              </a:effectLst>
              <a:latin typeface="+mn-lt"/>
            </a:endParaRPr>
          </a:p>
        </p:txBody>
      </p:sp>
      <p:sp>
        <p:nvSpPr>
          <p:cNvPr id="4" name="Rectangle 3"/>
          <p:cNvSpPr/>
          <p:nvPr/>
        </p:nvSpPr>
        <p:spPr>
          <a:xfrm>
            <a:off x="866632" y="2627194"/>
            <a:ext cx="3323233" cy="35688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3" name="Espace réservé du contenu 2"/>
          <p:cNvSpPr>
            <a:spLocks noGrp="1"/>
          </p:cNvSpPr>
          <p:nvPr>
            <p:ph idx="1"/>
          </p:nvPr>
        </p:nvSpPr>
        <p:spPr>
          <a:xfrm>
            <a:off x="838200" y="573206"/>
            <a:ext cx="10515600" cy="6182436"/>
          </a:xfrm>
        </p:spPr>
        <p:txBody>
          <a:bodyPr>
            <a:normAutofit/>
          </a:bodyPr>
          <a:lstStyle/>
          <a:p>
            <a:r>
              <a:rPr lang="fr-FR" dirty="0" smtClean="0"/>
              <a:t>Si a, b et c sont de type réel, alors pendant l’évaluation de l’expression, l’analyse sémantique aura comme tâche d’insérer une opération de conversion de type pour transformer la valeur entière 2 en valeur réelle 2.0, comme représenté dans l’arbre syntaxique suivant:</a:t>
            </a:r>
          </a:p>
          <a:p>
            <a:pPr marL="0" indent="0">
              <a:buNone/>
            </a:pPr>
            <a:r>
              <a:rPr lang="fr-FR" dirty="0" smtClean="0"/>
              <a:t>      </a:t>
            </a:r>
            <a:r>
              <a:rPr lang="fr-FR" sz="2000" dirty="0" smtClean="0"/>
              <a:t>    </a:t>
            </a:r>
            <a:r>
              <a:rPr lang="fr-FR" sz="2000" b="1" dirty="0" smtClean="0"/>
              <a:t>:=</a:t>
            </a:r>
          </a:p>
          <a:p>
            <a:pPr marL="0" indent="0">
              <a:buNone/>
            </a:pPr>
            <a:endParaRPr lang="fr-FR" sz="2000" b="1" dirty="0"/>
          </a:p>
          <a:p>
            <a:pPr marL="0" indent="0">
              <a:buNone/>
            </a:pPr>
            <a:r>
              <a:rPr lang="fr-FR" sz="2000" b="1" dirty="0" smtClean="0"/>
              <a:t>  a                      +</a:t>
            </a:r>
          </a:p>
          <a:p>
            <a:pPr marL="0" indent="0">
              <a:buNone/>
            </a:pPr>
            <a:endParaRPr lang="fr-FR" sz="2000" b="1" dirty="0"/>
          </a:p>
          <a:p>
            <a:pPr marL="0" indent="0">
              <a:buNone/>
            </a:pPr>
            <a:r>
              <a:rPr lang="fr-FR" sz="2000" b="1" dirty="0" smtClean="0"/>
              <a:t>               b                     *</a:t>
            </a:r>
          </a:p>
          <a:p>
            <a:pPr marL="0" indent="0">
              <a:buNone/>
            </a:pPr>
            <a:r>
              <a:rPr lang="fr-FR" sz="2000" b="1" dirty="0" smtClean="0"/>
              <a:t>                   Conversion           c</a:t>
            </a:r>
          </a:p>
          <a:p>
            <a:pPr marL="0" indent="0">
              <a:buNone/>
            </a:pPr>
            <a:r>
              <a:rPr lang="fr-FR" sz="2000" b="1" dirty="0"/>
              <a:t> </a:t>
            </a:r>
            <a:r>
              <a:rPr lang="fr-FR" sz="2000" b="1" dirty="0" smtClean="0"/>
              <a:t>                   entier-réel</a:t>
            </a:r>
          </a:p>
          <a:p>
            <a:pPr marL="0" indent="0">
              <a:buNone/>
            </a:pPr>
            <a:endParaRPr lang="fr-FR" sz="2000" b="1" dirty="0"/>
          </a:p>
          <a:p>
            <a:pPr marL="0" indent="0">
              <a:buNone/>
            </a:pPr>
            <a:r>
              <a:rPr lang="fr-FR" sz="2000" b="1" dirty="0" smtClean="0"/>
              <a:t>               2</a:t>
            </a:r>
          </a:p>
        </p:txBody>
      </p:sp>
      <p:cxnSp>
        <p:nvCxnSpPr>
          <p:cNvPr id="6" name="Connecteur droit avec flèche 5"/>
          <p:cNvCxnSpPr/>
          <p:nvPr/>
        </p:nvCxnSpPr>
        <p:spPr>
          <a:xfrm>
            <a:off x="1910684" y="2961564"/>
            <a:ext cx="559558" cy="55955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7" name="Connecteur droit avec flèche 6"/>
          <p:cNvCxnSpPr/>
          <p:nvPr/>
        </p:nvCxnSpPr>
        <p:spPr>
          <a:xfrm flipH="1">
            <a:off x="1119114" y="2995683"/>
            <a:ext cx="443552" cy="52543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0" name="Connecteur droit avec flèche 9"/>
          <p:cNvCxnSpPr/>
          <p:nvPr/>
        </p:nvCxnSpPr>
        <p:spPr>
          <a:xfrm>
            <a:off x="2663583" y="3755409"/>
            <a:ext cx="559558" cy="55955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 name="Connecteur droit avec flèche 10"/>
          <p:cNvCxnSpPr/>
          <p:nvPr/>
        </p:nvCxnSpPr>
        <p:spPr>
          <a:xfrm flipH="1">
            <a:off x="1872013" y="3789528"/>
            <a:ext cx="443552" cy="52543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 name="Connecteur droit avec flèche 11"/>
          <p:cNvCxnSpPr/>
          <p:nvPr/>
        </p:nvCxnSpPr>
        <p:spPr>
          <a:xfrm>
            <a:off x="3359620" y="4478741"/>
            <a:ext cx="559558" cy="55955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3" name="Connecteur droit avec flèche 12"/>
          <p:cNvCxnSpPr/>
          <p:nvPr/>
        </p:nvCxnSpPr>
        <p:spPr>
          <a:xfrm flipH="1">
            <a:off x="2568050" y="4512860"/>
            <a:ext cx="443552" cy="52543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5" name="Connecteur droit avec flèche 14"/>
          <p:cNvCxnSpPr/>
          <p:nvPr/>
        </p:nvCxnSpPr>
        <p:spPr>
          <a:xfrm flipH="1">
            <a:off x="1803780" y="5495497"/>
            <a:ext cx="443552" cy="52543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75481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solidFill>
                  <a:srgbClr val="FF0000"/>
                </a:solidFill>
                <a:effectLst>
                  <a:outerShdw blurRad="38100" dist="38100" dir="2700000" algn="tl">
                    <a:srgbClr val="000000">
                      <a:alpha val="43137"/>
                    </a:srgbClr>
                  </a:outerShdw>
                </a:effectLst>
                <a:latin typeface="+mn-lt"/>
              </a:rPr>
              <a:t>Générateur de Code intermédiaire</a:t>
            </a:r>
            <a:endParaRPr lang="fr-FR" dirty="0">
              <a:latin typeface="+mn-lt"/>
            </a:endParaRPr>
          </a:p>
        </p:txBody>
      </p:sp>
      <p:sp>
        <p:nvSpPr>
          <p:cNvPr id="3" name="Espace réservé du contenu 2"/>
          <p:cNvSpPr>
            <a:spLocks noGrp="1"/>
          </p:cNvSpPr>
          <p:nvPr>
            <p:ph idx="1"/>
          </p:nvPr>
        </p:nvSpPr>
        <p:spPr/>
        <p:txBody>
          <a:bodyPr/>
          <a:lstStyle/>
          <a:p>
            <a:endParaRPr lang="fr-FR" dirty="0" smtClean="0"/>
          </a:p>
          <a:p>
            <a:pPr marL="0" indent="0">
              <a:buNone/>
            </a:pPr>
            <a:r>
              <a:rPr lang="fr-FR" dirty="0"/>
              <a:t>Certains compilateurs construisent explicitement une représentation intermédiaire du code source sous forme d’un code intermédiaire qui n’est pas directement exécutable sur une machine spécifique: un code sur une machine virtuelle (facile à produire et facile à convertir dans une machine réelle)</a:t>
            </a:r>
          </a:p>
          <a:p>
            <a:pPr marL="0" indent="0">
              <a:buNone/>
            </a:pPr>
            <a:endParaRPr lang="fr-FR" dirty="0"/>
          </a:p>
        </p:txBody>
      </p:sp>
    </p:spTree>
    <p:extLst>
      <p:ext uri="{BB962C8B-B14F-4D97-AF65-F5344CB8AC3E}">
        <p14:creationId xmlns:p14="http://schemas.microsoft.com/office/powerpoint/2010/main" val="10104438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solidFill>
                  <a:srgbClr val="FF0000"/>
                </a:solidFill>
                <a:effectLst>
                  <a:outerShdw blurRad="38100" dist="38100" dir="2700000" algn="tl">
                    <a:srgbClr val="000000">
                      <a:alpha val="43137"/>
                    </a:srgbClr>
                  </a:outerShdw>
                </a:effectLst>
                <a:latin typeface="+mn-lt"/>
              </a:rPr>
              <a:t>Exemple</a:t>
            </a:r>
            <a:endParaRPr lang="fr-FR" b="1" dirty="0">
              <a:solidFill>
                <a:srgbClr val="FF0000"/>
              </a:solidFill>
              <a:effectLst>
                <a:outerShdw blurRad="38100" dist="38100" dir="2700000" algn="tl">
                  <a:srgbClr val="000000">
                    <a:alpha val="43137"/>
                  </a:srgbClr>
                </a:outerShdw>
              </a:effectLst>
              <a:latin typeface="+mn-lt"/>
            </a:endParaRPr>
          </a:p>
        </p:txBody>
      </p:sp>
      <p:sp>
        <p:nvSpPr>
          <p:cNvPr id="3" name="Espace réservé du contenu 2"/>
          <p:cNvSpPr>
            <a:spLocks noGrp="1"/>
          </p:cNvSpPr>
          <p:nvPr>
            <p:ph idx="1"/>
          </p:nvPr>
        </p:nvSpPr>
        <p:spPr/>
        <p:txBody>
          <a:bodyPr/>
          <a:lstStyle/>
          <a:p>
            <a:r>
              <a:rPr lang="fr-FR" dirty="0" smtClean="0"/>
              <a:t>Soit une machine virtuelle à une adresse et un seul accumulateur dont le jeu d’instructions est :</a:t>
            </a:r>
            <a:r>
              <a:rPr lang="fr-FR" dirty="0" err="1" smtClean="0"/>
              <a:t>LoadValue</a:t>
            </a:r>
            <a:r>
              <a:rPr lang="fr-FR" dirty="0" smtClean="0"/>
              <a:t>, </a:t>
            </a:r>
            <a:r>
              <a:rPr lang="fr-FR" dirty="0" err="1" smtClean="0"/>
              <a:t>ConvReal</a:t>
            </a:r>
            <a:r>
              <a:rPr lang="fr-FR" dirty="0" smtClean="0"/>
              <a:t>, </a:t>
            </a:r>
            <a:r>
              <a:rPr lang="fr-FR" dirty="0" err="1" smtClean="0"/>
              <a:t>Mul</a:t>
            </a:r>
            <a:r>
              <a:rPr lang="fr-FR" dirty="0" smtClean="0"/>
              <a:t>, </a:t>
            </a:r>
            <a:r>
              <a:rPr lang="fr-FR" dirty="0" err="1" smtClean="0"/>
              <a:t>Add</a:t>
            </a:r>
            <a:r>
              <a:rPr lang="fr-FR" dirty="0"/>
              <a:t> </a:t>
            </a:r>
            <a:r>
              <a:rPr lang="fr-FR" dirty="0" smtClean="0"/>
              <a:t>et Store et permettent de réaliser des opérations données dans la seconde colonne.</a:t>
            </a:r>
          </a:p>
          <a:p>
            <a:endParaRPr lang="fr-FR" dirty="0"/>
          </a:p>
          <a:p>
            <a:r>
              <a:rPr lang="fr-FR" dirty="0" smtClean="0"/>
              <a:t>On suppose que a occupe la première entrée dans la table des symboles, b occupe la deuxième et c la troisième.</a:t>
            </a:r>
            <a:endParaRPr lang="fr-FR" dirty="0"/>
          </a:p>
        </p:txBody>
      </p:sp>
    </p:spTree>
    <p:extLst>
      <p:ext uri="{BB962C8B-B14F-4D97-AF65-F5344CB8AC3E}">
        <p14:creationId xmlns:p14="http://schemas.microsoft.com/office/powerpoint/2010/main" val="7781009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solidFill>
                  <a:srgbClr val="FF0000"/>
                </a:solidFill>
                <a:effectLst>
                  <a:outerShdw blurRad="38100" dist="38100" dir="2700000" algn="tl">
                    <a:srgbClr val="000000">
                      <a:alpha val="43137"/>
                    </a:srgbClr>
                  </a:outerShdw>
                </a:effectLst>
                <a:latin typeface="+mn-lt"/>
              </a:rPr>
              <a:t>Le code intermédiaire de « a := b + 2 * c »</a:t>
            </a:r>
            <a:endParaRPr lang="fr-FR" b="1" dirty="0">
              <a:solidFill>
                <a:srgbClr val="FF0000"/>
              </a:solidFill>
              <a:effectLst>
                <a:outerShdw blurRad="38100" dist="38100" dir="2700000" algn="tl">
                  <a:srgbClr val="000000">
                    <a:alpha val="43137"/>
                  </a:srgbClr>
                </a:outerShdw>
              </a:effectLst>
              <a:latin typeface="+mn-lt"/>
            </a:endParaRPr>
          </a:p>
        </p:txBody>
      </p:sp>
      <p:graphicFrame>
        <p:nvGraphicFramePr>
          <p:cNvPr id="4" name="Espace réservé du contenu 3"/>
          <p:cNvGraphicFramePr>
            <a:graphicFrameLocks noGrp="1"/>
          </p:cNvGraphicFramePr>
          <p:nvPr>
            <p:ph idx="1"/>
            <p:extLst/>
          </p:nvPr>
        </p:nvGraphicFramePr>
        <p:xfrm>
          <a:off x="838199" y="1842447"/>
          <a:ext cx="10666863" cy="3099319"/>
        </p:xfrm>
        <a:graphic>
          <a:graphicData uri="http://schemas.openxmlformats.org/drawingml/2006/table">
            <a:tbl>
              <a:tblPr firstRow="1" bandRow="1">
                <a:tableStyleId>{5C22544A-7EE6-4342-B048-85BDC9FD1C3A}</a:tableStyleId>
              </a:tblPr>
              <a:tblGrid>
                <a:gridCol w="1434016"/>
                <a:gridCol w="9232847"/>
              </a:tblGrid>
              <a:tr h="368737">
                <a:tc>
                  <a:txBody>
                    <a:bodyPr/>
                    <a:lstStyle/>
                    <a:p>
                      <a:pPr algn="ctr"/>
                      <a:r>
                        <a:rPr lang="fr-FR" sz="2800" b="1" dirty="0" smtClean="0">
                          <a:solidFill>
                            <a:srgbClr val="FF0000"/>
                          </a:solidFill>
                          <a:effectLst>
                            <a:outerShdw blurRad="38100" dist="38100" dir="2700000" algn="tl">
                              <a:srgbClr val="000000">
                                <a:alpha val="43137"/>
                              </a:srgbClr>
                            </a:outerShdw>
                          </a:effectLst>
                          <a:latin typeface="+mn-lt"/>
                        </a:rPr>
                        <a:t>Code</a:t>
                      </a:r>
                      <a:endParaRPr lang="fr-FR" sz="2800" b="1" dirty="0">
                        <a:solidFill>
                          <a:srgbClr val="FF0000"/>
                        </a:solidFill>
                        <a:effectLst>
                          <a:outerShdw blurRad="38100" dist="38100" dir="2700000" algn="tl">
                            <a:srgbClr val="000000">
                              <a:alpha val="43137"/>
                            </a:srgbClr>
                          </a:outerShdw>
                        </a:effectLst>
                        <a:latin typeface="+mn-lt"/>
                      </a:endParaRPr>
                    </a:p>
                  </a:txBody>
                  <a:tcPr/>
                </a:tc>
                <a:tc>
                  <a:txBody>
                    <a:bodyPr/>
                    <a:lstStyle/>
                    <a:p>
                      <a:pPr algn="ctr"/>
                      <a:r>
                        <a:rPr lang="fr-FR" sz="2800" b="1" dirty="0" smtClean="0">
                          <a:solidFill>
                            <a:srgbClr val="FF0000"/>
                          </a:solidFill>
                          <a:effectLst>
                            <a:outerShdw blurRad="38100" dist="38100" dir="2700000" algn="tl">
                              <a:srgbClr val="000000">
                                <a:alpha val="43137"/>
                              </a:srgbClr>
                            </a:outerShdw>
                          </a:effectLst>
                          <a:latin typeface="+mn-lt"/>
                        </a:rPr>
                        <a:t>Signification opérationnelles des instructions</a:t>
                      </a:r>
                      <a:endParaRPr lang="fr-FR" sz="2800" b="1" dirty="0">
                        <a:solidFill>
                          <a:srgbClr val="FF0000"/>
                        </a:solidFill>
                        <a:effectLst>
                          <a:outerShdw blurRad="38100" dist="38100" dir="2700000" algn="tl">
                            <a:srgbClr val="000000">
                              <a:alpha val="43137"/>
                            </a:srgbClr>
                          </a:outerShdw>
                        </a:effectLst>
                        <a:latin typeface="+mn-lt"/>
                      </a:endParaRPr>
                    </a:p>
                  </a:txBody>
                  <a:tcPr/>
                </a:tc>
              </a:tr>
              <a:tr h="368737">
                <a:tc>
                  <a:txBody>
                    <a:bodyPr/>
                    <a:lstStyle/>
                    <a:p>
                      <a:pPr algn="ctr"/>
                      <a:r>
                        <a:rPr lang="fr-FR" b="1" dirty="0" err="1" smtClean="0">
                          <a:effectLst>
                            <a:outerShdw blurRad="38100" dist="38100" dir="2700000" algn="tl">
                              <a:srgbClr val="000000">
                                <a:alpha val="43137"/>
                              </a:srgbClr>
                            </a:outerShdw>
                          </a:effectLst>
                        </a:rPr>
                        <a:t>LoadValue</a:t>
                      </a:r>
                      <a:r>
                        <a:rPr lang="fr-FR" b="1" dirty="0" smtClean="0">
                          <a:effectLst>
                            <a:outerShdw blurRad="38100" dist="38100" dir="2700000" algn="tl">
                              <a:srgbClr val="000000">
                                <a:alpha val="43137"/>
                              </a:srgbClr>
                            </a:outerShdw>
                          </a:effectLst>
                        </a:rPr>
                        <a:t> </a:t>
                      </a:r>
                      <a:r>
                        <a:rPr lang="fr-FR" b="0" dirty="0" smtClean="0">
                          <a:effectLst>
                            <a:outerShdw blurRad="38100" dist="38100" dir="2700000" algn="tl">
                              <a:srgbClr val="000000">
                                <a:alpha val="43137"/>
                              </a:srgbClr>
                            </a:outerShdw>
                          </a:effectLst>
                        </a:rPr>
                        <a:t>2</a:t>
                      </a:r>
                      <a:endParaRPr lang="fr-FR" b="0" dirty="0">
                        <a:effectLst>
                          <a:outerShdw blurRad="38100" dist="38100" dir="2700000" algn="tl">
                            <a:srgbClr val="000000">
                              <a:alpha val="43137"/>
                            </a:srgbClr>
                          </a:outerShdw>
                        </a:effectLst>
                      </a:endParaRPr>
                    </a:p>
                  </a:txBody>
                  <a:tcPr/>
                </a:tc>
                <a:tc>
                  <a:txBody>
                    <a:bodyPr/>
                    <a:lstStyle/>
                    <a:p>
                      <a:pPr algn="ctr"/>
                      <a:r>
                        <a:rPr lang="fr-FR" dirty="0" smtClean="0"/>
                        <a:t>Changer l’accumulateur avec une valeur directe (2)</a:t>
                      </a:r>
                      <a:endParaRPr lang="fr-FR" dirty="0"/>
                    </a:p>
                  </a:txBody>
                  <a:tcPr/>
                </a:tc>
              </a:tr>
              <a:tr h="368737">
                <a:tc>
                  <a:txBody>
                    <a:bodyPr/>
                    <a:lstStyle/>
                    <a:p>
                      <a:pPr algn="ctr"/>
                      <a:r>
                        <a:rPr lang="fr-FR" b="1" dirty="0" err="1" smtClean="0">
                          <a:effectLst>
                            <a:outerShdw blurRad="38100" dist="38100" dir="2700000" algn="tl">
                              <a:srgbClr val="000000">
                                <a:alpha val="43137"/>
                              </a:srgbClr>
                            </a:outerShdw>
                          </a:effectLst>
                        </a:rPr>
                        <a:t>ConvReal</a:t>
                      </a:r>
                      <a:endParaRPr lang="fr-FR" b="1" dirty="0">
                        <a:effectLst>
                          <a:outerShdw blurRad="38100" dist="38100" dir="2700000" algn="tl">
                            <a:srgbClr val="000000">
                              <a:alpha val="43137"/>
                            </a:srgbClr>
                          </a:outerShdw>
                        </a:effectLst>
                      </a:endParaRPr>
                    </a:p>
                  </a:txBody>
                  <a:tcPr/>
                </a:tc>
                <a:tc>
                  <a:txBody>
                    <a:bodyPr/>
                    <a:lstStyle/>
                    <a:p>
                      <a:pPr algn="ctr"/>
                      <a:r>
                        <a:rPr lang="fr-FR" dirty="0" smtClean="0"/>
                        <a:t>Convertir le contenu de l’accumulateur en réel</a:t>
                      </a:r>
                      <a:endParaRPr lang="fr-FR" dirty="0"/>
                    </a:p>
                  </a:txBody>
                  <a:tcPr/>
                </a:tc>
              </a:tr>
              <a:tr h="368737">
                <a:tc>
                  <a:txBody>
                    <a:bodyPr/>
                    <a:lstStyle/>
                    <a:p>
                      <a:pPr algn="ctr"/>
                      <a:r>
                        <a:rPr lang="fr-FR" b="1" dirty="0" smtClean="0">
                          <a:effectLst>
                            <a:outerShdw blurRad="38100" dist="38100" dir="2700000" algn="tl">
                              <a:srgbClr val="000000">
                                <a:alpha val="43137"/>
                              </a:srgbClr>
                            </a:outerShdw>
                          </a:effectLst>
                        </a:rPr>
                        <a:t>Store </a:t>
                      </a:r>
                      <a:r>
                        <a:rPr lang="fr-FR" b="0" dirty="0" smtClean="0">
                          <a:effectLst>
                            <a:outerShdw blurRad="38100" dist="38100" dir="2700000" algn="tl">
                              <a:srgbClr val="000000">
                                <a:alpha val="43137"/>
                              </a:srgbClr>
                            </a:outerShdw>
                          </a:effectLst>
                        </a:rPr>
                        <a:t>temp1</a:t>
                      </a:r>
                      <a:endParaRPr lang="fr-FR" b="1" dirty="0">
                        <a:effectLst>
                          <a:outerShdw blurRad="38100" dist="38100" dir="2700000" algn="tl">
                            <a:srgbClr val="000000">
                              <a:alpha val="43137"/>
                            </a:srgbClr>
                          </a:outerShdw>
                        </a:effectLst>
                      </a:endParaRPr>
                    </a:p>
                  </a:txBody>
                  <a:tcPr/>
                </a:tc>
                <a:tc>
                  <a:txBody>
                    <a:bodyPr/>
                    <a:lstStyle/>
                    <a:p>
                      <a:pPr algn="ctr"/>
                      <a:r>
                        <a:rPr lang="fr-FR" dirty="0" smtClean="0"/>
                        <a:t>Stocker</a:t>
                      </a:r>
                      <a:r>
                        <a:rPr lang="fr-FR" baseline="0" dirty="0" smtClean="0"/>
                        <a:t> le résultat dans la variable temporaire </a:t>
                      </a:r>
                      <a:r>
                        <a:rPr lang="fr-FR" b="1" baseline="0" dirty="0" smtClean="0">
                          <a:effectLst>
                            <a:outerShdw blurRad="38100" dist="38100" dir="2700000" algn="tl">
                              <a:srgbClr val="000000">
                                <a:alpha val="43137"/>
                              </a:srgbClr>
                            </a:outerShdw>
                          </a:effectLst>
                        </a:rPr>
                        <a:t>temp1</a:t>
                      </a:r>
                      <a:endParaRPr lang="fr-FR" b="1" dirty="0">
                        <a:effectLst>
                          <a:outerShdw blurRad="38100" dist="38100" dir="2700000" algn="tl">
                            <a:srgbClr val="000000">
                              <a:alpha val="43137"/>
                            </a:srgbClr>
                          </a:outerShdw>
                        </a:effectLst>
                      </a:endParaRPr>
                    </a:p>
                  </a:txBody>
                  <a:tcPr/>
                </a:tc>
              </a:tr>
              <a:tr h="368737">
                <a:tc>
                  <a:txBody>
                    <a:bodyPr/>
                    <a:lstStyle/>
                    <a:p>
                      <a:pPr algn="ctr"/>
                      <a:r>
                        <a:rPr lang="fr-FR" b="1" dirty="0" err="1" smtClean="0">
                          <a:effectLst>
                            <a:outerShdw blurRad="38100" dist="38100" dir="2700000" algn="tl">
                              <a:srgbClr val="000000">
                                <a:alpha val="43137"/>
                              </a:srgbClr>
                            </a:outerShdw>
                          </a:effectLst>
                        </a:rPr>
                        <a:t>Load</a:t>
                      </a:r>
                      <a:r>
                        <a:rPr lang="fr-FR" b="1" dirty="0" smtClean="0">
                          <a:effectLst>
                            <a:outerShdw blurRad="38100" dist="38100" dir="2700000" algn="tl">
                              <a:srgbClr val="000000">
                                <a:alpha val="43137"/>
                              </a:srgbClr>
                            </a:outerShdw>
                          </a:effectLst>
                        </a:rPr>
                        <a:t> </a:t>
                      </a:r>
                      <a:r>
                        <a:rPr lang="fr-FR" b="0" dirty="0" smtClean="0">
                          <a:effectLst>
                            <a:outerShdw blurRad="38100" dist="38100" dir="2700000" algn="tl">
                              <a:srgbClr val="000000">
                                <a:alpha val="43137"/>
                              </a:srgbClr>
                            </a:outerShdw>
                          </a:effectLst>
                        </a:rPr>
                        <a:t>temp1</a:t>
                      </a:r>
                      <a:endParaRPr lang="fr-FR" b="1" dirty="0">
                        <a:effectLst>
                          <a:outerShdw blurRad="38100" dist="38100" dir="2700000" algn="tl">
                            <a:srgbClr val="000000">
                              <a:alpha val="43137"/>
                            </a:srgbClr>
                          </a:outerShdw>
                        </a:effectLst>
                      </a:endParaRPr>
                    </a:p>
                  </a:txBody>
                  <a:tcPr/>
                </a:tc>
                <a:tc>
                  <a:txBody>
                    <a:bodyPr/>
                    <a:lstStyle/>
                    <a:p>
                      <a:pPr algn="ctr"/>
                      <a:r>
                        <a:rPr lang="fr-FR" dirty="0" smtClean="0"/>
                        <a:t>Charger l’accumulateur avec</a:t>
                      </a:r>
                      <a:r>
                        <a:rPr lang="fr-FR" baseline="0" dirty="0" smtClean="0"/>
                        <a:t> le contenu de la valeur de </a:t>
                      </a:r>
                      <a:r>
                        <a:rPr lang="fr-FR" b="1" baseline="0" dirty="0" smtClean="0">
                          <a:effectLst>
                            <a:outerShdw blurRad="38100" dist="38100" dir="2700000" algn="tl">
                              <a:srgbClr val="000000">
                                <a:alpha val="43137"/>
                              </a:srgbClr>
                            </a:outerShdw>
                          </a:effectLst>
                        </a:rPr>
                        <a:t>temp1</a:t>
                      </a:r>
                      <a:r>
                        <a:rPr lang="fr-FR" baseline="0" dirty="0" smtClean="0"/>
                        <a:t> </a:t>
                      </a:r>
                      <a:endParaRPr lang="fr-FR" dirty="0"/>
                    </a:p>
                  </a:txBody>
                  <a:tcPr/>
                </a:tc>
              </a:tr>
              <a:tr h="368737">
                <a:tc>
                  <a:txBody>
                    <a:bodyPr/>
                    <a:lstStyle/>
                    <a:p>
                      <a:pPr algn="ctr"/>
                      <a:r>
                        <a:rPr lang="fr-FR" b="1" dirty="0" err="1" smtClean="0">
                          <a:effectLst>
                            <a:outerShdw blurRad="38100" dist="38100" dir="2700000" algn="tl">
                              <a:srgbClr val="000000">
                                <a:alpha val="43137"/>
                              </a:srgbClr>
                            </a:outerShdw>
                          </a:effectLst>
                        </a:rPr>
                        <a:t>Mul</a:t>
                      </a:r>
                      <a:r>
                        <a:rPr lang="fr-FR" b="1" dirty="0" smtClean="0">
                          <a:effectLst>
                            <a:outerShdw blurRad="38100" dist="38100" dir="2700000" algn="tl">
                              <a:srgbClr val="000000">
                                <a:alpha val="43137"/>
                              </a:srgbClr>
                            </a:outerShdw>
                          </a:effectLst>
                        </a:rPr>
                        <a:t> </a:t>
                      </a:r>
                      <a:r>
                        <a:rPr lang="fr-FR" b="0" dirty="0" smtClean="0">
                          <a:effectLst>
                            <a:outerShdw blurRad="38100" dist="38100" dir="2700000" algn="tl">
                              <a:srgbClr val="000000">
                                <a:alpha val="43137"/>
                              </a:srgbClr>
                            </a:outerShdw>
                          </a:effectLst>
                        </a:rPr>
                        <a:t>3</a:t>
                      </a:r>
                      <a:endParaRPr lang="fr-FR" b="0" dirty="0">
                        <a:effectLst>
                          <a:outerShdw blurRad="38100" dist="38100" dir="2700000" algn="tl">
                            <a:srgbClr val="000000">
                              <a:alpha val="43137"/>
                            </a:srgbClr>
                          </a:outerShdw>
                        </a:effectLst>
                      </a:endParaRPr>
                    </a:p>
                  </a:txBody>
                  <a:tcPr/>
                </a:tc>
                <a:tc>
                  <a:txBody>
                    <a:bodyPr/>
                    <a:lstStyle/>
                    <a:p>
                      <a:pPr algn="ctr"/>
                      <a:r>
                        <a:rPr lang="fr-FR" dirty="0" smtClean="0"/>
                        <a:t>Multiplier le contenu de l’accumulateur avec le contenu de l’entrée 3 de la table des symboles (c)</a:t>
                      </a:r>
                      <a:endParaRPr lang="fr-FR" dirty="0"/>
                    </a:p>
                  </a:txBody>
                  <a:tcPr/>
                </a:tc>
              </a:tr>
              <a:tr h="368737">
                <a:tc>
                  <a:txBody>
                    <a:bodyPr/>
                    <a:lstStyle/>
                    <a:p>
                      <a:pPr algn="ctr"/>
                      <a:r>
                        <a:rPr lang="fr-FR" b="1" dirty="0" err="1" smtClean="0">
                          <a:effectLst>
                            <a:outerShdw blurRad="38100" dist="38100" dir="2700000" algn="tl">
                              <a:srgbClr val="000000">
                                <a:alpha val="43137"/>
                              </a:srgbClr>
                            </a:outerShdw>
                          </a:effectLst>
                        </a:rPr>
                        <a:t>Add</a:t>
                      </a:r>
                      <a:r>
                        <a:rPr lang="fr-FR" b="1" dirty="0" smtClean="0">
                          <a:effectLst>
                            <a:outerShdw blurRad="38100" dist="38100" dir="2700000" algn="tl">
                              <a:srgbClr val="000000">
                                <a:alpha val="43137"/>
                              </a:srgbClr>
                            </a:outerShdw>
                          </a:effectLst>
                        </a:rPr>
                        <a:t> </a:t>
                      </a:r>
                      <a:r>
                        <a:rPr lang="fr-FR" b="0" dirty="0" smtClean="0">
                          <a:effectLst>
                            <a:outerShdw blurRad="38100" dist="38100" dir="2700000" algn="tl">
                              <a:srgbClr val="000000">
                                <a:alpha val="43137"/>
                              </a:srgbClr>
                            </a:outerShdw>
                          </a:effectLst>
                        </a:rPr>
                        <a:t>2</a:t>
                      </a:r>
                      <a:endParaRPr lang="fr-FR" b="1" dirty="0">
                        <a:effectLst>
                          <a:outerShdw blurRad="38100" dist="38100" dir="2700000" algn="tl">
                            <a:srgbClr val="000000">
                              <a:alpha val="43137"/>
                            </a:srgbClr>
                          </a:outerShdw>
                        </a:effectLst>
                      </a:endParaRPr>
                    </a:p>
                  </a:txBody>
                  <a:tcPr/>
                </a:tc>
                <a:tc>
                  <a:txBody>
                    <a:bodyPr/>
                    <a:lstStyle/>
                    <a:p>
                      <a:pPr algn="ctr"/>
                      <a:r>
                        <a:rPr lang="fr-FR" dirty="0" smtClean="0"/>
                        <a:t>Additionner le contenu de l’accumulateur au contenu de l’entrée 2 de la table des symboles (b)</a:t>
                      </a:r>
                      <a:endParaRPr lang="fr-FR" dirty="0"/>
                    </a:p>
                  </a:txBody>
                  <a:tcPr/>
                </a:tc>
              </a:tr>
              <a:tr h="368737">
                <a:tc>
                  <a:txBody>
                    <a:bodyPr/>
                    <a:lstStyle/>
                    <a:p>
                      <a:pPr algn="ctr"/>
                      <a:r>
                        <a:rPr lang="fr-FR" b="1" dirty="0" smtClean="0">
                          <a:effectLst>
                            <a:outerShdw blurRad="38100" dist="38100" dir="2700000" algn="tl">
                              <a:srgbClr val="000000">
                                <a:alpha val="43137"/>
                              </a:srgbClr>
                            </a:outerShdw>
                          </a:effectLst>
                        </a:rPr>
                        <a:t>Store </a:t>
                      </a:r>
                      <a:r>
                        <a:rPr lang="fr-FR" b="0" dirty="0" smtClean="0">
                          <a:effectLst>
                            <a:outerShdw blurRad="38100" dist="38100" dir="2700000" algn="tl">
                              <a:srgbClr val="000000">
                                <a:alpha val="43137"/>
                              </a:srgbClr>
                            </a:outerShdw>
                          </a:effectLst>
                        </a:rPr>
                        <a:t>1</a:t>
                      </a:r>
                      <a:endParaRPr lang="fr-FR" b="1" dirty="0">
                        <a:effectLst>
                          <a:outerShdw blurRad="38100" dist="38100" dir="2700000" algn="tl">
                            <a:srgbClr val="000000">
                              <a:alpha val="43137"/>
                            </a:srgbClr>
                          </a:outerShdw>
                        </a:effectLst>
                      </a:endParaRPr>
                    </a:p>
                  </a:txBody>
                  <a:tcPr/>
                </a:tc>
                <a:tc>
                  <a:txBody>
                    <a:bodyPr/>
                    <a:lstStyle/>
                    <a:p>
                      <a:pPr algn="ctr"/>
                      <a:r>
                        <a:rPr lang="fr-FR" dirty="0" smtClean="0"/>
                        <a:t>Ranger le contenu de l’accumulateur dans l’entrée 1 de la table des symboles  (c)</a:t>
                      </a:r>
                      <a:endParaRPr lang="fr-FR" dirty="0"/>
                    </a:p>
                  </a:txBody>
                  <a:tcPr/>
                </a:tc>
              </a:tr>
            </a:tbl>
          </a:graphicData>
        </a:graphic>
      </p:graphicFrame>
    </p:spTree>
    <p:extLst>
      <p:ext uri="{BB962C8B-B14F-4D97-AF65-F5344CB8AC3E}">
        <p14:creationId xmlns:p14="http://schemas.microsoft.com/office/powerpoint/2010/main" val="4075940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35"/>
            <a:ext cx="10515600" cy="655955"/>
          </a:xfrm>
        </p:spPr>
        <p:txBody>
          <a:bodyPr>
            <a:normAutofit fontScale="90000"/>
          </a:bodyPr>
          <a:lstStyle/>
          <a:p>
            <a:pPr algn="ctr"/>
            <a:r>
              <a:rPr lang="fr-FR" b="1" dirty="0" smtClean="0">
                <a:solidFill>
                  <a:srgbClr val="FF0000"/>
                </a:solidFill>
                <a:effectLst>
                  <a:outerShdw blurRad="38100" dist="38100" dir="2700000" algn="tl">
                    <a:srgbClr val="000000">
                      <a:alpha val="43137"/>
                    </a:srgbClr>
                  </a:outerShdw>
                </a:effectLst>
                <a:latin typeface="+mn-lt"/>
              </a:rPr>
              <a:t>Optimiseur </a:t>
            </a:r>
            <a:r>
              <a:rPr lang="fr-FR" b="1" dirty="0">
                <a:solidFill>
                  <a:srgbClr val="FF0000"/>
                </a:solidFill>
                <a:effectLst>
                  <a:outerShdw blurRad="38100" dist="38100" dir="2700000" algn="tl">
                    <a:srgbClr val="000000">
                      <a:alpha val="43137"/>
                    </a:srgbClr>
                  </a:outerShdw>
                </a:effectLst>
                <a:latin typeface="+mn-lt"/>
              </a:rPr>
              <a:t>du code intermédiaire</a:t>
            </a:r>
          </a:p>
        </p:txBody>
      </p:sp>
      <p:sp>
        <p:nvSpPr>
          <p:cNvPr id="3" name="Espace réservé du contenu 2"/>
          <p:cNvSpPr>
            <a:spLocks noGrp="1"/>
          </p:cNvSpPr>
          <p:nvPr>
            <p:ph idx="1"/>
          </p:nvPr>
        </p:nvSpPr>
        <p:spPr>
          <a:xfrm>
            <a:off x="838200" y="655320"/>
            <a:ext cx="10515600" cy="5943600"/>
          </a:xfrm>
        </p:spPr>
        <p:txBody>
          <a:bodyPr>
            <a:normAutofit/>
          </a:bodyPr>
          <a:lstStyle/>
          <a:p>
            <a:r>
              <a:rPr lang="fr-FR" dirty="0"/>
              <a:t>Lors de la phase d’optimisation, le </a:t>
            </a:r>
            <a:r>
              <a:rPr lang="fr-FR" b="1" dirty="0">
                <a:effectLst>
                  <a:outerShdw blurRad="38100" dist="38100" dir="2700000" algn="tl">
                    <a:srgbClr val="000000">
                      <a:alpha val="43137"/>
                    </a:srgbClr>
                  </a:outerShdw>
                </a:effectLst>
              </a:rPr>
              <a:t>code intermédiaire</a:t>
            </a:r>
            <a:r>
              <a:rPr lang="fr-FR" dirty="0"/>
              <a:t> est </a:t>
            </a:r>
            <a:r>
              <a:rPr lang="fr-FR" b="1" dirty="0">
                <a:solidFill>
                  <a:schemeClr val="accent5"/>
                </a:solidFill>
                <a:effectLst>
                  <a:outerShdw blurRad="38100" dist="38100" dir="2700000" algn="tl">
                    <a:srgbClr val="000000">
                      <a:alpha val="43137"/>
                    </a:srgbClr>
                  </a:outerShdw>
                </a:effectLst>
              </a:rPr>
              <a:t>changé pour améliorer</a:t>
            </a:r>
            <a:r>
              <a:rPr lang="fr-FR" dirty="0"/>
              <a:t> les </a:t>
            </a:r>
            <a:r>
              <a:rPr lang="fr-FR" b="1" dirty="0">
                <a:solidFill>
                  <a:srgbClr val="FF0000"/>
                </a:solidFill>
                <a:effectLst>
                  <a:outerShdw blurRad="38100" dist="38100" dir="2700000" algn="tl">
                    <a:srgbClr val="000000">
                      <a:alpha val="43137"/>
                    </a:srgbClr>
                  </a:outerShdw>
                </a:effectLst>
              </a:rPr>
              <a:t>performances</a:t>
            </a:r>
            <a:r>
              <a:rPr lang="fr-FR" dirty="0"/>
              <a:t> du </a:t>
            </a:r>
            <a:r>
              <a:rPr lang="fr-FR" b="1" dirty="0">
                <a:effectLst>
                  <a:outerShdw blurRad="38100" dist="38100" dir="2700000" algn="tl">
                    <a:srgbClr val="000000">
                      <a:alpha val="43137"/>
                    </a:srgbClr>
                  </a:outerShdw>
                </a:effectLst>
              </a:rPr>
              <a:t>code </a:t>
            </a:r>
            <a:r>
              <a:rPr lang="fr-FR" b="1" dirty="0" smtClean="0">
                <a:effectLst>
                  <a:outerShdw blurRad="38100" dist="38100" dir="2700000" algn="tl">
                    <a:srgbClr val="000000">
                      <a:alpha val="43137"/>
                    </a:srgbClr>
                  </a:outerShdw>
                </a:effectLst>
              </a:rPr>
              <a:t>cible</a:t>
            </a:r>
            <a:r>
              <a:rPr lang="fr-FR" dirty="0" smtClean="0"/>
              <a:t> qui </a:t>
            </a:r>
            <a:r>
              <a:rPr lang="fr-FR" dirty="0"/>
              <a:t>en sera généré. </a:t>
            </a:r>
            <a:endParaRPr lang="fr-FR" dirty="0" smtClean="0"/>
          </a:p>
          <a:p>
            <a:pPr lvl="1"/>
            <a:r>
              <a:rPr lang="fr-FR" dirty="0" smtClean="0"/>
              <a:t>Il </a:t>
            </a:r>
            <a:r>
              <a:rPr lang="fr-FR" dirty="0"/>
              <a:t>s’agit </a:t>
            </a:r>
            <a:r>
              <a:rPr lang="fr-FR" b="1" dirty="0">
                <a:effectLst>
                  <a:outerShdw blurRad="38100" dist="38100" dir="2700000" algn="tl">
                    <a:srgbClr val="000000">
                      <a:alpha val="43137"/>
                    </a:srgbClr>
                  </a:outerShdw>
                </a:effectLst>
              </a:rPr>
              <a:t>principalement</a:t>
            </a:r>
            <a:r>
              <a:rPr lang="fr-FR" dirty="0"/>
              <a:t> de </a:t>
            </a:r>
            <a:r>
              <a:rPr lang="fr-FR" b="1" dirty="0">
                <a:solidFill>
                  <a:schemeClr val="accent5"/>
                </a:solidFill>
                <a:effectLst>
                  <a:outerShdw blurRad="38100" dist="38100" dir="2700000" algn="tl">
                    <a:srgbClr val="000000">
                      <a:alpha val="43137"/>
                    </a:srgbClr>
                  </a:outerShdw>
                </a:effectLst>
              </a:rPr>
              <a:t>réduire</a:t>
            </a:r>
            <a:r>
              <a:rPr lang="fr-FR" dirty="0">
                <a:solidFill>
                  <a:schemeClr val="accent5"/>
                </a:solidFill>
                <a:effectLst>
                  <a:outerShdw blurRad="38100" dist="38100" dir="2700000" algn="tl">
                    <a:srgbClr val="000000">
                      <a:alpha val="43137"/>
                    </a:srgbClr>
                  </a:outerShdw>
                </a:effectLst>
              </a:rPr>
              <a:t> </a:t>
            </a:r>
            <a:r>
              <a:rPr lang="fr-FR" dirty="0"/>
              <a:t>le </a:t>
            </a:r>
            <a:r>
              <a:rPr lang="fr-FR" b="1" dirty="0">
                <a:solidFill>
                  <a:srgbClr val="FF0000"/>
                </a:solidFill>
                <a:effectLst>
                  <a:outerShdw blurRad="38100" dist="38100" dir="2700000" algn="tl">
                    <a:srgbClr val="000000">
                      <a:alpha val="43137"/>
                    </a:srgbClr>
                  </a:outerShdw>
                </a:effectLst>
              </a:rPr>
              <a:t>temps d’exécution et l’espace mémoire</a:t>
            </a:r>
            <a:r>
              <a:rPr lang="fr-FR" dirty="0"/>
              <a:t> qui sera </a:t>
            </a:r>
            <a:r>
              <a:rPr lang="fr-FR" dirty="0" smtClean="0"/>
              <a:t>occupé par </a:t>
            </a:r>
            <a:r>
              <a:rPr lang="fr-FR" dirty="0"/>
              <a:t>le code cible. </a:t>
            </a:r>
            <a:endParaRPr lang="fr-FR" dirty="0" smtClean="0"/>
          </a:p>
          <a:p>
            <a:r>
              <a:rPr lang="fr-FR" dirty="0" smtClean="0"/>
              <a:t>L’optimisation, par exemple: </a:t>
            </a:r>
          </a:p>
          <a:p>
            <a:pPr lvl="1"/>
            <a:r>
              <a:rPr lang="fr-FR" dirty="0"/>
              <a:t>supprime </a:t>
            </a:r>
            <a:r>
              <a:rPr lang="fr-FR" dirty="0" smtClean="0"/>
              <a:t>les </a:t>
            </a:r>
            <a:r>
              <a:rPr lang="fr-FR" dirty="0"/>
              <a:t>identificateurs non utilisés, </a:t>
            </a:r>
            <a:endParaRPr lang="fr-FR" dirty="0" smtClean="0"/>
          </a:p>
          <a:p>
            <a:pPr lvl="1"/>
            <a:r>
              <a:rPr lang="fr-FR" dirty="0" smtClean="0"/>
              <a:t>élimine </a:t>
            </a:r>
            <a:r>
              <a:rPr lang="fr-FR" dirty="0"/>
              <a:t>les </a:t>
            </a:r>
            <a:r>
              <a:rPr lang="fr-FR" dirty="0" smtClean="0"/>
              <a:t>instructions inaccessibles</a:t>
            </a:r>
            <a:r>
              <a:rPr lang="fr-FR" dirty="0"/>
              <a:t>, </a:t>
            </a:r>
            <a:endParaRPr lang="fr-FR" dirty="0" smtClean="0"/>
          </a:p>
          <a:p>
            <a:pPr lvl="1"/>
            <a:r>
              <a:rPr lang="fr-FR" dirty="0" smtClean="0"/>
              <a:t>élimine </a:t>
            </a:r>
            <a:r>
              <a:rPr lang="fr-FR" dirty="0"/>
              <a:t>les instructions non nécessaires, </a:t>
            </a:r>
            <a:endParaRPr lang="fr-FR" dirty="0" smtClean="0"/>
          </a:p>
          <a:p>
            <a:pPr lvl="1"/>
            <a:r>
              <a:rPr lang="fr-FR" dirty="0" smtClean="0"/>
              <a:t>fait </a:t>
            </a:r>
            <a:r>
              <a:rPr lang="fr-FR" dirty="0"/>
              <a:t>ressortir hors des boucles les instructions qui </a:t>
            </a:r>
            <a:r>
              <a:rPr lang="fr-FR" dirty="0" smtClean="0"/>
              <a:t>ne dépendent </a:t>
            </a:r>
            <a:r>
              <a:rPr lang="fr-FR" dirty="0"/>
              <a:t>pas de l’indice de parcours des boucles, etc</a:t>
            </a:r>
            <a:r>
              <a:rPr lang="fr-FR" dirty="0" smtClean="0"/>
              <a:t>.</a:t>
            </a:r>
          </a:p>
          <a:p>
            <a:r>
              <a:rPr lang="fr-FR" dirty="0" smtClean="0"/>
              <a:t>L’optimisation: </a:t>
            </a:r>
          </a:p>
          <a:p>
            <a:pPr lvl="1"/>
            <a:r>
              <a:rPr lang="fr-FR" dirty="0" smtClean="0"/>
              <a:t>risque </a:t>
            </a:r>
            <a:r>
              <a:rPr lang="fr-FR" dirty="0"/>
              <a:t>de ralentir le processus de compilation dans son ensemble </a:t>
            </a:r>
            <a:endParaRPr lang="fr-FR" dirty="0" smtClean="0"/>
          </a:p>
          <a:p>
            <a:pPr lvl="1"/>
            <a:r>
              <a:rPr lang="fr-FR" dirty="0" smtClean="0"/>
              <a:t>mais </a:t>
            </a:r>
            <a:r>
              <a:rPr lang="fr-FR" dirty="0"/>
              <a:t>elle peut avoir un </a:t>
            </a:r>
            <a:r>
              <a:rPr lang="fr-FR" dirty="0" smtClean="0"/>
              <a:t>effet positif </a:t>
            </a:r>
            <a:r>
              <a:rPr lang="fr-FR" dirty="0"/>
              <a:t>considérable sur le code cible qui sera généré ultérieurement</a:t>
            </a:r>
            <a:r>
              <a:rPr lang="fr-FR" dirty="0" smtClean="0"/>
              <a:t>.</a:t>
            </a:r>
          </a:p>
          <a:p>
            <a:endParaRPr lang="fr-FR" dirty="0"/>
          </a:p>
        </p:txBody>
      </p:sp>
    </p:spTree>
    <p:extLst>
      <p:ext uri="{BB962C8B-B14F-4D97-AF65-F5344CB8AC3E}">
        <p14:creationId xmlns:p14="http://schemas.microsoft.com/office/powerpoint/2010/main" val="577993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222423"/>
            <a:ext cx="10515600" cy="5999798"/>
          </a:xfrm>
        </p:spPr>
        <p:txBody>
          <a:bodyPr>
            <a:normAutofit/>
          </a:bodyPr>
          <a:lstStyle/>
          <a:p>
            <a:pPr marL="0" lvl="5" indent="0" defTabSz="989013">
              <a:buNone/>
            </a:pPr>
            <a:r>
              <a:rPr lang="fr-FR" sz="2800" b="1" dirty="0" smtClean="0">
                <a:solidFill>
                  <a:schemeClr val="accent1"/>
                </a:solidFill>
                <a:effectLst>
                  <a:outerShdw blurRad="38100" dist="38100" dir="2700000" algn="tl">
                    <a:srgbClr val="000000">
                      <a:alpha val="43137"/>
                    </a:srgbClr>
                  </a:outerShdw>
                </a:effectLst>
              </a:rPr>
              <a:t>Contenu</a:t>
            </a:r>
          </a:p>
          <a:p>
            <a:pPr marL="0" lvl="5" indent="0" defTabSz="989013">
              <a:buNone/>
            </a:pPr>
            <a:endParaRPr lang="fr-FR" sz="2200" b="1" dirty="0" smtClean="0">
              <a:effectLst>
                <a:outerShdw blurRad="38100" dist="38100" dir="2700000" algn="tl">
                  <a:srgbClr val="000000">
                    <a:alpha val="43137"/>
                  </a:srgbClr>
                </a:outerShdw>
              </a:effectLst>
            </a:endParaRPr>
          </a:p>
          <a:p>
            <a:pPr marL="0" lvl="5" indent="0" defTabSz="989013">
              <a:buNone/>
            </a:pPr>
            <a:r>
              <a:rPr lang="fr-FR" sz="4000" b="1" dirty="0" smtClean="0">
                <a:solidFill>
                  <a:srgbClr val="FF0000"/>
                </a:solidFill>
                <a:effectLst>
                  <a:outerShdw blurRad="38100" dist="38100" dir="2700000" algn="tl">
                    <a:srgbClr val="000000">
                      <a:alpha val="43137"/>
                    </a:srgbClr>
                  </a:outerShdw>
                </a:effectLst>
              </a:rPr>
              <a:t>Plan</a:t>
            </a:r>
          </a:p>
          <a:p>
            <a:pPr marL="0" lvl="5" indent="0" defTabSz="989013">
              <a:buNone/>
            </a:pPr>
            <a:endParaRPr lang="fr-FR" sz="2200" b="1" dirty="0" smtClean="0">
              <a:effectLst>
                <a:outerShdw blurRad="38100" dist="38100" dir="2700000" algn="tl">
                  <a:srgbClr val="000000">
                    <a:alpha val="43137"/>
                  </a:srgbClr>
                </a:outerShdw>
              </a:effectLst>
            </a:endParaRPr>
          </a:p>
          <a:p>
            <a:pPr marL="0" lvl="5" indent="0" defTabSz="989013">
              <a:buNone/>
            </a:pPr>
            <a:r>
              <a:rPr lang="fr-FR" sz="3200" b="1" dirty="0" smtClean="0"/>
              <a:t>Références Bibliographiques</a:t>
            </a:r>
            <a:endParaRPr lang="fr-FR" sz="3200" b="1" dirty="0"/>
          </a:p>
          <a:p>
            <a:pPr marL="342900" lvl="5" indent="-342900" defTabSz="989013"/>
            <a:r>
              <a:rPr lang="fr-FR" sz="2200" dirty="0" err="1" smtClean="0"/>
              <a:t>Drias</a:t>
            </a:r>
            <a:r>
              <a:rPr lang="fr-FR" sz="2200" dirty="0" smtClean="0"/>
              <a:t> H., Compilation: cours et exercices, OPU, 1993</a:t>
            </a:r>
          </a:p>
          <a:p>
            <a:pPr marL="342900" lvl="5" indent="-342900" defTabSz="989013"/>
            <a:endParaRPr lang="fr-FR" sz="2200" dirty="0" smtClean="0"/>
          </a:p>
          <a:p>
            <a:pPr marL="1371600" lvl="7" indent="-457200" defTabSz="989013"/>
            <a:r>
              <a:rPr lang="fr-FR" sz="2200" dirty="0" smtClean="0"/>
              <a:t>Méthodes d’analyse ascendante: SLR(1), LR(1), LALR(1) (méthode des items) </a:t>
            </a:r>
            <a:endParaRPr lang="fr-FR" sz="2200" dirty="0"/>
          </a:p>
          <a:p>
            <a:pPr marL="1371600" lvl="7" indent="-457200" defTabSz="989013"/>
            <a:r>
              <a:rPr lang="fr-FR" sz="2200" dirty="0" smtClean="0"/>
              <a:t>Exemple de générateur d’analyseurs syntaxiques: YACC</a:t>
            </a:r>
          </a:p>
        </p:txBody>
      </p:sp>
      <p:sp>
        <p:nvSpPr>
          <p:cNvPr id="5" name="Titre 1"/>
          <p:cNvSpPr txBox="1">
            <a:spLocks/>
          </p:cNvSpPr>
          <p:nvPr/>
        </p:nvSpPr>
        <p:spPr>
          <a:xfrm>
            <a:off x="832513" y="6318912"/>
            <a:ext cx="10510990" cy="32902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33066288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594359"/>
          </a:xfrm>
        </p:spPr>
        <p:txBody>
          <a:bodyPr>
            <a:normAutofit fontScale="90000"/>
          </a:bodyPr>
          <a:lstStyle/>
          <a:p>
            <a:pPr algn="ctr"/>
            <a:r>
              <a:rPr lang="fr-FR" b="1" dirty="0">
                <a:solidFill>
                  <a:srgbClr val="FF0000"/>
                </a:solidFill>
                <a:effectLst>
                  <a:outerShdw blurRad="38100" dist="38100" dir="2700000" algn="tl">
                    <a:srgbClr val="000000">
                      <a:alpha val="43137"/>
                    </a:srgbClr>
                  </a:outerShdw>
                </a:effectLst>
                <a:latin typeface="+mn-lt"/>
              </a:rPr>
              <a:t>Exemple</a:t>
            </a:r>
          </a:p>
        </p:txBody>
      </p:sp>
      <p:sp>
        <p:nvSpPr>
          <p:cNvPr id="3" name="Espace réservé du contenu 2"/>
          <p:cNvSpPr>
            <a:spLocks noGrp="1"/>
          </p:cNvSpPr>
          <p:nvPr>
            <p:ph idx="1"/>
          </p:nvPr>
        </p:nvSpPr>
        <p:spPr>
          <a:xfrm>
            <a:off x="838200" y="594360"/>
            <a:ext cx="10515600" cy="6156960"/>
          </a:xfrm>
        </p:spPr>
        <p:txBody>
          <a:bodyPr>
            <a:noAutofit/>
          </a:bodyPr>
          <a:lstStyle/>
          <a:p>
            <a:r>
              <a:rPr lang="fr-FR" sz="3000" dirty="0" smtClean="0"/>
              <a:t>On </a:t>
            </a:r>
            <a:r>
              <a:rPr lang="fr-FR" sz="3000" dirty="0"/>
              <a:t>constate dans l’exemple précédent </a:t>
            </a:r>
            <a:r>
              <a:rPr lang="fr-FR" sz="3000" dirty="0" smtClean="0"/>
              <a:t>que: </a:t>
            </a:r>
          </a:p>
          <a:p>
            <a:pPr lvl="1"/>
            <a:r>
              <a:rPr lang="fr-FR" sz="3000" dirty="0" smtClean="0"/>
              <a:t>la </a:t>
            </a:r>
            <a:r>
              <a:rPr lang="fr-FR" sz="3000" dirty="0"/>
              <a:t>valeur convertie 2.0 est stockée dans </a:t>
            </a:r>
            <a:r>
              <a:rPr lang="fr-FR" sz="3000" dirty="0">
                <a:solidFill>
                  <a:srgbClr val="FF0000"/>
                </a:solidFill>
                <a:effectLst>
                  <a:outerShdw blurRad="38100" dist="38100" dir="2700000" algn="tl">
                    <a:srgbClr val="000000">
                      <a:alpha val="43137"/>
                    </a:srgbClr>
                  </a:outerShdw>
                </a:effectLst>
              </a:rPr>
              <a:t>temp1</a:t>
            </a:r>
            <a:r>
              <a:rPr lang="fr-FR" sz="3000" dirty="0">
                <a:effectLst>
                  <a:outerShdw blurRad="38100" dist="38100" dir="2700000" algn="tl">
                    <a:srgbClr val="000000">
                      <a:alpha val="43137"/>
                    </a:srgbClr>
                  </a:outerShdw>
                </a:effectLst>
              </a:rPr>
              <a:t> </a:t>
            </a:r>
            <a:r>
              <a:rPr lang="fr-FR" sz="3000" dirty="0"/>
              <a:t>puis récupérée </a:t>
            </a:r>
            <a:r>
              <a:rPr lang="fr-FR" sz="3000" dirty="0" smtClean="0"/>
              <a:t>et chargée </a:t>
            </a:r>
            <a:r>
              <a:rPr lang="fr-FR" sz="3000" dirty="0"/>
              <a:t>dans l’accumulateur. </a:t>
            </a:r>
            <a:endParaRPr lang="fr-FR" sz="3000" dirty="0" smtClean="0"/>
          </a:p>
          <a:p>
            <a:pPr lvl="1"/>
            <a:r>
              <a:rPr lang="fr-FR" sz="3000" dirty="0" smtClean="0"/>
              <a:t>Puisque </a:t>
            </a:r>
            <a:r>
              <a:rPr lang="fr-FR" sz="3000" dirty="0"/>
              <a:t>aucun usage n’est fait de </a:t>
            </a:r>
            <a:r>
              <a:rPr lang="fr-FR" sz="3000" dirty="0">
                <a:solidFill>
                  <a:srgbClr val="FF0000"/>
                </a:solidFill>
                <a:effectLst>
                  <a:outerShdw blurRad="38100" dist="38100" dir="2700000" algn="tl">
                    <a:srgbClr val="000000">
                      <a:alpha val="43137"/>
                    </a:srgbClr>
                  </a:outerShdw>
                </a:effectLst>
              </a:rPr>
              <a:t>temp1 </a:t>
            </a:r>
            <a:r>
              <a:rPr lang="fr-FR" sz="3000" dirty="0"/>
              <a:t>dans le reste du code, il est </a:t>
            </a:r>
            <a:r>
              <a:rPr lang="fr-FR" sz="3000" dirty="0" smtClean="0"/>
              <a:t>possible d’éliminer </a:t>
            </a:r>
            <a:r>
              <a:rPr lang="fr-FR" sz="3000" dirty="0"/>
              <a:t>les deux instructions en question. </a:t>
            </a:r>
            <a:endParaRPr lang="fr-FR" sz="3000" dirty="0" smtClean="0"/>
          </a:p>
          <a:p>
            <a:r>
              <a:rPr lang="fr-FR" sz="3000" dirty="0" smtClean="0"/>
              <a:t>Après </a:t>
            </a:r>
            <a:r>
              <a:rPr lang="fr-FR" sz="3000" dirty="0"/>
              <a:t>conversion, le résultat 2.0 reste alors dans l’accumulateur </a:t>
            </a:r>
            <a:r>
              <a:rPr lang="fr-FR" sz="3000" dirty="0" smtClean="0"/>
              <a:t>et sera </a:t>
            </a:r>
            <a:r>
              <a:rPr lang="fr-FR" sz="3000" dirty="0"/>
              <a:t>utilisé directement dans la multiplication. </a:t>
            </a:r>
            <a:endParaRPr lang="fr-FR" sz="3000" dirty="0" smtClean="0"/>
          </a:p>
          <a:p>
            <a:pPr lvl="1"/>
            <a:r>
              <a:rPr lang="fr-FR" sz="3000" dirty="0" smtClean="0"/>
              <a:t>Noter </a:t>
            </a:r>
            <a:r>
              <a:rPr lang="fr-FR" sz="3000" dirty="0"/>
              <a:t>que, à l’opposé, si la conversion en réel de la valeur 2 </a:t>
            </a:r>
            <a:r>
              <a:rPr lang="fr-FR" sz="3000" dirty="0" smtClean="0"/>
              <a:t>est souvent </a:t>
            </a:r>
            <a:r>
              <a:rPr lang="fr-FR" sz="3000" dirty="0"/>
              <a:t>nécessaire, il serait préférable de la stocker dans un espace temporaire. </a:t>
            </a:r>
            <a:endParaRPr lang="fr-FR" sz="3000" dirty="0" smtClean="0"/>
          </a:p>
          <a:p>
            <a:r>
              <a:rPr lang="fr-FR" sz="3000" dirty="0" smtClean="0"/>
              <a:t>Cependant</a:t>
            </a:r>
            <a:r>
              <a:rPr lang="fr-FR" sz="3000" dirty="0"/>
              <a:t>, ce </a:t>
            </a:r>
            <a:r>
              <a:rPr lang="fr-FR" sz="3000" dirty="0" smtClean="0"/>
              <a:t>dernier augmente </a:t>
            </a:r>
            <a:r>
              <a:rPr lang="fr-FR" sz="3000" dirty="0"/>
              <a:t>l’espace réservé aux données dans le code cible</a:t>
            </a:r>
            <a:r>
              <a:rPr lang="fr-FR" sz="3000" dirty="0" smtClean="0"/>
              <a:t>. </a:t>
            </a:r>
            <a:endParaRPr lang="fr-FR" sz="3000" dirty="0"/>
          </a:p>
        </p:txBody>
      </p:sp>
    </p:spTree>
    <p:extLst>
      <p:ext uri="{BB962C8B-B14F-4D97-AF65-F5344CB8AC3E}">
        <p14:creationId xmlns:p14="http://schemas.microsoft.com/office/powerpoint/2010/main" val="51397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199" y="365125"/>
            <a:ext cx="10715171" cy="1325563"/>
          </a:xfrm>
        </p:spPr>
        <p:txBody>
          <a:bodyPr/>
          <a:lstStyle/>
          <a:p>
            <a:pPr algn="ctr"/>
            <a:r>
              <a:rPr lang="fr-FR" b="1" dirty="0">
                <a:solidFill>
                  <a:srgbClr val="FF0000"/>
                </a:solidFill>
                <a:effectLst>
                  <a:outerShdw blurRad="38100" dist="38100" dir="2700000" algn="tl">
                    <a:srgbClr val="000000">
                      <a:alpha val="43137"/>
                    </a:srgbClr>
                  </a:outerShdw>
                </a:effectLst>
                <a:latin typeface="+mn-lt"/>
              </a:rPr>
              <a:t>Le nouveau code intermédiaire est le </a:t>
            </a:r>
            <a:r>
              <a:rPr lang="fr-FR" b="1" dirty="0" smtClean="0">
                <a:solidFill>
                  <a:srgbClr val="FF0000"/>
                </a:solidFill>
                <a:effectLst>
                  <a:outerShdw blurRad="38100" dist="38100" dir="2700000" algn="tl">
                    <a:srgbClr val="000000">
                      <a:alpha val="43137"/>
                    </a:srgbClr>
                  </a:outerShdw>
                </a:effectLst>
                <a:latin typeface="+mn-lt"/>
              </a:rPr>
              <a:t>suivant:</a:t>
            </a:r>
            <a:endParaRPr lang="fr-FR" b="1" dirty="0">
              <a:solidFill>
                <a:srgbClr val="FF0000"/>
              </a:solidFill>
              <a:effectLst>
                <a:outerShdw blurRad="38100" dist="38100" dir="2700000" algn="tl">
                  <a:srgbClr val="000000">
                    <a:alpha val="43137"/>
                  </a:srgbClr>
                </a:outerShdw>
              </a:effectLst>
              <a:latin typeface="+mn-lt"/>
            </a:endParaRPr>
          </a:p>
        </p:txBody>
      </p:sp>
      <p:graphicFrame>
        <p:nvGraphicFramePr>
          <p:cNvPr id="4" name="Espace réservé du contenu 3"/>
          <p:cNvGraphicFramePr>
            <a:graphicFrameLocks noGrp="1"/>
          </p:cNvGraphicFramePr>
          <p:nvPr>
            <p:ph idx="1"/>
            <p:extLst/>
          </p:nvPr>
        </p:nvGraphicFramePr>
        <p:xfrm>
          <a:off x="838200" y="3001281"/>
          <a:ext cx="10515600" cy="2372360"/>
        </p:xfrm>
        <a:graphic>
          <a:graphicData uri="http://schemas.openxmlformats.org/drawingml/2006/table">
            <a:tbl>
              <a:tblPr firstRow="1" bandRow="1">
                <a:tableStyleId>{5C22544A-7EE6-4342-B048-85BDC9FD1C3A}</a:tableStyleId>
              </a:tblPr>
              <a:tblGrid>
                <a:gridCol w="1338943"/>
                <a:gridCol w="9176657"/>
              </a:tblGrid>
              <a:tr h="370840">
                <a:tc>
                  <a:txBody>
                    <a:bodyPr/>
                    <a:lstStyle/>
                    <a:p>
                      <a:pPr algn="ctr"/>
                      <a:r>
                        <a:rPr lang="fr-FR" sz="2800" b="1" dirty="0" smtClean="0">
                          <a:solidFill>
                            <a:srgbClr val="FF0000"/>
                          </a:solidFill>
                          <a:effectLst>
                            <a:outerShdw blurRad="38100" dist="38100" dir="2700000" algn="tl">
                              <a:srgbClr val="000000">
                                <a:alpha val="43137"/>
                              </a:srgbClr>
                            </a:outerShdw>
                          </a:effectLst>
                          <a:latin typeface="+mn-lt"/>
                        </a:rPr>
                        <a:t>Code</a:t>
                      </a:r>
                      <a:endParaRPr lang="fr-FR" sz="2800" b="1" dirty="0">
                        <a:solidFill>
                          <a:srgbClr val="FF0000"/>
                        </a:solidFill>
                        <a:effectLst>
                          <a:outerShdw blurRad="38100" dist="38100" dir="2700000" algn="tl">
                            <a:srgbClr val="000000">
                              <a:alpha val="43137"/>
                            </a:srgbClr>
                          </a:outerShdw>
                        </a:effectLst>
                        <a:latin typeface="+mn-lt"/>
                      </a:endParaRPr>
                    </a:p>
                  </a:txBody>
                  <a:tcPr/>
                </a:tc>
                <a:tc>
                  <a:txBody>
                    <a:bodyPr/>
                    <a:lstStyle/>
                    <a:p>
                      <a:pPr algn="ctr"/>
                      <a:r>
                        <a:rPr lang="fr-FR" sz="2800" b="1" dirty="0" smtClean="0">
                          <a:solidFill>
                            <a:srgbClr val="FF0000"/>
                          </a:solidFill>
                          <a:effectLst>
                            <a:outerShdw blurRad="38100" dist="38100" dir="2700000" algn="tl">
                              <a:srgbClr val="000000">
                                <a:alpha val="43137"/>
                              </a:srgbClr>
                            </a:outerShdw>
                          </a:effectLst>
                          <a:latin typeface="+mn-lt"/>
                        </a:rPr>
                        <a:t>Signification opérationnelles des instructions</a:t>
                      </a:r>
                      <a:endParaRPr lang="fr-FR" sz="2800" b="1" dirty="0">
                        <a:solidFill>
                          <a:srgbClr val="FF0000"/>
                        </a:solidFill>
                        <a:effectLst>
                          <a:outerShdw blurRad="38100" dist="38100" dir="2700000" algn="tl">
                            <a:srgbClr val="000000">
                              <a:alpha val="43137"/>
                            </a:srgbClr>
                          </a:outerShdw>
                        </a:effectLst>
                        <a:latin typeface="+mn-lt"/>
                      </a:endParaRPr>
                    </a:p>
                  </a:txBody>
                  <a:tcPr/>
                </a:tc>
              </a:tr>
              <a:tr h="370840">
                <a:tc>
                  <a:txBody>
                    <a:bodyPr/>
                    <a:lstStyle/>
                    <a:p>
                      <a:pPr algn="ctr"/>
                      <a:r>
                        <a:rPr lang="fr-FR" b="1" dirty="0" err="1" smtClean="0">
                          <a:effectLst>
                            <a:outerShdw blurRad="38100" dist="38100" dir="2700000" algn="tl">
                              <a:srgbClr val="000000">
                                <a:alpha val="43137"/>
                              </a:srgbClr>
                            </a:outerShdw>
                          </a:effectLst>
                        </a:rPr>
                        <a:t>LoadValue</a:t>
                      </a:r>
                      <a:r>
                        <a:rPr lang="fr-FR" b="1" dirty="0" smtClean="0">
                          <a:effectLst>
                            <a:outerShdw blurRad="38100" dist="38100" dir="2700000" algn="tl">
                              <a:srgbClr val="000000">
                                <a:alpha val="43137"/>
                              </a:srgbClr>
                            </a:outerShdw>
                          </a:effectLst>
                        </a:rPr>
                        <a:t> </a:t>
                      </a:r>
                      <a:r>
                        <a:rPr lang="fr-FR" b="0" dirty="0" smtClean="0">
                          <a:effectLst>
                            <a:outerShdw blurRad="38100" dist="38100" dir="2700000" algn="tl">
                              <a:srgbClr val="000000">
                                <a:alpha val="43137"/>
                              </a:srgbClr>
                            </a:outerShdw>
                          </a:effectLst>
                        </a:rPr>
                        <a:t>2</a:t>
                      </a:r>
                      <a:endParaRPr lang="fr-FR" b="0" dirty="0">
                        <a:effectLst>
                          <a:outerShdw blurRad="38100" dist="38100" dir="2700000" algn="tl">
                            <a:srgbClr val="000000">
                              <a:alpha val="43137"/>
                            </a:srgbClr>
                          </a:outerShdw>
                        </a:effectLst>
                      </a:endParaRPr>
                    </a:p>
                  </a:txBody>
                  <a:tcPr/>
                </a:tc>
                <a:tc>
                  <a:txBody>
                    <a:bodyPr/>
                    <a:lstStyle/>
                    <a:p>
                      <a:pPr algn="ctr"/>
                      <a:r>
                        <a:rPr lang="fr-FR" dirty="0" smtClean="0"/>
                        <a:t>Charger l’accumulateur avec une valeur directe</a:t>
                      </a:r>
                      <a:endParaRPr lang="fr-FR" dirty="0"/>
                    </a:p>
                  </a:txBody>
                  <a:tcPr/>
                </a:tc>
              </a:tr>
              <a:tr h="370840">
                <a:tc>
                  <a:txBody>
                    <a:bodyPr/>
                    <a:lstStyle/>
                    <a:p>
                      <a:pPr algn="ctr"/>
                      <a:r>
                        <a:rPr lang="fr-FR" b="1" dirty="0" err="1" smtClean="0">
                          <a:effectLst>
                            <a:outerShdw blurRad="38100" dist="38100" dir="2700000" algn="tl">
                              <a:srgbClr val="000000">
                                <a:alpha val="43137"/>
                              </a:srgbClr>
                            </a:outerShdw>
                          </a:effectLst>
                        </a:rPr>
                        <a:t>ConvReal</a:t>
                      </a:r>
                      <a:endParaRPr lang="fr-FR" b="1" dirty="0">
                        <a:effectLst>
                          <a:outerShdw blurRad="38100" dist="38100" dir="2700000" algn="tl">
                            <a:srgbClr val="000000">
                              <a:alpha val="43137"/>
                            </a:srgbClr>
                          </a:outerShdw>
                        </a:effectLst>
                      </a:endParaRPr>
                    </a:p>
                  </a:txBody>
                  <a:tcPr/>
                </a:tc>
                <a:tc>
                  <a:txBody>
                    <a:bodyPr/>
                    <a:lstStyle/>
                    <a:p>
                      <a:pPr algn="ctr"/>
                      <a:r>
                        <a:rPr lang="fr-FR" dirty="0" smtClean="0"/>
                        <a:t>Convertir le contenu de l’accumulateur en réel</a:t>
                      </a:r>
                      <a:endParaRPr lang="fr-FR" dirty="0"/>
                    </a:p>
                  </a:txBody>
                  <a:tcPr/>
                </a:tc>
              </a:tr>
              <a:tr h="370840">
                <a:tc>
                  <a:txBody>
                    <a:bodyPr/>
                    <a:lstStyle/>
                    <a:p>
                      <a:pPr algn="ctr"/>
                      <a:r>
                        <a:rPr lang="fr-FR" b="1" dirty="0" err="1" smtClean="0">
                          <a:effectLst>
                            <a:outerShdw blurRad="38100" dist="38100" dir="2700000" algn="tl">
                              <a:srgbClr val="000000">
                                <a:alpha val="43137"/>
                              </a:srgbClr>
                            </a:outerShdw>
                          </a:effectLst>
                        </a:rPr>
                        <a:t>Mul</a:t>
                      </a:r>
                      <a:r>
                        <a:rPr lang="fr-FR" b="1" dirty="0" smtClean="0">
                          <a:effectLst>
                            <a:outerShdw blurRad="38100" dist="38100" dir="2700000" algn="tl">
                              <a:srgbClr val="000000">
                                <a:alpha val="43137"/>
                              </a:srgbClr>
                            </a:outerShdw>
                          </a:effectLst>
                        </a:rPr>
                        <a:t> </a:t>
                      </a:r>
                      <a:r>
                        <a:rPr lang="fr-FR" b="0" dirty="0" smtClean="0">
                          <a:effectLst>
                            <a:outerShdw blurRad="38100" dist="38100" dir="2700000" algn="tl">
                              <a:srgbClr val="000000">
                                <a:alpha val="43137"/>
                              </a:srgbClr>
                            </a:outerShdw>
                          </a:effectLst>
                        </a:rPr>
                        <a:t>3</a:t>
                      </a:r>
                      <a:endParaRPr lang="fr-FR" b="0" dirty="0">
                        <a:effectLst>
                          <a:outerShdw blurRad="38100" dist="38100" dir="2700000" algn="tl">
                            <a:srgbClr val="000000">
                              <a:alpha val="43137"/>
                            </a:srgbClr>
                          </a:outerShdw>
                        </a:effectLst>
                      </a:endParaRPr>
                    </a:p>
                  </a:txBody>
                  <a:tcPr/>
                </a:tc>
                <a:tc>
                  <a:txBody>
                    <a:bodyPr/>
                    <a:lstStyle/>
                    <a:p>
                      <a:pPr algn="ctr"/>
                      <a:r>
                        <a:rPr lang="fr-FR" dirty="0" smtClean="0"/>
                        <a:t>Multiplier le contenu de l’accumulateur par le contenu de l’entrée 3 de la table des symboles</a:t>
                      </a:r>
                      <a:endParaRPr lang="fr-FR" dirty="0"/>
                    </a:p>
                  </a:txBody>
                  <a:tcPr/>
                </a:tc>
              </a:tr>
              <a:tr h="370840">
                <a:tc>
                  <a:txBody>
                    <a:bodyPr/>
                    <a:lstStyle/>
                    <a:p>
                      <a:pPr algn="ctr"/>
                      <a:r>
                        <a:rPr lang="fr-FR" b="1" dirty="0" err="1" smtClean="0">
                          <a:effectLst>
                            <a:outerShdw blurRad="38100" dist="38100" dir="2700000" algn="tl">
                              <a:srgbClr val="000000">
                                <a:alpha val="43137"/>
                              </a:srgbClr>
                            </a:outerShdw>
                          </a:effectLst>
                        </a:rPr>
                        <a:t>Add</a:t>
                      </a:r>
                      <a:r>
                        <a:rPr lang="fr-FR" b="1" dirty="0" smtClean="0">
                          <a:effectLst>
                            <a:outerShdw blurRad="38100" dist="38100" dir="2700000" algn="tl">
                              <a:srgbClr val="000000">
                                <a:alpha val="43137"/>
                              </a:srgbClr>
                            </a:outerShdw>
                          </a:effectLst>
                        </a:rPr>
                        <a:t> </a:t>
                      </a:r>
                      <a:r>
                        <a:rPr lang="fr-FR" b="0" dirty="0" smtClean="0">
                          <a:effectLst>
                            <a:outerShdw blurRad="38100" dist="38100" dir="2700000" algn="tl">
                              <a:srgbClr val="000000">
                                <a:alpha val="43137"/>
                              </a:srgbClr>
                            </a:outerShdw>
                          </a:effectLst>
                        </a:rPr>
                        <a:t>2</a:t>
                      </a:r>
                      <a:endParaRPr lang="fr-FR" b="1" dirty="0">
                        <a:effectLst>
                          <a:outerShdw blurRad="38100" dist="38100" dir="2700000" algn="tl">
                            <a:srgbClr val="000000">
                              <a:alpha val="43137"/>
                            </a:srgbClr>
                          </a:outerShdw>
                        </a:effectLst>
                      </a:endParaRPr>
                    </a:p>
                  </a:txBody>
                  <a:tcPr/>
                </a:tc>
                <a:tc>
                  <a:txBody>
                    <a:bodyPr/>
                    <a:lstStyle/>
                    <a:p>
                      <a:pPr algn="ctr"/>
                      <a:r>
                        <a:rPr lang="fr-FR" dirty="0" smtClean="0"/>
                        <a:t>Additionner le contenu de l’accumulateur au contenu de l’entrée 2 de la table des symboles</a:t>
                      </a:r>
                      <a:endParaRPr lang="fr-FR" dirty="0"/>
                    </a:p>
                  </a:txBody>
                  <a:tcPr/>
                </a:tc>
              </a:tr>
              <a:tr h="370840">
                <a:tc>
                  <a:txBody>
                    <a:bodyPr/>
                    <a:lstStyle/>
                    <a:p>
                      <a:pPr algn="ctr"/>
                      <a:r>
                        <a:rPr lang="fr-FR" b="1" dirty="0" smtClean="0">
                          <a:effectLst>
                            <a:outerShdw blurRad="38100" dist="38100" dir="2700000" algn="tl">
                              <a:srgbClr val="000000">
                                <a:alpha val="43137"/>
                              </a:srgbClr>
                            </a:outerShdw>
                          </a:effectLst>
                        </a:rPr>
                        <a:t>Store </a:t>
                      </a:r>
                      <a:r>
                        <a:rPr lang="fr-FR" b="0" dirty="0" smtClean="0">
                          <a:effectLst>
                            <a:outerShdw blurRad="38100" dist="38100" dir="2700000" algn="tl">
                              <a:srgbClr val="000000">
                                <a:alpha val="43137"/>
                              </a:srgbClr>
                            </a:outerShdw>
                          </a:effectLst>
                        </a:rPr>
                        <a:t>1</a:t>
                      </a:r>
                      <a:endParaRPr lang="fr-FR" b="1" dirty="0">
                        <a:effectLst>
                          <a:outerShdw blurRad="38100" dist="38100" dir="2700000" algn="tl">
                            <a:srgbClr val="000000">
                              <a:alpha val="43137"/>
                            </a:srgbClr>
                          </a:outerShdw>
                        </a:effectLst>
                      </a:endParaRPr>
                    </a:p>
                  </a:txBody>
                  <a:tcPr/>
                </a:tc>
                <a:tc>
                  <a:txBody>
                    <a:bodyPr/>
                    <a:lstStyle/>
                    <a:p>
                      <a:pPr algn="ctr"/>
                      <a:r>
                        <a:rPr lang="fr-FR" dirty="0" smtClean="0"/>
                        <a:t>Ranger le contenu de l’accumulateur dans l’entrée 1 de la table des symboles</a:t>
                      </a:r>
                      <a:endParaRPr lang="fr-FR" dirty="0"/>
                    </a:p>
                  </a:txBody>
                  <a:tcPr/>
                </a:tc>
              </a:tr>
            </a:tbl>
          </a:graphicData>
        </a:graphic>
      </p:graphicFrame>
    </p:spTree>
    <p:extLst>
      <p:ext uri="{BB962C8B-B14F-4D97-AF65-F5344CB8AC3E}">
        <p14:creationId xmlns:p14="http://schemas.microsoft.com/office/powerpoint/2010/main" val="27880276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solidFill>
                  <a:srgbClr val="FF0000"/>
                </a:solidFill>
                <a:effectLst>
                  <a:outerShdw blurRad="38100" dist="38100" dir="2700000" algn="tl">
                    <a:srgbClr val="000000">
                      <a:alpha val="43137"/>
                    </a:srgbClr>
                  </a:outerShdw>
                </a:effectLst>
                <a:latin typeface="+mn-lt"/>
              </a:rPr>
              <a:t>Le générateur du code cible</a:t>
            </a:r>
          </a:p>
        </p:txBody>
      </p:sp>
      <p:sp>
        <p:nvSpPr>
          <p:cNvPr id="3" name="Espace réservé du contenu 2"/>
          <p:cNvSpPr>
            <a:spLocks noGrp="1"/>
          </p:cNvSpPr>
          <p:nvPr>
            <p:ph idx="1"/>
          </p:nvPr>
        </p:nvSpPr>
        <p:spPr/>
        <p:txBody>
          <a:bodyPr/>
          <a:lstStyle/>
          <a:p>
            <a:r>
              <a:rPr lang="fr-FR" dirty="0"/>
              <a:t>C’est la phase finale d’un compilateur qui consiste à produire du code cible dans un langage d’assemblage </a:t>
            </a:r>
            <a:r>
              <a:rPr lang="fr-FR" dirty="0" smtClean="0"/>
              <a:t>ou un </a:t>
            </a:r>
            <a:r>
              <a:rPr lang="fr-FR" dirty="0"/>
              <a:t>langage machine donné. </a:t>
            </a:r>
            <a:endParaRPr lang="fr-FR" dirty="0" smtClean="0"/>
          </a:p>
          <a:p>
            <a:endParaRPr lang="fr-FR" dirty="0"/>
          </a:p>
          <a:p>
            <a:r>
              <a:rPr lang="fr-FR" dirty="0" smtClean="0"/>
              <a:t>Le </a:t>
            </a:r>
            <a:r>
              <a:rPr lang="fr-FR" dirty="0"/>
              <a:t>code généré est directement exécuté par la machine en question ou alors il </a:t>
            </a:r>
            <a:r>
              <a:rPr lang="fr-FR" dirty="0" smtClean="0"/>
              <a:t>l’est après </a:t>
            </a:r>
            <a:r>
              <a:rPr lang="fr-FR" dirty="0"/>
              <a:t>une phase d’assemblage</a:t>
            </a:r>
            <a:r>
              <a:rPr lang="fr-FR" dirty="0" smtClean="0"/>
              <a:t>.</a:t>
            </a:r>
          </a:p>
        </p:txBody>
      </p:sp>
    </p:spTree>
    <p:extLst>
      <p:ext uri="{BB962C8B-B14F-4D97-AF65-F5344CB8AC3E}">
        <p14:creationId xmlns:p14="http://schemas.microsoft.com/office/powerpoint/2010/main" val="7102260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solidFill>
                  <a:srgbClr val="FF0000"/>
                </a:solidFill>
                <a:effectLst>
                  <a:outerShdw blurRad="38100" dist="38100" dir="2700000" algn="tl">
                    <a:srgbClr val="000000">
                      <a:alpha val="43137"/>
                    </a:srgbClr>
                  </a:outerShdw>
                </a:effectLst>
                <a:latin typeface="+mn-lt"/>
              </a:rPr>
              <a:t>Exemple</a:t>
            </a:r>
          </a:p>
        </p:txBody>
      </p:sp>
      <p:sp>
        <p:nvSpPr>
          <p:cNvPr id="3" name="Espace réservé du contenu 2"/>
          <p:cNvSpPr>
            <a:spLocks noGrp="1"/>
          </p:cNvSpPr>
          <p:nvPr>
            <p:ph idx="1"/>
          </p:nvPr>
        </p:nvSpPr>
        <p:spPr/>
        <p:txBody>
          <a:bodyPr/>
          <a:lstStyle/>
          <a:p>
            <a:r>
              <a:rPr lang="fr-FR" dirty="0" smtClean="0"/>
              <a:t>Considérons </a:t>
            </a:r>
            <a:r>
              <a:rPr lang="fr-FR" dirty="0"/>
              <a:t>une machine à deux adresses qui dispose de deux registres de calcul R1 et R2. Nous </a:t>
            </a:r>
            <a:r>
              <a:rPr lang="fr-FR" dirty="0" smtClean="0"/>
              <a:t>supposons que </a:t>
            </a:r>
            <a:r>
              <a:rPr lang="fr-FR" dirty="0"/>
              <a:t>les variables a, b et c de la table des symboles ont comme adresses de cellules mémoires </a:t>
            </a:r>
            <a:r>
              <a:rPr lang="fr-FR" dirty="0" smtClean="0"/>
              <a:t>correspondantes:</a:t>
            </a:r>
          </a:p>
          <a:p>
            <a:pPr marL="0" indent="0" algn="ctr">
              <a:buNone/>
            </a:pPr>
            <a:r>
              <a:rPr lang="fr-FR" dirty="0" smtClean="0"/>
              <a:t>ad1</a:t>
            </a:r>
            <a:r>
              <a:rPr lang="fr-FR" dirty="0"/>
              <a:t>, ad2 et ad3. </a:t>
            </a:r>
          </a:p>
          <a:p>
            <a:endParaRPr lang="fr-FR" dirty="0"/>
          </a:p>
        </p:txBody>
      </p:sp>
    </p:spTree>
    <p:extLst>
      <p:ext uri="{BB962C8B-B14F-4D97-AF65-F5344CB8AC3E}">
        <p14:creationId xmlns:p14="http://schemas.microsoft.com/office/powerpoint/2010/main" val="18909312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solidFill>
                  <a:srgbClr val="FF0000"/>
                </a:solidFill>
                <a:effectLst>
                  <a:outerShdw blurRad="38100" dist="38100" dir="2700000" algn="tl">
                    <a:srgbClr val="000000">
                      <a:alpha val="43137"/>
                    </a:srgbClr>
                  </a:outerShdw>
                </a:effectLst>
                <a:latin typeface="+mn-lt"/>
              </a:rPr>
              <a:t>Exemple</a:t>
            </a:r>
          </a:p>
        </p:txBody>
      </p:sp>
      <p:sp>
        <p:nvSpPr>
          <p:cNvPr id="3" name="Espace réservé du contenu 2"/>
          <p:cNvSpPr>
            <a:spLocks noGrp="1"/>
          </p:cNvSpPr>
          <p:nvPr>
            <p:ph idx="1"/>
          </p:nvPr>
        </p:nvSpPr>
        <p:spPr/>
        <p:txBody>
          <a:bodyPr/>
          <a:lstStyle/>
          <a:p>
            <a:r>
              <a:rPr lang="fr-FR" dirty="0"/>
              <a:t>Le code cible qui sera généré pour cette machine est donné dans le tableau </a:t>
            </a:r>
            <a:r>
              <a:rPr lang="fr-FR" dirty="0" smtClean="0"/>
              <a:t>suivant:</a:t>
            </a:r>
          </a:p>
          <a:p>
            <a:endParaRPr lang="fr-FR" dirty="0"/>
          </a:p>
        </p:txBody>
      </p:sp>
      <p:graphicFrame>
        <p:nvGraphicFramePr>
          <p:cNvPr id="4" name="Tableau 3"/>
          <p:cNvGraphicFramePr>
            <a:graphicFrameLocks noGrp="1"/>
          </p:cNvGraphicFramePr>
          <p:nvPr>
            <p:extLst/>
          </p:nvPr>
        </p:nvGraphicFramePr>
        <p:xfrm>
          <a:off x="943430" y="2693612"/>
          <a:ext cx="10159999" cy="3114040"/>
        </p:xfrm>
        <a:graphic>
          <a:graphicData uri="http://schemas.openxmlformats.org/drawingml/2006/table">
            <a:tbl>
              <a:tblPr firstRow="1" bandRow="1">
                <a:tableStyleId>{5C22544A-7EE6-4342-B048-85BDC9FD1C3A}</a:tableStyleId>
              </a:tblPr>
              <a:tblGrid>
                <a:gridCol w="1659802"/>
                <a:gridCol w="8500197"/>
              </a:tblGrid>
              <a:tr h="370840">
                <a:tc>
                  <a:txBody>
                    <a:bodyPr/>
                    <a:lstStyle/>
                    <a:p>
                      <a:pPr algn="ctr"/>
                      <a:r>
                        <a:rPr lang="fr-FR" sz="2800" dirty="0" smtClean="0">
                          <a:effectLst>
                            <a:outerShdw blurRad="38100" dist="38100" dir="2700000" algn="tl">
                              <a:srgbClr val="000000">
                                <a:alpha val="43137"/>
                              </a:srgbClr>
                            </a:outerShdw>
                          </a:effectLst>
                        </a:rPr>
                        <a:t>Code</a:t>
                      </a:r>
                      <a:endParaRPr lang="fr-FR" sz="2800" dirty="0">
                        <a:effectLst>
                          <a:outerShdw blurRad="38100" dist="38100" dir="2700000" algn="tl">
                            <a:srgbClr val="000000">
                              <a:alpha val="43137"/>
                            </a:srgbClr>
                          </a:outerShdw>
                        </a:effectLst>
                      </a:endParaRPr>
                    </a:p>
                  </a:txBody>
                  <a:tcPr/>
                </a:tc>
                <a:tc>
                  <a:txBody>
                    <a:bodyPr/>
                    <a:lstStyle/>
                    <a:p>
                      <a:pPr algn="ctr"/>
                      <a:r>
                        <a:rPr lang="fr-FR" sz="2800" dirty="0" smtClean="0">
                          <a:effectLst>
                            <a:outerShdw blurRad="38100" dist="38100" dir="2700000" algn="tl">
                              <a:srgbClr val="000000">
                                <a:alpha val="43137"/>
                              </a:srgbClr>
                            </a:outerShdw>
                          </a:effectLst>
                        </a:rPr>
                        <a:t>Signification opérationnelle des instructions</a:t>
                      </a:r>
                      <a:endParaRPr lang="fr-FR" sz="2800" dirty="0">
                        <a:effectLst>
                          <a:outerShdw blurRad="38100" dist="38100" dir="2700000" algn="tl">
                            <a:srgbClr val="000000">
                              <a:alpha val="43137"/>
                            </a:srgbClr>
                          </a:outerShdw>
                        </a:effectLst>
                      </a:endParaRPr>
                    </a:p>
                  </a:txBody>
                  <a:tcPr/>
                </a:tc>
              </a:tr>
              <a:tr h="370840">
                <a:tc>
                  <a:txBody>
                    <a:bodyPr/>
                    <a:lstStyle/>
                    <a:p>
                      <a:pPr algn="ctr"/>
                      <a:r>
                        <a:rPr lang="fr-FR" dirty="0" smtClean="0"/>
                        <a:t>MOV R1, #2</a:t>
                      </a:r>
                      <a:endParaRPr lang="fr-FR" dirty="0"/>
                    </a:p>
                  </a:txBody>
                  <a:tcPr/>
                </a:tc>
                <a:tc>
                  <a:txBody>
                    <a:bodyPr/>
                    <a:lstStyle/>
                    <a:p>
                      <a:pPr algn="ctr"/>
                      <a:r>
                        <a:rPr lang="fr-FR" dirty="0" smtClean="0"/>
                        <a:t>Charger R1 avec la valeur directe 2</a:t>
                      </a:r>
                      <a:endParaRPr lang="fr-FR" dirty="0"/>
                    </a:p>
                  </a:txBody>
                  <a:tcPr/>
                </a:tc>
              </a:tr>
              <a:tr h="370840">
                <a:tc>
                  <a:txBody>
                    <a:bodyPr/>
                    <a:lstStyle/>
                    <a:p>
                      <a:pPr algn="ctr"/>
                      <a:r>
                        <a:rPr lang="fr-FR" dirty="0" err="1" smtClean="0"/>
                        <a:t>CReal</a:t>
                      </a:r>
                      <a:r>
                        <a:rPr lang="fr-FR" dirty="0" smtClean="0"/>
                        <a:t> R1</a:t>
                      </a:r>
                      <a:endParaRPr lang="fr-FR" dirty="0"/>
                    </a:p>
                  </a:txBody>
                  <a:tcPr/>
                </a:tc>
                <a:tc>
                  <a:txBody>
                    <a:bodyPr/>
                    <a:lstStyle/>
                    <a:p>
                      <a:pPr algn="ctr"/>
                      <a:r>
                        <a:rPr lang="fr-FR" dirty="0" smtClean="0"/>
                        <a:t>Convertir le contenu de R1 en réel</a:t>
                      </a:r>
                      <a:endParaRPr lang="fr-FR" dirty="0"/>
                    </a:p>
                  </a:txBody>
                  <a:tcPr/>
                </a:tc>
              </a:tr>
              <a:tr h="370840">
                <a:tc>
                  <a:txBody>
                    <a:bodyPr/>
                    <a:lstStyle/>
                    <a:p>
                      <a:pPr algn="ctr"/>
                      <a:r>
                        <a:rPr lang="fr-FR" dirty="0" smtClean="0"/>
                        <a:t>MOV R2, ad3</a:t>
                      </a:r>
                      <a:endParaRPr lang="fr-FR" dirty="0"/>
                    </a:p>
                  </a:txBody>
                  <a:tcPr/>
                </a:tc>
                <a:tc>
                  <a:txBody>
                    <a:bodyPr/>
                    <a:lstStyle/>
                    <a:p>
                      <a:pPr algn="ctr"/>
                      <a:r>
                        <a:rPr lang="fr-FR" dirty="0" smtClean="0"/>
                        <a:t>Charger le registre R2 avec le contenu de la cellule mémoire d’adresse ad3</a:t>
                      </a:r>
                      <a:endParaRPr lang="fr-FR" dirty="0"/>
                    </a:p>
                  </a:txBody>
                  <a:tcPr/>
                </a:tc>
              </a:tr>
              <a:tr h="370840">
                <a:tc>
                  <a:txBody>
                    <a:bodyPr/>
                    <a:lstStyle/>
                    <a:p>
                      <a:pPr algn="ctr"/>
                      <a:r>
                        <a:rPr lang="fr-FR" dirty="0" smtClean="0"/>
                        <a:t>MUL R1, R2</a:t>
                      </a:r>
                      <a:endParaRPr lang="fr-FR" dirty="0"/>
                    </a:p>
                  </a:txBody>
                  <a:tcPr/>
                </a:tc>
                <a:tc>
                  <a:txBody>
                    <a:bodyPr/>
                    <a:lstStyle/>
                    <a:p>
                      <a:pPr algn="ctr"/>
                      <a:r>
                        <a:rPr lang="fr-FR" dirty="0" smtClean="0"/>
                        <a:t>Multiplier le contenu de R1 par le contenu de R2, le résultat est dans le premier registre</a:t>
                      </a:r>
                      <a:endParaRPr lang="fr-FR" dirty="0"/>
                    </a:p>
                  </a:txBody>
                  <a:tcPr/>
                </a:tc>
              </a:tr>
              <a:tr h="370840">
                <a:tc>
                  <a:txBody>
                    <a:bodyPr/>
                    <a:lstStyle/>
                    <a:p>
                      <a:pPr algn="ctr"/>
                      <a:r>
                        <a:rPr lang="fr-FR" dirty="0" smtClean="0"/>
                        <a:t>MOV R2, ad2</a:t>
                      </a:r>
                      <a:endParaRPr lang="fr-FR" dirty="0"/>
                    </a:p>
                  </a:txBody>
                  <a:tcPr/>
                </a:tc>
                <a:tc>
                  <a:txBody>
                    <a:bodyPr/>
                    <a:lstStyle/>
                    <a:p>
                      <a:pPr algn="ctr"/>
                      <a:r>
                        <a:rPr lang="fr-FR" dirty="0" smtClean="0"/>
                        <a:t>Charger R2 avec le contenu de l’adresse ad2</a:t>
                      </a:r>
                      <a:endParaRPr lang="fr-FR" dirty="0"/>
                    </a:p>
                  </a:txBody>
                  <a:tcPr/>
                </a:tc>
              </a:tr>
              <a:tr h="370840">
                <a:tc>
                  <a:txBody>
                    <a:bodyPr/>
                    <a:lstStyle/>
                    <a:p>
                      <a:pPr algn="ctr"/>
                      <a:r>
                        <a:rPr lang="fr-FR" dirty="0" smtClean="0"/>
                        <a:t>ADD R1, R2</a:t>
                      </a:r>
                      <a:endParaRPr lang="fr-FR" dirty="0"/>
                    </a:p>
                  </a:txBody>
                  <a:tcPr/>
                </a:tc>
                <a:tc>
                  <a:txBody>
                    <a:bodyPr/>
                    <a:lstStyle/>
                    <a:p>
                      <a:pPr algn="ctr"/>
                      <a:r>
                        <a:rPr lang="fr-FR" dirty="0" smtClean="0"/>
                        <a:t>Additionner le contenu de R1 au contenu de R2, le résultat est dans le premier registre</a:t>
                      </a:r>
                      <a:endParaRPr lang="fr-FR" dirty="0"/>
                    </a:p>
                  </a:txBody>
                  <a:tcPr/>
                </a:tc>
              </a:tr>
              <a:tr h="370840">
                <a:tc>
                  <a:txBody>
                    <a:bodyPr/>
                    <a:lstStyle/>
                    <a:p>
                      <a:pPr algn="ctr"/>
                      <a:r>
                        <a:rPr lang="fr-FR" dirty="0" smtClean="0"/>
                        <a:t>STO R1, ad1</a:t>
                      </a:r>
                      <a:endParaRPr lang="fr-FR" dirty="0"/>
                    </a:p>
                  </a:txBody>
                  <a:tcPr/>
                </a:tc>
                <a:tc>
                  <a:txBody>
                    <a:bodyPr/>
                    <a:lstStyle/>
                    <a:p>
                      <a:pPr algn="ctr"/>
                      <a:r>
                        <a:rPr lang="fr-FR" dirty="0" smtClean="0"/>
                        <a:t>Ranger le contenu de R1 dans la cellule mémoire d’adresse ad1</a:t>
                      </a:r>
                      <a:endParaRPr lang="fr-FR" dirty="0"/>
                    </a:p>
                  </a:txBody>
                  <a:tcPr/>
                </a:tc>
              </a:tr>
            </a:tbl>
          </a:graphicData>
        </a:graphic>
      </p:graphicFrame>
    </p:spTree>
    <p:extLst>
      <p:ext uri="{BB962C8B-B14F-4D97-AF65-F5344CB8AC3E}">
        <p14:creationId xmlns:p14="http://schemas.microsoft.com/office/powerpoint/2010/main" val="37626472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35"/>
            <a:ext cx="10515600" cy="564515"/>
          </a:xfrm>
        </p:spPr>
        <p:txBody>
          <a:bodyPr>
            <a:normAutofit fontScale="90000"/>
          </a:bodyPr>
          <a:lstStyle/>
          <a:p>
            <a:pPr algn="ctr"/>
            <a:r>
              <a:rPr lang="fr-FR" b="1" dirty="0">
                <a:solidFill>
                  <a:srgbClr val="FF0000"/>
                </a:solidFill>
                <a:effectLst>
                  <a:outerShdw blurRad="38100" dist="38100" dir="2700000" algn="tl">
                    <a:srgbClr val="000000">
                      <a:alpha val="43137"/>
                    </a:srgbClr>
                  </a:outerShdw>
                </a:effectLst>
                <a:latin typeface="+mn-lt"/>
              </a:rPr>
              <a:t>Le gestionnaire de la table de symbole</a:t>
            </a:r>
          </a:p>
        </p:txBody>
      </p:sp>
      <p:sp>
        <p:nvSpPr>
          <p:cNvPr id="3" name="Espace réservé du contenu 2"/>
          <p:cNvSpPr>
            <a:spLocks noGrp="1"/>
          </p:cNvSpPr>
          <p:nvPr>
            <p:ph idx="1"/>
          </p:nvPr>
        </p:nvSpPr>
        <p:spPr>
          <a:xfrm>
            <a:off x="838200" y="563880"/>
            <a:ext cx="10515600" cy="6080760"/>
          </a:xfrm>
        </p:spPr>
        <p:txBody>
          <a:bodyPr>
            <a:normAutofit fontScale="92500" lnSpcReduction="10000"/>
          </a:bodyPr>
          <a:lstStyle/>
          <a:p>
            <a:r>
              <a:rPr lang="fr-FR" dirty="0"/>
              <a:t>Les phases logiques de compilation échangent des informations par l’intermédiaire de la table des symboles</a:t>
            </a:r>
            <a:r>
              <a:rPr lang="fr-FR" dirty="0" smtClean="0"/>
              <a:t>. </a:t>
            </a:r>
          </a:p>
          <a:p>
            <a:r>
              <a:rPr lang="fr-FR" dirty="0" smtClean="0"/>
              <a:t>C’est </a:t>
            </a:r>
            <a:r>
              <a:rPr lang="fr-FR" dirty="0"/>
              <a:t>une structure de données (généralement une table) contenant un enregistrement pour </a:t>
            </a:r>
            <a:r>
              <a:rPr lang="fr-FR" dirty="0" smtClean="0"/>
              <a:t>chaque identificateur </a:t>
            </a:r>
            <a:r>
              <a:rPr lang="fr-FR" dirty="0"/>
              <a:t>utilisé dans le code source en cours d’analyse. </a:t>
            </a:r>
            <a:endParaRPr lang="fr-FR" dirty="0" smtClean="0"/>
          </a:p>
          <a:p>
            <a:r>
              <a:rPr lang="fr-FR" dirty="0" smtClean="0"/>
              <a:t>L’enregistrement </a:t>
            </a:r>
            <a:r>
              <a:rPr lang="fr-FR" dirty="0"/>
              <a:t>contient, parmi </a:t>
            </a:r>
            <a:r>
              <a:rPr lang="fr-FR" dirty="0" smtClean="0"/>
              <a:t>d’autres informations: </a:t>
            </a:r>
          </a:p>
          <a:p>
            <a:pPr lvl="1"/>
            <a:r>
              <a:rPr lang="fr-FR" dirty="0" smtClean="0"/>
              <a:t>le </a:t>
            </a:r>
            <a:r>
              <a:rPr lang="fr-FR" dirty="0"/>
              <a:t>nom de l’identificateur, </a:t>
            </a:r>
            <a:endParaRPr lang="fr-FR" dirty="0" smtClean="0"/>
          </a:p>
          <a:p>
            <a:pPr lvl="1"/>
            <a:r>
              <a:rPr lang="fr-FR" dirty="0" smtClean="0"/>
              <a:t>son </a:t>
            </a:r>
            <a:r>
              <a:rPr lang="fr-FR" dirty="0"/>
              <a:t>type, </a:t>
            </a:r>
            <a:endParaRPr lang="fr-FR" dirty="0" smtClean="0"/>
          </a:p>
          <a:p>
            <a:pPr lvl="1"/>
            <a:r>
              <a:rPr lang="fr-FR" dirty="0" smtClean="0"/>
              <a:t>et </a:t>
            </a:r>
            <a:r>
              <a:rPr lang="fr-FR" dirty="0"/>
              <a:t>l’emplacement mémoire qui lui correspondra lors </a:t>
            </a:r>
            <a:r>
              <a:rPr lang="fr-FR" dirty="0" smtClean="0"/>
              <a:t>de l’exécution.</a:t>
            </a:r>
          </a:p>
          <a:p>
            <a:r>
              <a:rPr lang="fr-FR" dirty="0" smtClean="0"/>
              <a:t>A </a:t>
            </a:r>
            <a:r>
              <a:rPr lang="fr-FR" dirty="0"/>
              <a:t>chaque fois que l’analyseur lexical rencontre un identificateur pour la première fois, </a:t>
            </a:r>
            <a:endParaRPr lang="fr-FR" dirty="0" smtClean="0"/>
          </a:p>
          <a:p>
            <a:pPr lvl="1"/>
            <a:r>
              <a:rPr lang="fr-FR" dirty="0" smtClean="0"/>
              <a:t>le </a:t>
            </a:r>
            <a:r>
              <a:rPr lang="fr-FR" dirty="0"/>
              <a:t>gestionnaire de la </a:t>
            </a:r>
            <a:r>
              <a:rPr lang="fr-FR" dirty="0" smtClean="0"/>
              <a:t>table des </a:t>
            </a:r>
            <a:r>
              <a:rPr lang="fr-FR" dirty="0"/>
              <a:t>symboles insère un enregistrement dans la table </a:t>
            </a:r>
            <a:endParaRPr lang="fr-FR" dirty="0" smtClean="0"/>
          </a:p>
          <a:p>
            <a:pPr lvl="1"/>
            <a:r>
              <a:rPr lang="fr-FR" dirty="0" smtClean="0"/>
              <a:t>et </a:t>
            </a:r>
            <a:r>
              <a:rPr lang="fr-FR" dirty="0"/>
              <a:t>l’initialise avec les informations actuellement disponibles(le nom). </a:t>
            </a:r>
            <a:endParaRPr lang="fr-FR" dirty="0" smtClean="0"/>
          </a:p>
          <a:p>
            <a:pPr lvl="1"/>
            <a:r>
              <a:rPr lang="fr-FR" dirty="0" smtClean="0"/>
              <a:t>Lors </a:t>
            </a:r>
            <a:r>
              <a:rPr lang="fr-FR" dirty="0"/>
              <a:t>de l’analyse syntaxique, le gestionnaire associera le type à l’identificateur, </a:t>
            </a:r>
            <a:endParaRPr lang="fr-FR" dirty="0" smtClean="0"/>
          </a:p>
          <a:p>
            <a:pPr lvl="1"/>
            <a:r>
              <a:rPr lang="fr-FR" dirty="0" smtClean="0"/>
              <a:t>alors </a:t>
            </a:r>
            <a:r>
              <a:rPr lang="fr-FR" dirty="0"/>
              <a:t>que, lors </a:t>
            </a:r>
            <a:r>
              <a:rPr lang="fr-FR" dirty="0" smtClean="0"/>
              <a:t>de l’analyse </a:t>
            </a:r>
            <a:r>
              <a:rPr lang="fr-FR" dirty="0"/>
              <a:t>sémantique, une vérification de types est opérée grâce à cet enregistrement.</a:t>
            </a:r>
          </a:p>
        </p:txBody>
      </p:sp>
    </p:spTree>
    <p:extLst>
      <p:ext uri="{BB962C8B-B14F-4D97-AF65-F5344CB8AC3E}">
        <p14:creationId xmlns:p14="http://schemas.microsoft.com/office/powerpoint/2010/main" val="33145763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solidFill>
                  <a:srgbClr val="FF0000"/>
                </a:solidFill>
                <a:effectLst>
                  <a:outerShdw blurRad="38100" dist="38100" dir="2700000" algn="tl">
                    <a:srgbClr val="000000">
                      <a:alpha val="43137"/>
                    </a:srgbClr>
                  </a:outerShdw>
                </a:effectLst>
                <a:latin typeface="+mn-lt"/>
              </a:rPr>
              <a:t>Le gestionnaire des erreurs</a:t>
            </a:r>
          </a:p>
        </p:txBody>
      </p:sp>
      <p:sp>
        <p:nvSpPr>
          <p:cNvPr id="3" name="Espace réservé du contenu 2"/>
          <p:cNvSpPr>
            <a:spLocks noGrp="1"/>
          </p:cNvSpPr>
          <p:nvPr>
            <p:ph idx="1"/>
          </p:nvPr>
        </p:nvSpPr>
        <p:spPr/>
        <p:txBody>
          <a:bodyPr>
            <a:normAutofit/>
          </a:bodyPr>
          <a:lstStyle/>
          <a:p>
            <a:r>
              <a:rPr lang="fr-FR" sz="3600" dirty="0"/>
              <a:t>Son </a:t>
            </a:r>
            <a:r>
              <a:rPr lang="fr-FR" sz="3600" b="1" dirty="0">
                <a:solidFill>
                  <a:srgbClr val="FF0000"/>
                </a:solidFill>
                <a:effectLst>
                  <a:outerShdw blurRad="38100" dist="38100" dir="2700000" algn="tl">
                    <a:srgbClr val="000000">
                      <a:alpha val="43137"/>
                    </a:srgbClr>
                  </a:outerShdw>
                </a:effectLst>
              </a:rPr>
              <a:t>rôle</a:t>
            </a:r>
            <a:r>
              <a:rPr lang="fr-FR" sz="3600" dirty="0">
                <a:effectLst>
                  <a:outerShdw blurRad="38100" dist="38100" dir="2700000" algn="tl">
                    <a:srgbClr val="000000">
                      <a:alpha val="43137"/>
                    </a:srgbClr>
                  </a:outerShdw>
                </a:effectLst>
              </a:rPr>
              <a:t> </a:t>
            </a:r>
            <a:r>
              <a:rPr lang="fr-FR" sz="3600" dirty="0"/>
              <a:t>est </a:t>
            </a:r>
            <a:r>
              <a:rPr lang="fr-FR" sz="3600" dirty="0" smtClean="0"/>
              <a:t>de: </a:t>
            </a:r>
          </a:p>
          <a:p>
            <a:pPr lvl="1"/>
            <a:r>
              <a:rPr lang="fr-FR" sz="3600" dirty="0" smtClean="0"/>
              <a:t>signaler </a:t>
            </a:r>
            <a:r>
              <a:rPr lang="fr-FR" sz="3600" dirty="0"/>
              <a:t>les erreurs qui peuvent exister dans le code source et qui sont détectées lors </a:t>
            </a:r>
            <a:r>
              <a:rPr lang="fr-FR" sz="3600" dirty="0" smtClean="0"/>
              <a:t>des différentes </a:t>
            </a:r>
            <a:r>
              <a:rPr lang="fr-FR" sz="3600" dirty="0"/>
              <a:t>phases logiques de la compilation. </a:t>
            </a:r>
            <a:endParaRPr lang="fr-FR" sz="3600" dirty="0" smtClean="0"/>
          </a:p>
          <a:p>
            <a:pPr lvl="1"/>
            <a:r>
              <a:rPr lang="fr-FR" sz="3600" dirty="0" smtClean="0"/>
              <a:t>Il </a:t>
            </a:r>
            <a:r>
              <a:rPr lang="fr-FR" sz="3600" dirty="0"/>
              <a:t>doit produire, pour chaque erreur, un diagnostic clair et </a:t>
            </a:r>
            <a:r>
              <a:rPr lang="fr-FR" sz="3600" dirty="0" smtClean="0"/>
              <a:t>sans ambiguïté </a:t>
            </a:r>
            <a:r>
              <a:rPr lang="fr-FR" sz="3600" dirty="0"/>
              <a:t>qui permettra la localisation et la correction de l’erreur par l’auteur du code source.</a:t>
            </a:r>
          </a:p>
        </p:txBody>
      </p:sp>
    </p:spTree>
    <p:extLst>
      <p:ext uri="{BB962C8B-B14F-4D97-AF65-F5344CB8AC3E}">
        <p14:creationId xmlns:p14="http://schemas.microsoft.com/office/powerpoint/2010/main" val="16254050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solidFill>
                  <a:srgbClr val="FF0000"/>
                </a:solidFill>
                <a:effectLst>
                  <a:outerShdw blurRad="38100" dist="38100" dir="2700000" algn="tl">
                    <a:srgbClr val="000000">
                      <a:alpha val="43137"/>
                    </a:srgbClr>
                  </a:outerShdw>
                </a:effectLst>
                <a:latin typeface="+mn-lt"/>
              </a:rPr>
              <a:t>Outils de construction des compilateurs</a:t>
            </a:r>
          </a:p>
        </p:txBody>
      </p:sp>
      <p:sp>
        <p:nvSpPr>
          <p:cNvPr id="3" name="Espace réservé du contenu 2"/>
          <p:cNvSpPr>
            <a:spLocks noGrp="1"/>
          </p:cNvSpPr>
          <p:nvPr>
            <p:ph idx="1"/>
          </p:nvPr>
        </p:nvSpPr>
        <p:spPr/>
        <p:txBody>
          <a:bodyPr>
            <a:normAutofit/>
          </a:bodyPr>
          <a:lstStyle/>
          <a:p>
            <a:r>
              <a:rPr lang="fr-FR" dirty="0"/>
              <a:t>Suite au développement des premiers compilateurs, on s’est très vite rendu compte que certaines tâches </a:t>
            </a:r>
            <a:r>
              <a:rPr lang="fr-FR" dirty="0" smtClean="0"/>
              <a:t>liées au </a:t>
            </a:r>
            <a:r>
              <a:rPr lang="fr-FR" dirty="0"/>
              <a:t>processus de compilation peuvent être automatisées, ce qui facilite grandement la construction </a:t>
            </a:r>
            <a:r>
              <a:rPr lang="fr-FR" dirty="0" smtClean="0"/>
              <a:t>des compilateurs</a:t>
            </a:r>
            <a:r>
              <a:rPr lang="fr-FR" dirty="0"/>
              <a:t>. </a:t>
            </a:r>
            <a:endParaRPr lang="fr-FR" dirty="0" smtClean="0"/>
          </a:p>
          <a:p>
            <a:endParaRPr lang="fr-FR" dirty="0"/>
          </a:p>
          <a:p>
            <a:pPr algn="ctr"/>
            <a:r>
              <a:rPr lang="fr-FR" dirty="0" smtClean="0"/>
              <a:t>La </a:t>
            </a:r>
            <a:r>
              <a:rPr lang="fr-FR" dirty="0"/>
              <a:t>notion </a:t>
            </a:r>
            <a:r>
              <a:rPr lang="fr-FR" sz="4000" dirty="0">
                <a:solidFill>
                  <a:srgbClr val="FF0000"/>
                </a:solidFill>
                <a:effectLst>
                  <a:outerShdw blurRad="38100" dist="38100" dir="2700000" algn="tl">
                    <a:srgbClr val="000000">
                      <a:alpha val="43137"/>
                    </a:srgbClr>
                  </a:outerShdw>
                </a:effectLst>
              </a:rPr>
              <a:t>d’outils de construction de compilateurs</a:t>
            </a:r>
            <a:r>
              <a:rPr lang="fr-FR" dirty="0"/>
              <a:t> est alors apparue</a:t>
            </a:r>
            <a:r>
              <a:rPr lang="fr-FR" dirty="0" smtClean="0"/>
              <a:t>.</a:t>
            </a:r>
          </a:p>
        </p:txBody>
      </p:sp>
    </p:spTree>
    <p:extLst>
      <p:ext uri="{BB962C8B-B14F-4D97-AF65-F5344CB8AC3E}">
        <p14:creationId xmlns:p14="http://schemas.microsoft.com/office/powerpoint/2010/main" val="29055748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solidFill>
                  <a:srgbClr val="FF0000"/>
                </a:solidFill>
                <a:effectLst>
                  <a:outerShdw blurRad="38100" dist="38100" dir="2700000" algn="tl">
                    <a:srgbClr val="000000">
                      <a:alpha val="43137"/>
                    </a:srgbClr>
                  </a:outerShdw>
                </a:effectLst>
                <a:latin typeface="+mn-lt"/>
              </a:rPr>
              <a:t>Description des unités lexicales</a:t>
            </a:r>
          </a:p>
        </p:txBody>
      </p:sp>
      <p:sp>
        <p:nvSpPr>
          <p:cNvPr id="3" name="Espace réservé du contenu 2"/>
          <p:cNvSpPr>
            <a:spLocks noGrp="1"/>
          </p:cNvSpPr>
          <p:nvPr>
            <p:ph idx="1"/>
          </p:nvPr>
        </p:nvSpPr>
        <p:spPr/>
        <p:txBody>
          <a:bodyPr/>
          <a:lstStyle/>
          <a:p>
            <a:pPr marL="0" indent="0">
              <a:buNone/>
            </a:pPr>
            <a:r>
              <a:rPr lang="fr-FR" dirty="0" smtClean="0"/>
              <a:t>Les </a:t>
            </a:r>
            <a:r>
              <a:rPr lang="fr-FR" sz="4800" b="1" dirty="0" smtClean="0"/>
              <a:t>unités </a:t>
            </a:r>
            <a:r>
              <a:rPr lang="fr-FR" sz="4800" b="1" dirty="0"/>
              <a:t>lexicales</a:t>
            </a:r>
            <a:r>
              <a:rPr lang="fr-FR" dirty="0"/>
              <a:t> sont </a:t>
            </a:r>
            <a:r>
              <a:rPr lang="fr-FR" dirty="0" smtClean="0"/>
              <a:t>décrites à </a:t>
            </a:r>
            <a:r>
              <a:rPr lang="fr-FR" dirty="0"/>
              <a:t>l’aide </a:t>
            </a:r>
            <a:r>
              <a:rPr lang="fr-FR" dirty="0" smtClean="0"/>
              <a:t>de</a:t>
            </a:r>
          </a:p>
          <a:p>
            <a:pPr marL="0" indent="0">
              <a:buNone/>
            </a:pPr>
            <a:endParaRPr lang="fr-FR" dirty="0"/>
          </a:p>
          <a:p>
            <a:pPr marL="0" indent="0">
              <a:buNone/>
            </a:pPr>
            <a:r>
              <a:rPr lang="fr-FR" dirty="0" smtClean="0"/>
              <a:t>			+ </a:t>
            </a:r>
            <a:r>
              <a:rPr lang="fr-FR" sz="4400" b="1" dirty="0" smtClean="0">
                <a:solidFill>
                  <a:srgbClr val="FFC000"/>
                </a:solidFill>
                <a:effectLst>
                  <a:outerShdw blurRad="38100" dist="38100" dir="2700000" algn="tl">
                    <a:srgbClr val="000000">
                      <a:alpha val="43137"/>
                    </a:srgbClr>
                  </a:outerShdw>
                </a:effectLst>
              </a:rPr>
              <a:t>Grammaires régulières;</a:t>
            </a:r>
          </a:p>
          <a:p>
            <a:pPr marL="0" indent="0">
              <a:buNone/>
            </a:pPr>
            <a:endParaRPr lang="fr-FR" dirty="0" smtClean="0"/>
          </a:p>
          <a:p>
            <a:pPr marL="0" indent="0">
              <a:buNone/>
            </a:pPr>
            <a:endParaRPr lang="fr-FR" dirty="0"/>
          </a:p>
          <a:p>
            <a:pPr marL="0" indent="0">
              <a:buNone/>
            </a:pPr>
            <a:r>
              <a:rPr lang="fr-FR" dirty="0" smtClean="0"/>
              <a:t>			+ </a:t>
            </a:r>
            <a:r>
              <a:rPr lang="fr-FR" sz="5400" dirty="0" smtClean="0">
                <a:solidFill>
                  <a:srgbClr val="7030A0"/>
                </a:solidFill>
                <a:effectLst>
                  <a:outerShdw blurRad="38100" dist="38100" dir="2700000" algn="tl">
                    <a:srgbClr val="000000">
                      <a:alpha val="43137"/>
                    </a:srgbClr>
                  </a:outerShdw>
                </a:effectLst>
              </a:rPr>
              <a:t>Automates</a:t>
            </a:r>
          </a:p>
          <a:p>
            <a:pPr marL="0" indent="0">
              <a:buNone/>
            </a:pPr>
            <a:endParaRPr lang="fr-FR" dirty="0"/>
          </a:p>
        </p:txBody>
      </p:sp>
    </p:spTree>
    <p:extLst>
      <p:ext uri="{BB962C8B-B14F-4D97-AF65-F5344CB8AC3E}">
        <p14:creationId xmlns:p14="http://schemas.microsoft.com/office/powerpoint/2010/main" val="9000312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solidFill>
                  <a:srgbClr val="FF0000"/>
                </a:solidFill>
                <a:effectLst>
                  <a:outerShdw blurRad="38100" dist="38100" dir="2700000" algn="tl">
                    <a:srgbClr val="000000">
                      <a:alpha val="43137"/>
                    </a:srgbClr>
                  </a:outerShdw>
                </a:effectLst>
                <a:latin typeface="+mn-lt"/>
              </a:rPr>
              <a:t>Réalisation d’un analyseur lexical</a:t>
            </a:r>
          </a:p>
        </p:txBody>
      </p:sp>
      <p:sp>
        <p:nvSpPr>
          <p:cNvPr id="3" name="Espace réservé du contenu 2"/>
          <p:cNvSpPr>
            <a:spLocks noGrp="1"/>
          </p:cNvSpPr>
          <p:nvPr>
            <p:ph idx="1"/>
          </p:nvPr>
        </p:nvSpPr>
        <p:spPr/>
        <p:txBody>
          <a:bodyPr/>
          <a:lstStyle/>
          <a:p>
            <a:pPr marL="0" indent="0">
              <a:buNone/>
            </a:pPr>
            <a:r>
              <a:rPr lang="fr-FR" dirty="0" smtClean="0"/>
              <a:t>Il </a:t>
            </a:r>
            <a:r>
              <a:rPr lang="fr-FR" dirty="0"/>
              <a:t>existe </a:t>
            </a:r>
            <a:r>
              <a:rPr lang="fr-FR" sz="4800" b="1" dirty="0">
                <a:effectLst>
                  <a:outerShdw blurRad="38100" dist="38100" dir="2700000" algn="tl">
                    <a:srgbClr val="000000">
                      <a:alpha val="43137"/>
                    </a:srgbClr>
                  </a:outerShdw>
                </a:effectLst>
              </a:rPr>
              <a:t>deux </a:t>
            </a:r>
            <a:r>
              <a:rPr lang="fr-FR" sz="4800" b="1" dirty="0" smtClean="0">
                <a:effectLst>
                  <a:outerShdw blurRad="38100" dist="38100" dir="2700000" algn="tl">
                    <a:srgbClr val="000000">
                      <a:alpha val="43137"/>
                    </a:srgbClr>
                  </a:outerShdw>
                </a:effectLst>
              </a:rPr>
              <a:t>méthodes</a:t>
            </a:r>
            <a:r>
              <a:rPr lang="fr-FR" dirty="0" smtClean="0"/>
              <a:t> </a:t>
            </a:r>
            <a:r>
              <a:rPr lang="fr-FR" dirty="0"/>
              <a:t>pour la </a:t>
            </a:r>
            <a:r>
              <a:rPr lang="fr-FR" dirty="0" smtClean="0"/>
              <a:t>réalisation </a:t>
            </a:r>
            <a:r>
              <a:rPr lang="fr-FR" dirty="0"/>
              <a:t>d’un analyseur </a:t>
            </a:r>
            <a:r>
              <a:rPr lang="fr-FR" dirty="0" smtClean="0"/>
              <a:t>lexical</a:t>
            </a:r>
          </a:p>
          <a:p>
            <a:pPr marL="0" indent="0">
              <a:buNone/>
            </a:pPr>
            <a:endParaRPr lang="fr-FR" dirty="0" smtClean="0"/>
          </a:p>
          <a:p>
            <a:pPr marL="0" indent="0">
              <a:buNone/>
            </a:pPr>
            <a:r>
              <a:rPr lang="fr-FR" dirty="0" smtClean="0"/>
              <a:t>		      Méthode </a:t>
            </a:r>
            <a:r>
              <a:rPr lang="fr-FR" sz="4800" b="1" dirty="0">
                <a:solidFill>
                  <a:srgbClr val="7030A0"/>
                </a:solidFill>
                <a:effectLst>
                  <a:outerShdw blurRad="38100" dist="38100" dir="2700000" algn="tl">
                    <a:srgbClr val="000000">
                      <a:alpha val="43137"/>
                    </a:srgbClr>
                  </a:outerShdw>
                </a:effectLst>
              </a:rPr>
              <a:t>manuelle</a:t>
            </a:r>
            <a:r>
              <a:rPr lang="fr-FR" dirty="0" smtClean="0"/>
              <a:t>;</a:t>
            </a:r>
          </a:p>
          <a:p>
            <a:pPr marL="0" indent="0">
              <a:buNone/>
            </a:pPr>
            <a:endParaRPr lang="fr-FR" dirty="0"/>
          </a:p>
          <a:p>
            <a:pPr marL="0" indent="0">
              <a:buNone/>
            </a:pPr>
            <a:r>
              <a:rPr lang="fr-FR" dirty="0" smtClean="0"/>
              <a:t>		</a:t>
            </a:r>
          </a:p>
          <a:p>
            <a:pPr marL="0" indent="0">
              <a:buNone/>
            </a:pPr>
            <a:r>
              <a:rPr lang="fr-FR" dirty="0" smtClean="0"/>
              <a:t>		      Méthode </a:t>
            </a:r>
            <a:r>
              <a:rPr lang="fr-FR" sz="5400" b="1" dirty="0" smtClean="0">
                <a:solidFill>
                  <a:srgbClr val="C00000"/>
                </a:solidFill>
              </a:rPr>
              <a:t>automatique</a:t>
            </a:r>
          </a:p>
        </p:txBody>
      </p:sp>
      <p:sp>
        <p:nvSpPr>
          <p:cNvPr id="4" name="Flèche droite 3"/>
          <p:cNvSpPr/>
          <p:nvPr/>
        </p:nvSpPr>
        <p:spPr>
          <a:xfrm>
            <a:off x="1799308" y="3657595"/>
            <a:ext cx="1061884" cy="58993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èche droite 4"/>
          <p:cNvSpPr/>
          <p:nvPr/>
        </p:nvSpPr>
        <p:spPr>
          <a:xfrm>
            <a:off x="1804224" y="5491310"/>
            <a:ext cx="1061884" cy="58993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54141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0"/>
            <a:ext cx="10515600" cy="6222221"/>
          </a:xfrm>
        </p:spPr>
        <p:txBody>
          <a:bodyPr>
            <a:normAutofit fontScale="77500" lnSpcReduction="20000"/>
          </a:bodyPr>
          <a:lstStyle/>
          <a:p>
            <a:pPr marL="457200" lvl="5" indent="-457200" defTabSz="989013">
              <a:buAutoNum type="arabicPeriod"/>
            </a:pPr>
            <a:r>
              <a:rPr lang="fr-FR" sz="2600" b="1" dirty="0" smtClean="0">
                <a:effectLst>
                  <a:outerShdw blurRad="38100" dist="38100" dir="2700000" algn="tl">
                    <a:srgbClr val="000000">
                      <a:alpha val="43137"/>
                    </a:srgbClr>
                  </a:outerShdw>
                </a:effectLst>
              </a:rPr>
              <a:t>Introduction à la compilation</a:t>
            </a:r>
          </a:p>
          <a:p>
            <a:pPr marL="1371600" lvl="7" indent="-457200" defTabSz="989013"/>
            <a:r>
              <a:rPr lang="fr-FR" sz="2200" dirty="0" smtClean="0"/>
              <a:t>Les différentes étapes de la compilation</a:t>
            </a:r>
          </a:p>
          <a:p>
            <a:pPr marL="1371600" lvl="7" indent="-457200" defTabSz="989013"/>
            <a:r>
              <a:rPr lang="fr-FR" sz="2200" dirty="0" smtClean="0"/>
              <a:t>Compilation, Interprétation, Traduction</a:t>
            </a:r>
          </a:p>
          <a:p>
            <a:pPr marL="457200" lvl="5" indent="-457200" defTabSz="989013">
              <a:buAutoNum type="arabicPeriod"/>
            </a:pPr>
            <a:r>
              <a:rPr lang="fr-FR" sz="2600" b="1" dirty="0" smtClean="0">
                <a:effectLst>
                  <a:outerShdw blurRad="38100" dist="38100" dir="2700000" algn="tl">
                    <a:srgbClr val="000000">
                      <a:alpha val="43137"/>
                    </a:srgbClr>
                  </a:outerShdw>
                </a:effectLst>
              </a:rPr>
              <a:t>Analyse Lexicale</a:t>
            </a:r>
          </a:p>
          <a:p>
            <a:pPr marL="1371600" lvl="7" indent="-457200" defTabSz="989013"/>
            <a:r>
              <a:rPr lang="fr-FR" sz="2200" dirty="0" smtClean="0"/>
              <a:t>Expressions régulières</a:t>
            </a:r>
          </a:p>
          <a:p>
            <a:pPr marL="1371600" lvl="7" indent="-457200" defTabSz="989013"/>
            <a:r>
              <a:rPr lang="fr-FR" sz="2200" dirty="0" smtClean="0"/>
              <a:t>Grammaires</a:t>
            </a:r>
          </a:p>
          <a:p>
            <a:pPr marL="1371600" lvl="7" indent="-457200" defTabSz="989013"/>
            <a:r>
              <a:rPr lang="fr-FR" sz="2200" dirty="0" smtClean="0"/>
              <a:t>Automates d’états finis</a:t>
            </a:r>
          </a:p>
          <a:p>
            <a:pPr marL="1371600" lvl="7" indent="-457200" defTabSz="989013"/>
            <a:r>
              <a:rPr lang="fr-FR" sz="2200" dirty="0" smtClean="0"/>
              <a:t>Exemple de générateur d’analyseurs lexicaux</a:t>
            </a:r>
          </a:p>
          <a:p>
            <a:pPr marL="457200" lvl="5" indent="-457200" defTabSz="989013">
              <a:buAutoNum type="arabicPeriod"/>
            </a:pPr>
            <a:r>
              <a:rPr lang="fr-FR" sz="2600" b="1" dirty="0" smtClean="0">
                <a:effectLst>
                  <a:outerShdw blurRad="38100" dist="38100" dir="2700000" algn="tl">
                    <a:srgbClr val="000000">
                      <a:alpha val="43137"/>
                    </a:srgbClr>
                  </a:outerShdw>
                </a:effectLst>
              </a:rPr>
              <a:t>Analyse Syntaxique</a:t>
            </a:r>
          </a:p>
          <a:p>
            <a:pPr marL="1371600" lvl="7" indent="-457200" defTabSz="989013"/>
            <a:r>
              <a:rPr lang="fr-FR" sz="2200" dirty="0" smtClean="0"/>
              <a:t>Définitions: Grammaire syntaxique, récursivité gauche, factorisation d’une grammaire, grammaire </a:t>
            </a:r>
            <a:r>
              <a:rPr lang="el-GR" sz="2200" dirty="0" smtClean="0"/>
              <a:t>ϵ</a:t>
            </a:r>
            <a:r>
              <a:rPr lang="fr-FR" sz="2200" dirty="0" smtClean="0"/>
              <a:t>-libre</a:t>
            </a:r>
          </a:p>
          <a:p>
            <a:pPr marL="1371600" lvl="7" indent="-457200" defTabSz="989013"/>
            <a:r>
              <a:rPr lang="fr-FR" sz="2200" dirty="0" smtClean="0"/>
              <a:t>Calcul des ensembles des débuts et suivants</a:t>
            </a:r>
          </a:p>
          <a:p>
            <a:pPr marL="1371600" lvl="7" indent="-457200" defTabSz="989013"/>
            <a:r>
              <a:rPr lang="fr-FR" sz="2200" dirty="0" smtClean="0"/>
              <a:t>Méthodes d’analyse descendante: la descente récursive, LL(1)</a:t>
            </a:r>
          </a:p>
          <a:p>
            <a:pPr marL="1371600" lvl="7" indent="-457200" defTabSz="989013"/>
            <a:r>
              <a:rPr lang="fr-FR" sz="2200" dirty="0" smtClean="0"/>
              <a:t>Méthodes d’analyse ascendante: SLR(1), LR(1), LALR(1) (méthode des items) </a:t>
            </a:r>
            <a:endParaRPr lang="fr-FR" sz="2200" dirty="0"/>
          </a:p>
          <a:p>
            <a:pPr marL="1371600" lvl="7" indent="-457200" defTabSz="989013"/>
            <a:r>
              <a:rPr lang="fr-FR" sz="2200" dirty="0" smtClean="0"/>
              <a:t>Exemple de générateur d’analyseurs syntaxiques: YACC</a:t>
            </a:r>
          </a:p>
          <a:p>
            <a:pPr marL="457200" lvl="5" indent="-457200" defTabSz="989013">
              <a:buAutoNum type="arabicPeriod"/>
            </a:pPr>
            <a:r>
              <a:rPr lang="fr-FR" sz="2600" b="1" dirty="0">
                <a:effectLst>
                  <a:outerShdw blurRad="38100" dist="38100" dir="2700000" algn="tl">
                    <a:srgbClr val="000000">
                      <a:alpha val="43137"/>
                    </a:srgbClr>
                  </a:outerShdw>
                </a:effectLst>
              </a:rPr>
              <a:t>Traduction dirigée par la syntaxe (Analyse Sémantique)</a:t>
            </a:r>
          </a:p>
          <a:p>
            <a:pPr marL="1371600" lvl="7" indent="-457200" defTabSz="989013"/>
            <a:r>
              <a:rPr lang="fr-FR" sz="2200" dirty="0"/>
              <a:t>Les différentes étapes de la compilation</a:t>
            </a:r>
          </a:p>
          <a:p>
            <a:pPr marL="1371600" lvl="7" indent="-457200" defTabSz="989013"/>
            <a:r>
              <a:rPr lang="fr-FR" sz="2200" dirty="0"/>
              <a:t>Compilation, Interprétation, Traduction</a:t>
            </a:r>
          </a:p>
          <a:p>
            <a:pPr marL="457200" lvl="5" indent="-457200" defTabSz="989013">
              <a:buAutoNum type="arabicPeriod"/>
            </a:pPr>
            <a:r>
              <a:rPr lang="fr-FR" sz="2600" b="1" dirty="0">
                <a:effectLst>
                  <a:outerShdw blurRad="38100" dist="38100" dir="2700000" algn="tl">
                    <a:srgbClr val="000000">
                      <a:alpha val="43137"/>
                    </a:srgbClr>
                  </a:outerShdw>
                </a:effectLst>
              </a:rPr>
              <a:t>Forme intermédiaires</a:t>
            </a:r>
          </a:p>
          <a:p>
            <a:pPr marL="1371600" lvl="7" indent="-457200" defTabSz="989013"/>
            <a:r>
              <a:rPr lang="fr-FR" sz="2200" dirty="0"/>
              <a:t>Forme Postfixée</a:t>
            </a:r>
          </a:p>
          <a:p>
            <a:pPr marL="1371600" lvl="7" indent="-457200" defTabSz="989013"/>
            <a:r>
              <a:rPr lang="fr-FR" sz="2200" dirty="0"/>
              <a:t>Quadruplés</a:t>
            </a:r>
          </a:p>
          <a:p>
            <a:pPr marL="1371600" lvl="7" indent="-457200" defTabSz="989013"/>
            <a:r>
              <a:rPr lang="fr-FR" sz="2200" dirty="0"/>
              <a:t>Triplés directs et indirects</a:t>
            </a:r>
          </a:p>
          <a:p>
            <a:pPr marL="1371600" lvl="7" indent="-457200" defTabSz="989013"/>
            <a:r>
              <a:rPr lang="fr-FR" sz="2200" dirty="0"/>
              <a:t>Arbre Abstrait</a:t>
            </a:r>
          </a:p>
          <a:p>
            <a:pPr marL="457200" lvl="5" indent="-457200" defTabSz="989013">
              <a:buAutoNum type="arabicPeriod"/>
            </a:pPr>
            <a:r>
              <a:rPr lang="fr-FR" sz="2600" b="1" dirty="0">
                <a:effectLst>
                  <a:outerShdw blurRad="38100" dist="38100" dir="2700000" algn="tl">
                    <a:srgbClr val="000000">
                      <a:alpha val="43137"/>
                    </a:srgbClr>
                  </a:outerShdw>
                </a:effectLst>
              </a:rPr>
              <a:t>Allocation – Substitution – Organisation des Données à </a:t>
            </a:r>
            <a:r>
              <a:rPr lang="fr-FR" sz="2600" b="1" dirty="0" smtClean="0">
                <a:effectLst>
                  <a:outerShdw blurRad="38100" dist="38100" dir="2700000" algn="tl">
                    <a:srgbClr val="000000">
                      <a:alpha val="43137"/>
                    </a:srgbClr>
                  </a:outerShdw>
                </a:effectLst>
              </a:rPr>
              <a:t>l’exécution</a:t>
            </a:r>
            <a:endParaRPr lang="fr-FR" sz="2600" b="1" dirty="0">
              <a:effectLst>
                <a:outerShdw blurRad="38100" dist="38100" dir="2700000" algn="tl">
                  <a:srgbClr val="000000">
                    <a:alpha val="43137"/>
                  </a:srgbClr>
                </a:outerShdw>
              </a:effectLst>
            </a:endParaRPr>
          </a:p>
        </p:txBody>
      </p:sp>
      <p:sp>
        <p:nvSpPr>
          <p:cNvPr id="4" name="Titre 1"/>
          <p:cNvSpPr txBox="1">
            <a:spLocks/>
          </p:cNvSpPr>
          <p:nvPr/>
        </p:nvSpPr>
        <p:spPr>
          <a:xfrm>
            <a:off x="6905766" y="146775"/>
            <a:ext cx="5022385" cy="467375"/>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smtClean="0">
                <a:solidFill>
                  <a:srgbClr val="FF0000"/>
                </a:solidFill>
                <a:effectLst>
                  <a:outerShdw blurRad="38100" dist="38100" dir="2700000" algn="tl">
                    <a:srgbClr val="000000">
                      <a:alpha val="43137"/>
                    </a:srgbClr>
                  </a:outerShdw>
                </a:effectLst>
                <a:latin typeface="+mn-lt"/>
              </a:rPr>
              <a:t>PLAN</a:t>
            </a:r>
            <a:endParaRPr lang="fr-FR" b="1" dirty="0">
              <a:solidFill>
                <a:srgbClr val="FF0000"/>
              </a:solidFill>
              <a:effectLst>
                <a:outerShdw blurRad="38100" dist="38100" dir="2700000" algn="tl">
                  <a:srgbClr val="000000">
                    <a:alpha val="43137"/>
                  </a:srgbClr>
                </a:outerShdw>
              </a:effectLst>
              <a:latin typeface="+mn-lt"/>
            </a:endParaRPr>
          </a:p>
        </p:txBody>
      </p:sp>
      <p:sp>
        <p:nvSpPr>
          <p:cNvPr id="6" name="Titre 1"/>
          <p:cNvSpPr txBox="1">
            <a:spLocks/>
          </p:cNvSpPr>
          <p:nvPr/>
        </p:nvSpPr>
        <p:spPr>
          <a:xfrm>
            <a:off x="832513" y="6318912"/>
            <a:ext cx="10510990" cy="32902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12203828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solidFill>
                  <a:srgbClr val="FF0000"/>
                </a:solidFill>
                <a:effectLst>
                  <a:outerShdw blurRad="38100" dist="38100" dir="2700000" algn="tl">
                    <a:srgbClr val="000000">
                      <a:alpha val="43137"/>
                    </a:srgbClr>
                  </a:outerShdw>
                </a:effectLst>
                <a:latin typeface="+mn-lt"/>
              </a:rPr>
              <a:t>Méthode </a:t>
            </a:r>
            <a:r>
              <a:rPr lang="fr-FR" b="1" dirty="0">
                <a:solidFill>
                  <a:srgbClr val="FF0000"/>
                </a:solidFill>
                <a:effectLst>
                  <a:outerShdw blurRad="38100" dist="38100" dir="2700000" algn="tl">
                    <a:srgbClr val="000000">
                      <a:alpha val="43137"/>
                    </a:srgbClr>
                  </a:outerShdw>
                </a:effectLst>
                <a:latin typeface="+mn-lt"/>
              </a:rPr>
              <a:t>manuelle</a:t>
            </a:r>
          </a:p>
        </p:txBody>
      </p:sp>
      <p:sp>
        <p:nvSpPr>
          <p:cNvPr id="3" name="Espace réservé du contenu 2"/>
          <p:cNvSpPr>
            <a:spLocks noGrp="1"/>
          </p:cNvSpPr>
          <p:nvPr>
            <p:ph idx="1"/>
          </p:nvPr>
        </p:nvSpPr>
        <p:spPr/>
        <p:txBody>
          <a:bodyPr>
            <a:normAutofit/>
          </a:bodyPr>
          <a:lstStyle/>
          <a:p>
            <a:pPr marL="0" indent="0">
              <a:buNone/>
            </a:pPr>
            <a:endParaRPr lang="fr-FR" dirty="0" smtClean="0"/>
          </a:p>
          <a:p>
            <a:pPr marL="0" indent="0">
              <a:buNone/>
            </a:pPr>
            <a:r>
              <a:rPr lang="fr-FR" dirty="0" smtClean="0"/>
              <a:t>Dans </a:t>
            </a:r>
            <a:r>
              <a:rPr lang="fr-FR" dirty="0"/>
              <a:t>ce cas, l’analyseur est une suite </a:t>
            </a:r>
            <a:r>
              <a:rPr lang="fr-FR" dirty="0" smtClean="0"/>
              <a:t>d’instruction: </a:t>
            </a:r>
          </a:p>
          <a:p>
            <a:pPr marL="0" indent="0">
              <a:buNone/>
            </a:pPr>
            <a:endParaRPr lang="fr-FR" b="1" dirty="0"/>
          </a:p>
          <a:p>
            <a:pPr marL="0" indent="0" algn="ctr">
              <a:buNone/>
            </a:pPr>
            <a:r>
              <a:rPr lang="fr-FR" b="1" dirty="0" smtClean="0"/>
              <a:t>si</a:t>
            </a:r>
            <a:r>
              <a:rPr lang="fr-FR" dirty="0" smtClean="0"/>
              <a:t> </a:t>
            </a:r>
            <a:r>
              <a:rPr lang="fr-FR" b="1" dirty="0"/>
              <a:t>...</a:t>
            </a:r>
            <a:r>
              <a:rPr lang="fr-FR" dirty="0"/>
              <a:t> </a:t>
            </a:r>
            <a:r>
              <a:rPr lang="fr-FR" b="1" dirty="0"/>
              <a:t>sinon</a:t>
            </a:r>
            <a:r>
              <a:rPr lang="fr-FR" dirty="0"/>
              <a:t> </a:t>
            </a:r>
            <a:r>
              <a:rPr lang="fr-FR" b="1" dirty="0" smtClean="0"/>
              <a:t>...</a:t>
            </a:r>
          </a:p>
        </p:txBody>
      </p:sp>
    </p:spTree>
    <p:extLst>
      <p:ext uri="{BB962C8B-B14F-4D97-AF65-F5344CB8AC3E}">
        <p14:creationId xmlns:p14="http://schemas.microsoft.com/office/powerpoint/2010/main" val="6472805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358"/>
            <a:ext cx="10515600" cy="563571"/>
          </a:xfrm>
        </p:spPr>
        <p:txBody>
          <a:bodyPr>
            <a:normAutofit fontScale="90000"/>
          </a:bodyPr>
          <a:lstStyle/>
          <a:p>
            <a:pPr algn="ctr"/>
            <a:r>
              <a:rPr lang="fr-FR" b="1" dirty="0">
                <a:solidFill>
                  <a:srgbClr val="FF0000"/>
                </a:solidFill>
                <a:effectLst>
                  <a:outerShdw blurRad="38100" dist="38100" dir="2700000" algn="tl">
                    <a:srgbClr val="000000">
                      <a:alpha val="43137"/>
                    </a:srgbClr>
                  </a:outerShdw>
                </a:effectLst>
                <a:latin typeface="+mn-lt"/>
              </a:rPr>
              <a:t>Exemple</a:t>
            </a:r>
          </a:p>
        </p:txBody>
      </p:sp>
      <p:sp>
        <p:nvSpPr>
          <p:cNvPr id="3" name="Espace réservé du contenu 2"/>
          <p:cNvSpPr>
            <a:spLocks noGrp="1"/>
          </p:cNvSpPr>
          <p:nvPr>
            <p:ph idx="1"/>
          </p:nvPr>
        </p:nvSpPr>
        <p:spPr>
          <a:xfrm>
            <a:off x="838200" y="557213"/>
            <a:ext cx="10515600" cy="6000750"/>
          </a:xfrm>
        </p:spPr>
        <p:txBody>
          <a:bodyPr>
            <a:normAutofit/>
          </a:bodyPr>
          <a:lstStyle/>
          <a:p>
            <a:pPr marL="0" indent="0">
              <a:buNone/>
            </a:pPr>
            <a:r>
              <a:rPr lang="fr-FR" dirty="0" smtClean="0"/>
              <a:t>Soit </a:t>
            </a:r>
            <a:r>
              <a:rPr lang="fr-FR" dirty="0"/>
              <a:t>le langage L = {ab, </a:t>
            </a:r>
            <a:r>
              <a:rPr lang="fr-FR" dirty="0" err="1"/>
              <a:t>ac</a:t>
            </a:r>
            <a:r>
              <a:rPr lang="fr-FR" dirty="0"/>
              <a:t>, b</a:t>
            </a:r>
            <a:r>
              <a:rPr lang="fr-FR" dirty="0" smtClean="0"/>
              <a:t>}</a:t>
            </a:r>
          </a:p>
          <a:p>
            <a:pPr marL="0" indent="0">
              <a:buNone/>
            </a:pPr>
            <a:r>
              <a:rPr lang="fr-FR" dirty="0" smtClean="0"/>
              <a:t>Soit: </a:t>
            </a:r>
          </a:p>
          <a:p>
            <a:pPr marL="0" indent="0">
              <a:buNone/>
            </a:pPr>
            <a:r>
              <a:rPr lang="fr-FR" dirty="0" smtClean="0"/>
              <a:t>	</a:t>
            </a:r>
            <a:r>
              <a:rPr lang="fr-FR" dirty="0" err="1" smtClean="0"/>
              <a:t>tc</a:t>
            </a:r>
            <a:r>
              <a:rPr lang="fr-FR" dirty="0" smtClean="0"/>
              <a:t> </a:t>
            </a:r>
            <a:r>
              <a:rPr lang="fr-FR" dirty="0"/>
              <a:t>le caractère courant de la </a:t>
            </a:r>
            <a:r>
              <a:rPr lang="fr-FR" dirty="0" smtClean="0"/>
              <a:t>chaine</a:t>
            </a:r>
          </a:p>
          <a:p>
            <a:pPr marL="0" indent="0">
              <a:buNone/>
            </a:pPr>
            <a:r>
              <a:rPr lang="fr-FR" dirty="0" smtClean="0"/>
              <a:t>	</a:t>
            </a:r>
            <a:r>
              <a:rPr lang="fr-FR" dirty="0" err="1" smtClean="0"/>
              <a:t>ts</a:t>
            </a:r>
            <a:r>
              <a:rPr lang="fr-FR" dirty="0" smtClean="0"/>
              <a:t> </a:t>
            </a:r>
            <a:r>
              <a:rPr lang="fr-FR" dirty="0"/>
              <a:t>le caractère suivant de la </a:t>
            </a:r>
            <a:r>
              <a:rPr lang="fr-FR" dirty="0" smtClean="0"/>
              <a:t>chaine</a:t>
            </a:r>
          </a:p>
        </p:txBody>
      </p:sp>
    </p:spTree>
    <p:extLst>
      <p:ext uri="{BB962C8B-B14F-4D97-AF65-F5344CB8AC3E}">
        <p14:creationId xmlns:p14="http://schemas.microsoft.com/office/powerpoint/2010/main" val="38614409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358"/>
            <a:ext cx="10515600" cy="563571"/>
          </a:xfrm>
        </p:spPr>
        <p:txBody>
          <a:bodyPr>
            <a:normAutofit fontScale="90000"/>
          </a:bodyPr>
          <a:lstStyle/>
          <a:p>
            <a:pPr algn="ctr"/>
            <a:r>
              <a:rPr lang="fr-FR" b="1" dirty="0" smtClean="0">
                <a:solidFill>
                  <a:srgbClr val="FF0000"/>
                </a:solidFill>
                <a:effectLst>
                  <a:outerShdw blurRad="38100" dist="38100" dir="2700000" algn="tl">
                    <a:srgbClr val="000000">
                      <a:alpha val="43137"/>
                    </a:srgbClr>
                  </a:outerShdw>
                </a:effectLst>
                <a:latin typeface="+mn-lt"/>
              </a:rPr>
              <a:t>Exemple (1)</a:t>
            </a:r>
            <a:endParaRPr lang="fr-FR" b="1" dirty="0">
              <a:solidFill>
                <a:srgbClr val="FF0000"/>
              </a:solidFill>
              <a:effectLst>
                <a:outerShdw blurRad="38100" dist="38100" dir="2700000" algn="tl">
                  <a:srgbClr val="000000">
                    <a:alpha val="43137"/>
                  </a:srgbClr>
                </a:outerShdw>
              </a:effectLst>
              <a:latin typeface="+mn-lt"/>
            </a:endParaRPr>
          </a:p>
        </p:txBody>
      </p:sp>
      <p:sp>
        <p:nvSpPr>
          <p:cNvPr id="3" name="Espace réservé du contenu 2"/>
          <p:cNvSpPr>
            <a:spLocks noGrp="1"/>
          </p:cNvSpPr>
          <p:nvPr>
            <p:ph idx="1"/>
          </p:nvPr>
        </p:nvSpPr>
        <p:spPr>
          <a:xfrm>
            <a:off x="838200" y="557213"/>
            <a:ext cx="10515600" cy="6000750"/>
          </a:xfrm>
        </p:spPr>
        <p:txBody>
          <a:bodyPr>
            <a:normAutofit lnSpcReduction="10000"/>
          </a:bodyPr>
          <a:lstStyle/>
          <a:p>
            <a:pPr marL="0" indent="0">
              <a:buNone/>
            </a:pPr>
            <a:r>
              <a:rPr lang="fr-FR" b="1" dirty="0" smtClean="0">
                <a:effectLst>
                  <a:outerShdw blurRad="38100" dist="38100" dir="2700000" algn="tl">
                    <a:srgbClr val="000000">
                      <a:alpha val="43137"/>
                    </a:srgbClr>
                  </a:outerShdw>
                </a:effectLst>
              </a:rPr>
              <a:t>Début</a:t>
            </a:r>
          </a:p>
          <a:p>
            <a:pPr marL="0" indent="0">
              <a:buNone/>
            </a:pPr>
            <a:r>
              <a:rPr lang="fr-FR" dirty="0" smtClean="0"/>
              <a:t>	</a:t>
            </a:r>
            <a:r>
              <a:rPr lang="fr-FR" dirty="0" err="1" smtClean="0"/>
              <a:t>tc</a:t>
            </a:r>
            <a:r>
              <a:rPr lang="fr-FR" dirty="0" smtClean="0"/>
              <a:t> </a:t>
            </a:r>
            <a:r>
              <a:rPr lang="fr-FR" dirty="0"/>
              <a:t>&lt;-- premier </a:t>
            </a:r>
            <a:r>
              <a:rPr lang="fr-FR" dirty="0" smtClean="0"/>
              <a:t>caractère </a:t>
            </a:r>
            <a:r>
              <a:rPr lang="fr-FR" dirty="0"/>
              <a:t>de la </a:t>
            </a:r>
            <a:r>
              <a:rPr lang="fr-FR" dirty="0" smtClean="0"/>
              <a:t>chaine</a:t>
            </a:r>
          </a:p>
          <a:p>
            <a:pPr marL="0" indent="0">
              <a:buNone/>
            </a:pPr>
            <a:r>
              <a:rPr lang="fr-FR" dirty="0" smtClean="0"/>
              <a:t>     	</a:t>
            </a:r>
            <a:r>
              <a:rPr lang="fr-FR" sz="5100" b="1" dirty="0" smtClean="0">
                <a:solidFill>
                  <a:srgbClr val="FF0000"/>
                </a:solidFill>
                <a:effectLst>
                  <a:outerShdw blurRad="38100" dist="38100" dir="2700000" algn="tl">
                    <a:srgbClr val="000000">
                      <a:alpha val="43137"/>
                    </a:srgbClr>
                  </a:outerShdw>
                </a:effectLst>
              </a:rPr>
              <a:t>si      </a:t>
            </a:r>
            <a:r>
              <a:rPr lang="fr-FR" dirty="0" err="1" smtClean="0"/>
              <a:t>tc</a:t>
            </a:r>
            <a:r>
              <a:rPr lang="fr-FR" dirty="0" smtClean="0"/>
              <a:t> </a:t>
            </a:r>
            <a:r>
              <a:rPr lang="fr-FR" dirty="0"/>
              <a:t>= ’a</a:t>
            </a:r>
            <a:r>
              <a:rPr lang="fr-FR" dirty="0" smtClean="0"/>
              <a:t>’ </a:t>
            </a:r>
          </a:p>
          <a:p>
            <a:pPr marL="0" indent="0">
              <a:buNone/>
            </a:pPr>
            <a:r>
              <a:rPr lang="fr-FR" dirty="0" smtClean="0"/>
              <a:t>	 	</a:t>
            </a:r>
            <a:r>
              <a:rPr lang="fr-FR" sz="5900" b="1" dirty="0" smtClean="0">
                <a:solidFill>
                  <a:srgbClr val="FF0000"/>
                </a:solidFill>
                <a:effectLst>
                  <a:outerShdw blurRad="38100" dist="38100" dir="2700000" algn="tl">
                    <a:srgbClr val="000000">
                      <a:alpha val="43137"/>
                    </a:srgbClr>
                  </a:outerShdw>
                </a:effectLst>
              </a:rPr>
              <a:t>Alors</a:t>
            </a:r>
          </a:p>
          <a:p>
            <a:pPr marL="0" indent="0">
              <a:buNone/>
            </a:pPr>
            <a:r>
              <a:rPr lang="fr-FR" dirty="0" smtClean="0"/>
              <a:t>			</a:t>
            </a:r>
            <a:r>
              <a:rPr lang="fr-FR" dirty="0" err="1" smtClean="0"/>
              <a:t>tc</a:t>
            </a:r>
            <a:r>
              <a:rPr lang="fr-FR" dirty="0" smtClean="0"/>
              <a:t> </a:t>
            </a:r>
            <a:r>
              <a:rPr lang="fr-FR" dirty="0"/>
              <a:t>&lt;-- </a:t>
            </a:r>
            <a:r>
              <a:rPr lang="fr-FR" dirty="0" err="1" smtClean="0"/>
              <a:t>ts</a:t>
            </a:r>
            <a:endParaRPr lang="fr-FR" dirty="0" smtClean="0"/>
          </a:p>
          <a:p>
            <a:pPr marL="0" indent="0">
              <a:buNone/>
            </a:pPr>
            <a:r>
              <a:rPr lang="fr-FR" dirty="0" smtClean="0"/>
              <a:t>			</a:t>
            </a:r>
            <a:r>
              <a:rPr lang="fr-FR" sz="5900" b="1" dirty="0" smtClean="0">
                <a:solidFill>
                  <a:srgbClr val="C00000"/>
                </a:solidFill>
                <a:effectLst>
                  <a:outerShdw blurRad="38100" dist="38100" dir="2700000" algn="tl">
                    <a:srgbClr val="000000">
                      <a:alpha val="43137"/>
                    </a:srgbClr>
                  </a:outerShdw>
                </a:effectLst>
              </a:rPr>
              <a:t>si</a:t>
            </a:r>
            <a:r>
              <a:rPr lang="fr-FR" dirty="0" smtClean="0"/>
              <a:t>   (</a:t>
            </a:r>
            <a:r>
              <a:rPr lang="fr-FR" dirty="0" err="1" smtClean="0"/>
              <a:t>tc</a:t>
            </a:r>
            <a:r>
              <a:rPr lang="fr-FR" dirty="0" smtClean="0"/>
              <a:t> </a:t>
            </a:r>
            <a:r>
              <a:rPr lang="fr-FR" dirty="0"/>
              <a:t>= ’b’ </a:t>
            </a:r>
            <a:r>
              <a:rPr lang="fr-FR" sz="5400" b="1" dirty="0">
                <a:solidFill>
                  <a:schemeClr val="accent5"/>
                </a:solidFill>
                <a:effectLst>
                  <a:outerShdw blurRad="38100" dist="38100" dir="2700000" algn="tl">
                    <a:srgbClr val="000000">
                      <a:alpha val="43137"/>
                    </a:srgbClr>
                  </a:outerShdw>
                </a:effectLst>
              </a:rPr>
              <a:t>ou</a:t>
            </a:r>
            <a:r>
              <a:rPr lang="fr-FR" dirty="0">
                <a:effectLst>
                  <a:outerShdw blurRad="38100" dist="38100" dir="2700000" algn="tl">
                    <a:srgbClr val="000000">
                      <a:alpha val="43137"/>
                    </a:srgbClr>
                  </a:outerShdw>
                </a:effectLst>
              </a:rPr>
              <a:t> </a:t>
            </a:r>
            <a:r>
              <a:rPr lang="fr-FR" dirty="0" err="1"/>
              <a:t>tc</a:t>
            </a:r>
            <a:r>
              <a:rPr lang="fr-FR" dirty="0"/>
              <a:t> = ’c’) </a:t>
            </a:r>
            <a:endParaRPr lang="fr-FR" dirty="0" smtClean="0"/>
          </a:p>
          <a:p>
            <a:pPr marL="0" indent="0">
              <a:buNone/>
            </a:pPr>
            <a:r>
              <a:rPr lang="fr-FR" dirty="0" smtClean="0"/>
              <a:t>				</a:t>
            </a:r>
            <a:r>
              <a:rPr lang="fr-FR" sz="5900" b="1" dirty="0" smtClean="0">
                <a:solidFill>
                  <a:srgbClr val="C00000"/>
                </a:solidFill>
                <a:effectLst>
                  <a:outerShdw blurRad="38100" dist="38100" dir="2700000" algn="tl">
                    <a:srgbClr val="000000">
                      <a:alpha val="43137"/>
                    </a:srgbClr>
                  </a:outerShdw>
                </a:effectLst>
              </a:rPr>
              <a:t>Alors</a:t>
            </a:r>
          </a:p>
          <a:p>
            <a:pPr marL="0" indent="0">
              <a:buNone/>
            </a:pPr>
            <a:r>
              <a:rPr lang="fr-FR" dirty="0" smtClean="0"/>
              <a:t>				</a:t>
            </a:r>
            <a:r>
              <a:rPr lang="fr-FR" sz="4800" b="1" dirty="0" smtClean="0">
                <a:effectLst>
                  <a:outerShdw blurRad="38100" dist="38100" dir="2700000" algn="tl">
                    <a:srgbClr val="000000">
                      <a:alpha val="43137"/>
                    </a:srgbClr>
                  </a:outerShdw>
                </a:effectLst>
              </a:rPr>
              <a:t>...</a:t>
            </a:r>
          </a:p>
          <a:p>
            <a:pPr marL="0" indent="0">
              <a:buNone/>
            </a:pPr>
            <a:r>
              <a:rPr lang="fr-FR" dirty="0" smtClean="0"/>
              <a:t>	</a:t>
            </a:r>
            <a:endParaRPr lang="fr-F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901239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358"/>
            <a:ext cx="10515600" cy="563571"/>
          </a:xfrm>
        </p:spPr>
        <p:txBody>
          <a:bodyPr>
            <a:normAutofit fontScale="90000"/>
          </a:bodyPr>
          <a:lstStyle/>
          <a:p>
            <a:pPr algn="ctr"/>
            <a:r>
              <a:rPr lang="fr-FR" b="1" dirty="0" smtClean="0">
                <a:solidFill>
                  <a:srgbClr val="FF0000"/>
                </a:solidFill>
                <a:effectLst>
                  <a:outerShdw blurRad="38100" dist="38100" dir="2700000" algn="tl">
                    <a:srgbClr val="000000">
                      <a:alpha val="43137"/>
                    </a:srgbClr>
                  </a:outerShdw>
                </a:effectLst>
                <a:latin typeface="+mn-lt"/>
              </a:rPr>
              <a:t>Exemple (2)</a:t>
            </a:r>
            <a:endParaRPr lang="fr-FR" b="1" dirty="0">
              <a:solidFill>
                <a:srgbClr val="FF0000"/>
              </a:solidFill>
              <a:effectLst>
                <a:outerShdw blurRad="38100" dist="38100" dir="2700000" algn="tl">
                  <a:srgbClr val="000000">
                    <a:alpha val="43137"/>
                  </a:srgbClr>
                </a:outerShdw>
              </a:effectLst>
              <a:latin typeface="+mn-lt"/>
            </a:endParaRPr>
          </a:p>
        </p:txBody>
      </p:sp>
      <p:sp>
        <p:nvSpPr>
          <p:cNvPr id="3" name="Espace réservé du contenu 2"/>
          <p:cNvSpPr>
            <a:spLocks noGrp="1"/>
          </p:cNvSpPr>
          <p:nvPr>
            <p:ph idx="1"/>
          </p:nvPr>
        </p:nvSpPr>
        <p:spPr>
          <a:xfrm>
            <a:off x="838200" y="557213"/>
            <a:ext cx="10515600" cy="6000750"/>
          </a:xfrm>
        </p:spPr>
        <p:txBody>
          <a:bodyPr>
            <a:normAutofit fontScale="92500" lnSpcReduction="10000"/>
          </a:bodyPr>
          <a:lstStyle/>
          <a:p>
            <a:pPr marL="0" indent="0">
              <a:buNone/>
            </a:pPr>
            <a:r>
              <a:rPr lang="fr-FR" dirty="0" smtClean="0"/>
              <a:t>	</a:t>
            </a:r>
            <a:r>
              <a:rPr lang="fr-FR" sz="5100" b="1" dirty="0" smtClean="0">
                <a:solidFill>
                  <a:srgbClr val="FF0000"/>
                </a:solidFill>
                <a:effectLst>
                  <a:outerShdw blurRad="38100" dist="38100" dir="2700000" algn="tl">
                    <a:srgbClr val="000000">
                      <a:alpha val="43137"/>
                    </a:srgbClr>
                  </a:outerShdw>
                </a:effectLst>
              </a:rPr>
              <a:t>Sinon</a:t>
            </a:r>
          </a:p>
          <a:p>
            <a:pPr marL="0" indent="0">
              <a:buNone/>
            </a:pPr>
            <a:r>
              <a:rPr lang="fr-FR" dirty="0" smtClean="0"/>
              <a:t>			</a:t>
            </a:r>
            <a:r>
              <a:rPr lang="fr-FR" sz="7000" b="1" dirty="0" smtClean="0">
                <a:solidFill>
                  <a:schemeClr val="accent5"/>
                </a:solidFill>
                <a:effectLst>
                  <a:outerShdw blurRad="38100" dist="38100" dir="2700000" algn="tl">
                    <a:srgbClr val="000000">
                      <a:alpha val="43137"/>
                    </a:srgbClr>
                  </a:outerShdw>
                </a:effectLst>
              </a:rPr>
              <a:t>si</a:t>
            </a:r>
            <a:r>
              <a:rPr lang="fr-FR" dirty="0" smtClean="0"/>
              <a:t>    </a:t>
            </a:r>
            <a:r>
              <a:rPr lang="fr-FR" dirty="0" err="1" smtClean="0"/>
              <a:t>tc</a:t>
            </a:r>
            <a:r>
              <a:rPr lang="fr-FR" dirty="0" smtClean="0"/>
              <a:t> </a:t>
            </a:r>
            <a:r>
              <a:rPr lang="fr-FR" dirty="0"/>
              <a:t>= ’b</a:t>
            </a:r>
            <a:r>
              <a:rPr lang="fr-FR" dirty="0" smtClean="0"/>
              <a:t>’ </a:t>
            </a:r>
          </a:p>
          <a:p>
            <a:pPr marL="0" indent="0">
              <a:buNone/>
            </a:pPr>
            <a:r>
              <a:rPr lang="fr-FR" dirty="0" smtClean="0"/>
              <a:t>				</a:t>
            </a:r>
            <a:r>
              <a:rPr lang="fr-FR" sz="7000" b="1" dirty="0" smtClean="0">
                <a:solidFill>
                  <a:schemeClr val="accent5"/>
                </a:solidFill>
                <a:effectLst>
                  <a:outerShdw blurRad="38100" dist="38100" dir="2700000" algn="tl">
                    <a:srgbClr val="000000">
                      <a:alpha val="43137"/>
                    </a:srgbClr>
                  </a:outerShdw>
                </a:effectLst>
              </a:rPr>
              <a:t>Alors</a:t>
            </a:r>
          </a:p>
          <a:p>
            <a:pPr marL="0" indent="0">
              <a:buNone/>
            </a:pPr>
            <a:r>
              <a:rPr lang="fr-FR" dirty="0" smtClean="0"/>
              <a:t>					</a:t>
            </a:r>
            <a:r>
              <a:rPr lang="fr-FR" dirty="0" err="1" smtClean="0"/>
              <a:t>tc</a:t>
            </a:r>
            <a:r>
              <a:rPr lang="fr-FR" dirty="0" smtClean="0"/>
              <a:t> </a:t>
            </a:r>
            <a:r>
              <a:rPr lang="fr-FR" dirty="0"/>
              <a:t>&lt;-- </a:t>
            </a:r>
            <a:r>
              <a:rPr lang="fr-FR" dirty="0" err="1" smtClean="0"/>
              <a:t>ts</a:t>
            </a:r>
            <a:endParaRPr lang="fr-FR" dirty="0" smtClean="0"/>
          </a:p>
          <a:p>
            <a:pPr marL="0" indent="0">
              <a:buNone/>
            </a:pPr>
            <a:r>
              <a:rPr lang="fr-FR" dirty="0"/>
              <a:t>	</a:t>
            </a:r>
            <a:r>
              <a:rPr lang="fr-FR" dirty="0" smtClean="0"/>
              <a:t>				...</a:t>
            </a:r>
          </a:p>
          <a:p>
            <a:pPr marL="0" indent="0">
              <a:buNone/>
            </a:pPr>
            <a:r>
              <a:rPr lang="fr-FR" dirty="0" smtClean="0"/>
              <a:t>			</a:t>
            </a:r>
            <a:r>
              <a:rPr lang="fr-FR" sz="7000" b="1" dirty="0" err="1" smtClean="0">
                <a:solidFill>
                  <a:schemeClr val="accent5"/>
                </a:solidFill>
                <a:effectLst>
                  <a:outerShdw blurRad="38100" dist="38100" dir="2700000" algn="tl">
                    <a:srgbClr val="000000">
                      <a:alpha val="43137"/>
                    </a:srgbClr>
                  </a:outerShdw>
                </a:effectLst>
              </a:rPr>
              <a:t>Finsi</a:t>
            </a:r>
            <a:endParaRPr lang="fr-FR" sz="7000" b="1" dirty="0">
              <a:solidFill>
                <a:schemeClr val="accent5"/>
              </a:solidFill>
              <a:effectLst>
                <a:outerShdw blurRad="38100" dist="38100" dir="2700000" algn="tl">
                  <a:srgbClr val="000000">
                    <a:alpha val="43137"/>
                  </a:srgbClr>
                </a:outerShdw>
              </a:effectLst>
            </a:endParaRPr>
          </a:p>
          <a:p>
            <a:pPr marL="0" indent="0">
              <a:buNone/>
            </a:pPr>
            <a:r>
              <a:rPr lang="fr-FR" dirty="0" smtClean="0"/>
              <a:t>	</a:t>
            </a:r>
            <a:r>
              <a:rPr lang="fr-FR" sz="5100" b="1" dirty="0" err="1" smtClean="0">
                <a:solidFill>
                  <a:srgbClr val="FF0000"/>
                </a:solidFill>
                <a:effectLst>
                  <a:outerShdw blurRad="38100" dist="38100" dir="2700000" algn="tl">
                    <a:srgbClr val="000000">
                      <a:alpha val="43137"/>
                    </a:srgbClr>
                  </a:outerShdw>
                </a:effectLst>
              </a:rPr>
              <a:t>FinSi</a:t>
            </a:r>
            <a:endParaRPr lang="fr-FR" sz="5100" b="1" dirty="0" smtClean="0">
              <a:solidFill>
                <a:srgbClr val="FF0000"/>
              </a:solidFill>
              <a:effectLst>
                <a:outerShdw blurRad="38100" dist="38100" dir="2700000" algn="tl">
                  <a:srgbClr val="000000">
                    <a:alpha val="43137"/>
                  </a:srgbClr>
                </a:outerShdw>
              </a:effectLst>
            </a:endParaRPr>
          </a:p>
          <a:p>
            <a:pPr marL="0" indent="0">
              <a:buNone/>
            </a:pPr>
            <a:r>
              <a:rPr lang="fr-FR" b="1" dirty="0" smtClean="0">
                <a:effectLst>
                  <a:outerShdw blurRad="38100" dist="38100" dir="2700000" algn="tl">
                    <a:srgbClr val="000000">
                      <a:alpha val="43137"/>
                    </a:srgbClr>
                  </a:outerShdw>
                </a:effectLst>
              </a:rPr>
              <a:t>Fin</a:t>
            </a:r>
            <a:endParaRPr lang="fr-F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394526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solidFill>
                  <a:srgbClr val="FF0000"/>
                </a:solidFill>
                <a:effectLst>
                  <a:outerShdw blurRad="38100" dist="38100" dir="2700000" algn="tl">
                    <a:srgbClr val="000000">
                      <a:alpha val="43137"/>
                    </a:srgbClr>
                  </a:outerShdw>
                </a:effectLst>
                <a:latin typeface="+mn-lt"/>
              </a:rPr>
              <a:t>Méthode automatique</a:t>
            </a:r>
          </a:p>
        </p:txBody>
      </p:sp>
      <p:sp>
        <p:nvSpPr>
          <p:cNvPr id="3" name="Espace réservé du contenu 2"/>
          <p:cNvSpPr>
            <a:spLocks noGrp="1"/>
          </p:cNvSpPr>
          <p:nvPr>
            <p:ph idx="1"/>
          </p:nvPr>
        </p:nvSpPr>
        <p:spPr/>
        <p:txBody>
          <a:bodyPr>
            <a:normAutofit lnSpcReduction="10000"/>
          </a:bodyPr>
          <a:lstStyle/>
          <a:p>
            <a:pPr marL="0" indent="0">
              <a:buNone/>
            </a:pPr>
            <a:r>
              <a:rPr lang="fr-FR" dirty="0" smtClean="0"/>
              <a:t>On </a:t>
            </a:r>
            <a:r>
              <a:rPr lang="fr-FR" dirty="0"/>
              <a:t>utilise un </a:t>
            </a:r>
            <a:r>
              <a:rPr lang="fr-FR" b="1" dirty="0">
                <a:solidFill>
                  <a:srgbClr val="C00000"/>
                </a:solidFill>
                <a:effectLst>
                  <a:outerShdw blurRad="38100" dist="38100" dir="2700000" algn="tl">
                    <a:srgbClr val="000000">
                      <a:alpha val="43137"/>
                    </a:srgbClr>
                  </a:outerShdw>
                </a:effectLst>
              </a:rPr>
              <a:t>automate </a:t>
            </a:r>
            <a:r>
              <a:rPr lang="fr-FR" b="1" dirty="0" smtClean="0">
                <a:solidFill>
                  <a:srgbClr val="C00000"/>
                </a:solidFill>
                <a:effectLst>
                  <a:outerShdw blurRad="38100" dist="38100" dir="2700000" algn="tl">
                    <a:srgbClr val="000000">
                      <a:alpha val="43137"/>
                    </a:srgbClr>
                  </a:outerShdw>
                </a:effectLst>
              </a:rPr>
              <a:t>déterministe</a:t>
            </a:r>
            <a:r>
              <a:rPr lang="fr-FR" dirty="0" smtClean="0"/>
              <a:t>.</a:t>
            </a:r>
          </a:p>
          <a:p>
            <a:pPr marL="0" indent="0">
              <a:buNone/>
            </a:pPr>
            <a:r>
              <a:rPr lang="fr-FR" dirty="0" smtClean="0"/>
              <a:t>L’automate </a:t>
            </a:r>
            <a:r>
              <a:rPr lang="fr-FR" dirty="0"/>
              <a:t>est </a:t>
            </a:r>
            <a:r>
              <a:rPr lang="fr-FR" dirty="0" smtClean="0"/>
              <a:t>implémenté </a:t>
            </a:r>
            <a:r>
              <a:rPr lang="fr-FR" dirty="0"/>
              <a:t>sous forme d’une </a:t>
            </a:r>
            <a:r>
              <a:rPr lang="fr-FR" b="1" dirty="0">
                <a:solidFill>
                  <a:srgbClr val="C00000"/>
                </a:solidFill>
                <a:effectLst>
                  <a:outerShdw blurRad="38100" dist="38100" dir="2700000" algn="tl">
                    <a:srgbClr val="000000">
                      <a:alpha val="43137"/>
                    </a:srgbClr>
                  </a:outerShdw>
                </a:effectLst>
              </a:rPr>
              <a:t>matrice</a:t>
            </a:r>
            <a:r>
              <a:rPr lang="fr-FR" dirty="0">
                <a:effectLst>
                  <a:outerShdw blurRad="38100" dist="38100" dir="2700000" algn="tl">
                    <a:srgbClr val="000000">
                      <a:alpha val="43137"/>
                    </a:srgbClr>
                  </a:outerShdw>
                </a:effectLst>
              </a:rPr>
              <a:t> </a:t>
            </a:r>
            <a:r>
              <a:rPr lang="fr-FR" dirty="0" smtClean="0"/>
              <a:t>où:</a:t>
            </a:r>
          </a:p>
          <a:p>
            <a:pPr marL="0" indent="0">
              <a:buNone/>
            </a:pPr>
            <a:r>
              <a:rPr lang="fr-FR" dirty="0"/>
              <a:t>	</a:t>
            </a:r>
            <a:endParaRPr lang="fr-FR" dirty="0" smtClean="0"/>
          </a:p>
          <a:p>
            <a:pPr marL="0" indent="0">
              <a:buNone/>
            </a:pPr>
            <a:r>
              <a:rPr lang="fr-FR" dirty="0"/>
              <a:t>	</a:t>
            </a:r>
            <a:r>
              <a:rPr lang="fr-FR" dirty="0" smtClean="0"/>
              <a:t>les </a:t>
            </a:r>
            <a:r>
              <a:rPr lang="fr-FR" b="1" dirty="0">
                <a:effectLst>
                  <a:outerShdw blurRad="38100" dist="38100" dir="2700000" algn="tl">
                    <a:srgbClr val="000000">
                      <a:alpha val="43137"/>
                    </a:srgbClr>
                  </a:outerShdw>
                </a:effectLst>
              </a:rPr>
              <a:t>lignes</a:t>
            </a:r>
            <a:r>
              <a:rPr lang="fr-FR" dirty="0"/>
              <a:t> </a:t>
            </a:r>
            <a:r>
              <a:rPr lang="fr-FR" dirty="0" smtClean="0"/>
              <a:t>représentent </a:t>
            </a:r>
            <a:r>
              <a:rPr lang="fr-FR" dirty="0"/>
              <a:t>les </a:t>
            </a:r>
            <a:r>
              <a:rPr lang="fr-FR" b="1" dirty="0" smtClean="0">
                <a:solidFill>
                  <a:srgbClr val="7030A0"/>
                </a:solidFill>
                <a:effectLst>
                  <a:outerShdw blurRad="38100" dist="38100" dir="2700000" algn="tl">
                    <a:srgbClr val="000000">
                      <a:alpha val="43137"/>
                    </a:srgbClr>
                  </a:outerShdw>
                </a:effectLst>
              </a:rPr>
              <a:t>états</a:t>
            </a:r>
            <a:r>
              <a:rPr lang="fr-FR" dirty="0" smtClean="0">
                <a:effectLst>
                  <a:outerShdw blurRad="38100" dist="38100" dir="2700000" algn="tl">
                    <a:srgbClr val="000000">
                      <a:alpha val="43137"/>
                    </a:srgbClr>
                  </a:outerShdw>
                </a:effectLst>
              </a:rPr>
              <a:t> </a:t>
            </a:r>
            <a:r>
              <a:rPr lang="fr-FR" dirty="0"/>
              <a:t>de l’automate</a:t>
            </a:r>
            <a:r>
              <a:rPr lang="fr-FR" dirty="0" smtClean="0"/>
              <a:t>;</a:t>
            </a:r>
          </a:p>
          <a:p>
            <a:pPr marL="0" indent="0">
              <a:buNone/>
            </a:pPr>
            <a:endParaRPr lang="fr-FR" dirty="0"/>
          </a:p>
          <a:p>
            <a:pPr marL="0" indent="0">
              <a:buNone/>
            </a:pPr>
            <a:endParaRPr lang="fr-FR" dirty="0" smtClean="0"/>
          </a:p>
          <a:p>
            <a:pPr marL="0" indent="0">
              <a:buNone/>
            </a:pPr>
            <a:r>
              <a:rPr lang="fr-FR" dirty="0"/>
              <a:t>	</a:t>
            </a:r>
            <a:r>
              <a:rPr lang="fr-FR" dirty="0" smtClean="0"/>
              <a:t>les </a:t>
            </a:r>
            <a:r>
              <a:rPr lang="fr-FR" b="1" dirty="0">
                <a:effectLst>
                  <a:outerShdw blurRad="38100" dist="38100" dir="2700000" algn="tl">
                    <a:srgbClr val="000000">
                      <a:alpha val="43137"/>
                    </a:srgbClr>
                  </a:outerShdw>
                </a:effectLst>
              </a:rPr>
              <a:t>colonnes</a:t>
            </a:r>
            <a:r>
              <a:rPr lang="fr-FR" dirty="0">
                <a:effectLst>
                  <a:outerShdw blurRad="38100" dist="38100" dir="2700000" algn="tl">
                    <a:srgbClr val="000000">
                      <a:alpha val="43137"/>
                    </a:srgbClr>
                  </a:outerShdw>
                </a:effectLst>
              </a:rPr>
              <a:t> </a:t>
            </a:r>
            <a:r>
              <a:rPr lang="fr-FR" dirty="0" smtClean="0"/>
              <a:t>représentent </a:t>
            </a:r>
            <a:r>
              <a:rPr lang="fr-FR" dirty="0"/>
              <a:t>les </a:t>
            </a:r>
            <a:r>
              <a:rPr lang="fr-FR" b="1" dirty="0">
                <a:solidFill>
                  <a:srgbClr val="7030A0"/>
                </a:solidFill>
                <a:effectLst>
                  <a:outerShdw blurRad="38100" dist="38100" dir="2700000" algn="tl">
                    <a:srgbClr val="000000">
                      <a:alpha val="43137"/>
                    </a:srgbClr>
                  </a:outerShdw>
                </a:effectLst>
              </a:rPr>
              <a:t>terminaux</a:t>
            </a:r>
            <a:r>
              <a:rPr lang="fr-FR" dirty="0" smtClean="0"/>
              <a:t>.</a:t>
            </a:r>
          </a:p>
          <a:p>
            <a:pPr marL="0" indent="0">
              <a:buNone/>
            </a:pPr>
            <a:endParaRPr lang="fr-FR" dirty="0"/>
          </a:p>
          <a:p>
            <a:pPr marL="0" indent="0">
              <a:buNone/>
            </a:pPr>
            <a:r>
              <a:rPr lang="fr-FR" dirty="0" smtClean="0"/>
              <a:t>Il </a:t>
            </a:r>
            <a:r>
              <a:rPr lang="fr-FR" dirty="0"/>
              <a:t>faut </a:t>
            </a:r>
            <a:r>
              <a:rPr lang="fr-FR" dirty="0" smtClean="0"/>
              <a:t>préciser </a:t>
            </a:r>
            <a:r>
              <a:rPr lang="fr-FR" sz="3600" b="1" dirty="0" smtClean="0">
                <a:solidFill>
                  <a:srgbClr val="7030A0"/>
                </a:solidFill>
                <a:effectLst>
                  <a:outerShdw blurRad="38100" dist="38100" dir="2700000" algn="tl">
                    <a:srgbClr val="000000">
                      <a:alpha val="43137"/>
                    </a:srgbClr>
                  </a:outerShdw>
                </a:effectLst>
              </a:rPr>
              <a:t>l’état </a:t>
            </a:r>
            <a:r>
              <a:rPr lang="fr-FR" sz="3600" b="1" dirty="0">
                <a:solidFill>
                  <a:srgbClr val="7030A0"/>
                </a:solidFill>
                <a:effectLst>
                  <a:outerShdw blurRad="38100" dist="38100" dir="2700000" algn="tl">
                    <a:srgbClr val="000000">
                      <a:alpha val="43137"/>
                    </a:srgbClr>
                  </a:outerShdw>
                </a:effectLst>
              </a:rPr>
              <a:t>initial et l’ensemble des </a:t>
            </a:r>
            <a:r>
              <a:rPr lang="fr-FR" sz="3600" b="1" dirty="0" smtClean="0">
                <a:solidFill>
                  <a:srgbClr val="7030A0"/>
                </a:solidFill>
                <a:effectLst>
                  <a:outerShdw blurRad="38100" dist="38100" dir="2700000" algn="tl">
                    <a:srgbClr val="000000">
                      <a:alpha val="43137"/>
                    </a:srgbClr>
                  </a:outerShdw>
                </a:effectLst>
              </a:rPr>
              <a:t>états </a:t>
            </a:r>
            <a:r>
              <a:rPr lang="fr-FR" sz="3600" b="1" dirty="0">
                <a:solidFill>
                  <a:srgbClr val="7030A0"/>
                </a:solidFill>
                <a:effectLst>
                  <a:outerShdw blurRad="38100" dist="38100" dir="2700000" algn="tl">
                    <a:srgbClr val="000000">
                      <a:alpha val="43137"/>
                    </a:srgbClr>
                  </a:outerShdw>
                </a:effectLst>
              </a:rPr>
              <a:t>finaux</a:t>
            </a:r>
            <a:r>
              <a:rPr lang="fr-FR" dirty="0"/>
              <a:t>.</a:t>
            </a:r>
          </a:p>
          <a:p>
            <a:endParaRPr lang="fr-FR" dirty="0"/>
          </a:p>
        </p:txBody>
      </p:sp>
      <p:sp>
        <p:nvSpPr>
          <p:cNvPr id="4" name="Flèche droite 3"/>
          <p:cNvSpPr/>
          <p:nvPr/>
        </p:nvSpPr>
        <p:spPr>
          <a:xfrm>
            <a:off x="599151" y="3100376"/>
            <a:ext cx="1061884" cy="58993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èche droite 4"/>
          <p:cNvSpPr/>
          <p:nvPr/>
        </p:nvSpPr>
        <p:spPr>
          <a:xfrm>
            <a:off x="604067" y="4576896"/>
            <a:ext cx="1061884" cy="58993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126214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577"/>
            <a:ext cx="10515600" cy="534520"/>
          </a:xfrm>
        </p:spPr>
        <p:txBody>
          <a:bodyPr>
            <a:normAutofit fontScale="90000"/>
          </a:bodyPr>
          <a:lstStyle/>
          <a:p>
            <a:pPr algn="ctr"/>
            <a:r>
              <a:rPr lang="fr-FR" b="1" dirty="0">
                <a:solidFill>
                  <a:srgbClr val="FF0000"/>
                </a:solidFill>
                <a:effectLst>
                  <a:outerShdw blurRad="38100" dist="38100" dir="2700000" algn="tl">
                    <a:srgbClr val="000000">
                      <a:alpha val="43137"/>
                    </a:srgbClr>
                  </a:outerShdw>
                </a:effectLst>
                <a:latin typeface="+mn-lt"/>
              </a:rPr>
              <a:t>Algorithme d’analyse</a:t>
            </a:r>
          </a:p>
        </p:txBody>
      </p:sp>
      <p:sp>
        <p:nvSpPr>
          <p:cNvPr id="3" name="Espace réservé du contenu 2"/>
          <p:cNvSpPr>
            <a:spLocks noGrp="1"/>
          </p:cNvSpPr>
          <p:nvPr>
            <p:ph idx="1"/>
          </p:nvPr>
        </p:nvSpPr>
        <p:spPr>
          <a:xfrm>
            <a:off x="838200" y="530943"/>
            <a:ext cx="10515600" cy="5646020"/>
          </a:xfrm>
        </p:spPr>
        <p:txBody>
          <a:bodyPr>
            <a:normAutofit/>
          </a:bodyPr>
          <a:lstStyle/>
          <a:p>
            <a:pPr marL="0" indent="0">
              <a:buNone/>
            </a:pPr>
            <a:r>
              <a:rPr lang="fr-FR" dirty="0" smtClean="0"/>
              <a:t>Soient:</a:t>
            </a:r>
          </a:p>
          <a:p>
            <a:pPr>
              <a:buFontTx/>
              <a:buChar char="-"/>
            </a:pPr>
            <a:r>
              <a:rPr lang="fr-FR" dirty="0" err="1" smtClean="0"/>
              <a:t>Ec</a:t>
            </a:r>
            <a:r>
              <a:rPr lang="fr-FR" dirty="0" smtClean="0"/>
              <a:t> l’état </a:t>
            </a:r>
            <a:r>
              <a:rPr lang="fr-FR" dirty="0"/>
              <a:t>courant de l’automate</a:t>
            </a:r>
            <a:r>
              <a:rPr lang="fr-FR" dirty="0" smtClean="0"/>
              <a:t>;</a:t>
            </a:r>
          </a:p>
          <a:p>
            <a:pPr>
              <a:buFontTx/>
              <a:buChar char="-"/>
            </a:pPr>
            <a:r>
              <a:rPr lang="fr-FR" dirty="0" err="1" smtClean="0"/>
              <a:t>tc</a:t>
            </a:r>
            <a:r>
              <a:rPr lang="fr-FR" dirty="0" smtClean="0"/>
              <a:t> </a:t>
            </a:r>
            <a:r>
              <a:rPr lang="fr-FR" dirty="0"/>
              <a:t>le terme courant</a:t>
            </a:r>
            <a:r>
              <a:rPr lang="fr-FR" dirty="0" smtClean="0"/>
              <a:t>;</a:t>
            </a:r>
          </a:p>
          <a:p>
            <a:pPr>
              <a:buFontTx/>
              <a:buChar char="-"/>
            </a:pPr>
            <a:r>
              <a:rPr lang="fr-FR" dirty="0" err="1" smtClean="0"/>
              <a:t>Ef</a:t>
            </a:r>
            <a:r>
              <a:rPr lang="fr-FR" dirty="0" smtClean="0"/>
              <a:t> </a:t>
            </a:r>
            <a:r>
              <a:rPr lang="fr-FR" dirty="0"/>
              <a:t>l’ensemble des </a:t>
            </a:r>
            <a:r>
              <a:rPr lang="fr-FR" dirty="0" smtClean="0"/>
              <a:t>états </a:t>
            </a:r>
            <a:r>
              <a:rPr lang="fr-FR" dirty="0"/>
              <a:t>finaux de l’automate</a:t>
            </a:r>
            <a:r>
              <a:rPr lang="fr-FR" dirty="0" smtClean="0"/>
              <a:t>;</a:t>
            </a:r>
            <a:endParaRPr lang="fr-FR" dirty="0"/>
          </a:p>
          <a:p>
            <a:pPr marL="0" indent="0">
              <a:buNone/>
            </a:pPr>
            <a:endParaRPr lang="fr-FR" dirty="0" smtClean="0"/>
          </a:p>
          <a:p>
            <a:pPr marL="0" indent="0">
              <a:buNone/>
            </a:pPr>
            <a:endParaRPr lang="fr-FR" dirty="0"/>
          </a:p>
          <a:p>
            <a:pPr marL="0" indent="0">
              <a:buNone/>
            </a:pPr>
            <a:r>
              <a:rPr lang="fr-FR" dirty="0" smtClean="0"/>
              <a:t>la </a:t>
            </a:r>
            <a:r>
              <a:rPr lang="fr-FR" dirty="0"/>
              <a:t>chaine analyser se termine par un </a:t>
            </a:r>
            <a:r>
              <a:rPr lang="fr-FR" dirty="0" smtClean="0"/>
              <a:t>#</a:t>
            </a:r>
          </a:p>
        </p:txBody>
      </p:sp>
    </p:spTree>
    <p:extLst>
      <p:ext uri="{BB962C8B-B14F-4D97-AF65-F5344CB8AC3E}">
        <p14:creationId xmlns:p14="http://schemas.microsoft.com/office/powerpoint/2010/main" val="37834449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40658" y="-3580"/>
            <a:ext cx="10513142" cy="637761"/>
          </a:xfrm>
        </p:spPr>
        <p:txBody>
          <a:bodyPr>
            <a:normAutofit fontScale="90000"/>
          </a:bodyPr>
          <a:lstStyle/>
          <a:p>
            <a:pPr algn="ctr"/>
            <a:r>
              <a:rPr lang="fr-FR" b="1" dirty="0">
                <a:solidFill>
                  <a:srgbClr val="FF0000"/>
                </a:solidFill>
                <a:effectLst>
                  <a:outerShdw blurRad="38100" dist="38100" dir="2700000" algn="tl">
                    <a:srgbClr val="000000">
                      <a:alpha val="43137"/>
                    </a:srgbClr>
                  </a:outerShdw>
                </a:effectLst>
                <a:latin typeface="+mn-lt"/>
              </a:rPr>
              <a:t>Algorithme d’analyse</a:t>
            </a:r>
            <a:endParaRPr lang="fr-FR" dirty="0">
              <a:latin typeface="+mn-lt"/>
            </a:endParaRPr>
          </a:p>
        </p:txBody>
      </p:sp>
      <p:sp>
        <p:nvSpPr>
          <p:cNvPr id="3" name="Espace réservé du contenu 2"/>
          <p:cNvSpPr>
            <a:spLocks noGrp="1"/>
          </p:cNvSpPr>
          <p:nvPr>
            <p:ph idx="1"/>
          </p:nvPr>
        </p:nvSpPr>
        <p:spPr>
          <a:xfrm>
            <a:off x="469494" y="634180"/>
            <a:ext cx="11019503" cy="6002593"/>
          </a:xfrm>
        </p:spPr>
        <p:txBody>
          <a:bodyPr>
            <a:noAutofit/>
          </a:bodyPr>
          <a:lstStyle/>
          <a:p>
            <a:pPr marL="0" indent="0">
              <a:buNone/>
            </a:pPr>
            <a:r>
              <a:rPr lang="fr-FR" sz="7200" dirty="0" err="1" smtClean="0">
                <a:solidFill>
                  <a:srgbClr val="FF0000"/>
                </a:solidFill>
                <a:effectLst>
                  <a:outerShdw blurRad="38100" dist="38100" dir="2700000" algn="tl">
                    <a:srgbClr val="000000">
                      <a:alpha val="43137"/>
                    </a:srgbClr>
                  </a:outerShdw>
                </a:effectLst>
              </a:rPr>
              <a:t>Ec</a:t>
            </a:r>
            <a:r>
              <a:rPr lang="fr-FR" sz="7200" dirty="0" smtClean="0"/>
              <a:t> </a:t>
            </a:r>
            <a:r>
              <a:rPr lang="fr-FR" sz="7200" b="1" dirty="0">
                <a:effectLst>
                  <a:outerShdw blurRad="38100" dist="38100" dir="2700000" algn="tl">
                    <a:srgbClr val="000000">
                      <a:alpha val="43137"/>
                    </a:srgbClr>
                  </a:outerShdw>
                </a:effectLst>
              </a:rPr>
              <a:t>&lt;--</a:t>
            </a:r>
            <a:r>
              <a:rPr lang="fr-FR" sz="7200" b="1" dirty="0">
                <a:solidFill>
                  <a:srgbClr val="FF0000"/>
                </a:solidFill>
                <a:effectLst>
                  <a:outerShdw blurRad="38100" dist="38100" dir="2700000" algn="tl">
                    <a:srgbClr val="000000">
                      <a:alpha val="43137"/>
                    </a:srgbClr>
                  </a:outerShdw>
                </a:effectLst>
              </a:rPr>
              <a:t> </a:t>
            </a:r>
            <a:r>
              <a:rPr lang="fr-FR" sz="4400" b="1" dirty="0">
                <a:solidFill>
                  <a:srgbClr val="FF0000"/>
                </a:solidFill>
                <a:effectLst>
                  <a:outerShdw blurRad="38100" dist="38100" dir="2700000" algn="tl">
                    <a:srgbClr val="000000">
                      <a:alpha val="43137"/>
                    </a:srgbClr>
                  </a:outerShdw>
                </a:effectLst>
              </a:rPr>
              <a:t>S // S est l’état initial de l’automate</a:t>
            </a:r>
          </a:p>
          <a:p>
            <a:pPr marL="0" indent="0">
              <a:buNone/>
            </a:pPr>
            <a:r>
              <a:rPr lang="fr-FR" sz="5400" b="1" dirty="0" err="1">
                <a:effectLst>
                  <a:outerShdw blurRad="38100" dist="38100" dir="2700000" algn="tl">
                    <a:srgbClr val="000000">
                      <a:alpha val="43137"/>
                    </a:srgbClr>
                  </a:outerShdw>
                </a:effectLst>
              </a:rPr>
              <a:t>TantQue</a:t>
            </a:r>
            <a:r>
              <a:rPr lang="fr-FR" sz="5400" dirty="0">
                <a:effectLst>
                  <a:outerShdw blurRad="38100" dist="38100" dir="2700000" algn="tl">
                    <a:srgbClr val="000000">
                      <a:alpha val="43137"/>
                    </a:srgbClr>
                  </a:outerShdw>
                </a:effectLst>
              </a:rPr>
              <a:t> </a:t>
            </a:r>
            <a:r>
              <a:rPr lang="fr-FR" sz="5400" b="1" dirty="0">
                <a:effectLst>
                  <a:outerShdw blurRad="38100" dist="38100" dir="2700000" algn="tl">
                    <a:srgbClr val="000000">
                      <a:alpha val="43137"/>
                    </a:srgbClr>
                  </a:outerShdw>
                </a:effectLst>
              </a:rPr>
              <a:t>(</a:t>
            </a:r>
            <a:r>
              <a:rPr lang="fr-FR" sz="5400" b="1" dirty="0" err="1">
                <a:effectLst>
                  <a:outerShdw blurRad="38100" dist="38100" dir="2700000" algn="tl">
                    <a:srgbClr val="000000">
                      <a:alpha val="43137"/>
                    </a:srgbClr>
                  </a:outerShdw>
                </a:effectLst>
              </a:rPr>
              <a:t>Ec</a:t>
            </a:r>
            <a:r>
              <a:rPr lang="fr-FR" sz="5400" b="1" dirty="0">
                <a:effectLst>
                  <a:outerShdw blurRad="38100" dist="38100" dir="2700000" algn="tl">
                    <a:srgbClr val="000000">
                      <a:alpha val="43137"/>
                    </a:srgbClr>
                  </a:outerShdw>
                </a:effectLst>
              </a:rPr>
              <a:t> != -1) et (</a:t>
            </a:r>
            <a:r>
              <a:rPr lang="fr-FR" sz="5400" b="1" dirty="0" err="1">
                <a:effectLst>
                  <a:outerShdw blurRad="38100" dist="38100" dir="2700000" algn="tl">
                    <a:srgbClr val="000000">
                      <a:alpha val="43137"/>
                    </a:srgbClr>
                  </a:outerShdw>
                </a:effectLst>
              </a:rPr>
              <a:t>tc</a:t>
            </a:r>
            <a:r>
              <a:rPr lang="fr-FR" sz="5400" b="1" dirty="0">
                <a:effectLst>
                  <a:outerShdw blurRad="38100" dist="38100" dir="2700000" algn="tl">
                    <a:srgbClr val="000000">
                      <a:alpha val="43137"/>
                    </a:srgbClr>
                  </a:outerShdw>
                </a:effectLst>
              </a:rPr>
              <a:t> != ’</a:t>
            </a:r>
            <a:r>
              <a:rPr lang="fr-FR" sz="5400" b="1" dirty="0">
                <a:solidFill>
                  <a:schemeClr val="accent5"/>
                </a:solidFill>
                <a:effectLst>
                  <a:outerShdw blurRad="38100" dist="38100" dir="2700000" algn="tl">
                    <a:srgbClr val="000000">
                      <a:alpha val="43137"/>
                    </a:srgbClr>
                  </a:outerShdw>
                </a:effectLst>
              </a:rPr>
              <a:t>#</a:t>
            </a:r>
            <a:r>
              <a:rPr lang="fr-FR" sz="5400" b="1" dirty="0">
                <a:effectLst>
                  <a:outerShdw blurRad="38100" dist="38100" dir="2700000" algn="tl">
                    <a:srgbClr val="000000">
                      <a:alpha val="43137"/>
                    </a:srgbClr>
                  </a:outerShdw>
                </a:effectLst>
              </a:rPr>
              <a:t>’)</a:t>
            </a:r>
            <a:r>
              <a:rPr lang="fr-FR" sz="5400" dirty="0"/>
              <a:t> </a:t>
            </a:r>
            <a:r>
              <a:rPr lang="fr-FR" sz="5400" b="1" dirty="0">
                <a:effectLst>
                  <a:outerShdw blurRad="38100" dist="38100" dir="2700000" algn="tl">
                    <a:srgbClr val="000000">
                      <a:alpha val="43137"/>
                    </a:srgbClr>
                  </a:outerShdw>
                </a:effectLst>
              </a:rPr>
              <a:t>faire</a:t>
            </a:r>
          </a:p>
          <a:p>
            <a:pPr marL="0" indent="0">
              <a:buNone/>
            </a:pPr>
            <a:r>
              <a:rPr lang="fr-FR" sz="7200" dirty="0"/>
              <a:t>	</a:t>
            </a:r>
            <a:r>
              <a:rPr lang="fr-FR" sz="7200" b="1" dirty="0" err="1">
                <a:solidFill>
                  <a:srgbClr val="C00000"/>
                </a:solidFill>
                <a:effectLst>
                  <a:outerShdw blurRad="38100" dist="38100" dir="2700000" algn="tl">
                    <a:srgbClr val="000000">
                      <a:alpha val="43137"/>
                    </a:srgbClr>
                  </a:outerShdw>
                </a:effectLst>
              </a:rPr>
              <a:t>Ec</a:t>
            </a:r>
            <a:r>
              <a:rPr lang="fr-FR" sz="7200" b="1" dirty="0">
                <a:solidFill>
                  <a:srgbClr val="C00000"/>
                </a:solidFill>
                <a:effectLst>
                  <a:outerShdw blurRad="38100" dist="38100" dir="2700000" algn="tl">
                    <a:srgbClr val="000000">
                      <a:alpha val="43137"/>
                    </a:srgbClr>
                  </a:outerShdw>
                </a:effectLst>
              </a:rPr>
              <a:t> &lt;-- T[</a:t>
            </a:r>
            <a:r>
              <a:rPr lang="fr-FR" sz="7200" b="1" dirty="0" err="1">
                <a:solidFill>
                  <a:srgbClr val="C00000"/>
                </a:solidFill>
                <a:effectLst>
                  <a:outerShdw blurRad="38100" dist="38100" dir="2700000" algn="tl">
                    <a:srgbClr val="000000">
                      <a:alpha val="43137"/>
                    </a:srgbClr>
                  </a:outerShdw>
                </a:effectLst>
              </a:rPr>
              <a:t>Ec</a:t>
            </a:r>
            <a:r>
              <a:rPr lang="fr-FR" sz="7200" b="1" dirty="0">
                <a:solidFill>
                  <a:srgbClr val="C00000"/>
                </a:solidFill>
                <a:effectLst>
                  <a:outerShdw blurRad="38100" dist="38100" dir="2700000" algn="tl">
                    <a:srgbClr val="000000">
                      <a:alpha val="43137"/>
                    </a:srgbClr>
                  </a:outerShdw>
                </a:effectLst>
              </a:rPr>
              <a:t>, </a:t>
            </a:r>
            <a:r>
              <a:rPr lang="fr-FR" sz="7200" b="1" dirty="0" err="1">
                <a:solidFill>
                  <a:srgbClr val="C00000"/>
                </a:solidFill>
                <a:effectLst>
                  <a:outerShdw blurRad="38100" dist="38100" dir="2700000" algn="tl">
                    <a:srgbClr val="000000">
                      <a:alpha val="43137"/>
                    </a:srgbClr>
                  </a:outerShdw>
                </a:effectLst>
              </a:rPr>
              <a:t>tc</a:t>
            </a:r>
            <a:r>
              <a:rPr lang="fr-FR" sz="7200" b="1" dirty="0" smtClean="0">
                <a:solidFill>
                  <a:srgbClr val="C00000"/>
                </a:solidFill>
                <a:effectLst>
                  <a:outerShdw blurRad="38100" dist="38100" dir="2700000" algn="tl">
                    <a:srgbClr val="000000">
                      <a:alpha val="43137"/>
                    </a:srgbClr>
                  </a:outerShdw>
                </a:effectLst>
              </a:rPr>
              <a:t>]</a:t>
            </a:r>
          </a:p>
          <a:p>
            <a:pPr marL="0" indent="0">
              <a:buNone/>
            </a:pPr>
            <a:r>
              <a:rPr lang="fr-FR" sz="7200" b="1" dirty="0">
                <a:solidFill>
                  <a:srgbClr val="C00000"/>
                </a:solidFill>
                <a:effectLst>
                  <a:outerShdw blurRad="38100" dist="38100" dir="2700000" algn="tl">
                    <a:srgbClr val="000000">
                      <a:alpha val="43137"/>
                    </a:srgbClr>
                  </a:outerShdw>
                </a:effectLst>
              </a:rPr>
              <a:t>	</a:t>
            </a:r>
            <a:r>
              <a:rPr lang="fr-FR" sz="7200" b="1" dirty="0" err="1" smtClean="0">
                <a:solidFill>
                  <a:srgbClr val="C00000"/>
                </a:solidFill>
                <a:effectLst>
                  <a:outerShdw blurRad="38100" dist="38100" dir="2700000" algn="tl">
                    <a:srgbClr val="000000">
                      <a:alpha val="43137"/>
                    </a:srgbClr>
                  </a:outerShdw>
                </a:effectLst>
              </a:rPr>
              <a:t>tc</a:t>
            </a:r>
            <a:r>
              <a:rPr lang="fr-FR" sz="7200" b="1" dirty="0" smtClean="0">
                <a:solidFill>
                  <a:srgbClr val="C00000"/>
                </a:solidFill>
                <a:effectLst>
                  <a:outerShdw blurRad="38100" dist="38100" dir="2700000" algn="tl">
                    <a:srgbClr val="000000">
                      <a:alpha val="43137"/>
                    </a:srgbClr>
                  </a:outerShdw>
                </a:effectLst>
              </a:rPr>
              <a:t> </a:t>
            </a:r>
            <a:r>
              <a:rPr lang="fr-FR" sz="7200" b="1" dirty="0">
                <a:solidFill>
                  <a:srgbClr val="C00000"/>
                </a:solidFill>
                <a:effectLst>
                  <a:outerShdw blurRad="38100" dist="38100" dir="2700000" algn="tl">
                    <a:srgbClr val="000000">
                      <a:alpha val="43137"/>
                    </a:srgbClr>
                  </a:outerShdw>
                </a:effectLst>
              </a:rPr>
              <a:t>&lt;-- </a:t>
            </a:r>
            <a:r>
              <a:rPr lang="fr-FR" sz="7200" b="1" dirty="0" err="1" smtClean="0">
                <a:solidFill>
                  <a:srgbClr val="C00000"/>
                </a:solidFill>
                <a:effectLst>
                  <a:outerShdw blurRad="38100" dist="38100" dir="2700000" algn="tl">
                    <a:srgbClr val="000000">
                      <a:alpha val="43137"/>
                    </a:srgbClr>
                  </a:outerShdw>
                </a:effectLst>
              </a:rPr>
              <a:t>ts</a:t>
            </a:r>
            <a:endParaRPr lang="fr-FR" sz="7200" b="1" dirty="0" smtClean="0">
              <a:solidFill>
                <a:srgbClr val="C00000"/>
              </a:solidFill>
              <a:effectLst>
                <a:outerShdw blurRad="38100" dist="38100" dir="2700000" algn="tl">
                  <a:srgbClr val="000000">
                    <a:alpha val="43137"/>
                  </a:srgbClr>
                </a:outerShdw>
              </a:effectLst>
            </a:endParaRPr>
          </a:p>
          <a:p>
            <a:pPr marL="0" indent="0">
              <a:buNone/>
            </a:pPr>
            <a:r>
              <a:rPr lang="fr-FR" sz="7200" b="1" dirty="0" err="1" smtClean="0">
                <a:effectLst>
                  <a:outerShdw blurRad="38100" dist="38100" dir="2700000" algn="tl">
                    <a:srgbClr val="000000">
                      <a:alpha val="43137"/>
                    </a:srgbClr>
                  </a:outerShdw>
                </a:effectLst>
              </a:rPr>
              <a:t>Ftq</a:t>
            </a:r>
            <a:endParaRPr lang="fr-FR" sz="7200" b="1"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94970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40658" y="-3580"/>
            <a:ext cx="10513142" cy="637761"/>
          </a:xfrm>
        </p:spPr>
        <p:txBody>
          <a:bodyPr>
            <a:normAutofit fontScale="90000"/>
          </a:bodyPr>
          <a:lstStyle/>
          <a:p>
            <a:pPr algn="ctr"/>
            <a:r>
              <a:rPr lang="fr-FR" b="1" dirty="0">
                <a:solidFill>
                  <a:srgbClr val="FF0000"/>
                </a:solidFill>
                <a:effectLst>
                  <a:outerShdw blurRad="38100" dist="38100" dir="2700000" algn="tl">
                    <a:srgbClr val="000000">
                      <a:alpha val="43137"/>
                    </a:srgbClr>
                  </a:outerShdw>
                </a:effectLst>
              </a:rPr>
              <a:t>Algorithme </a:t>
            </a:r>
            <a:r>
              <a:rPr lang="fr-FR" b="1" dirty="0" smtClean="0">
                <a:solidFill>
                  <a:srgbClr val="FF0000"/>
                </a:solidFill>
                <a:effectLst>
                  <a:outerShdw blurRad="38100" dist="38100" dir="2700000" algn="tl">
                    <a:srgbClr val="000000">
                      <a:alpha val="43137"/>
                    </a:srgbClr>
                  </a:outerShdw>
                </a:effectLst>
              </a:rPr>
              <a:t>d’analyse (1)</a:t>
            </a:r>
            <a:endParaRPr lang="fr-FR" dirty="0"/>
          </a:p>
        </p:txBody>
      </p:sp>
      <p:sp>
        <p:nvSpPr>
          <p:cNvPr id="3" name="Espace réservé du contenu 2"/>
          <p:cNvSpPr>
            <a:spLocks noGrp="1"/>
          </p:cNvSpPr>
          <p:nvPr>
            <p:ph idx="1"/>
          </p:nvPr>
        </p:nvSpPr>
        <p:spPr>
          <a:xfrm>
            <a:off x="838200" y="634180"/>
            <a:ext cx="10515600" cy="6002593"/>
          </a:xfrm>
        </p:spPr>
        <p:txBody>
          <a:bodyPr>
            <a:noAutofit/>
          </a:bodyPr>
          <a:lstStyle/>
          <a:p>
            <a:pPr marL="0" indent="0">
              <a:buNone/>
            </a:pPr>
            <a:r>
              <a:rPr lang="fr-FR" sz="3200" b="1" dirty="0" smtClean="0">
                <a:effectLst>
                  <a:outerShdw blurRad="38100" dist="38100" dir="2700000" algn="tl">
                    <a:srgbClr val="000000">
                      <a:alpha val="43137"/>
                    </a:srgbClr>
                  </a:outerShdw>
                </a:effectLst>
              </a:rPr>
              <a:t>si</a:t>
            </a:r>
            <a:r>
              <a:rPr lang="fr-FR" sz="3200" dirty="0" smtClean="0">
                <a:effectLst>
                  <a:outerShdw blurRad="38100" dist="38100" dir="2700000" algn="tl">
                    <a:srgbClr val="000000">
                      <a:alpha val="43137"/>
                    </a:srgbClr>
                  </a:outerShdw>
                </a:effectLst>
              </a:rPr>
              <a:t>          </a:t>
            </a:r>
            <a:r>
              <a:rPr lang="fr-FR" sz="3200" b="1" dirty="0" err="1" smtClean="0">
                <a:effectLst>
                  <a:outerShdw blurRad="38100" dist="38100" dir="2700000" algn="tl">
                    <a:srgbClr val="000000">
                      <a:alpha val="43137"/>
                    </a:srgbClr>
                  </a:outerShdw>
                </a:effectLst>
              </a:rPr>
              <a:t>Ec</a:t>
            </a:r>
            <a:r>
              <a:rPr lang="fr-FR" sz="3200" b="1" dirty="0" smtClean="0">
                <a:effectLst>
                  <a:outerShdw blurRad="38100" dist="38100" dir="2700000" algn="tl">
                    <a:srgbClr val="000000">
                      <a:alpha val="43137"/>
                    </a:srgbClr>
                  </a:outerShdw>
                </a:effectLst>
              </a:rPr>
              <a:t> </a:t>
            </a:r>
            <a:r>
              <a:rPr lang="fr-FR" sz="3200" b="1" dirty="0">
                <a:effectLst>
                  <a:outerShdw blurRad="38100" dist="38100" dir="2700000" algn="tl">
                    <a:srgbClr val="000000">
                      <a:alpha val="43137"/>
                    </a:srgbClr>
                  </a:outerShdw>
                </a:effectLst>
              </a:rPr>
              <a:t>= -1</a:t>
            </a:r>
            <a:r>
              <a:rPr lang="fr-FR" sz="3200" dirty="0"/>
              <a:t> </a:t>
            </a:r>
          </a:p>
          <a:p>
            <a:pPr marL="0" indent="0">
              <a:buNone/>
            </a:pPr>
            <a:r>
              <a:rPr lang="fr-FR" sz="3200" dirty="0"/>
              <a:t>    </a:t>
            </a:r>
            <a:r>
              <a:rPr lang="fr-FR" sz="3200" dirty="0" smtClean="0"/>
              <a:t>  </a:t>
            </a:r>
            <a:r>
              <a:rPr lang="fr-FR" sz="3200" b="1" dirty="0" smtClean="0"/>
              <a:t>alors</a:t>
            </a:r>
            <a:endParaRPr lang="fr-FR" sz="3200" b="1" dirty="0"/>
          </a:p>
          <a:p>
            <a:pPr marL="0" indent="0">
              <a:buNone/>
            </a:pPr>
            <a:r>
              <a:rPr lang="fr-FR" sz="3200" b="1" dirty="0">
                <a:solidFill>
                  <a:srgbClr val="FF0000"/>
                </a:solidFill>
                <a:effectLst>
                  <a:outerShdw blurRad="38100" dist="38100" dir="2700000" algn="tl">
                    <a:srgbClr val="000000">
                      <a:alpha val="43137"/>
                    </a:srgbClr>
                  </a:outerShdw>
                </a:effectLst>
              </a:rPr>
              <a:t>	Chaine non acceptée</a:t>
            </a:r>
          </a:p>
          <a:p>
            <a:pPr marL="0" indent="0">
              <a:buNone/>
            </a:pPr>
            <a:r>
              <a:rPr lang="fr-FR" sz="3200" b="1" dirty="0" smtClean="0">
                <a:effectLst>
                  <a:outerShdw blurRad="38100" dist="38100" dir="2700000" algn="tl">
                    <a:srgbClr val="000000">
                      <a:alpha val="43137"/>
                    </a:srgbClr>
                  </a:outerShdw>
                </a:effectLst>
              </a:rPr>
              <a:t>sinon</a:t>
            </a:r>
            <a:endParaRPr lang="fr-FR" sz="3200" b="1" dirty="0">
              <a:effectLst>
                <a:outerShdw blurRad="38100" dist="38100" dir="2700000" algn="tl">
                  <a:srgbClr val="000000">
                    <a:alpha val="43137"/>
                  </a:srgbClr>
                </a:outerShdw>
              </a:effectLst>
            </a:endParaRPr>
          </a:p>
          <a:p>
            <a:pPr marL="0" indent="0">
              <a:buNone/>
            </a:pPr>
            <a:r>
              <a:rPr lang="fr-FR" sz="3200" dirty="0"/>
              <a:t>      	</a:t>
            </a:r>
            <a:r>
              <a:rPr lang="fr-FR" sz="3200" b="1" dirty="0">
                <a:effectLst>
                  <a:outerShdw blurRad="38100" dist="38100" dir="2700000" algn="tl">
                    <a:srgbClr val="000000">
                      <a:alpha val="43137"/>
                    </a:srgbClr>
                  </a:outerShdw>
                </a:effectLst>
              </a:rPr>
              <a:t>si</a:t>
            </a:r>
            <a:r>
              <a:rPr lang="fr-FR" sz="3200" dirty="0">
                <a:effectLst>
                  <a:outerShdw blurRad="38100" dist="38100" dir="2700000" algn="tl">
                    <a:srgbClr val="000000">
                      <a:alpha val="43137"/>
                    </a:srgbClr>
                  </a:outerShdw>
                </a:effectLst>
              </a:rPr>
              <a:t> </a:t>
            </a:r>
            <a:r>
              <a:rPr lang="fr-FR" sz="3200" b="1" dirty="0" err="1">
                <a:solidFill>
                  <a:srgbClr val="C00000"/>
                </a:solidFill>
                <a:effectLst>
                  <a:outerShdw blurRad="38100" dist="38100" dir="2700000" algn="tl">
                    <a:srgbClr val="000000">
                      <a:alpha val="43137"/>
                    </a:srgbClr>
                  </a:outerShdw>
                </a:effectLst>
              </a:rPr>
              <a:t>Ec</a:t>
            </a:r>
            <a:r>
              <a:rPr lang="fr-FR" sz="3200" b="1" dirty="0">
                <a:solidFill>
                  <a:srgbClr val="C00000"/>
                </a:solidFill>
                <a:effectLst>
                  <a:outerShdw blurRad="38100" dist="38100" dir="2700000" algn="tl">
                    <a:srgbClr val="000000">
                      <a:alpha val="43137"/>
                    </a:srgbClr>
                  </a:outerShdw>
                </a:effectLst>
              </a:rPr>
              <a:t> appartient </a:t>
            </a:r>
            <a:r>
              <a:rPr lang="fr-FR" sz="3200" b="1" dirty="0" err="1">
                <a:solidFill>
                  <a:srgbClr val="C00000"/>
                </a:solidFill>
                <a:effectLst>
                  <a:outerShdw blurRad="38100" dist="38100" dir="2700000" algn="tl">
                    <a:srgbClr val="000000">
                      <a:alpha val="43137"/>
                    </a:srgbClr>
                  </a:outerShdw>
                </a:effectLst>
              </a:rPr>
              <a:t>Ef</a:t>
            </a:r>
            <a:r>
              <a:rPr lang="fr-FR" sz="3200" dirty="0"/>
              <a:t> </a:t>
            </a:r>
          </a:p>
          <a:p>
            <a:pPr marL="0" indent="0">
              <a:buNone/>
            </a:pPr>
            <a:r>
              <a:rPr lang="fr-FR" sz="3200" dirty="0"/>
              <a:t>	</a:t>
            </a:r>
            <a:r>
              <a:rPr lang="fr-FR" sz="3200" dirty="0" smtClean="0"/>
              <a:t>    </a:t>
            </a:r>
            <a:r>
              <a:rPr lang="fr-FR" sz="3200" b="1" dirty="0" smtClean="0">
                <a:effectLst>
                  <a:outerShdw blurRad="38100" dist="38100" dir="2700000" algn="tl">
                    <a:srgbClr val="000000">
                      <a:alpha val="43137"/>
                    </a:srgbClr>
                  </a:outerShdw>
                </a:effectLst>
              </a:rPr>
              <a:t>alors</a:t>
            </a:r>
            <a:endParaRPr lang="fr-FR" sz="3200" b="1" dirty="0">
              <a:effectLst>
                <a:outerShdw blurRad="38100" dist="38100" dir="2700000" algn="tl">
                  <a:srgbClr val="000000">
                    <a:alpha val="43137"/>
                  </a:srgbClr>
                </a:outerShdw>
              </a:effectLst>
            </a:endParaRPr>
          </a:p>
          <a:p>
            <a:pPr marL="0" indent="0">
              <a:buNone/>
            </a:pPr>
            <a:r>
              <a:rPr lang="fr-FR" sz="3200" dirty="0"/>
              <a:t>		</a:t>
            </a:r>
            <a:r>
              <a:rPr lang="fr-FR" sz="3200" b="1" dirty="0">
                <a:solidFill>
                  <a:schemeClr val="accent5"/>
                </a:solidFill>
                <a:effectLst>
                  <a:outerShdw blurRad="38100" dist="38100" dir="2700000" algn="tl">
                    <a:srgbClr val="000000">
                      <a:alpha val="43137"/>
                    </a:srgbClr>
                  </a:outerShdw>
                </a:effectLst>
              </a:rPr>
              <a:t>Chaine acceptée</a:t>
            </a:r>
          </a:p>
          <a:p>
            <a:pPr marL="0" indent="0">
              <a:buNone/>
            </a:pPr>
            <a:r>
              <a:rPr lang="fr-FR" sz="3200" dirty="0"/>
              <a:t>	</a:t>
            </a:r>
            <a:r>
              <a:rPr lang="fr-FR" sz="3200" b="1" dirty="0" smtClean="0">
                <a:effectLst>
                  <a:outerShdw blurRad="38100" dist="38100" dir="2700000" algn="tl">
                    <a:srgbClr val="000000">
                      <a:alpha val="43137"/>
                    </a:srgbClr>
                  </a:outerShdw>
                </a:effectLst>
              </a:rPr>
              <a:t>sinon</a:t>
            </a:r>
            <a:endParaRPr lang="fr-FR" sz="3200" b="1" dirty="0">
              <a:effectLst>
                <a:outerShdw blurRad="38100" dist="38100" dir="2700000" algn="tl">
                  <a:srgbClr val="000000">
                    <a:alpha val="43137"/>
                  </a:srgbClr>
                </a:outerShdw>
              </a:effectLst>
            </a:endParaRPr>
          </a:p>
          <a:p>
            <a:pPr marL="0" indent="0">
              <a:buNone/>
            </a:pPr>
            <a:r>
              <a:rPr lang="fr-FR" sz="3200" dirty="0"/>
              <a:t>	 	</a:t>
            </a:r>
            <a:r>
              <a:rPr lang="fr-FR" sz="3200" b="1" dirty="0">
                <a:solidFill>
                  <a:srgbClr val="FF0000"/>
                </a:solidFill>
                <a:effectLst>
                  <a:outerShdw blurRad="38100" dist="38100" dir="2700000" algn="tl">
                    <a:srgbClr val="000000">
                      <a:alpha val="43137"/>
                    </a:srgbClr>
                  </a:outerShdw>
                </a:effectLst>
              </a:rPr>
              <a:t>Chaine non acceptée</a:t>
            </a:r>
          </a:p>
          <a:p>
            <a:pPr marL="0" indent="0">
              <a:buNone/>
            </a:pPr>
            <a:r>
              <a:rPr lang="fr-FR" sz="3200" dirty="0"/>
              <a:t>	</a:t>
            </a:r>
            <a:r>
              <a:rPr lang="fr-FR" sz="3200" b="1" dirty="0" err="1">
                <a:effectLst>
                  <a:outerShdw blurRad="38100" dist="38100" dir="2700000" algn="tl">
                    <a:srgbClr val="000000">
                      <a:alpha val="43137"/>
                    </a:srgbClr>
                  </a:outerShdw>
                </a:effectLst>
              </a:rPr>
              <a:t>Fsi</a:t>
            </a:r>
            <a:endParaRPr lang="fr-FR" sz="3200" b="1" dirty="0">
              <a:effectLst>
                <a:outerShdw blurRad="38100" dist="38100" dir="2700000" algn="tl">
                  <a:srgbClr val="000000">
                    <a:alpha val="43137"/>
                  </a:srgbClr>
                </a:outerShdw>
              </a:effectLst>
            </a:endParaRPr>
          </a:p>
          <a:p>
            <a:pPr marL="0" indent="0">
              <a:buNone/>
            </a:pPr>
            <a:r>
              <a:rPr lang="fr-FR" sz="3200" b="1" dirty="0" err="1" smtClean="0">
                <a:effectLst>
                  <a:outerShdw blurRad="38100" dist="38100" dir="2700000" algn="tl">
                    <a:srgbClr val="000000">
                      <a:alpha val="43137"/>
                    </a:srgbClr>
                  </a:outerShdw>
                </a:effectLst>
              </a:rPr>
              <a:t>Fsi</a:t>
            </a:r>
            <a:endParaRPr lang="fr-FR"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138848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solidFill>
                  <a:srgbClr val="FF0000"/>
                </a:solidFill>
                <a:effectLst>
                  <a:outerShdw blurRad="38100" dist="38100" dir="2700000" algn="tl">
                    <a:srgbClr val="000000">
                      <a:alpha val="43137"/>
                    </a:srgbClr>
                  </a:outerShdw>
                </a:effectLst>
              </a:rPr>
              <a:t>Outils de construction des </a:t>
            </a:r>
            <a:r>
              <a:rPr lang="fr-FR" b="1" dirty="0" smtClean="0">
                <a:solidFill>
                  <a:srgbClr val="FF0000"/>
                </a:solidFill>
                <a:effectLst>
                  <a:outerShdw blurRad="38100" dist="38100" dir="2700000" algn="tl">
                    <a:srgbClr val="000000">
                      <a:alpha val="43137"/>
                    </a:srgbClr>
                  </a:outerShdw>
                </a:effectLst>
              </a:rPr>
              <a:t>compilateurs (1)</a:t>
            </a:r>
            <a:endParaRPr lang="fr-FR" dirty="0"/>
          </a:p>
        </p:txBody>
      </p:sp>
      <p:sp>
        <p:nvSpPr>
          <p:cNvPr id="3" name="Espace réservé du contenu 2"/>
          <p:cNvSpPr>
            <a:spLocks noGrp="1"/>
          </p:cNvSpPr>
          <p:nvPr>
            <p:ph idx="1"/>
          </p:nvPr>
        </p:nvSpPr>
        <p:spPr/>
        <p:txBody>
          <a:bodyPr>
            <a:normAutofit/>
          </a:bodyPr>
          <a:lstStyle/>
          <a:p>
            <a:r>
              <a:rPr lang="fr-FR" dirty="0"/>
              <a:t>La première catégorie est représentée par des outils généraux </a:t>
            </a:r>
            <a:r>
              <a:rPr lang="fr-FR" dirty="0" smtClean="0"/>
              <a:t>appelés: </a:t>
            </a:r>
          </a:p>
          <a:p>
            <a:pPr lvl="1"/>
            <a:r>
              <a:rPr lang="fr-FR" b="1" dirty="0" smtClean="0">
                <a:solidFill>
                  <a:srgbClr val="FF0000"/>
                </a:solidFill>
                <a:effectLst>
                  <a:outerShdw blurRad="38100" dist="38100" dir="2700000" algn="tl">
                    <a:srgbClr val="000000">
                      <a:alpha val="43137"/>
                    </a:srgbClr>
                  </a:outerShdw>
                </a:effectLst>
              </a:rPr>
              <a:t>Compilateurs </a:t>
            </a:r>
            <a:r>
              <a:rPr lang="fr-FR" b="1" dirty="0">
                <a:solidFill>
                  <a:srgbClr val="FF0000"/>
                </a:solidFill>
                <a:effectLst>
                  <a:outerShdw blurRad="38100" dist="38100" dir="2700000" algn="tl">
                    <a:srgbClr val="000000">
                      <a:alpha val="43137"/>
                    </a:srgbClr>
                  </a:outerShdw>
                </a:effectLst>
              </a:rPr>
              <a:t>de Compilateurs</a:t>
            </a:r>
            <a:r>
              <a:rPr lang="fr-FR" dirty="0"/>
              <a:t>, </a:t>
            </a:r>
            <a:endParaRPr lang="fr-FR" dirty="0" smtClean="0"/>
          </a:p>
          <a:p>
            <a:pPr lvl="1"/>
            <a:r>
              <a:rPr lang="fr-FR" b="1" dirty="0" smtClean="0">
                <a:solidFill>
                  <a:srgbClr val="FF0000"/>
                </a:solidFill>
                <a:effectLst>
                  <a:outerShdw blurRad="38100" dist="38100" dir="2700000" algn="tl">
                    <a:srgbClr val="000000">
                      <a:alpha val="43137"/>
                    </a:srgbClr>
                  </a:outerShdw>
                </a:effectLst>
              </a:rPr>
              <a:t>Générateurs </a:t>
            </a:r>
            <a:r>
              <a:rPr lang="fr-FR" b="1" dirty="0">
                <a:solidFill>
                  <a:srgbClr val="FF0000"/>
                </a:solidFill>
                <a:effectLst>
                  <a:outerShdw blurRad="38100" dist="38100" dir="2700000" algn="tl">
                    <a:srgbClr val="000000">
                      <a:alpha val="43137"/>
                    </a:srgbClr>
                  </a:outerShdw>
                </a:effectLst>
              </a:rPr>
              <a:t>de Compilateurs</a:t>
            </a:r>
            <a:r>
              <a:rPr lang="fr-FR" dirty="0"/>
              <a:t> ou </a:t>
            </a:r>
            <a:endParaRPr lang="fr-FR" dirty="0" smtClean="0"/>
          </a:p>
          <a:p>
            <a:pPr lvl="1"/>
            <a:r>
              <a:rPr lang="fr-FR" b="1" dirty="0" smtClean="0">
                <a:solidFill>
                  <a:srgbClr val="FF0000"/>
                </a:solidFill>
                <a:effectLst>
                  <a:outerShdw blurRad="38100" dist="38100" dir="2700000" algn="tl">
                    <a:srgbClr val="000000">
                      <a:alpha val="43137"/>
                    </a:srgbClr>
                  </a:outerShdw>
                </a:effectLst>
              </a:rPr>
              <a:t>Systèmes </a:t>
            </a:r>
            <a:r>
              <a:rPr lang="fr-FR" b="1" dirty="0">
                <a:solidFill>
                  <a:srgbClr val="FF0000"/>
                </a:solidFill>
                <a:effectLst>
                  <a:outerShdw blurRad="38100" dist="38100" dir="2700000" algn="tl">
                    <a:srgbClr val="000000">
                      <a:alpha val="43137"/>
                    </a:srgbClr>
                  </a:outerShdw>
                </a:effectLst>
              </a:rPr>
              <a:t>d’écriture de traducteurs</a:t>
            </a:r>
            <a:r>
              <a:rPr lang="fr-FR" dirty="0"/>
              <a:t>. </a:t>
            </a:r>
            <a:endParaRPr lang="fr-FR" dirty="0" smtClean="0"/>
          </a:p>
          <a:p>
            <a:r>
              <a:rPr lang="fr-FR" dirty="0" smtClean="0"/>
              <a:t>Les </a:t>
            </a:r>
            <a:r>
              <a:rPr lang="fr-FR" dirty="0"/>
              <a:t>outils de cette catégorie </a:t>
            </a:r>
            <a:r>
              <a:rPr lang="fr-FR" dirty="0" smtClean="0"/>
              <a:t>:</a:t>
            </a:r>
          </a:p>
          <a:p>
            <a:pPr lvl="1"/>
            <a:r>
              <a:rPr lang="fr-FR" dirty="0" smtClean="0"/>
              <a:t>se </a:t>
            </a:r>
            <a:r>
              <a:rPr lang="fr-FR" dirty="0"/>
              <a:t>sont souvent </a:t>
            </a:r>
            <a:r>
              <a:rPr lang="fr-FR" b="1" dirty="0">
                <a:effectLst>
                  <a:outerShdw blurRad="38100" dist="38100" dir="2700000" algn="tl">
                    <a:srgbClr val="000000">
                      <a:alpha val="43137"/>
                    </a:srgbClr>
                  </a:outerShdw>
                </a:effectLst>
              </a:rPr>
              <a:t>orientés</a:t>
            </a:r>
            <a:r>
              <a:rPr lang="fr-FR" dirty="0"/>
              <a:t> vers un </a:t>
            </a:r>
            <a:r>
              <a:rPr lang="fr-FR" b="1" dirty="0">
                <a:solidFill>
                  <a:srgbClr val="FF0000"/>
                </a:solidFill>
                <a:effectLst>
                  <a:outerShdw blurRad="38100" dist="38100" dir="2700000" algn="tl">
                    <a:srgbClr val="000000">
                      <a:alpha val="43137"/>
                    </a:srgbClr>
                  </a:outerShdw>
                </a:effectLst>
              </a:rPr>
              <a:t>modèle particulier de langages</a:t>
            </a:r>
            <a:r>
              <a:rPr lang="fr-FR" dirty="0"/>
              <a:t> et </a:t>
            </a:r>
            <a:endParaRPr lang="fr-FR" dirty="0" smtClean="0"/>
          </a:p>
          <a:p>
            <a:pPr lvl="1"/>
            <a:r>
              <a:rPr lang="fr-FR" dirty="0" smtClean="0"/>
              <a:t>ne </a:t>
            </a:r>
            <a:r>
              <a:rPr lang="fr-FR" dirty="0"/>
              <a:t>sont </a:t>
            </a:r>
            <a:r>
              <a:rPr lang="fr-FR" b="1" dirty="0">
                <a:effectLst>
                  <a:outerShdw blurRad="38100" dist="38100" dir="2700000" algn="tl">
                    <a:srgbClr val="000000">
                      <a:alpha val="43137"/>
                    </a:srgbClr>
                  </a:outerShdw>
                </a:effectLst>
              </a:rPr>
              <a:t>adaptés</a:t>
            </a:r>
            <a:r>
              <a:rPr lang="fr-FR" dirty="0"/>
              <a:t> qu’à la </a:t>
            </a:r>
            <a:r>
              <a:rPr lang="fr-FR" b="1" dirty="0">
                <a:solidFill>
                  <a:srgbClr val="FF0000"/>
                </a:solidFill>
                <a:effectLst>
                  <a:outerShdw blurRad="38100" dist="38100" dir="2700000" algn="tl">
                    <a:srgbClr val="000000">
                      <a:alpha val="43137"/>
                    </a:srgbClr>
                  </a:outerShdw>
                </a:effectLst>
              </a:rPr>
              <a:t>construction</a:t>
            </a:r>
            <a:r>
              <a:rPr lang="fr-FR" dirty="0">
                <a:effectLst>
                  <a:outerShdw blurRad="38100" dist="38100" dir="2700000" algn="tl">
                    <a:srgbClr val="000000">
                      <a:alpha val="43137"/>
                    </a:srgbClr>
                  </a:outerShdw>
                </a:effectLst>
              </a:rPr>
              <a:t> </a:t>
            </a:r>
            <a:r>
              <a:rPr lang="fr-FR" dirty="0"/>
              <a:t>de </a:t>
            </a:r>
            <a:r>
              <a:rPr lang="fr-FR" b="1" dirty="0">
                <a:solidFill>
                  <a:srgbClr val="FF0000"/>
                </a:solidFill>
                <a:effectLst>
                  <a:outerShdw blurRad="38100" dist="38100" dir="2700000" algn="tl">
                    <a:srgbClr val="000000">
                      <a:alpha val="43137"/>
                    </a:srgbClr>
                  </a:outerShdw>
                </a:effectLst>
              </a:rPr>
              <a:t>compilateurs</a:t>
            </a:r>
            <a:r>
              <a:rPr lang="fr-FR" dirty="0">
                <a:effectLst>
                  <a:outerShdw blurRad="38100" dist="38100" dir="2700000" algn="tl">
                    <a:srgbClr val="000000">
                      <a:alpha val="43137"/>
                    </a:srgbClr>
                  </a:outerShdw>
                </a:effectLst>
              </a:rPr>
              <a:t> </a:t>
            </a:r>
            <a:r>
              <a:rPr lang="fr-FR" dirty="0"/>
              <a:t>pour des </a:t>
            </a:r>
            <a:r>
              <a:rPr lang="fr-FR" b="1" dirty="0">
                <a:solidFill>
                  <a:srgbClr val="FF0000"/>
                </a:solidFill>
                <a:effectLst>
                  <a:outerShdw blurRad="38100" dist="38100" dir="2700000" algn="tl">
                    <a:srgbClr val="000000">
                      <a:alpha val="43137"/>
                    </a:srgbClr>
                  </a:outerShdw>
                </a:effectLst>
              </a:rPr>
              <a:t>langages</a:t>
            </a:r>
            <a:r>
              <a:rPr lang="fr-FR" dirty="0">
                <a:effectLst>
                  <a:outerShdw blurRad="38100" dist="38100" dir="2700000" algn="tl">
                    <a:srgbClr val="000000">
                      <a:alpha val="43137"/>
                    </a:srgbClr>
                  </a:outerShdw>
                </a:effectLst>
              </a:rPr>
              <a:t> </a:t>
            </a:r>
            <a:r>
              <a:rPr lang="fr-FR" dirty="0"/>
              <a:t>correspondant à ce </a:t>
            </a:r>
            <a:r>
              <a:rPr lang="fr-FR" b="1" dirty="0">
                <a:solidFill>
                  <a:srgbClr val="FF0000"/>
                </a:solidFill>
                <a:effectLst>
                  <a:outerShdw blurRad="38100" dist="38100" dir="2700000" algn="tl">
                    <a:srgbClr val="000000">
                      <a:alpha val="43137"/>
                    </a:srgbClr>
                  </a:outerShdw>
                </a:effectLst>
              </a:rPr>
              <a:t>modèle</a:t>
            </a:r>
            <a:r>
              <a:rPr lang="fr-FR" dirty="0" smtClean="0"/>
              <a:t>.</a:t>
            </a:r>
            <a:endParaRPr lang="fr-FR" dirty="0"/>
          </a:p>
        </p:txBody>
      </p:sp>
    </p:spTree>
    <p:extLst>
      <p:ext uri="{BB962C8B-B14F-4D97-AF65-F5344CB8AC3E}">
        <p14:creationId xmlns:p14="http://schemas.microsoft.com/office/powerpoint/2010/main" val="639871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solidFill>
                  <a:srgbClr val="FF0000"/>
                </a:solidFill>
                <a:effectLst>
                  <a:outerShdw blurRad="38100" dist="38100" dir="2700000" algn="tl">
                    <a:srgbClr val="000000">
                      <a:alpha val="43137"/>
                    </a:srgbClr>
                  </a:outerShdw>
                </a:effectLst>
              </a:rPr>
              <a:t>Outils de construction des compilateurs (1)</a:t>
            </a:r>
            <a:endParaRPr lang="fr-FR" dirty="0"/>
          </a:p>
        </p:txBody>
      </p:sp>
      <p:sp>
        <p:nvSpPr>
          <p:cNvPr id="3" name="Espace réservé du contenu 2"/>
          <p:cNvSpPr>
            <a:spLocks noGrp="1"/>
          </p:cNvSpPr>
          <p:nvPr>
            <p:ph idx="1"/>
          </p:nvPr>
        </p:nvSpPr>
        <p:spPr/>
        <p:txBody>
          <a:bodyPr/>
          <a:lstStyle/>
          <a:p>
            <a:r>
              <a:rPr lang="fr-FR" dirty="0"/>
              <a:t>La deuxième catégorie correspond à des outils spécialisés dans la construction automatique de certaines phases d’un compilateur, tels que </a:t>
            </a:r>
            <a:r>
              <a:rPr lang="fr-FR" dirty="0" smtClean="0"/>
              <a:t>:</a:t>
            </a:r>
          </a:p>
          <a:p>
            <a:endParaRPr lang="fr-FR" dirty="0" smtClean="0"/>
          </a:p>
          <a:p>
            <a:pPr lvl="1"/>
            <a:r>
              <a:rPr lang="fr-FR" dirty="0" smtClean="0"/>
              <a:t>- </a:t>
            </a:r>
            <a:r>
              <a:rPr lang="fr-FR" dirty="0"/>
              <a:t>Les constructeurs ou générateurs automatiques d’analyseurs lexicaux à partir d’une spécification contenant des expressions </a:t>
            </a:r>
            <a:r>
              <a:rPr lang="fr-FR" dirty="0" smtClean="0"/>
              <a:t>régulières</a:t>
            </a:r>
          </a:p>
          <a:p>
            <a:pPr lvl="1"/>
            <a:endParaRPr lang="fr-FR" dirty="0" smtClean="0"/>
          </a:p>
          <a:p>
            <a:pPr lvl="1"/>
            <a:r>
              <a:rPr lang="fr-FR" dirty="0" smtClean="0"/>
              <a:t>- </a:t>
            </a:r>
            <a:r>
              <a:rPr lang="fr-FR" dirty="0"/>
              <a:t>Constructeurs ou générateurs automatiques d’analyseurs syntaxiques à partir d’une spécification basée sur une grammaire non contextuelle et en utilisant des algorithmes d’analyse puissants mais difficile à mettre en œuvre manuellement.</a:t>
            </a:r>
          </a:p>
        </p:txBody>
      </p:sp>
    </p:spTree>
    <p:extLst>
      <p:ext uri="{BB962C8B-B14F-4D97-AF65-F5344CB8AC3E}">
        <p14:creationId xmlns:p14="http://schemas.microsoft.com/office/powerpoint/2010/main" val="40744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solidFill>
                  <a:srgbClr val="FF0000"/>
                </a:solidFill>
                <a:effectLst>
                  <a:outerShdw blurRad="38100" dist="38100" dir="2700000" algn="tl">
                    <a:srgbClr val="000000">
                      <a:alpha val="43137"/>
                    </a:srgbClr>
                  </a:outerShdw>
                </a:effectLst>
                <a:latin typeface="+mn-lt"/>
              </a:rPr>
              <a:t>CHAPITRE </a:t>
            </a:r>
            <a:r>
              <a:rPr lang="fr-FR" b="1" dirty="0" smtClean="0">
                <a:solidFill>
                  <a:srgbClr val="FF0000"/>
                </a:solidFill>
                <a:effectLst>
                  <a:outerShdw blurRad="38100" dist="38100" dir="2700000" algn="tl">
                    <a:srgbClr val="000000">
                      <a:alpha val="43137"/>
                    </a:srgbClr>
                  </a:outerShdw>
                </a:effectLst>
                <a:latin typeface="+mn-lt"/>
              </a:rPr>
              <a:t>1 </a:t>
            </a:r>
            <a:r>
              <a:rPr lang="fr-FR" b="1" dirty="0">
                <a:solidFill>
                  <a:srgbClr val="FF0000"/>
                </a:solidFill>
                <a:effectLst>
                  <a:outerShdw blurRad="38100" dist="38100" dir="2700000" algn="tl">
                    <a:srgbClr val="000000">
                      <a:alpha val="43137"/>
                    </a:srgbClr>
                  </a:outerShdw>
                </a:effectLst>
                <a:latin typeface="+mn-lt"/>
              </a:rPr>
              <a:t>: </a:t>
            </a:r>
            <a:r>
              <a:rPr lang="fr-FR" b="1" dirty="0" smtClean="0">
                <a:solidFill>
                  <a:srgbClr val="FF0000"/>
                </a:solidFill>
                <a:effectLst>
                  <a:outerShdw blurRad="38100" dist="38100" dir="2700000" algn="tl">
                    <a:srgbClr val="000000">
                      <a:alpha val="43137"/>
                    </a:srgbClr>
                  </a:outerShdw>
                </a:effectLst>
                <a:latin typeface="+mn-lt"/>
              </a:rPr>
              <a:t/>
            </a:r>
            <a:br>
              <a:rPr lang="fr-FR" b="1" dirty="0" smtClean="0">
                <a:solidFill>
                  <a:srgbClr val="FF0000"/>
                </a:solidFill>
                <a:effectLst>
                  <a:outerShdw blurRad="38100" dist="38100" dir="2700000" algn="tl">
                    <a:srgbClr val="000000">
                      <a:alpha val="43137"/>
                    </a:srgbClr>
                  </a:outerShdw>
                </a:effectLst>
                <a:latin typeface="+mn-lt"/>
              </a:rPr>
            </a:br>
            <a:r>
              <a:rPr lang="fr-FR" b="1" dirty="0" smtClean="0">
                <a:solidFill>
                  <a:srgbClr val="FF0000"/>
                </a:solidFill>
                <a:effectLst>
                  <a:outerShdw blurRad="38100" dist="38100" dir="2700000" algn="tl">
                    <a:srgbClr val="000000">
                      <a:alpha val="43137"/>
                    </a:srgbClr>
                  </a:outerShdw>
                </a:effectLst>
              </a:rPr>
              <a:t>Introduction </a:t>
            </a:r>
            <a:r>
              <a:rPr lang="fr-FR" b="1" dirty="0">
                <a:solidFill>
                  <a:schemeClr val="accent1"/>
                </a:solidFill>
                <a:effectLst>
                  <a:outerShdw blurRad="38100" dist="38100" dir="2700000" algn="tl">
                    <a:srgbClr val="000000">
                      <a:alpha val="43137"/>
                    </a:srgbClr>
                  </a:outerShdw>
                </a:effectLst>
              </a:rPr>
              <a:t>à </a:t>
            </a:r>
            <a:r>
              <a:rPr lang="fr-FR" b="1" dirty="0" smtClean="0">
                <a:solidFill>
                  <a:schemeClr val="accent1"/>
                </a:solidFill>
                <a:effectLst>
                  <a:outerShdw blurRad="38100" dist="38100" dir="2700000" algn="tl">
                    <a:srgbClr val="000000">
                      <a:alpha val="43137"/>
                    </a:srgbClr>
                  </a:outerShdw>
                </a:effectLst>
              </a:rPr>
              <a:t>la </a:t>
            </a:r>
            <a:r>
              <a:rPr lang="fr-FR" b="1" dirty="0" smtClean="0">
                <a:solidFill>
                  <a:srgbClr val="FF0000"/>
                </a:solidFill>
                <a:effectLst>
                  <a:outerShdw blurRad="38100" dist="38100" dir="2700000" algn="tl">
                    <a:srgbClr val="000000">
                      <a:alpha val="43137"/>
                    </a:srgbClr>
                  </a:outerShdw>
                </a:effectLst>
              </a:rPr>
              <a:t>COMPILATION</a:t>
            </a:r>
            <a:endParaRPr lang="fr-FR" b="1" dirty="0">
              <a:solidFill>
                <a:srgbClr val="FF0000"/>
              </a:solidFill>
              <a:effectLst>
                <a:outerShdw blurRad="38100" dist="38100" dir="2700000" algn="tl">
                  <a:srgbClr val="000000">
                    <a:alpha val="43137"/>
                  </a:srgbClr>
                </a:outerShdw>
              </a:effectLst>
              <a:latin typeface="+mn-lt"/>
            </a:endParaRPr>
          </a:p>
        </p:txBody>
      </p:sp>
      <p:sp>
        <p:nvSpPr>
          <p:cNvPr id="3" name="Espace réservé du texte 2"/>
          <p:cNvSpPr>
            <a:spLocks noGrp="1"/>
          </p:cNvSpPr>
          <p:nvPr>
            <p:ph type="body" idx="1"/>
          </p:nvPr>
        </p:nvSpPr>
        <p:spPr/>
        <p:txBody>
          <a:bodyPr/>
          <a:lstStyle/>
          <a:p>
            <a:endParaRPr lang="fr-FR"/>
          </a:p>
        </p:txBody>
      </p:sp>
    </p:spTree>
    <p:extLst>
      <p:ext uri="{BB962C8B-B14F-4D97-AF65-F5344CB8AC3E}">
        <p14:creationId xmlns:p14="http://schemas.microsoft.com/office/powerpoint/2010/main" val="9962790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solidFill>
                  <a:srgbClr val="FF0000"/>
                </a:solidFill>
                <a:effectLst>
                  <a:outerShdw blurRad="38100" dist="38100" dir="2700000" algn="tl">
                    <a:srgbClr val="000000">
                      <a:alpha val="43137"/>
                    </a:srgbClr>
                  </a:outerShdw>
                </a:effectLst>
                <a:latin typeface="+mn-lt"/>
              </a:rPr>
              <a:t>Série de TD N◦ 1</a:t>
            </a:r>
            <a:endParaRPr lang="fr-FR" dirty="0">
              <a:solidFill>
                <a:srgbClr val="FF0000"/>
              </a:solidFill>
              <a:effectLst>
                <a:outerShdw blurRad="38100" dist="38100" dir="2700000" algn="tl">
                  <a:srgbClr val="000000">
                    <a:alpha val="43137"/>
                  </a:srgbClr>
                </a:outerShdw>
              </a:effectLst>
              <a:latin typeface="+mn-lt"/>
            </a:endParaRPr>
          </a:p>
        </p:txBody>
      </p:sp>
      <p:sp>
        <p:nvSpPr>
          <p:cNvPr id="3" name="Espace réservé du contenu 2"/>
          <p:cNvSpPr>
            <a:spLocks noGrp="1"/>
          </p:cNvSpPr>
          <p:nvPr>
            <p:ph idx="1"/>
          </p:nvPr>
        </p:nvSpPr>
        <p:spPr/>
        <p:txBody>
          <a:bodyPr>
            <a:normAutofit fontScale="92500" lnSpcReduction="10000"/>
          </a:bodyPr>
          <a:lstStyle/>
          <a:p>
            <a:pPr marL="0" indent="0">
              <a:buNone/>
            </a:pPr>
            <a:r>
              <a:rPr lang="fr-FR" sz="3900" b="1" dirty="0" smtClean="0">
                <a:solidFill>
                  <a:srgbClr val="FF0000"/>
                </a:solidFill>
                <a:effectLst>
                  <a:outerShdw blurRad="38100" dist="38100" dir="2700000" algn="tl">
                    <a:srgbClr val="000000">
                      <a:alpha val="43137"/>
                    </a:srgbClr>
                  </a:outerShdw>
                </a:effectLst>
              </a:rPr>
              <a:t>Exercice </a:t>
            </a:r>
            <a:r>
              <a:rPr lang="fr-FR" sz="3900" b="1" dirty="0">
                <a:solidFill>
                  <a:srgbClr val="FF0000"/>
                </a:solidFill>
                <a:effectLst>
                  <a:outerShdw blurRad="38100" dist="38100" dir="2700000" algn="tl">
                    <a:srgbClr val="000000">
                      <a:alpha val="43137"/>
                    </a:srgbClr>
                  </a:outerShdw>
                </a:effectLst>
              </a:rPr>
              <a:t>1 :</a:t>
            </a:r>
          </a:p>
          <a:p>
            <a:pPr marL="0" indent="0">
              <a:buNone/>
            </a:pPr>
            <a:r>
              <a:rPr lang="fr-FR" dirty="0"/>
              <a:t>Soient A = {a, b, c} un alphabet et L = {w ∈ A</a:t>
            </a:r>
            <a:r>
              <a:rPr lang="fr-FR" baseline="30000" dirty="0"/>
              <a:t>∗</a:t>
            </a:r>
            <a:r>
              <a:rPr lang="fr-FR" dirty="0"/>
              <a:t> | |w| ≤ 2}.</a:t>
            </a:r>
          </a:p>
          <a:p>
            <a:pPr marL="0" lvl="0" indent="0">
              <a:buNone/>
            </a:pPr>
            <a:r>
              <a:rPr lang="fr-FR" dirty="0"/>
              <a:t>Donner explicitement le langage L.</a:t>
            </a:r>
          </a:p>
          <a:p>
            <a:pPr marL="0" lvl="0" indent="0">
              <a:buNone/>
            </a:pPr>
            <a:r>
              <a:rPr lang="fr-FR" dirty="0"/>
              <a:t>Exprimer L en fonction de A uniquement.</a:t>
            </a:r>
          </a:p>
          <a:p>
            <a:pPr marL="0" lvl="0" indent="0">
              <a:buNone/>
            </a:pPr>
            <a:r>
              <a:rPr lang="fr-FR" dirty="0"/>
              <a:t>Que représente le langage An, où n ≥ 0 est un entier ?</a:t>
            </a:r>
          </a:p>
          <a:p>
            <a:pPr marL="0" lvl="0" indent="0">
              <a:buNone/>
            </a:pPr>
            <a:r>
              <a:rPr lang="fr-FR" dirty="0"/>
              <a:t>Soit w = </a:t>
            </a:r>
            <a:r>
              <a:rPr lang="fr-FR" dirty="0" err="1"/>
              <a:t>abcacb</a:t>
            </a:r>
            <a:r>
              <a:rPr lang="fr-FR" dirty="0"/>
              <a:t> un mot sur A.</a:t>
            </a:r>
          </a:p>
          <a:p>
            <a:pPr marL="0" indent="0">
              <a:buNone/>
            </a:pPr>
            <a:r>
              <a:rPr lang="fr-FR" dirty="0"/>
              <a:t>-  (a) Calculer |w|, w*, w</a:t>
            </a:r>
            <a:r>
              <a:rPr lang="fr-FR" baseline="30000" dirty="0"/>
              <a:t>3</a:t>
            </a:r>
            <a:r>
              <a:rPr lang="fr-FR" dirty="0"/>
              <a:t>, w</a:t>
            </a:r>
            <a:r>
              <a:rPr lang="fr-FR" baseline="30000" dirty="0"/>
              <a:t>+</a:t>
            </a:r>
            <a:r>
              <a:rPr lang="fr-FR" dirty="0"/>
              <a:t>, w?</a:t>
            </a:r>
          </a:p>
          <a:p>
            <a:pPr marL="0" indent="0">
              <a:buNone/>
            </a:pPr>
            <a:r>
              <a:rPr lang="fr-FR" dirty="0"/>
              <a:t>- (b) Donner les préfixes, les suffixes, les facteurs et les sous-mots de w.</a:t>
            </a:r>
          </a:p>
          <a:p>
            <a:pPr marL="0" indent="0">
              <a:buNone/>
            </a:pPr>
            <a:r>
              <a:rPr lang="fr-FR" dirty="0"/>
              <a:t>- (c) Déterminer le plus grand sous mot de w qui soit un palindrome</a:t>
            </a:r>
            <a:r>
              <a:rPr lang="fr-FR" dirty="0" smtClean="0"/>
              <a:t>.</a:t>
            </a:r>
            <a:endParaRPr lang="fr-FR" dirty="0"/>
          </a:p>
        </p:txBody>
      </p:sp>
    </p:spTree>
    <p:extLst>
      <p:ext uri="{BB962C8B-B14F-4D97-AF65-F5344CB8AC3E}">
        <p14:creationId xmlns:p14="http://schemas.microsoft.com/office/powerpoint/2010/main" val="14245485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solidFill>
                  <a:srgbClr val="FF0000"/>
                </a:solidFill>
                <a:effectLst>
                  <a:outerShdw blurRad="38100" dist="38100" dir="2700000" algn="tl">
                    <a:srgbClr val="000000">
                      <a:alpha val="43137"/>
                    </a:srgbClr>
                  </a:outerShdw>
                </a:effectLst>
                <a:latin typeface="+mn-lt"/>
              </a:rPr>
              <a:t>Série de TD N◦</a:t>
            </a:r>
            <a:r>
              <a:rPr lang="fr-FR" b="1" dirty="0">
                <a:solidFill>
                  <a:srgbClr val="FF0000"/>
                </a:solidFill>
                <a:effectLst>
                  <a:outerShdw blurRad="38100" dist="38100" dir="2700000" algn="tl">
                    <a:srgbClr val="000000">
                      <a:alpha val="43137"/>
                    </a:srgbClr>
                  </a:outerShdw>
                </a:effectLst>
              </a:rPr>
              <a:t> 1</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buNone/>
            </a:pPr>
            <a:r>
              <a:rPr lang="fr-FR" sz="3900" b="1" dirty="0">
                <a:solidFill>
                  <a:srgbClr val="FF0000"/>
                </a:solidFill>
                <a:effectLst>
                  <a:outerShdw blurRad="38100" dist="38100" dir="2700000" algn="tl">
                    <a:srgbClr val="000000">
                      <a:alpha val="43137"/>
                    </a:srgbClr>
                  </a:outerShdw>
                </a:effectLst>
              </a:rPr>
              <a:t>Exercice 2 :</a:t>
            </a:r>
          </a:p>
          <a:p>
            <a:pPr marL="0" indent="0">
              <a:buNone/>
            </a:pPr>
            <a:r>
              <a:rPr lang="fr-FR" dirty="0"/>
              <a:t>Sur l’alphabet A = {a, b}, trouver une expression régulière qui dénote chacun des langages suivants :</a:t>
            </a:r>
          </a:p>
          <a:p>
            <a:pPr marL="0" indent="0">
              <a:buNone/>
            </a:pPr>
            <a:r>
              <a:rPr lang="fr-FR" dirty="0"/>
              <a:t>1. Les chaînes qui commencent par a et se terminent par </a:t>
            </a:r>
            <a:r>
              <a:rPr lang="fr-FR" dirty="0" err="1"/>
              <a:t>bb</a:t>
            </a:r>
            <a:r>
              <a:rPr lang="fr-FR" dirty="0"/>
              <a:t>.</a:t>
            </a:r>
          </a:p>
          <a:p>
            <a:pPr marL="0" indent="0">
              <a:buNone/>
            </a:pPr>
            <a:r>
              <a:rPr lang="fr-FR" dirty="0"/>
              <a:t>2. Les chaînes contenant au moins un b.</a:t>
            </a:r>
          </a:p>
          <a:p>
            <a:pPr marL="0" indent="0">
              <a:buNone/>
            </a:pPr>
            <a:r>
              <a:rPr lang="fr-FR" dirty="0"/>
              <a:t>3. Les chaînes contenant exactement un seul b.</a:t>
            </a:r>
          </a:p>
          <a:p>
            <a:pPr marL="0" indent="0">
              <a:buNone/>
            </a:pPr>
            <a:r>
              <a:rPr lang="fr-FR" dirty="0"/>
              <a:t>4. Les chaînes contenant au plus un b.</a:t>
            </a:r>
          </a:p>
          <a:p>
            <a:pPr marL="0" indent="0">
              <a:buNone/>
            </a:pPr>
            <a:r>
              <a:rPr lang="fr-FR" dirty="0"/>
              <a:t>5. Les chaînes dont le cinquième symbole (`a partir de la droite) est un a.</a:t>
            </a:r>
          </a:p>
          <a:p>
            <a:pPr marL="0" indent="0">
              <a:buNone/>
            </a:pPr>
            <a:r>
              <a:rPr lang="fr-FR" dirty="0"/>
              <a:t>6. Les chaînes ayant un nombre impair de a et un nombre pair de b.</a:t>
            </a:r>
          </a:p>
          <a:p>
            <a:pPr marL="0" indent="0">
              <a:buNone/>
            </a:pPr>
            <a:r>
              <a:rPr lang="fr-FR" dirty="0"/>
              <a:t>7. Les chaînes telles que chaque a est suivi immédiatement d’un b.</a:t>
            </a:r>
          </a:p>
        </p:txBody>
      </p:sp>
    </p:spTree>
    <p:extLst>
      <p:ext uri="{BB962C8B-B14F-4D97-AF65-F5344CB8AC3E}">
        <p14:creationId xmlns:p14="http://schemas.microsoft.com/office/powerpoint/2010/main" val="25225361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578"/>
            <a:ext cx="10515600" cy="564018"/>
          </a:xfrm>
        </p:spPr>
        <p:txBody>
          <a:bodyPr>
            <a:normAutofit fontScale="90000"/>
          </a:bodyPr>
          <a:lstStyle/>
          <a:p>
            <a:pPr algn="ctr"/>
            <a:r>
              <a:rPr lang="fr-FR" b="1" dirty="0">
                <a:solidFill>
                  <a:srgbClr val="FF0000"/>
                </a:solidFill>
                <a:effectLst>
                  <a:outerShdw blurRad="38100" dist="38100" dir="2700000" algn="tl">
                    <a:srgbClr val="000000">
                      <a:alpha val="43137"/>
                    </a:srgbClr>
                  </a:outerShdw>
                </a:effectLst>
                <a:latin typeface="+mn-lt"/>
              </a:rPr>
              <a:t>Série de TD N◦ 1</a:t>
            </a:r>
            <a:endParaRPr lang="fr-FR" dirty="0">
              <a:latin typeface="+mn-lt"/>
            </a:endParaRPr>
          </a:p>
        </p:txBody>
      </p:sp>
      <p:sp>
        <p:nvSpPr>
          <p:cNvPr id="3" name="Espace réservé du contenu 2"/>
          <p:cNvSpPr>
            <a:spLocks noGrp="1"/>
          </p:cNvSpPr>
          <p:nvPr>
            <p:ph idx="1"/>
          </p:nvPr>
        </p:nvSpPr>
        <p:spPr>
          <a:xfrm>
            <a:off x="838200" y="560440"/>
            <a:ext cx="10515600" cy="6061586"/>
          </a:xfrm>
        </p:spPr>
        <p:txBody>
          <a:bodyPr>
            <a:normAutofit fontScale="85000" lnSpcReduction="20000"/>
          </a:bodyPr>
          <a:lstStyle/>
          <a:p>
            <a:pPr marL="0" indent="0">
              <a:buNone/>
            </a:pPr>
            <a:r>
              <a:rPr lang="fr-FR" sz="5100" b="1" dirty="0">
                <a:solidFill>
                  <a:srgbClr val="FF0000"/>
                </a:solidFill>
                <a:effectLst>
                  <a:outerShdw blurRad="38100" dist="38100" dir="2700000" algn="tl">
                    <a:srgbClr val="000000">
                      <a:alpha val="43137"/>
                    </a:srgbClr>
                  </a:outerShdw>
                </a:effectLst>
              </a:rPr>
              <a:t>Exercice 3:</a:t>
            </a:r>
          </a:p>
          <a:p>
            <a:pPr marL="0" indent="0">
              <a:buNone/>
            </a:pPr>
            <a:r>
              <a:rPr lang="fr-FR" dirty="0"/>
              <a:t>Pour chacune des expressions régulières </a:t>
            </a:r>
            <a:r>
              <a:rPr lang="fr-FR" b="1" dirty="0"/>
              <a:t>r</a:t>
            </a:r>
            <a:r>
              <a:rPr lang="fr-FR" b="1" baseline="-25000" dirty="0"/>
              <a:t>i</a:t>
            </a:r>
            <a:r>
              <a:rPr lang="fr-FR" dirty="0"/>
              <a:t> suivantes, on souhaite déterminer le langage dénoté par r</a:t>
            </a:r>
            <a:r>
              <a:rPr lang="fr-FR" baseline="-25000" dirty="0"/>
              <a:t>i</a:t>
            </a:r>
            <a:r>
              <a:rPr lang="fr-FR" dirty="0"/>
              <a:t>.</a:t>
            </a:r>
          </a:p>
          <a:p>
            <a:pPr marL="0" lvl="0" indent="0">
              <a:buNone/>
            </a:pPr>
            <a:r>
              <a:rPr lang="en-US" dirty="0"/>
              <a:t>r</a:t>
            </a:r>
            <a:r>
              <a:rPr lang="en-US" baseline="-25000" dirty="0"/>
              <a:t>1</a:t>
            </a:r>
            <a:r>
              <a:rPr lang="en-US" dirty="0"/>
              <a:t> = (a/b/c)(a/b/c)(a/b/c)</a:t>
            </a:r>
            <a:endParaRPr lang="fr-FR" dirty="0"/>
          </a:p>
          <a:p>
            <a:pPr marL="0" lvl="0" indent="0">
              <a:buNone/>
            </a:pPr>
            <a:r>
              <a:rPr lang="fr-FR" dirty="0"/>
              <a:t>r</a:t>
            </a:r>
            <a:r>
              <a:rPr lang="fr-FR" baseline="-25000" dirty="0"/>
              <a:t>2</a:t>
            </a:r>
            <a:r>
              <a:rPr lang="fr-FR" dirty="0"/>
              <a:t> = (a/b/c)*</a:t>
            </a:r>
          </a:p>
          <a:p>
            <a:pPr marL="0" lvl="0" indent="0">
              <a:buNone/>
            </a:pPr>
            <a:r>
              <a:rPr lang="fr-FR" dirty="0"/>
              <a:t>r</a:t>
            </a:r>
            <a:r>
              <a:rPr lang="fr-FR" baseline="-25000" dirty="0"/>
              <a:t>3</a:t>
            </a:r>
            <a:r>
              <a:rPr lang="fr-FR" dirty="0"/>
              <a:t> = (a*b*c*)*</a:t>
            </a:r>
          </a:p>
          <a:p>
            <a:pPr marL="0" lvl="0" indent="0">
              <a:buNone/>
            </a:pPr>
            <a:r>
              <a:rPr lang="fr-FR" dirty="0"/>
              <a:t>r</a:t>
            </a:r>
            <a:r>
              <a:rPr lang="fr-FR" baseline="-25000" dirty="0"/>
              <a:t>4</a:t>
            </a:r>
            <a:r>
              <a:rPr lang="fr-FR" dirty="0"/>
              <a:t> = </a:t>
            </a:r>
            <a:r>
              <a:rPr lang="fr-FR" dirty="0" smtClean="0"/>
              <a:t>a/a*b*c</a:t>
            </a:r>
            <a:endParaRPr lang="fr-FR" dirty="0"/>
          </a:p>
          <a:p>
            <a:pPr marL="0" indent="0">
              <a:buNone/>
            </a:pPr>
            <a:r>
              <a:rPr lang="fr-FR" sz="5800" b="1" dirty="0">
                <a:solidFill>
                  <a:srgbClr val="FF0000"/>
                </a:solidFill>
                <a:effectLst>
                  <a:outerShdw blurRad="38100" dist="38100" dir="2700000" algn="tl">
                    <a:srgbClr val="000000">
                      <a:alpha val="43137"/>
                    </a:srgbClr>
                  </a:outerShdw>
                </a:effectLst>
              </a:rPr>
              <a:t>Exercice 4:</a:t>
            </a:r>
          </a:p>
          <a:p>
            <a:pPr marL="0" indent="0">
              <a:buNone/>
            </a:pPr>
            <a:r>
              <a:rPr lang="fr-FR" dirty="0"/>
              <a:t>On souhaite donner la définition régulière ainsi que le diagramme de transition qui représente l’ensemble des nombres réels non signés comme </a:t>
            </a:r>
          </a:p>
          <a:p>
            <a:pPr marL="0" indent="0" algn="ctr">
              <a:buNone/>
            </a:pPr>
            <a:r>
              <a:rPr lang="fr-FR" dirty="0"/>
              <a:t>2006, 12.33, 314.3E-2, 0.314E+1, 0.314E2, 314E-2</a:t>
            </a:r>
          </a:p>
          <a:p>
            <a:pPr marL="0" indent="0">
              <a:buNone/>
            </a:pPr>
            <a:r>
              <a:rPr lang="fr-FR" sz="5800" b="1" dirty="0">
                <a:solidFill>
                  <a:srgbClr val="FF0000"/>
                </a:solidFill>
                <a:effectLst>
                  <a:outerShdw blurRad="38100" dist="38100" dir="2700000" algn="tl">
                    <a:srgbClr val="000000">
                      <a:alpha val="43137"/>
                    </a:srgbClr>
                  </a:outerShdw>
                </a:effectLst>
              </a:rPr>
              <a:t>Exercice 5:</a:t>
            </a:r>
          </a:p>
          <a:p>
            <a:pPr marL="0" indent="0">
              <a:buNone/>
            </a:pPr>
            <a:r>
              <a:rPr lang="fr-FR" dirty="0"/>
              <a:t>Implémenter un programme correspondant à l’analyseur lexical à partir du diagramme de transition d’un identificateur. </a:t>
            </a:r>
          </a:p>
        </p:txBody>
      </p:sp>
    </p:spTree>
    <p:extLst>
      <p:ext uri="{BB962C8B-B14F-4D97-AF65-F5344CB8AC3E}">
        <p14:creationId xmlns:p14="http://schemas.microsoft.com/office/powerpoint/2010/main" val="190322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b="1" dirty="0" smtClean="0">
                <a:solidFill>
                  <a:srgbClr val="FF0000"/>
                </a:solidFill>
                <a:effectLst>
                  <a:outerShdw blurRad="38100" dist="38100" dir="2700000" algn="tl">
                    <a:srgbClr val="000000">
                      <a:alpha val="43137"/>
                    </a:srgbClr>
                  </a:outerShdw>
                </a:effectLst>
                <a:latin typeface="+mn-lt"/>
              </a:rPr>
              <a:t>Introduction</a:t>
            </a:r>
            <a:endParaRPr lang="fr-FR" b="1" dirty="0">
              <a:solidFill>
                <a:srgbClr val="FF0000"/>
              </a:solidFill>
              <a:effectLst>
                <a:outerShdw blurRad="38100" dist="38100" dir="2700000" algn="tl">
                  <a:srgbClr val="000000">
                    <a:alpha val="43137"/>
                  </a:srgbClr>
                </a:outerShdw>
              </a:effectLst>
              <a:latin typeface="+mn-lt"/>
            </a:endParaRPr>
          </a:p>
        </p:txBody>
      </p:sp>
      <p:sp>
        <p:nvSpPr>
          <p:cNvPr id="3" name="Sous-titre 2"/>
          <p:cNvSpPr>
            <a:spLocks noGrp="1"/>
          </p:cNvSpPr>
          <p:nvPr>
            <p:ph type="subTitle" idx="1"/>
          </p:nvPr>
        </p:nvSpPr>
        <p:spPr/>
        <p:txBody>
          <a:bodyPr/>
          <a:lstStyle/>
          <a:p>
            <a:r>
              <a:rPr lang="fr-FR" b="1" dirty="0" smtClean="0">
                <a:solidFill>
                  <a:schemeClr val="accent1"/>
                </a:solidFill>
                <a:effectLst>
                  <a:outerShdw blurRad="38100" dist="38100" dir="2700000" algn="tl">
                    <a:srgbClr val="000000">
                      <a:alpha val="43137"/>
                    </a:srgbClr>
                  </a:outerShdw>
                </a:effectLst>
              </a:rPr>
              <a:t>à la </a:t>
            </a:r>
          </a:p>
          <a:p>
            <a:r>
              <a:rPr lang="fr-FR" sz="8000" b="1" dirty="0" smtClean="0">
                <a:solidFill>
                  <a:srgbClr val="FF0000"/>
                </a:solidFill>
                <a:effectLst>
                  <a:outerShdw blurRad="38100" dist="38100" dir="2700000" algn="tl">
                    <a:srgbClr val="000000">
                      <a:alpha val="43137"/>
                    </a:srgbClr>
                  </a:outerShdw>
                </a:effectLst>
              </a:rPr>
              <a:t>COMPILATION</a:t>
            </a:r>
            <a:endParaRPr lang="fr-FR" sz="80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869243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7197"/>
          </a:xfrm>
        </p:spPr>
        <p:txBody>
          <a:bodyPr/>
          <a:lstStyle/>
          <a:p>
            <a:pPr algn="ctr"/>
            <a:r>
              <a:rPr lang="fr-FR" b="1" dirty="0">
                <a:solidFill>
                  <a:srgbClr val="FF0000"/>
                </a:solidFill>
                <a:effectLst>
                  <a:outerShdw blurRad="38100" dist="38100" dir="2700000" algn="tl">
                    <a:srgbClr val="000000">
                      <a:alpha val="43137"/>
                    </a:srgbClr>
                  </a:outerShdw>
                </a:effectLst>
                <a:latin typeface="+mn-lt"/>
              </a:rPr>
              <a:t>Introduction</a:t>
            </a:r>
          </a:p>
        </p:txBody>
      </p:sp>
      <p:sp>
        <p:nvSpPr>
          <p:cNvPr id="3" name="Espace réservé du contenu 2"/>
          <p:cNvSpPr>
            <a:spLocks noGrp="1"/>
          </p:cNvSpPr>
          <p:nvPr>
            <p:ph idx="1"/>
          </p:nvPr>
        </p:nvSpPr>
        <p:spPr/>
        <p:txBody>
          <a:bodyPr>
            <a:normAutofit/>
          </a:bodyPr>
          <a:lstStyle/>
          <a:p>
            <a:pPr marL="0" indent="0" algn="ctr">
              <a:buNone/>
            </a:pPr>
            <a:endParaRPr lang="fr-FR" sz="4000" dirty="0" smtClean="0"/>
          </a:p>
          <a:p>
            <a:pPr marL="0" indent="0" algn="ctr">
              <a:buNone/>
            </a:pPr>
            <a:r>
              <a:rPr lang="fr-FR" sz="4000" dirty="0" smtClean="0"/>
              <a:t>Un </a:t>
            </a:r>
            <a:r>
              <a:rPr lang="fr-FR" sz="4000" dirty="0"/>
              <a:t>compilateur est un Logiciel particulier qui traduit un programme écrit dans un langage de haut niveau (du programmeur) en instructions exécutables (par un ordinateur</a:t>
            </a:r>
            <a:r>
              <a:rPr lang="fr-FR" sz="4000" dirty="0" smtClean="0"/>
              <a:t>)</a:t>
            </a:r>
            <a:endParaRPr lang="fr-FR" sz="4000" dirty="0"/>
          </a:p>
        </p:txBody>
      </p:sp>
      <p:sp>
        <p:nvSpPr>
          <p:cNvPr id="5" name="Titre 1"/>
          <p:cNvSpPr txBox="1">
            <a:spLocks/>
          </p:cNvSpPr>
          <p:nvPr/>
        </p:nvSpPr>
        <p:spPr>
          <a:xfrm>
            <a:off x="832513" y="6318912"/>
            <a:ext cx="10510990" cy="32902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1" dirty="0" smtClean="0"/>
              <a:t>Compilation – L3 Informatique,               </a:t>
            </a:r>
            <a:r>
              <a:rPr lang="fr-FR" sz="2400" b="1" dirty="0" smtClean="0">
                <a:solidFill>
                  <a:srgbClr val="FF0000"/>
                </a:solidFill>
                <a:effectLst>
                  <a:outerShdw blurRad="38100" dist="38100" dir="2700000" algn="tl">
                    <a:srgbClr val="000000">
                      <a:alpha val="43137"/>
                    </a:srgbClr>
                  </a:outerShdw>
                </a:effectLst>
                <a:latin typeface="+mn-lt"/>
              </a:rPr>
              <a:t>Dr. Z. </a:t>
            </a:r>
            <a:r>
              <a:rPr lang="fr-FR" sz="2400" b="1" dirty="0" err="1" smtClean="0">
                <a:solidFill>
                  <a:srgbClr val="FF0000"/>
                </a:solidFill>
                <a:effectLst>
                  <a:outerShdw blurRad="38100" dist="38100" dir="2700000" algn="tl">
                    <a:srgbClr val="000000">
                      <a:alpha val="43137"/>
                    </a:srgbClr>
                  </a:outerShdw>
                </a:effectLst>
                <a:latin typeface="+mn-lt"/>
              </a:rPr>
              <a:t>Bouzidi</a:t>
            </a:r>
            <a:r>
              <a:rPr lang="fr-FR" sz="2400" b="1" dirty="0" smtClean="0">
                <a:solidFill>
                  <a:srgbClr val="FF0000"/>
                </a:solidFill>
                <a:effectLst>
                  <a:outerShdw blurRad="38100" dist="38100" dir="2700000" algn="tl">
                    <a:srgbClr val="000000">
                      <a:alpha val="43137"/>
                    </a:srgbClr>
                  </a:outerShdw>
                </a:effectLst>
                <a:latin typeface="+mn-lt"/>
              </a:rPr>
              <a:t>,</a:t>
            </a:r>
            <a:r>
              <a:rPr lang="fr-FR" sz="2400" b="1" dirty="0" smtClean="0"/>
              <a:t> Université de </a:t>
            </a:r>
            <a:r>
              <a:rPr lang="fr-FR" sz="2400" b="1" dirty="0" err="1" smtClean="0"/>
              <a:t>Bouira</a:t>
            </a:r>
            <a:r>
              <a:rPr lang="fr-FR" sz="2400" b="1" dirty="0" smtClean="0"/>
              <a:t>,        2023-2024</a:t>
            </a:r>
            <a:endParaRPr lang="fr-FR" sz="2400" b="1" dirty="0"/>
          </a:p>
        </p:txBody>
      </p:sp>
    </p:spTree>
    <p:extLst>
      <p:ext uri="{BB962C8B-B14F-4D97-AF65-F5344CB8AC3E}">
        <p14:creationId xmlns:p14="http://schemas.microsoft.com/office/powerpoint/2010/main" val="1623010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3399</Words>
  <Application>Microsoft Office PowerPoint</Application>
  <PresentationFormat>Grand écran</PresentationFormat>
  <Paragraphs>594</Paragraphs>
  <Slides>72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72</vt:i4>
      </vt:variant>
    </vt:vector>
  </HeadingPairs>
  <TitlesOfParts>
    <vt:vector size="76" baseType="lpstr">
      <vt:lpstr>Arial</vt:lpstr>
      <vt:lpstr>Calibri</vt:lpstr>
      <vt:lpstr>Calibri Light</vt:lpstr>
      <vt:lpstr>Thème Office</vt:lpstr>
      <vt:lpstr>Présentation PowerPoint</vt:lpstr>
      <vt:lpstr>Présentation PowerPoint</vt:lpstr>
      <vt:lpstr>Compilation</vt:lpstr>
      <vt:lpstr>Objectifs de l’enseignement :   Comprendre comment les programmes sont compilés puis exécutés</vt:lpstr>
      <vt:lpstr>Présentation PowerPoint</vt:lpstr>
      <vt:lpstr>Présentation PowerPoint</vt:lpstr>
      <vt:lpstr>CHAPITRE 1 :  Introduction à la COMPILATION</vt:lpstr>
      <vt:lpstr>Introduction</vt:lpstr>
      <vt:lpstr>Introduction</vt:lpstr>
      <vt:lpstr>Introduction</vt:lpstr>
      <vt:lpstr>Objectifs du cours</vt:lpstr>
      <vt:lpstr>Example (1)</vt:lpstr>
      <vt:lpstr>Example (2)</vt:lpstr>
      <vt:lpstr>Example (3)</vt:lpstr>
      <vt:lpstr>Autres apports</vt:lpstr>
      <vt:lpstr>Bibliographie</vt:lpstr>
      <vt:lpstr>Plan-1</vt:lpstr>
      <vt:lpstr>Plan-2</vt:lpstr>
      <vt:lpstr>Rappels de vocabulaire</vt:lpstr>
      <vt:lpstr>Exemple</vt:lpstr>
      <vt:lpstr>Historique</vt:lpstr>
      <vt:lpstr>Historique</vt:lpstr>
      <vt:lpstr>Exemple</vt:lpstr>
      <vt:lpstr>Historique</vt:lpstr>
      <vt:lpstr>Historique</vt:lpstr>
      <vt:lpstr>Historique</vt:lpstr>
      <vt:lpstr>Historique</vt:lpstr>
      <vt:lpstr>Historique</vt:lpstr>
      <vt:lpstr>Historique</vt:lpstr>
      <vt:lpstr>Historique</vt:lpstr>
      <vt:lpstr>Historique</vt:lpstr>
      <vt:lpstr>Qu’est-ce qu’un compilateur ?</vt:lpstr>
      <vt:lpstr>Chaîne de Compilation</vt:lpstr>
      <vt:lpstr>Compilateur</vt:lpstr>
      <vt:lpstr>Structure Générale d’un Compilateur</vt:lpstr>
      <vt:lpstr>Rôle du Compilateur</vt:lpstr>
      <vt:lpstr>Structure Générale d’un Compilateur</vt:lpstr>
      <vt:lpstr>Structure Générale d’un Compilateur</vt:lpstr>
      <vt:lpstr>Analyse Lexicale</vt:lpstr>
      <vt:lpstr>Exemple</vt:lpstr>
      <vt:lpstr>Remarque</vt:lpstr>
      <vt:lpstr>Analyse Syntaxique</vt:lpstr>
      <vt:lpstr>Exemple: Arbre syntaxique et parcours d’évaluation</vt:lpstr>
      <vt:lpstr>Analyseur Sémantique</vt:lpstr>
      <vt:lpstr>Enrichissement de l’arbre syntaxique</vt:lpstr>
      <vt:lpstr>Générateur de Code intermédiaire</vt:lpstr>
      <vt:lpstr>Exemple</vt:lpstr>
      <vt:lpstr>Le code intermédiaire de « a := b + 2 * c »</vt:lpstr>
      <vt:lpstr>Optimiseur du code intermédiaire</vt:lpstr>
      <vt:lpstr>Exemple</vt:lpstr>
      <vt:lpstr>Le nouveau code intermédiaire est le suivant:</vt:lpstr>
      <vt:lpstr>Le générateur du code cible</vt:lpstr>
      <vt:lpstr>Exemple</vt:lpstr>
      <vt:lpstr>Exemple</vt:lpstr>
      <vt:lpstr>Le gestionnaire de la table de symbole</vt:lpstr>
      <vt:lpstr>Le gestionnaire des erreurs</vt:lpstr>
      <vt:lpstr>Outils de construction des compilateurs</vt:lpstr>
      <vt:lpstr>Description des unités lexicales</vt:lpstr>
      <vt:lpstr>Réalisation d’un analyseur lexical</vt:lpstr>
      <vt:lpstr>Méthode manuelle</vt:lpstr>
      <vt:lpstr>Exemple</vt:lpstr>
      <vt:lpstr>Exemple (1)</vt:lpstr>
      <vt:lpstr>Exemple (2)</vt:lpstr>
      <vt:lpstr>Méthode automatique</vt:lpstr>
      <vt:lpstr>Algorithme d’analyse</vt:lpstr>
      <vt:lpstr>Algorithme d’analyse</vt:lpstr>
      <vt:lpstr>Algorithme d’analyse (1)</vt:lpstr>
      <vt:lpstr>Outils de construction des compilateurs (1)</vt:lpstr>
      <vt:lpstr>Outils de construction des compilateurs (1)</vt:lpstr>
      <vt:lpstr>Série de TD N◦ 1</vt:lpstr>
      <vt:lpstr>Série de TD N◦ 1</vt:lpstr>
      <vt:lpstr>Série de TD N◦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dell</dc:creator>
  <cp:lastModifiedBy>dell</cp:lastModifiedBy>
  <cp:revision>17</cp:revision>
  <dcterms:created xsi:type="dcterms:W3CDTF">2023-10-24T19:28:13Z</dcterms:created>
  <dcterms:modified xsi:type="dcterms:W3CDTF">2023-11-17T08:48:58Z</dcterms:modified>
</cp:coreProperties>
</file>