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54" r:id="rId32"/>
    <p:sldId id="349" r:id="rId33"/>
    <p:sldId id="350" r:id="rId34"/>
    <p:sldId id="355" r:id="rId35"/>
    <p:sldId id="351" r:id="rId36"/>
    <p:sldId id="352" r:id="rId37"/>
    <p:sldId id="353" r:id="rId38"/>
    <p:sldId id="356" r:id="rId39"/>
    <p:sldId id="257" r:id="rId40"/>
    <p:sldId id="258" r:id="rId41"/>
    <p:sldId id="259" r:id="rId42"/>
    <p:sldId id="260" r:id="rId43"/>
    <p:sldId id="261" r:id="rId44"/>
    <p:sldId id="262" r:id="rId45"/>
    <p:sldId id="263" r:id="rId46"/>
    <p:sldId id="264" r:id="rId47"/>
    <p:sldId id="265" r:id="rId48"/>
    <p:sldId id="266" r:id="rId49"/>
    <p:sldId id="267" r:id="rId50"/>
    <p:sldId id="269" r:id="rId51"/>
    <p:sldId id="268" r:id="rId52"/>
    <p:sldId id="270" r:id="rId53"/>
    <p:sldId id="271" r:id="rId54"/>
    <p:sldId id="272" r:id="rId55"/>
    <p:sldId id="273" r:id="rId56"/>
    <p:sldId id="275" r:id="rId57"/>
    <p:sldId id="274" r:id="rId58"/>
    <p:sldId id="276" r:id="rId59"/>
    <p:sldId id="278" r:id="rId60"/>
    <p:sldId id="277" r:id="rId61"/>
    <p:sldId id="357" r:id="rId62"/>
    <p:sldId id="279" r:id="rId63"/>
    <p:sldId id="280" r:id="rId64"/>
    <p:sldId id="281" r:id="rId65"/>
    <p:sldId id="284" r:id="rId66"/>
    <p:sldId id="282" r:id="rId67"/>
    <p:sldId id="285" r:id="rId68"/>
    <p:sldId id="283" r:id="rId69"/>
    <p:sldId id="286" r:id="rId70"/>
    <p:sldId id="358" r:id="rId71"/>
    <p:sldId id="287" r:id="rId72"/>
    <p:sldId id="288" r:id="rId73"/>
    <p:sldId id="289" r:id="rId74"/>
    <p:sldId id="292" r:id="rId75"/>
    <p:sldId id="293" r:id="rId76"/>
    <p:sldId id="294" r:id="rId77"/>
    <p:sldId id="295" r:id="rId78"/>
    <p:sldId id="290" r:id="rId79"/>
    <p:sldId id="296" r:id="rId80"/>
    <p:sldId id="291" r:id="rId81"/>
    <p:sldId id="297" r:id="rId82"/>
    <p:sldId id="299" r:id="rId83"/>
    <p:sldId id="298" r:id="rId84"/>
    <p:sldId id="300" r:id="rId85"/>
    <p:sldId id="302" r:id="rId86"/>
    <p:sldId id="301" r:id="rId87"/>
    <p:sldId id="304" r:id="rId88"/>
    <p:sldId id="303" r:id="rId89"/>
    <p:sldId id="305" r:id="rId90"/>
    <p:sldId id="306" r:id="rId91"/>
    <p:sldId id="307" r:id="rId92"/>
    <p:sldId id="308" r:id="rId93"/>
    <p:sldId id="309" r:id="rId94"/>
    <p:sldId id="310" r:id="rId95"/>
    <p:sldId id="311" r:id="rId96"/>
    <p:sldId id="313" r:id="rId97"/>
    <p:sldId id="314" r:id="rId98"/>
    <p:sldId id="315" r:id="rId99"/>
    <p:sldId id="316" r:id="rId100"/>
    <p:sldId id="318" r:id="rId101"/>
    <p:sldId id="317" r:id="rId102"/>
    <p:sldId id="319" r:id="rId103"/>
    <p:sldId id="312" r:id="rId10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8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060-24AC-4B2E-92F2-E3FBC811B51A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22B-7ABF-44C7-BC61-EB41F642D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55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060-24AC-4B2E-92F2-E3FBC811B51A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22B-7ABF-44C7-BC61-EB41F642D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76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060-24AC-4B2E-92F2-E3FBC811B51A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22B-7ABF-44C7-BC61-EB41F642D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06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060-24AC-4B2E-92F2-E3FBC811B51A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22B-7ABF-44C7-BC61-EB41F642D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47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060-24AC-4B2E-92F2-E3FBC811B51A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22B-7ABF-44C7-BC61-EB41F642D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48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060-24AC-4B2E-92F2-E3FBC811B51A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22B-7ABF-44C7-BC61-EB41F642D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65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060-24AC-4B2E-92F2-E3FBC811B51A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22B-7ABF-44C7-BC61-EB41F642D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58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060-24AC-4B2E-92F2-E3FBC811B51A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22B-7ABF-44C7-BC61-EB41F642D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83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060-24AC-4B2E-92F2-E3FBC811B51A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22B-7ABF-44C7-BC61-EB41F642D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09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060-24AC-4B2E-92F2-E3FBC811B51A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22B-7ABF-44C7-BC61-EB41F642D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43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5060-24AC-4B2E-92F2-E3FBC811B51A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22B-7ABF-44C7-BC61-EB41F642D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85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5060-24AC-4B2E-92F2-E3FBC811B51A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322B-7ABF-44C7-BC61-EB41F642D8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2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Construction d’analyseur lexical basée sur les 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automates finis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912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265"/>
            <a:ext cx="10515600" cy="52024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Spécification des unités 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lexicales (1)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67656"/>
            <a:ext cx="10515600" cy="5936343"/>
          </a:xfrm>
        </p:spPr>
        <p:txBody>
          <a:bodyPr>
            <a:normAutofit/>
          </a:bodyPr>
          <a:lstStyle/>
          <a:p>
            <a:r>
              <a:rPr lang="fr-FR" dirty="0" smtClean="0"/>
              <a:t>Soit </a:t>
            </a:r>
            <a:r>
              <a:rPr lang="fr-FR" dirty="0"/>
              <a:t>le vocabulaire </a:t>
            </a:r>
            <a:r>
              <a:rPr lang="fr-FR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∑ = {a, b, c</a:t>
            </a:r>
            <a:r>
              <a:rPr lang="fr-FR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lvl="1"/>
            <a:r>
              <a:rPr lang="fr-FR" dirty="0" smtClean="0"/>
              <a:t>1- </a:t>
            </a:r>
            <a:r>
              <a:rPr lang="fr-FR" sz="4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</a:t>
            </a:r>
            <a:r>
              <a:rPr lang="fr-FR" dirty="0"/>
              <a:t> dénote la </a:t>
            </a:r>
            <a:r>
              <a:rPr lang="fr-FR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chaîne </a:t>
            </a:r>
            <a:r>
              <a:rPr lang="fr-FR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</a:t>
            </a:r>
          </a:p>
          <a:p>
            <a:pPr lvl="1"/>
            <a:r>
              <a:rPr lang="fr-FR" dirty="0" smtClean="0"/>
              <a:t>2- L’expression </a:t>
            </a:r>
            <a:r>
              <a:rPr lang="fr-FR" dirty="0"/>
              <a:t>régulière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a/b</a:t>
            </a:r>
            <a:r>
              <a:rPr lang="fr-FR" dirty="0"/>
              <a:t> dénote l’ensemble des chaînes </a:t>
            </a:r>
            <a:endParaRPr lang="fr-FR" dirty="0" smtClean="0"/>
          </a:p>
          <a:p>
            <a:pPr marL="457200" lvl="1" indent="0" algn="ctr">
              <a:buNone/>
            </a:pPr>
            <a:r>
              <a:rPr lang="fr-FR" sz="4200" b="1" dirty="0">
                <a:solidFill>
                  <a:srgbClr val="FF0000"/>
                </a:solidFill>
              </a:rPr>
              <a:t>a/b</a:t>
            </a:r>
            <a:r>
              <a:rPr lang="fr-FR" sz="4200" b="1" dirty="0" smtClean="0">
                <a:solidFill>
                  <a:srgbClr val="FF0000"/>
                </a:solidFill>
              </a:rPr>
              <a:t> = {</a:t>
            </a:r>
            <a:r>
              <a:rPr lang="fr-FR" sz="4200" b="1" dirty="0" err="1">
                <a:solidFill>
                  <a:srgbClr val="FF0000"/>
                </a:solidFill>
              </a:rPr>
              <a:t>a,b</a:t>
            </a:r>
            <a:r>
              <a:rPr lang="fr-FR" sz="4200" b="1" dirty="0" smtClean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fr-FR" dirty="0" smtClean="0"/>
              <a:t>3- </a:t>
            </a:r>
            <a:r>
              <a:rPr lang="fr-FR" dirty="0"/>
              <a:t>L’expression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</a:t>
            </a:r>
            <a:r>
              <a:rPr lang="fr-FR" dirty="0" smtClean="0"/>
              <a:t> </a:t>
            </a:r>
            <a:r>
              <a:rPr lang="fr-FR" dirty="0"/>
              <a:t>dénote l’ensemble de toutes les chaînes formées d’un nombre quelconque de </a:t>
            </a:r>
            <a:r>
              <a:rPr lang="fr-FR" dirty="0" smtClean="0"/>
              <a:t>a (</a:t>
            </a:r>
            <a:r>
              <a:rPr lang="fr-FR" dirty="0"/>
              <a:t>pouvant être nul), </a:t>
            </a:r>
            <a:endParaRPr lang="fr-FR" dirty="0" smtClean="0"/>
          </a:p>
          <a:p>
            <a:pPr marL="457200" lvl="1" indent="0" algn="ctr">
              <a:buNone/>
            </a:pPr>
            <a:r>
              <a:rPr lang="fr-FR" sz="3000" b="1" dirty="0" smtClean="0">
                <a:solidFill>
                  <a:schemeClr val="accent5"/>
                </a:solidFill>
              </a:rPr>
              <a:t>a</a:t>
            </a:r>
            <a:r>
              <a:rPr lang="fr-FR" sz="3000" b="1" dirty="0">
                <a:solidFill>
                  <a:schemeClr val="accent5"/>
                </a:solidFill>
              </a:rPr>
              <a:t>*</a:t>
            </a:r>
            <a:r>
              <a:rPr lang="fr-FR" sz="3000" b="1" dirty="0">
                <a:solidFill>
                  <a:srgbClr val="FF0000"/>
                </a:solidFill>
              </a:rPr>
              <a:t> </a:t>
            </a:r>
            <a:r>
              <a:rPr lang="fr-FR" sz="3000" b="1" dirty="0" smtClean="0">
                <a:solidFill>
                  <a:srgbClr val="FF0000"/>
                </a:solidFill>
              </a:rPr>
              <a:t>= {</a:t>
            </a:r>
            <a:r>
              <a:rPr lang="fr-FR" sz="3000" b="1" dirty="0">
                <a:solidFill>
                  <a:schemeClr val="accent5"/>
                </a:solidFill>
              </a:rPr>
              <a:t>ε</a:t>
            </a:r>
            <a:r>
              <a:rPr lang="fr-FR" sz="3000" b="1" dirty="0">
                <a:solidFill>
                  <a:srgbClr val="FF0000"/>
                </a:solidFill>
              </a:rPr>
              <a:t>, a, </a:t>
            </a:r>
            <a:r>
              <a:rPr lang="fr-FR" sz="3000" b="1" dirty="0" err="1">
                <a:solidFill>
                  <a:srgbClr val="FF0000"/>
                </a:solidFill>
              </a:rPr>
              <a:t>aa</a:t>
            </a:r>
            <a:r>
              <a:rPr lang="fr-FR" sz="3000" b="1" dirty="0">
                <a:solidFill>
                  <a:srgbClr val="FF0000"/>
                </a:solidFill>
              </a:rPr>
              <a:t>, </a:t>
            </a:r>
            <a:r>
              <a:rPr lang="fr-FR" sz="3000" b="1" dirty="0" err="1">
                <a:solidFill>
                  <a:srgbClr val="FF0000"/>
                </a:solidFill>
              </a:rPr>
              <a:t>aaa</a:t>
            </a:r>
            <a:r>
              <a:rPr lang="fr-FR" sz="3000" b="1" dirty="0">
                <a:solidFill>
                  <a:srgbClr val="FF0000"/>
                </a:solidFill>
              </a:rPr>
              <a:t>, </a:t>
            </a:r>
            <a:r>
              <a:rPr lang="fr-FR" sz="3000" b="1" dirty="0" smtClean="0">
                <a:solidFill>
                  <a:srgbClr val="FF0000"/>
                </a:solidFill>
              </a:rPr>
              <a:t>…}</a:t>
            </a:r>
          </a:p>
          <a:p>
            <a:pPr lvl="1"/>
            <a:r>
              <a:rPr lang="fr-FR" dirty="0" smtClean="0"/>
              <a:t>4- </a:t>
            </a:r>
            <a:r>
              <a:rPr lang="fr-FR" dirty="0"/>
              <a:t>L’expression </a:t>
            </a: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fr-FR" dirty="0" smtClean="0"/>
              <a:t> </a:t>
            </a:r>
            <a:r>
              <a:rPr lang="fr-FR" dirty="0"/>
              <a:t>dénote l’ensemble de toutes les chaînes formées d’un nombre quelconque, non nul, </a:t>
            </a:r>
            <a:r>
              <a:rPr lang="fr-FR" dirty="0" smtClean="0"/>
              <a:t>a: </a:t>
            </a:r>
          </a:p>
          <a:p>
            <a:pPr marL="457200" lvl="1" indent="0" algn="ctr">
              <a:buNone/>
            </a:pPr>
            <a:r>
              <a:rPr lang="fr-FR" sz="3000" b="1" dirty="0" smtClean="0">
                <a:solidFill>
                  <a:schemeClr val="accent5"/>
                </a:solidFill>
              </a:rPr>
              <a:t>a</a:t>
            </a:r>
            <a:r>
              <a:rPr lang="fr-FR" sz="5400" b="1" dirty="0">
                <a:solidFill>
                  <a:schemeClr val="accent5"/>
                </a:solidFill>
              </a:rPr>
              <a:t>+</a:t>
            </a:r>
            <a:r>
              <a:rPr lang="fr-FR" sz="3000" b="1" dirty="0" smtClean="0">
                <a:solidFill>
                  <a:srgbClr val="FF0000"/>
                </a:solidFill>
              </a:rPr>
              <a:t> = {</a:t>
            </a:r>
            <a:r>
              <a:rPr lang="fr-FR" sz="3000" b="1" dirty="0">
                <a:solidFill>
                  <a:srgbClr val="FF0000"/>
                </a:solidFill>
              </a:rPr>
              <a:t>a, </a:t>
            </a:r>
            <a:r>
              <a:rPr lang="fr-FR" sz="3000" b="1" dirty="0" err="1">
                <a:solidFill>
                  <a:srgbClr val="FF0000"/>
                </a:solidFill>
              </a:rPr>
              <a:t>aa</a:t>
            </a:r>
            <a:r>
              <a:rPr lang="fr-FR" sz="3000" b="1" dirty="0">
                <a:solidFill>
                  <a:srgbClr val="FF0000"/>
                </a:solidFill>
              </a:rPr>
              <a:t>, </a:t>
            </a:r>
            <a:r>
              <a:rPr lang="fr-FR" sz="3000" b="1" dirty="0" err="1">
                <a:solidFill>
                  <a:srgbClr val="FF0000"/>
                </a:solidFill>
              </a:rPr>
              <a:t>aaa</a:t>
            </a:r>
            <a:r>
              <a:rPr lang="fr-FR" sz="3000" b="1" dirty="0">
                <a:solidFill>
                  <a:srgbClr val="FF0000"/>
                </a:solidFill>
              </a:rPr>
              <a:t>, …}</a:t>
            </a:r>
            <a:r>
              <a:rPr lang="fr-FR" dirty="0"/>
              <a:t>.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659511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4"/>
            <a:ext cx="10515600" cy="52026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Cet algorithme comprend les étapes suivantes :</a:t>
            </a:r>
            <a:endParaRPr lang="fr-F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20262"/>
            <a:ext cx="10515600" cy="59278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4000" b="1" dirty="0" smtClean="0"/>
              <a:t>1</a:t>
            </a:r>
            <a:r>
              <a:rPr lang="fr-FR" sz="4000" b="1" dirty="0"/>
              <a:t>.</a:t>
            </a:r>
            <a:r>
              <a:rPr lang="fr-FR" dirty="0"/>
              <a:t> Définir deux classes, </a:t>
            </a:r>
            <a:endParaRPr lang="fr-FR" dirty="0" smtClean="0"/>
          </a:p>
          <a:p>
            <a:pPr lvl="3"/>
            <a:r>
              <a:rPr lang="fr-FR" sz="3400" dirty="0" smtClean="0"/>
              <a:t>- </a:t>
            </a:r>
            <a:r>
              <a:rPr lang="fr-FR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</a:t>
            </a:r>
            <a:r>
              <a:rPr lang="fr-FR" sz="3400" dirty="0" smtClean="0"/>
              <a:t> </a:t>
            </a:r>
            <a:r>
              <a:rPr lang="fr-FR" sz="3400" dirty="0"/>
              <a:t>contenant les états finaux et </a:t>
            </a:r>
            <a:endParaRPr lang="fr-FR" sz="3400" dirty="0" smtClean="0"/>
          </a:p>
          <a:p>
            <a:pPr lvl="3"/>
            <a:r>
              <a:rPr lang="fr-FR" sz="3400" dirty="0" smtClean="0"/>
              <a:t>- </a:t>
            </a:r>
            <a:r>
              <a:rPr lang="fr-FR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</a:t>
            </a:r>
            <a:r>
              <a:rPr lang="fr-FR" sz="3400" dirty="0" smtClean="0"/>
              <a:t> </a:t>
            </a:r>
            <a:r>
              <a:rPr lang="fr-FR" sz="3400" dirty="0"/>
              <a:t>les états non finaux</a:t>
            </a:r>
            <a:r>
              <a:rPr lang="fr-FR" sz="3400" dirty="0" smtClean="0"/>
              <a:t>.</a:t>
            </a:r>
          </a:p>
          <a:p>
            <a:pPr marL="0" indent="0">
              <a:buNone/>
            </a:pP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dirty="0"/>
              <a:t> S’il existe un symbole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dirty="0"/>
              <a:t> et deux états 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fr-FR" dirty="0"/>
              <a:t> et 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fr-FR" dirty="0" smtClean="0"/>
              <a:t> </a:t>
            </a:r>
            <a:r>
              <a:rPr lang="fr-FR" dirty="0"/>
              <a:t>d’une même classe tels que </a:t>
            </a:r>
            <a:r>
              <a:rPr lang="fr-FR" dirty="0" smtClean="0"/>
              <a:t>Transiter(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fr-FR" dirty="0" smtClean="0"/>
              <a:t> </a:t>
            </a:r>
            <a:r>
              <a:rPr lang="fr-FR" dirty="0"/>
              <a:t>,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dirty="0"/>
              <a:t>) </a:t>
            </a:r>
            <a:r>
              <a:rPr lang="fr-FR" dirty="0" smtClean="0"/>
              <a:t>et Transiter(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fr-FR" dirty="0" smtClean="0"/>
              <a:t> </a:t>
            </a:r>
            <a:r>
              <a:rPr lang="fr-FR" dirty="0"/>
              <a:t>,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dirty="0"/>
              <a:t>) n’appartiennent pas à la même classe (d’arrivée), alors créer une nouvelle </a:t>
            </a:r>
            <a:r>
              <a:rPr lang="fr-FR" dirty="0" smtClean="0"/>
              <a:t>classe et </a:t>
            </a:r>
            <a:r>
              <a:rPr lang="fr-FR" dirty="0"/>
              <a:t>séparer 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sz="5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fr-FR" dirty="0" smtClean="0"/>
              <a:t> </a:t>
            </a:r>
            <a:r>
              <a:rPr lang="fr-FR" dirty="0"/>
              <a:t>. On laisse dans la même classe tous les états qui donnent un état </a:t>
            </a:r>
            <a:r>
              <a:rPr lang="fr-FR" dirty="0" smtClean="0"/>
              <a:t>d’arrivée dans </a:t>
            </a:r>
            <a:r>
              <a:rPr lang="fr-FR" dirty="0"/>
              <a:t>la même classe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sz="4000" b="1" dirty="0" smtClean="0"/>
              <a:t>3</a:t>
            </a:r>
            <a:r>
              <a:rPr lang="fr-FR" sz="4000" b="1" dirty="0"/>
              <a:t>.</a:t>
            </a:r>
            <a:r>
              <a:rPr lang="fr-FR" dirty="0"/>
              <a:t> Recommencer l’étape 2 jusqu’à ce qu’il n’y ait plus de classes à séparer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dirty="0"/>
              <a:t> Chaque classe restante forme un état du nouvel automate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7661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Simulation d’un AFD (étape 6)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Soit </a:t>
            </a:r>
            <a:r>
              <a:rPr lang="fr-FR" dirty="0"/>
              <a:t>une chaîne x représentée par un fichier de caractères se terminant par </a:t>
            </a:r>
            <a:r>
              <a:rPr lang="fr-F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EoF</a:t>
            </a:r>
            <a:r>
              <a:rPr lang="fr-FR" dirty="0"/>
              <a:t> qui est un caractère </a:t>
            </a:r>
            <a:r>
              <a:rPr lang="fr-FR" dirty="0" smtClean="0"/>
              <a:t>spécial indiquant </a:t>
            </a:r>
            <a:r>
              <a:rPr lang="fr-FR" dirty="0"/>
              <a:t>la fin d’un fichier. </a:t>
            </a:r>
            <a:endParaRPr lang="fr-FR" dirty="0" smtClean="0"/>
          </a:p>
          <a:p>
            <a:r>
              <a:rPr lang="fr-FR" dirty="0" smtClean="0"/>
              <a:t>Soit </a:t>
            </a:r>
            <a:r>
              <a:rPr lang="fr-FR" dirty="0"/>
              <a:t>un AFD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fr-FR" dirty="0"/>
              <a:t> avec un état initial </a:t>
            </a: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sz="2000" dirty="0"/>
              <a:t>0</a:t>
            </a:r>
            <a:r>
              <a:rPr lang="fr-FR" dirty="0"/>
              <a:t> et un ensemble d’état finaux </a:t>
            </a:r>
            <a:r>
              <a:rPr lang="fr-FR" sz="3600" b="1" dirty="0"/>
              <a:t>F</a:t>
            </a:r>
            <a:r>
              <a:rPr lang="fr-FR" dirty="0"/>
              <a:t>. </a:t>
            </a:r>
            <a:endParaRPr lang="fr-FR" dirty="0" smtClean="0"/>
          </a:p>
          <a:p>
            <a:r>
              <a:rPr lang="fr-FR" dirty="0" smtClean="0"/>
              <a:t>Soit </a:t>
            </a:r>
            <a:r>
              <a:rPr lang="fr-FR" dirty="0"/>
              <a:t>la </a:t>
            </a:r>
            <a:r>
              <a:rPr lang="fr-FR" dirty="0" smtClean="0"/>
              <a:t>fonction </a:t>
            </a:r>
            <a:r>
              <a:rPr lang="fr-FR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Transiter</a:t>
            </a:r>
            <a:r>
              <a:rPr lang="fr-FR" dirty="0" smtClean="0"/>
              <a:t>(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dirty="0"/>
              <a:t>, </a:t>
            </a:r>
            <a:r>
              <a:rPr lang="fr-F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fr-FR" dirty="0"/>
              <a:t>) qui donne l’état vers lequel il y a transition à partir de l’état </a:t>
            </a:r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dirty="0"/>
              <a:t> avec le caractère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95924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16"/>
            <a:ext cx="10515600" cy="81729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L’algorithme de simulation de l’AFD est le 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suivant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09452"/>
            <a:ext cx="10515600" cy="58805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</a:t>
            </a:r>
            <a:r>
              <a:rPr lang="fr-FR" dirty="0" smtClean="0"/>
              <a:t> </a:t>
            </a:r>
            <a:r>
              <a:rPr lang="fr-FR" dirty="0" err="1"/>
              <a:t>SimulAFD</a:t>
            </a:r>
            <a:r>
              <a:rPr lang="fr-FR" dirty="0"/>
              <a:t> 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Début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dirty="0" smtClean="0"/>
              <a:t> </a:t>
            </a: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←</a:t>
            </a:r>
            <a:r>
              <a:rPr lang="fr-FR" dirty="0"/>
              <a:t> </a:t>
            </a:r>
            <a:r>
              <a:rPr lang="fr-FR" sz="4600" dirty="0"/>
              <a:t>e</a:t>
            </a:r>
            <a:r>
              <a:rPr lang="fr-FR" sz="2300" dirty="0"/>
              <a:t>0</a:t>
            </a:r>
            <a:r>
              <a:rPr lang="fr-FR" dirty="0"/>
              <a:t> 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sz="3800" u="sng" dirty="0" err="1" smtClean="0"/>
              <a:t>carsuiv</a:t>
            </a:r>
            <a:r>
              <a:rPr lang="fr-FR" dirty="0" smtClean="0"/>
              <a:t>(</a:t>
            </a:r>
            <a:r>
              <a:rPr lang="fr-FR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fr-FR" dirty="0"/>
              <a:t>) 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Tantque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fr-FR" dirty="0"/>
              <a:t> </a:t>
            </a: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≠</a:t>
            </a:r>
            <a:r>
              <a:rPr lang="fr-FR" dirty="0"/>
              <a:t> </a:t>
            </a:r>
            <a:r>
              <a:rPr lang="fr-F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EoF</a:t>
            </a:r>
            <a:r>
              <a:rPr lang="fr-FR" dirty="0"/>
              <a:t>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Faire</a:t>
            </a:r>
          </a:p>
          <a:p>
            <a:pPr marL="0" indent="0">
              <a:buNone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Début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dirty="0" smtClean="0"/>
              <a:t> </a:t>
            </a:r>
            <a:r>
              <a:rPr lang="fr-FR" sz="4400" b="1" dirty="0"/>
              <a:t>←</a:t>
            </a:r>
            <a:r>
              <a:rPr lang="fr-FR" dirty="0"/>
              <a:t> </a:t>
            </a:r>
            <a:r>
              <a:rPr lang="fr-FR" sz="3800" u="sng" dirty="0"/>
              <a:t>Transiter</a:t>
            </a:r>
            <a:r>
              <a:rPr lang="fr-FR" dirty="0"/>
              <a:t>(e, </a:t>
            </a:r>
            <a:r>
              <a:rPr lang="fr-FR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fr-FR" dirty="0"/>
              <a:t>) 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sz="4400" u="sng" dirty="0" err="1" smtClean="0"/>
              <a:t>carsuiv</a:t>
            </a:r>
            <a:r>
              <a:rPr lang="fr-FR" dirty="0" smtClean="0"/>
              <a:t>(</a:t>
            </a:r>
            <a:r>
              <a:rPr lang="fr-FR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fr-FR" dirty="0"/>
              <a:t>) 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Fin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Si</a:t>
            </a:r>
            <a:r>
              <a:rPr lang="fr-FR" dirty="0" smtClean="0"/>
              <a:t> </a:t>
            </a:r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dirty="0"/>
              <a:t> </a:t>
            </a:r>
            <a:r>
              <a:rPr lang="fr-FR" sz="4400" b="1" dirty="0"/>
              <a:t>∈</a:t>
            </a:r>
            <a:r>
              <a:rPr lang="fr-FR" dirty="0"/>
              <a:t> 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fr-FR" dirty="0"/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Alors</a:t>
            </a:r>
            <a:r>
              <a:rPr lang="fr-FR" dirty="0"/>
              <a:t> </a:t>
            </a:r>
            <a:r>
              <a:rPr lang="fr-FR" sz="3800" u="sng" dirty="0"/>
              <a:t>accepter</a:t>
            </a:r>
            <a:r>
              <a:rPr lang="fr-FR" dirty="0"/>
              <a:t>(</a:t>
            </a:r>
            <a:r>
              <a:rPr lang="fr-F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Sinon</a:t>
            </a:r>
            <a:r>
              <a:rPr lang="fr-FR" dirty="0" smtClean="0"/>
              <a:t> </a:t>
            </a:r>
            <a:r>
              <a:rPr lang="fr-FR" sz="4600" u="sng" dirty="0"/>
              <a:t>rejeter</a:t>
            </a:r>
            <a:r>
              <a:rPr lang="fr-FR" dirty="0"/>
              <a:t>(</a:t>
            </a: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fr-FR" dirty="0"/>
              <a:t>) 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  <a:r>
              <a:rPr lang="fr-FR" dirty="0" smtClean="0"/>
              <a:t> 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243069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2.7 Générateurs d’analyseurs lexicaux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22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265"/>
            <a:ext cx="10515600" cy="52024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Spécification des unités 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lexicales (2)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67656"/>
            <a:ext cx="10515600" cy="5936343"/>
          </a:xfrm>
        </p:spPr>
        <p:txBody>
          <a:bodyPr>
            <a:normAutofit/>
          </a:bodyPr>
          <a:lstStyle/>
          <a:p>
            <a:pPr lvl="1"/>
            <a:r>
              <a:rPr lang="fr-FR" dirty="0" smtClean="0"/>
              <a:t>Si </a:t>
            </a:r>
            <a:r>
              <a:rPr lang="fr-FR" dirty="0"/>
              <a:t>r est une expression régulière alors </a:t>
            </a:r>
            <a:endParaRPr lang="fr-FR" dirty="0" smtClean="0"/>
          </a:p>
          <a:p>
            <a:pPr marL="457200" lvl="1" indent="0" algn="ctr">
              <a:buNone/>
            </a:pPr>
            <a:r>
              <a:rPr lang="fr-FR" sz="3000" b="1" dirty="0" smtClean="0">
                <a:solidFill>
                  <a:srgbClr val="FF0000"/>
                </a:solidFill>
              </a:rPr>
              <a:t>r</a:t>
            </a:r>
            <a:r>
              <a:rPr lang="fr-FR" sz="3000" b="1" dirty="0">
                <a:solidFill>
                  <a:srgbClr val="FF0000"/>
                </a:solidFill>
              </a:rPr>
              <a:t>* = r</a:t>
            </a:r>
            <a:r>
              <a:rPr lang="fr-FR" sz="4400" b="1" dirty="0">
                <a:solidFill>
                  <a:srgbClr val="FF0000"/>
                </a:solidFill>
              </a:rPr>
              <a:t>+</a:t>
            </a:r>
            <a:r>
              <a:rPr lang="fr-FR" sz="3000" b="1" dirty="0">
                <a:solidFill>
                  <a:srgbClr val="FF0000"/>
                </a:solidFill>
              </a:rPr>
              <a:t> /ε </a:t>
            </a:r>
            <a:r>
              <a:rPr lang="fr-FR" sz="3000" b="1" dirty="0" smtClean="0">
                <a:solidFill>
                  <a:srgbClr val="FF0000"/>
                </a:solidFill>
              </a:rPr>
              <a:t>         </a:t>
            </a:r>
            <a:r>
              <a:rPr lang="fr-FR" sz="3000" b="1" dirty="0" smtClean="0"/>
              <a:t>et</a:t>
            </a:r>
            <a:r>
              <a:rPr lang="fr-FR" sz="3000" b="1" dirty="0" smtClean="0">
                <a:solidFill>
                  <a:srgbClr val="FF0000"/>
                </a:solidFill>
              </a:rPr>
              <a:t>              r</a:t>
            </a:r>
            <a:r>
              <a:rPr lang="fr-FR" sz="4800" b="1" dirty="0" smtClean="0">
                <a:solidFill>
                  <a:srgbClr val="FF0000"/>
                </a:solidFill>
              </a:rPr>
              <a:t>+</a:t>
            </a:r>
            <a:r>
              <a:rPr lang="fr-FR" sz="3000" b="1" dirty="0" smtClean="0">
                <a:solidFill>
                  <a:srgbClr val="FF0000"/>
                </a:solidFill>
              </a:rPr>
              <a:t> </a:t>
            </a:r>
            <a:r>
              <a:rPr lang="fr-FR" sz="3000" b="1" dirty="0">
                <a:solidFill>
                  <a:srgbClr val="FF0000"/>
                </a:solidFill>
              </a:rPr>
              <a:t>= </a:t>
            </a:r>
            <a:r>
              <a:rPr lang="fr-FR" sz="3000" b="1" dirty="0" err="1">
                <a:solidFill>
                  <a:srgbClr val="FF0000"/>
                </a:solidFill>
              </a:rPr>
              <a:t>rr</a:t>
            </a:r>
            <a:r>
              <a:rPr lang="fr-FR" sz="3000" b="1" dirty="0" smtClean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fr-FR" dirty="0" smtClean="0"/>
              <a:t>5- </a:t>
            </a:r>
            <a:r>
              <a:rPr lang="fr-FR" dirty="0"/>
              <a:t>La notation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r?</a:t>
            </a:r>
            <a:r>
              <a:rPr lang="fr-FR" dirty="0"/>
              <a:t> est une </a:t>
            </a:r>
            <a:r>
              <a:rPr lang="fr-FR" dirty="0" smtClean="0"/>
              <a:t>abréviation: </a:t>
            </a:r>
          </a:p>
          <a:p>
            <a:pPr marL="457200" lvl="1" indent="0" algn="ctr">
              <a:buNone/>
            </a:pPr>
            <a:r>
              <a:rPr lang="fr-FR" sz="4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r?</a:t>
            </a:r>
            <a:r>
              <a:rPr lang="fr-FR" sz="3000" b="1" dirty="0">
                <a:solidFill>
                  <a:srgbClr val="FF0000"/>
                </a:solidFill>
              </a:rPr>
              <a:t> </a:t>
            </a:r>
            <a:r>
              <a:rPr lang="fr-FR" sz="3000" b="1" dirty="0" smtClean="0">
                <a:solidFill>
                  <a:srgbClr val="FF0000"/>
                </a:solidFill>
              </a:rPr>
              <a:t>  =  r/</a:t>
            </a:r>
            <a:r>
              <a:rPr lang="fr-FR" sz="44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</a:t>
            </a:r>
            <a:r>
              <a:rPr lang="fr-FR" b="1" dirty="0" smtClean="0"/>
              <a:t> </a:t>
            </a:r>
          </a:p>
          <a:p>
            <a:pPr lvl="1"/>
            <a:r>
              <a:rPr lang="fr-FR" dirty="0" smtClean="0"/>
              <a:t>et </a:t>
            </a:r>
            <a:r>
              <a:rPr lang="fr-FR" dirty="0"/>
              <a:t>signifie zéro ou une instance de </a:t>
            </a:r>
            <a:r>
              <a:rPr lang="fr-FR" dirty="0" smtClean="0"/>
              <a:t>r</a:t>
            </a:r>
          </a:p>
          <a:p>
            <a:pPr lvl="1"/>
            <a:r>
              <a:rPr lang="fr-FR" dirty="0" smtClean="0"/>
              <a:t>6- </a:t>
            </a:r>
            <a:r>
              <a:rPr lang="fr-FR" dirty="0"/>
              <a:t>La notation [abc], où a, b, c sont des symboles de l’alphabet, dénote l’expression régulière </a:t>
            </a:r>
            <a:endParaRPr lang="fr-FR" dirty="0" smtClean="0"/>
          </a:p>
          <a:p>
            <a:pPr marL="457200" lvl="1" indent="0" algn="ctr">
              <a:buNone/>
            </a:pPr>
            <a:r>
              <a:rPr lang="fr-FR" sz="3000" b="1" dirty="0">
                <a:solidFill>
                  <a:srgbClr val="FF0000"/>
                </a:solidFill>
              </a:rPr>
              <a:t>[abc</a:t>
            </a:r>
            <a:r>
              <a:rPr lang="fr-FR" sz="3000" b="1" dirty="0" smtClean="0">
                <a:solidFill>
                  <a:srgbClr val="FF0000"/>
                </a:solidFill>
              </a:rPr>
              <a:t>]      =      a/b/c</a:t>
            </a:r>
            <a:r>
              <a:rPr lang="fr-FR" b="1" dirty="0" smtClean="0"/>
              <a:t> </a:t>
            </a:r>
          </a:p>
          <a:p>
            <a:pPr marL="457200" lvl="1" indent="0">
              <a:buNone/>
            </a:pPr>
            <a:r>
              <a:rPr lang="fr-FR" dirty="0" smtClean="0"/>
              <a:t>Une classe </a:t>
            </a:r>
            <a:r>
              <a:rPr lang="fr-FR" dirty="0"/>
              <a:t>de caractères [a-z] signifie </a:t>
            </a:r>
            <a:endParaRPr lang="fr-FR" dirty="0" smtClean="0"/>
          </a:p>
          <a:p>
            <a:pPr marL="457200" lvl="1" indent="0" algn="ctr">
              <a:buNone/>
            </a:pPr>
            <a:r>
              <a:rPr lang="fr-FR" sz="3000" b="1" dirty="0">
                <a:solidFill>
                  <a:srgbClr val="FF0000"/>
                </a:solidFill>
              </a:rPr>
              <a:t>[a-z] </a:t>
            </a:r>
            <a:r>
              <a:rPr lang="fr-FR" sz="3000" b="1" dirty="0" smtClean="0">
                <a:solidFill>
                  <a:srgbClr val="FF0000"/>
                </a:solidFill>
              </a:rPr>
              <a:t>    =      a/b/c/d</a:t>
            </a:r>
            <a:r>
              <a:rPr lang="fr-FR" sz="3000" b="1" dirty="0">
                <a:solidFill>
                  <a:srgbClr val="FF0000"/>
                </a:solidFill>
              </a:rPr>
              <a:t>/ …/z</a:t>
            </a:r>
          </a:p>
        </p:txBody>
      </p:sp>
    </p:spTree>
    <p:extLst>
      <p:ext uri="{BB962C8B-B14F-4D97-AF65-F5344CB8AC3E}">
        <p14:creationId xmlns:p14="http://schemas.microsoft.com/office/powerpoint/2010/main" val="279267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50355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Exemple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043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Pour chacune des expressions régulières </a:t>
            </a:r>
            <a:r>
              <a:rPr lang="fr-FR" sz="4600" dirty="0"/>
              <a:t>r</a:t>
            </a:r>
            <a:r>
              <a:rPr lang="fr-FR" sz="1600" dirty="0"/>
              <a:t>i</a:t>
            </a:r>
            <a:r>
              <a:rPr lang="fr-FR" dirty="0"/>
              <a:t> suivantes, on souhaite déterminer le langage dénoté par </a:t>
            </a:r>
            <a:r>
              <a:rPr lang="fr-FR" sz="4700" dirty="0"/>
              <a:t>r</a:t>
            </a:r>
            <a:r>
              <a:rPr lang="fr-FR" sz="2100" dirty="0"/>
              <a:t>i</a:t>
            </a:r>
            <a:r>
              <a:rPr lang="fr-FR" dirty="0" smtClean="0"/>
              <a:t>.</a:t>
            </a:r>
          </a:p>
          <a:p>
            <a:r>
              <a:rPr lang="fr-FR" sz="3600" dirty="0" smtClean="0"/>
              <a:t>r</a:t>
            </a:r>
            <a:r>
              <a:rPr lang="fr-FR" sz="2300" dirty="0" smtClean="0"/>
              <a:t>1</a:t>
            </a:r>
            <a:r>
              <a:rPr lang="fr-FR" dirty="0" smtClean="0"/>
              <a:t> </a:t>
            </a:r>
            <a:r>
              <a:rPr lang="fr-FR" dirty="0"/>
              <a:t>= (a/b)(a/b</a:t>
            </a:r>
            <a:r>
              <a:rPr lang="fr-FR" dirty="0" smtClean="0"/>
              <a:t>)</a:t>
            </a:r>
          </a:p>
          <a:p>
            <a:r>
              <a:rPr lang="fr-FR" sz="3600" dirty="0" smtClean="0"/>
              <a:t>r</a:t>
            </a:r>
            <a:r>
              <a:rPr lang="fr-FR" sz="2300" dirty="0" smtClean="0"/>
              <a:t>2</a:t>
            </a:r>
            <a:r>
              <a:rPr lang="fr-FR" dirty="0" smtClean="0"/>
              <a:t> </a:t>
            </a:r>
            <a:r>
              <a:rPr lang="fr-FR" dirty="0"/>
              <a:t>= (a/b</a:t>
            </a:r>
            <a:r>
              <a:rPr lang="fr-FR" dirty="0" smtClean="0"/>
              <a:t>)*</a:t>
            </a:r>
          </a:p>
          <a:p>
            <a:r>
              <a:rPr lang="fr-FR" sz="3600" dirty="0" smtClean="0"/>
              <a:t>r</a:t>
            </a:r>
            <a:r>
              <a:rPr lang="fr-FR" sz="2300" dirty="0" smtClean="0"/>
              <a:t>3</a:t>
            </a:r>
            <a:r>
              <a:rPr lang="fr-FR" dirty="0" smtClean="0"/>
              <a:t> </a:t>
            </a:r>
            <a:r>
              <a:rPr lang="fr-FR" dirty="0"/>
              <a:t>= (a*b</a:t>
            </a:r>
            <a:r>
              <a:rPr lang="fr-FR" dirty="0" smtClean="0"/>
              <a:t>*)*</a:t>
            </a:r>
          </a:p>
          <a:p>
            <a:r>
              <a:rPr lang="fr-FR" sz="3600" dirty="0" smtClean="0"/>
              <a:t>r</a:t>
            </a:r>
            <a:r>
              <a:rPr lang="fr-FR" sz="2300" dirty="0" smtClean="0"/>
              <a:t>4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smtClean="0"/>
              <a:t>a/a*b</a:t>
            </a:r>
          </a:p>
          <a:p>
            <a:r>
              <a:rPr lang="fr-FR" dirty="0" smtClean="0"/>
              <a:t>Chaque </a:t>
            </a:r>
            <a:r>
              <a:rPr lang="fr-FR" dirty="0"/>
              <a:t>langage dénoté par </a:t>
            </a:r>
            <a:r>
              <a:rPr lang="fr-FR" sz="4100" dirty="0"/>
              <a:t>r</a:t>
            </a:r>
            <a:r>
              <a:rPr lang="fr-FR" sz="2300" dirty="0"/>
              <a:t>i</a:t>
            </a:r>
            <a:r>
              <a:rPr lang="fr-FR" dirty="0"/>
              <a:t> est noté </a:t>
            </a:r>
            <a:r>
              <a:rPr lang="fr-FR" dirty="0" smtClean="0"/>
              <a:t>L(</a:t>
            </a:r>
            <a:r>
              <a:rPr lang="fr-FR" sz="4100" dirty="0" smtClean="0"/>
              <a:t>r</a:t>
            </a:r>
            <a:r>
              <a:rPr lang="fr-FR" sz="2300" dirty="0" smtClean="0"/>
              <a:t>i</a:t>
            </a:r>
            <a:r>
              <a:rPr lang="fr-FR" dirty="0" smtClean="0"/>
              <a:t> )</a:t>
            </a:r>
          </a:p>
          <a:p>
            <a:r>
              <a:rPr lang="fr-FR" dirty="0" smtClean="0"/>
              <a:t>L(</a:t>
            </a:r>
            <a:r>
              <a:rPr lang="fr-FR" sz="3600" dirty="0" smtClean="0"/>
              <a:t>r</a:t>
            </a:r>
            <a:r>
              <a:rPr lang="fr-FR" sz="2300" dirty="0" smtClean="0"/>
              <a:t>1</a:t>
            </a:r>
            <a:r>
              <a:rPr lang="fr-FR" dirty="0"/>
              <a:t>) = {</a:t>
            </a:r>
            <a:r>
              <a:rPr lang="fr-FR" dirty="0" err="1"/>
              <a:t>aa</a:t>
            </a:r>
            <a:r>
              <a:rPr lang="fr-FR" dirty="0"/>
              <a:t>, ab, </a:t>
            </a:r>
            <a:r>
              <a:rPr lang="fr-FR" dirty="0" err="1"/>
              <a:t>ba</a:t>
            </a:r>
            <a:r>
              <a:rPr lang="fr-FR" dirty="0"/>
              <a:t>, </a:t>
            </a:r>
            <a:r>
              <a:rPr lang="fr-FR" dirty="0" err="1"/>
              <a:t>bb</a:t>
            </a:r>
            <a:r>
              <a:rPr lang="fr-FR" dirty="0" smtClean="0"/>
              <a:t>}</a:t>
            </a:r>
          </a:p>
          <a:p>
            <a:r>
              <a:rPr lang="fr-FR" dirty="0" smtClean="0"/>
              <a:t>L(</a:t>
            </a:r>
            <a:r>
              <a:rPr lang="fr-FR" sz="3600" dirty="0" smtClean="0"/>
              <a:t>r</a:t>
            </a:r>
            <a:r>
              <a:rPr lang="fr-FR" sz="2300" dirty="0" smtClean="0"/>
              <a:t>2</a:t>
            </a:r>
            <a:r>
              <a:rPr lang="fr-FR" dirty="0"/>
              <a:t>) = {</a:t>
            </a:r>
            <a:r>
              <a:rPr lang="el-GR" dirty="0"/>
              <a:t>ε, </a:t>
            </a:r>
            <a:r>
              <a:rPr lang="fr-FR" dirty="0"/>
              <a:t>a, </a:t>
            </a:r>
            <a:r>
              <a:rPr lang="fr-FR" dirty="0" err="1"/>
              <a:t>aa</a:t>
            </a:r>
            <a:r>
              <a:rPr lang="fr-FR" dirty="0"/>
              <a:t>, </a:t>
            </a:r>
            <a:r>
              <a:rPr lang="fr-FR" dirty="0" err="1"/>
              <a:t>aaa</a:t>
            </a:r>
            <a:r>
              <a:rPr lang="fr-FR" dirty="0"/>
              <a:t>, …., b, </a:t>
            </a:r>
            <a:r>
              <a:rPr lang="fr-FR" dirty="0" err="1"/>
              <a:t>bb</a:t>
            </a:r>
            <a:r>
              <a:rPr lang="fr-FR" dirty="0"/>
              <a:t>, </a:t>
            </a:r>
            <a:r>
              <a:rPr lang="fr-FR" dirty="0" err="1"/>
              <a:t>bbb</a:t>
            </a:r>
            <a:r>
              <a:rPr lang="fr-FR" dirty="0"/>
              <a:t>, …, ab, </a:t>
            </a:r>
            <a:r>
              <a:rPr lang="fr-FR" dirty="0" err="1"/>
              <a:t>aab</a:t>
            </a:r>
            <a:r>
              <a:rPr lang="fr-FR" dirty="0"/>
              <a:t>, …, </a:t>
            </a:r>
            <a:r>
              <a:rPr lang="fr-FR" dirty="0" err="1"/>
              <a:t>abb</a:t>
            </a:r>
            <a:r>
              <a:rPr lang="fr-FR" dirty="0"/>
              <a:t>, </a:t>
            </a:r>
            <a:r>
              <a:rPr lang="fr-FR" dirty="0" err="1"/>
              <a:t>abbb</a:t>
            </a:r>
            <a:r>
              <a:rPr lang="fr-FR" dirty="0"/>
              <a:t>, </a:t>
            </a:r>
            <a:r>
              <a:rPr lang="fr-FR" dirty="0" err="1"/>
              <a:t>ba</a:t>
            </a:r>
            <a:r>
              <a:rPr lang="fr-FR" dirty="0"/>
              <a:t>, </a:t>
            </a:r>
            <a:r>
              <a:rPr lang="fr-FR" dirty="0" err="1"/>
              <a:t>bba</a:t>
            </a:r>
            <a:r>
              <a:rPr lang="fr-FR" dirty="0"/>
              <a:t>, </a:t>
            </a:r>
            <a:r>
              <a:rPr lang="fr-FR" dirty="0" err="1"/>
              <a:t>bbaa</a:t>
            </a:r>
            <a:r>
              <a:rPr lang="fr-FR" dirty="0"/>
              <a:t>, </a:t>
            </a:r>
            <a:r>
              <a:rPr lang="fr-FR" dirty="0" err="1"/>
              <a:t>aba</a:t>
            </a:r>
            <a:r>
              <a:rPr lang="fr-FR" dirty="0"/>
              <a:t>, …}. </a:t>
            </a:r>
            <a:endParaRPr lang="fr-FR" dirty="0" smtClean="0"/>
          </a:p>
          <a:p>
            <a:r>
              <a:rPr lang="fr-FR" dirty="0" smtClean="0"/>
              <a:t>C’est </a:t>
            </a:r>
            <a:r>
              <a:rPr lang="fr-FR" dirty="0"/>
              <a:t>l’ensemble </a:t>
            </a:r>
            <a:r>
              <a:rPr lang="fr-FR" dirty="0" smtClean="0"/>
              <a:t>de toutes </a:t>
            </a:r>
            <a:r>
              <a:rPr lang="fr-FR" dirty="0"/>
              <a:t>les chaînes composées d’un nombre quelconque de a et d’un nombre quelconque de b</a:t>
            </a:r>
            <a:r>
              <a:rPr lang="fr-FR" dirty="0" smtClean="0"/>
              <a:t>.</a:t>
            </a:r>
          </a:p>
          <a:p>
            <a:r>
              <a:rPr lang="fr-FR" dirty="0"/>
              <a:t>L(</a:t>
            </a:r>
            <a:r>
              <a:rPr lang="fr-FR" sz="3600" dirty="0"/>
              <a:t>r</a:t>
            </a:r>
            <a:r>
              <a:rPr lang="fr-FR" sz="2300" dirty="0"/>
              <a:t>3</a:t>
            </a:r>
            <a:r>
              <a:rPr lang="fr-FR" dirty="0"/>
              <a:t>) = L(</a:t>
            </a:r>
            <a:r>
              <a:rPr lang="fr-FR" sz="3600" dirty="0"/>
              <a:t>r</a:t>
            </a:r>
            <a:r>
              <a:rPr lang="fr-FR" sz="2300" dirty="0"/>
              <a:t>2</a:t>
            </a:r>
            <a:r>
              <a:rPr lang="fr-FR" dirty="0" smtClean="0"/>
              <a:t>)</a:t>
            </a:r>
          </a:p>
          <a:p>
            <a:r>
              <a:rPr lang="fr-FR" dirty="0" smtClean="0"/>
              <a:t>L(</a:t>
            </a:r>
            <a:r>
              <a:rPr lang="fr-FR" sz="3600" dirty="0" smtClean="0"/>
              <a:t>r</a:t>
            </a:r>
            <a:r>
              <a:rPr lang="fr-FR" sz="2300" dirty="0" smtClean="0"/>
              <a:t>4</a:t>
            </a:r>
            <a:r>
              <a:rPr lang="fr-FR" dirty="0"/>
              <a:t>) = {a, b, ab, </a:t>
            </a:r>
            <a:r>
              <a:rPr lang="fr-FR" dirty="0" err="1"/>
              <a:t>aab</a:t>
            </a:r>
            <a:r>
              <a:rPr lang="fr-FR" dirty="0"/>
              <a:t>, </a:t>
            </a:r>
            <a:r>
              <a:rPr lang="fr-FR" dirty="0" err="1"/>
              <a:t>aaab</a:t>
            </a:r>
            <a:r>
              <a:rPr lang="fr-FR" dirty="0"/>
              <a:t>, …, </a:t>
            </a:r>
            <a:r>
              <a:rPr lang="fr-FR" dirty="0" err="1"/>
              <a:t>aaaa</a:t>
            </a:r>
            <a:r>
              <a:rPr lang="fr-FR" dirty="0"/>
              <a:t>…ab} En plus de la chaîne a, cet ensemble contient des </a:t>
            </a:r>
            <a:r>
              <a:rPr lang="fr-FR" dirty="0" smtClean="0"/>
              <a:t>chaînes composées </a:t>
            </a:r>
            <a:r>
              <a:rPr lang="fr-FR" dirty="0"/>
              <a:t>d’un nombre quelconque non nul de a suivis par un b.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193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56451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63880"/>
            <a:ext cx="10515600" cy="5613083"/>
          </a:xfrm>
        </p:spPr>
        <p:txBody>
          <a:bodyPr>
            <a:normAutofit/>
          </a:bodyPr>
          <a:lstStyle/>
          <a:p>
            <a:r>
              <a:rPr lang="fr-FR" sz="3200" dirty="0" smtClean="0"/>
              <a:t>On </a:t>
            </a:r>
            <a:r>
              <a:rPr lang="fr-FR" sz="3200" dirty="0"/>
              <a:t>souhaite déterminer la définition régulière de l’ensemble des identificateurs d’un langage sachant qu’ils </a:t>
            </a:r>
            <a:r>
              <a:rPr lang="fr-FR" sz="3200" dirty="0" smtClean="0"/>
              <a:t>sont constitués </a:t>
            </a:r>
            <a:r>
              <a:rPr lang="fr-FR" sz="3200" dirty="0"/>
              <a:t>de suite de lettres et de chiffres commençant par une lettre</a:t>
            </a:r>
            <a:r>
              <a:rPr lang="fr-FR" sz="3200" dirty="0" smtClean="0"/>
              <a:t>. </a:t>
            </a:r>
            <a:endParaRPr lang="fr-FR" sz="3200" dirty="0"/>
          </a:p>
          <a:p>
            <a:r>
              <a:rPr lang="fr-FR" sz="3200" dirty="0" smtClean="0"/>
              <a:t>Cette </a:t>
            </a:r>
            <a:r>
              <a:rPr lang="fr-FR" sz="3200" dirty="0"/>
              <a:t>définition régulière peut être donnée par </a:t>
            </a:r>
            <a:r>
              <a:rPr lang="fr-FR" sz="3200" dirty="0" smtClean="0"/>
              <a:t>:</a:t>
            </a:r>
          </a:p>
          <a:p>
            <a:pPr lvl="1"/>
            <a:r>
              <a:rPr lang="fr-FR" sz="3200" dirty="0" smtClean="0"/>
              <a:t>• </a:t>
            </a:r>
            <a:r>
              <a:rPr lang="fr-FR" sz="3200" dirty="0"/>
              <a:t>lettre = A/B/…/Z/a/b/…/z </a:t>
            </a:r>
            <a:r>
              <a:rPr lang="fr-FR" sz="3200" dirty="0" smtClean="0"/>
              <a:t>	ou </a:t>
            </a:r>
            <a:r>
              <a:rPr lang="fr-FR" sz="3200" dirty="0"/>
              <a:t>bien </a:t>
            </a:r>
            <a:r>
              <a:rPr lang="fr-FR" sz="3200" dirty="0" smtClean="0"/>
              <a:t>	[</a:t>
            </a:r>
            <a:r>
              <a:rPr lang="fr-FR" sz="3200" dirty="0"/>
              <a:t>A-</a:t>
            </a:r>
            <a:r>
              <a:rPr lang="fr-FR" sz="3200" dirty="0" err="1"/>
              <a:t>Za</a:t>
            </a:r>
            <a:r>
              <a:rPr lang="fr-FR" sz="3200" dirty="0"/>
              <a:t>-z</a:t>
            </a:r>
            <a:r>
              <a:rPr lang="fr-FR" sz="3200" dirty="0" smtClean="0"/>
              <a:t>]</a:t>
            </a:r>
          </a:p>
          <a:p>
            <a:pPr lvl="1"/>
            <a:r>
              <a:rPr lang="fr-FR" sz="3200" dirty="0" smtClean="0"/>
              <a:t>• </a:t>
            </a:r>
            <a:r>
              <a:rPr lang="fr-FR" sz="3200" dirty="0"/>
              <a:t>chiffre = 0/1/2/3/4/5/6/7/8/9 </a:t>
            </a:r>
            <a:r>
              <a:rPr lang="fr-FR" sz="3200" dirty="0" smtClean="0"/>
              <a:t>	ou </a:t>
            </a:r>
            <a:r>
              <a:rPr lang="fr-FR" sz="3200" dirty="0"/>
              <a:t>bien </a:t>
            </a:r>
            <a:r>
              <a:rPr lang="fr-FR" sz="3200" dirty="0" smtClean="0"/>
              <a:t>	[</a:t>
            </a:r>
            <a:r>
              <a:rPr lang="fr-FR" sz="3200" dirty="0"/>
              <a:t>0-9</a:t>
            </a:r>
            <a:r>
              <a:rPr lang="fr-FR" sz="3200" dirty="0" smtClean="0"/>
              <a:t>]</a:t>
            </a:r>
          </a:p>
          <a:p>
            <a:pPr lvl="1"/>
            <a:r>
              <a:rPr lang="fr-FR" sz="3200" dirty="0" smtClean="0"/>
              <a:t>• </a:t>
            </a:r>
            <a:r>
              <a:rPr lang="fr-FR" sz="3200" dirty="0" err="1" smtClean="0"/>
              <a:t>ident</a:t>
            </a:r>
            <a:r>
              <a:rPr lang="fr-FR" sz="3200" dirty="0" smtClean="0"/>
              <a:t> </a:t>
            </a:r>
            <a:r>
              <a:rPr lang="fr-FR" sz="3200" dirty="0"/>
              <a:t>= lettre (lettre/chiffre</a:t>
            </a:r>
            <a:r>
              <a:rPr lang="fr-FR" sz="3200" dirty="0" smtClean="0"/>
              <a:t>)* 	qu’on </a:t>
            </a:r>
            <a:r>
              <a:rPr lang="fr-FR" sz="3200" dirty="0"/>
              <a:t>peut noter directement </a:t>
            </a:r>
            <a:endParaRPr lang="fr-FR" sz="3200" dirty="0" smtClean="0"/>
          </a:p>
          <a:p>
            <a:pPr marL="457200" lvl="1" indent="0">
              <a:buNone/>
            </a:pPr>
            <a:r>
              <a:rPr lang="fr-FR" sz="3200" dirty="0" smtClean="0"/>
              <a:t>					</a:t>
            </a:r>
            <a:r>
              <a:rPr lang="fr-FR" sz="3200" dirty="0" err="1" smtClean="0"/>
              <a:t>ident</a:t>
            </a:r>
            <a:r>
              <a:rPr lang="fr-FR" sz="3200" dirty="0" smtClean="0"/>
              <a:t> </a:t>
            </a:r>
            <a:r>
              <a:rPr lang="fr-FR" sz="3200" dirty="0"/>
              <a:t>= [A-</a:t>
            </a:r>
            <a:r>
              <a:rPr lang="fr-FR" sz="3200" dirty="0" err="1"/>
              <a:t>Za</a:t>
            </a:r>
            <a:r>
              <a:rPr lang="fr-FR" sz="3200" dirty="0"/>
              <a:t>-z] [A-Za-z0-9]*</a:t>
            </a:r>
          </a:p>
        </p:txBody>
      </p:sp>
    </p:spTree>
    <p:extLst>
      <p:ext uri="{BB962C8B-B14F-4D97-AF65-F5344CB8AC3E}">
        <p14:creationId xmlns:p14="http://schemas.microsoft.com/office/powerpoint/2010/main" val="35387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51879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Remarque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18160"/>
            <a:ext cx="10515600" cy="5658803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Les </a:t>
            </a:r>
            <a:r>
              <a:rPr lang="fr-FR" sz="4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expressions régulières</a:t>
            </a:r>
            <a:r>
              <a:rPr lang="fr-FR" sz="4000" dirty="0"/>
              <a:t> sont un outil puissant et pratique pour définir les constituants élémentaires </a:t>
            </a:r>
            <a:r>
              <a:rPr lang="fr-FR" sz="4000" dirty="0" smtClean="0"/>
              <a:t>des </a:t>
            </a:r>
            <a:r>
              <a:rPr lang="fr-FR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langages</a:t>
            </a:r>
            <a:r>
              <a:rPr lang="fr-F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dirty="0"/>
              <a:t>de programmation. </a:t>
            </a:r>
            <a:endParaRPr lang="fr-FR" sz="4000" dirty="0" smtClean="0"/>
          </a:p>
          <a:p>
            <a:pPr algn="just"/>
            <a:r>
              <a:rPr lang="fr-FR" dirty="0" smtClean="0"/>
              <a:t>Cependant</a:t>
            </a:r>
            <a:r>
              <a:rPr lang="fr-FR" dirty="0"/>
              <a:t>, le </a:t>
            </a:r>
            <a:r>
              <a:rPr lang="fr-F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pouvoir descriptif</a:t>
            </a:r>
            <a:r>
              <a:rPr lang="fr-FR" dirty="0"/>
              <a:t> des expressions régulières est </a:t>
            </a:r>
            <a:r>
              <a:rPr lang="fr-F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limité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car elles </a:t>
            </a:r>
            <a:r>
              <a:rPr lang="fr-FR" dirty="0" smtClean="0"/>
              <a:t>ne peuvent </a:t>
            </a:r>
            <a:r>
              <a:rPr lang="fr-FR" dirty="0"/>
              <a:t>pas être utilisées dans certains cas tels que </a:t>
            </a:r>
            <a:r>
              <a:rPr lang="fr-FR" dirty="0" smtClean="0"/>
              <a:t>:</a:t>
            </a:r>
          </a:p>
          <a:p>
            <a:r>
              <a:rPr lang="fr-FR" dirty="0" smtClean="0"/>
              <a:t> </a:t>
            </a:r>
            <a:r>
              <a:rPr lang="fr-FR" dirty="0"/>
              <a:t>La définition des constructions équilibrées ou imbriquées. Par exemple, pour les chaînes </a:t>
            </a:r>
            <a:r>
              <a:rPr lang="fr-FR" dirty="0" smtClean="0"/>
              <a:t>contenant obligatoirement </a:t>
            </a:r>
            <a:r>
              <a:rPr lang="fr-FR" dirty="0"/>
              <a:t>pour chaque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parenthèse ouvrante</a:t>
            </a:r>
            <a:r>
              <a:rPr lang="fr-FR" dirty="0"/>
              <a:t> une parenthèse fermantes, les expressions </a:t>
            </a:r>
            <a:r>
              <a:rPr lang="fr-FR" dirty="0" smtClean="0"/>
              <a:t>régulières ne </a:t>
            </a:r>
            <a:r>
              <a:rPr lang="fr-FR" dirty="0"/>
              <a:t>permettent pas d’assurer cela, on dit </a:t>
            </a:r>
            <a:r>
              <a:rPr lang="fr-FR" dirty="0" smtClean="0"/>
              <a:t>qu’elles ne </a:t>
            </a:r>
            <a:r>
              <a:rPr lang="fr-FR" dirty="0"/>
              <a:t>savent pas compter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15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51879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Remarque (1)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18160"/>
            <a:ext cx="10515600" cy="5658803"/>
          </a:xfrm>
        </p:spPr>
        <p:txBody>
          <a:bodyPr>
            <a:normAutofit/>
          </a:bodyPr>
          <a:lstStyle/>
          <a:p>
            <a:r>
              <a:rPr lang="fr-FR" dirty="0" smtClean="0"/>
              <a:t>La </a:t>
            </a:r>
            <a:r>
              <a:rPr lang="fr-FR" dirty="0"/>
              <a:t>définition d’expressions contenant des </a:t>
            </a: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répétitions</a:t>
            </a:r>
            <a:r>
              <a:rPr lang="fr-FR" dirty="0"/>
              <a:t> de sous chaînes à </a:t>
            </a:r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différente positions</a:t>
            </a:r>
            <a:r>
              <a:rPr lang="fr-FR" dirty="0"/>
              <a:t> (par </a:t>
            </a:r>
            <a:r>
              <a:rPr lang="fr-FR" dirty="0" smtClean="0"/>
              <a:t>exemple des </a:t>
            </a:r>
            <a:r>
              <a:rPr lang="fr-FR" dirty="0"/>
              <a:t>chaînes de la forme αcαdeα où α est une combinaison des caractères a et b</a:t>
            </a:r>
            <a:r>
              <a:rPr lang="fr-FR" dirty="0" smtClean="0"/>
              <a:t>).</a:t>
            </a:r>
          </a:p>
          <a:p>
            <a:r>
              <a:rPr lang="fr-FR" dirty="0" smtClean="0"/>
              <a:t> </a:t>
            </a:r>
            <a:r>
              <a:rPr lang="fr-FR" dirty="0"/>
              <a:t>La définition d’expressions contenant à différentes positions des séquences de caractères ayant la </a:t>
            </a:r>
            <a:r>
              <a:rPr lang="fr-FR" dirty="0" smtClean="0"/>
              <a:t>même longueur </a:t>
            </a:r>
            <a:r>
              <a:rPr lang="fr-FR" dirty="0"/>
              <a:t>(par exemple </a:t>
            </a:r>
            <a:r>
              <a:rPr lang="fr-FR" sz="2200" dirty="0" err="1"/>
              <a:t>a</a:t>
            </a:r>
            <a:r>
              <a:rPr lang="fr-FR" sz="3500" dirty="0" err="1"/>
              <a:t>n</a:t>
            </a:r>
            <a:r>
              <a:rPr lang="fr-FR" sz="2200" dirty="0" err="1"/>
              <a:t>b</a:t>
            </a:r>
            <a:r>
              <a:rPr lang="fr-FR" sz="3500" dirty="0" err="1"/>
              <a:t>n</a:t>
            </a:r>
            <a:r>
              <a:rPr lang="fr-FR" dirty="0"/>
              <a:t> où n désigne le nombre de répétitions du caractère qui le précède</a:t>
            </a:r>
            <a:r>
              <a:rPr lang="fr-FR" dirty="0" smtClean="0"/>
              <a:t>).</a:t>
            </a:r>
          </a:p>
          <a:p>
            <a:r>
              <a:rPr lang="fr-FR" dirty="0" smtClean="0"/>
              <a:t>On </a:t>
            </a:r>
            <a:r>
              <a:rPr lang="fr-FR" dirty="0"/>
              <a:t>peut, cependant, utiliser les expressions régulières dans le cas d’un nombre fixe de répétitions </a:t>
            </a:r>
            <a:r>
              <a:rPr lang="fr-FR" dirty="0" smtClean="0"/>
              <a:t>d’une construction </a:t>
            </a:r>
            <a:r>
              <a:rPr lang="fr-FR" dirty="0"/>
              <a:t>donnée.</a:t>
            </a:r>
          </a:p>
        </p:txBody>
      </p:sp>
    </p:spTree>
    <p:extLst>
      <p:ext uri="{BB962C8B-B14F-4D97-AF65-F5344CB8AC3E}">
        <p14:creationId xmlns:p14="http://schemas.microsoft.com/office/powerpoint/2010/main" val="170307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Approches de construction des analyseurs lexicaux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47543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6354"/>
            <a:ext cx="10515600" cy="492130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Approches de construction des analyseurs lexicaux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85776"/>
            <a:ext cx="10515600" cy="6072187"/>
          </a:xfrm>
        </p:spPr>
        <p:txBody>
          <a:bodyPr>
            <a:normAutofit/>
          </a:bodyPr>
          <a:lstStyle/>
          <a:p>
            <a:pPr lvl="1"/>
            <a:r>
              <a:rPr lang="fr-FR" sz="4000" dirty="0" smtClean="0"/>
              <a:t>1- </a:t>
            </a:r>
            <a:r>
              <a:rPr lang="fr-FR" sz="4000" dirty="0"/>
              <a:t>Une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 simplifiée</a:t>
            </a:r>
            <a:r>
              <a:rPr lang="fr-FR" sz="4000" dirty="0"/>
              <a:t> (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manuelle</a:t>
            </a:r>
            <a:r>
              <a:rPr lang="fr-FR" sz="4000" dirty="0"/>
              <a:t>) basée sur les </a:t>
            </a:r>
            <a:r>
              <a:rPr lang="fr-FR" sz="4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de transition</a:t>
            </a:r>
            <a:r>
              <a:rPr lang="fr-FR" sz="4000" dirty="0" smtClean="0"/>
              <a:t>.</a:t>
            </a:r>
          </a:p>
          <a:p>
            <a:pPr lvl="1"/>
            <a:endParaRPr lang="fr-FR" sz="4000" dirty="0" smtClean="0"/>
          </a:p>
          <a:p>
            <a:pPr lvl="1"/>
            <a:r>
              <a:rPr lang="fr-FR" sz="4000" dirty="0" smtClean="0"/>
              <a:t>2- </a:t>
            </a:r>
            <a:r>
              <a:rPr lang="fr-FR" sz="4000" dirty="0"/>
              <a:t>Une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 plus rigoureuse</a:t>
            </a:r>
            <a:r>
              <a:rPr lang="fr-FR" sz="4000" dirty="0"/>
              <a:t> basée sur les </a:t>
            </a:r>
            <a:r>
              <a:rPr lang="fr-FR" sz="4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automates d’états finis</a:t>
            </a:r>
            <a:r>
              <a:rPr lang="fr-FR" sz="4000" dirty="0" smtClean="0"/>
              <a:t>.</a:t>
            </a:r>
          </a:p>
          <a:p>
            <a:pPr lvl="1"/>
            <a:endParaRPr lang="fr-FR" sz="4000" dirty="0" smtClean="0"/>
          </a:p>
          <a:p>
            <a:pPr lvl="1"/>
            <a:r>
              <a:rPr lang="fr-FR" sz="4000" dirty="0" smtClean="0"/>
              <a:t>3- </a:t>
            </a:r>
            <a:r>
              <a:rPr lang="fr-FR" sz="4000" dirty="0"/>
              <a:t>Une </a:t>
            </a:r>
            <a:r>
              <a:rPr lang="fr-FR" sz="5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 utilisant un outil générateur</a:t>
            </a:r>
            <a:r>
              <a:rPr lang="fr-FR" sz="4000" dirty="0"/>
              <a:t> d’analyseurs lexicaux tel que </a:t>
            </a:r>
            <a:r>
              <a:rPr lang="fr-FR" sz="4000" dirty="0" err="1"/>
              <a:t>Lex</a:t>
            </a:r>
            <a:r>
              <a:rPr lang="fr-FR" sz="4000" dirty="0"/>
              <a:t>, </a:t>
            </a:r>
            <a:r>
              <a:rPr lang="fr-FR" sz="4000" dirty="0" err="1"/>
              <a:t>FLex</a:t>
            </a:r>
            <a:r>
              <a:rPr lang="fr-FR" sz="4000" dirty="0"/>
              <a:t>, </a:t>
            </a:r>
            <a:r>
              <a:rPr lang="fr-FR" sz="4000" dirty="0" err="1"/>
              <a:t>JFLex</a:t>
            </a:r>
            <a:r>
              <a:rPr lang="fr-FR" sz="4000" dirty="0" smtClean="0"/>
              <a:t>...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13361" y="471462"/>
            <a:ext cx="1061884" cy="5899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18277" y="2276604"/>
            <a:ext cx="1061884" cy="5899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>
            <a:off x="42086" y="3986353"/>
            <a:ext cx="1061884" cy="5899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802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Construction d’analyseur lexical basée sur 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les </a:t>
            </a:r>
            <a:r>
              <a:rPr lang="fr-FR" sz="7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diagrammes </a:t>
            </a:r>
            <a:r>
              <a:rPr lang="fr-FR" sz="7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 transition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Les diagrammes de transition sont des </a:t>
            </a:r>
            <a:r>
              <a:rPr lang="fr-FR" sz="4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organigrammes stylisés</a:t>
            </a:r>
            <a:r>
              <a:rPr lang="fr-FR" sz="4000" dirty="0"/>
              <a:t> (respectant une forme stricte) dont </a:t>
            </a:r>
            <a:r>
              <a:rPr lang="fr-FR" sz="4000" dirty="0" smtClean="0"/>
              <a:t>la construction </a:t>
            </a:r>
            <a:r>
              <a:rPr lang="fr-FR" sz="4000" dirty="0"/>
              <a:t>représente une étape préparatoire pour la réalisation d’un analyseur </a:t>
            </a:r>
            <a:r>
              <a:rPr lang="fr-FR" sz="4000" dirty="0" smtClean="0"/>
              <a:t>lexical </a:t>
            </a:r>
          </a:p>
          <a:p>
            <a:r>
              <a:rPr lang="fr-FR" sz="4000" dirty="0" smtClean="0"/>
              <a:t>Le </a:t>
            </a:r>
            <a:r>
              <a:rPr lang="fr-FR" sz="4000" dirty="0"/>
              <a:t>diagramme </a:t>
            </a:r>
            <a:r>
              <a:rPr lang="fr-FR" sz="4000" dirty="0" smtClean="0"/>
              <a:t>est ensuite </a:t>
            </a: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</a:t>
            </a:r>
            <a:r>
              <a:rPr lang="fr-FR" sz="4000" dirty="0"/>
              <a:t> en un </a:t>
            </a:r>
            <a:r>
              <a:rPr lang="fr-FR" sz="4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programme</a:t>
            </a:r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dirty="0"/>
              <a:t>qui permet de reconnaître les unités lexicales exprimées par le diagramme.</a:t>
            </a:r>
          </a:p>
        </p:txBody>
      </p:sp>
    </p:spTree>
    <p:extLst>
      <p:ext uri="{BB962C8B-B14F-4D97-AF65-F5344CB8AC3E}">
        <p14:creationId xmlns:p14="http://schemas.microsoft.com/office/powerpoint/2010/main" val="3033613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64071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aux diagrammes de transitions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18160"/>
            <a:ext cx="10515600" cy="565880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Formellement, un diagramme de transition est un diagramme contenant des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cercles numérotés</a:t>
            </a:r>
            <a:r>
              <a:rPr lang="fr-FR" dirty="0"/>
              <a:t> qui </a:t>
            </a:r>
            <a:r>
              <a:rPr lang="fr-FR" dirty="0" smtClean="0"/>
              <a:t>représentent des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états</a:t>
            </a:r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/>
              <a:t>et des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arcs étiquetés</a:t>
            </a:r>
            <a:r>
              <a:rPr lang="fr-FR" dirty="0"/>
              <a:t> matérialisant les transitions entre les états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Les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états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du diagramme de transition correspondent aux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états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de l’analyseur lexical </a:t>
            </a:r>
            <a:endParaRPr lang="fr-FR" dirty="0" smtClean="0"/>
          </a:p>
          <a:p>
            <a:r>
              <a:rPr lang="fr-FR" dirty="0" smtClean="0"/>
              <a:t>et </a:t>
            </a:r>
            <a:r>
              <a:rPr lang="fr-FR" dirty="0"/>
              <a:t>chaque 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 étiqueté</a:t>
            </a:r>
            <a:r>
              <a:rPr lang="fr-FR" dirty="0"/>
              <a:t> </a:t>
            </a:r>
            <a:r>
              <a:rPr lang="fr-FR" dirty="0" smtClean="0"/>
              <a:t>par un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caractère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donné correspond à la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qu’effectuera l’analyseur suite à la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rencontre de ce caractère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Ainsi</a:t>
            </a:r>
            <a:r>
              <a:rPr lang="fr-FR" dirty="0"/>
              <a:t>, au fur et à mesure de la reconnaissance d’une unité lexicale, </a:t>
            </a: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l’analyseur passe d’un état à un autre</a:t>
            </a:r>
            <a:r>
              <a:rPr lang="fr-FR" dirty="0" smtClean="0"/>
              <a:t>.</a:t>
            </a:r>
          </a:p>
          <a:p>
            <a:r>
              <a:rPr lang="fr-FR" dirty="0"/>
              <a:t>Considérons deux états e1 et e2 reliés par un arc étiqueté par le caractère c. Etant dans l’état e1 à un </a:t>
            </a:r>
            <a:r>
              <a:rPr lang="fr-FR" dirty="0" smtClean="0"/>
              <a:t>moment donné</a:t>
            </a:r>
            <a:r>
              <a:rPr lang="fr-FR" dirty="0"/>
              <a:t>, l’analyseur passera à l’état e2 lorsqu’il lit le caractère c dans le texte source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636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10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64071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Exemple de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diagrammes de transitions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18160"/>
            <a:ext cx="10515600" cy="5658803"/>
          </a:xfrm>
        </p:spPr>
        <p:txBody>
          <a:bodyPr>
            <a:normAutofit/>
          </a:bodyPr>
          <a:lstStyle/>
          <a:p>
            <a:r>
              <a:rPr lang="fr-FR" dirty="0" smtClean="0"/>
              <a:t>Considérons </a:t>
            </a:r>
            <a:r>
              <a:rPr lang="fr-FR" dirty="0"/>
              <a:t>deux états </a:t>
            </a:r>
            <a:r>
              <a:rPr lang="fr-FR" sz="6600" dirty="0"/>
              <a:t>e</a:t>
            </a:r>
            <a:r>
              <a:rPr lang="fr-FR" sz="3200" dirty="0"/>
              <a:t>1</a:t>
            </a:r>
            <a:r>
              <a:rPr lang="fr-FR" dirty="0"/>
              <a:t> et </a:t>
            </a:r>
            <a:r>
              <a:rPr lang="fr-FR" sz="6000" dirty="0"/>
              <a:t>e</a:t>
            </a:r>
            <a:r>
              <a:rPr lang="fr-FR" dirty="0"/>
              <a:t>2 reliés par un </a:t>
            </a:r>
            <a:r>
              <a:rPr lang="fr-FR" sz="4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 étiqueté</a:t>
            </a:r>
            <a:r>
              <a:rPr lang="fr-FR" dirty="0"/>
              <a:t> par le </a:t>
            </a:r>
            <a:r>
              <a:rPr lang="fr-FR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caractère </a:t>
            </a:r>
            <a:r>
              <a:rPr lang="fr-F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fr-FR" dirty="0"/>
              <a:t>.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Etant </a:t>
            </a:r>
            <a:r>
              <a:rPr lang="fr-FR" dirty="0"/>
              <a:t>dans l’état </a:t>
            </a:r>
            <a:r>
              <a:rPr lang="fr-FR" sz="6000" dirty="0"/>
              <a:t>e</a:t>
            </a:r>
            <a:r>
              <a:rPr lang="fr-FR" dirty="0"/>
              <a:t>1 à un </a:t>
            </a:r>
            <a:r>
              <a:rPr lang="fr-FR" dirty="0" smtClean="0"/>
              <a:t>moment donné</a:t>
            </a:r>
            <a:r>
              <a:rPr lang="fr-FR" dirty="0"/>
              <a:t>, l’analyseur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passera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à l’état 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fr-FR" dirty="0"/>
              <a:t> lorsqu’il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 le caractère </a:t>
            </a:r>
            <a:r>
              <a:rPr lang="fr-FR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fr-FR" dirty="0"/>
              <a:t> dans le texte source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609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64071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Notations Adoptées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18160"/>
            <a:ext cx="10515600" cy="5658803"/>
          </a:xfrm>
        </p:spPr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pPr lvl="1"/>
            <a:r>
              <a:rPr lang="fr-FR" dirty="0" smtClean="0"/>
              <a:t>• </a:t>
            </a:r>
            <a:r>
              <a:rPr lang="fr-FR" dirty="0"/>
              <a:t>Un état particulier du diagramme représentera </a:t>
            </a:r>
            <a:r>
              <a:rPr lang="fr-F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l’état initial</a:t>
            </a:r>
            <a:r>
              <a:rPr lang="fr-FR" dirty="0"/>
              <a:t> où commence la reconnaissance d’une </a:t>
            </a:r>
            <a:r>
              <a:rPr lang="fr-FR" dirty="0" smtClean="0"/>
              <a:t>unité lexicale</a:t>
            </a:r>
            <a:r>
              <a:rPr lang="fr-FR" dirty="0"/>
              <a:t>. Il est noté par un état auquel abouti un </a:t>
            </a:r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</a:t>
            </a:r>
            <a:r>
              <a:rPr lang="fr-FR" dirty="0"/>
              <a:t> étiqueté par </a:t>
            </a:r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début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• </a:t>
            </a:r>
            <a:r>
              <a:rPr lang="fr-FR" dirty="0"/>
              <a:t>Les </a:t>
            </a:r>
            <a:r>
              <a:rPr lang="fr-F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états finaux</a:t>
            </a:r>
            <a:r>
              <a:rPr lang="fr-FR" dirty="0"/>
              <a:t> sont identifiés par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deux cercles concentriques</a:t>
            </a:r>
            <a:r>
              <a:rPr lang="fr-FR" dirty="0"/>
              <a:t> (</a:t>
            </a:r>
            <a:r>
              <a:rPr lang="fr-F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cercle doublé</a:t>
            </a:r>
            <a:r>
              <a:rPr lang="fr-FR" dirty="0"/>
              <a:t>) et correspondent</a:t>
            </a:r>
            <a:r>
              <a:rPr lang="fr-FR" dirty="0" smtClean="0"/>
              <a:t>, chacun</a:t>
            </a:r>
            <a:r>
              <a:rPr lang="fr-FR" dirty="0"/>
              <a:t>, à la reconnaissance complète d’une unité lexicale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• </a:t>
            </a:r>
            <a:r>
              <a:rPr lang="fr-FR" dirty="0"/>
              <a:t>Si un ensemble d’arcs sortant d’un état 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fr-FR" dirty="0"/>
              <a:t> comprend un </a:t>
            </a:r>
            <a:r>
              <a:rPr lang="fr-F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ayant l’étiquette </a:t>
            </a:r>
            <a:r>
              <a:rPr lang="fr-F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autre</a:t>
            </a:r>
            <a:r>
              <a:rPr lang="fr-FR" dirty="0"/>
              <a:t>, elle désigne </a:t>
            </a:r>
            <a:r>
              <a:rPr lang="fr-FR" dirty="0" smtClean="0"/>
              <a:t>tous les </a:t>
            </a:r>
            <a:r>
              <a:rPr lang="fr-FR" dirty="0"/>
              <a:t>caractères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autres que ceux indiqués explicitement sur les autres arcs </a:t>
            </a:r>
            <a:r>
              <a:rPr lang="fr-FR" sz="8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sortant de </a:t>
            </a:r>
            <a:r>
              <a:rPr lang="fr-FR" sz="1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sz="8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9514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Remarque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4000" dirty="0" smtClean="0"/>
              <a:t>On </a:t>
            </a:r>
            <a:r>
              <a:rPr lang="fr-FR" sz="4000" dirty="0"/>
              <a:t>suppose que les diagrammes de transition utilisés sont </a:t>
            </a:r>
            <a:r>
              <a:rPr lang="fr-F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déterministes</a:t>
            </a:r>
            <a:r>
              <a:rPr lang="fr-FR" sz="4000" dirty="0" smtClean="0"/>
              <a:t>: </a:t>
            </a:r>
          </a:p>
          <a:p>
            <a:endParaRPr lang="fr-FR" sz="4000" dirty="0" smtClean="0"/>
          </a:p>
          <a:p>
            <a:endParaRPr lang="fr-FR" sz="4000" dirty="0" smtClean="0"/>
          </a:p>
          <a:p>
            <a:pPr lvl="2"/>
            <a:r>
              <a:rPr lang="fr-FR" sz="4400" dirty="0" smtClean="0"/>
              <a:t>aucun </a:t>
            </a:r>
            <a:r>
              <a:rPr lang="fr-F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caractère</a:t>
            </a:r>
            <a:r>
              <a:rPr lang="fr-FR" sz="4400" dirty="0" smtClean="0"/>
              <a:t> ne </a:t>
            </a:r>
            <a:r>
              <a:rPr lang="fr-FR" sz="4400" dirty="0"/>
              <a:t>peut apparaître comme </a:t>
            </a:r>
            <a:r>
              <a:rPr lang="fr-FR" sz="4400" b="1" dirty="0">
                <a:solidFill>
                  <a:srgbClr val="FF0000"/>
                </a:solidFill>
              </a:rPr>
              <a:t>étiquette de deux ou plusieurs arcs</a:t>
            </a:r>
            <a:r>
              <a:rPr lang="fr-FR" sz="4400" dirty="0"/>
              <a:t> quittant un </a:t>
            </a:r>
            <a:r>
              <a:rPr lang="fr-F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même état</a:t>
            </a:r>
            <a:r>
              <a:rPr lang="fr-FR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388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Exemple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sz="4000" dirty="0" smtClean="0"/>
              <a:t>Le </a:t>
            </a:r>
            <a:r>
              <a:rPr lang="fr-FR" sz="4000" dirty="0"/>
              <a:t>diagramme de transition de la </a:t>
            </a:r>
            <a:r>
              <a:rPr lang="fr-FR" sz="4000" dirty="0" smtClean="0"/>
              <a:t>figure </a:t>
            </a:r>
            <a:r>
              <a:rPr lang="fr-FR" sz="4000" dirty="0"/>
              <a:t>correspond à </a:t>
            </a:r>
            <a:endParaRPr lang="fr-FR" sz="4000" dirty="0" smtClean="0"/>
          </a:p>
          <a:p>
            <a:pPr marL="0" indent="0" algn="ctr">
              <a:buNone/>
            </a:pP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l’expression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régulière </a:t>
            </a:r>
            <a:endParaRPr lang="fr-FR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lettre(lettre/chiffre</a:t>
            </a:r>
            <a:r>
              <a:rPr lang="fr-F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)*</a:t>
            </a:r>
            <a:r>
              <a:rPr lang="fr-FR" sz="6600" dirty="0">
                <a:solidFill>
                  <a:srgbClr val="FF0000"/>
                </a:solidFill>
              </a:rPr>
              <a:t> </a:t>
            </a:r>
            <a:endParaRPr lang="fr-FR" sz="6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4000" dirty="0" smtClean="0"/>
              <a:t>et permet de </a:t>
            </a:r>
            <a:r>
              <a:rPr lang="fr-FR" sz="4000" dirty="0"/>
              <a:t>représenter les </a:t>
            </a:r>
            <a:r>
              <a:rPr lang="fr-FR" sz="5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identificateurs</a:t>
            </a:r>
            <a:r>
              <a:rPr lang="fr-FR" sz="4000" dirty="0">
                <a:solidFill>
                  <a:schemeClr val="accent1"/>
                </a:solidFill>
              </a:rPr>
              <a:t> </a:t>
            </a:r>
            <a:r>
              <a:rPr lang="fr-FR" sz="4000" dirty="0"/>
              <a:t>utilisés dans les langages tel que </a:t>
            </a:r>
            <a:r>
              <a:rPr lang="fr-FR" sz="4000" dirty="0" smtClean="0"/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3605731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Figure </a:t>
            </a:r>
            <a:r>
              <a:rPr lang="fr-FR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 </a:t>
            </a:r>
            <a:r>
              <a:rPr lang="fr-FR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Diagramme de transition des identificateurs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28344"/>
            <a:ext cx="10515600" cy="5291455"/>
          </a:xfrm>
        </p:spPr>
        <p:txBody>
          <a:bodyPr/>
          <a:lstStyle/>
          <a:p>
            <a:pPr algn="ctr"/>
            <a:r>
              <a:rPr lang="fr-FR" dirty="0"/>
              <a:t>diagramme de transition </a:t>
            </a:r>
            <a:r>
              <a:rPr lang="fr-FR" dirty="0" smtClean="0"/>
              <a:t>correspondant </a:t>
            </a:r>
            <a:r>
              <a:rPr lang="fr-FR" dirty="0"/>
              <a:t>à l’expression régulière </a:t>
            </a:r>
            <a:r>
              <a:rPr lang="fr-F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lettre(lettre/chiffre)*</a:t>
            </a:r>
          </a:p>
        </p:txBody>
      </p:sp>
      <p:grpSp>
        <p:nvGrpSpPr>
          <p:cNvPr id="35" name="Groupe 34"/>
          <p:cNvGrpSpPr/>
          <p:nvPr/>
        </p:nvGrpSpPr>
        <p:grpSpPr>
          <a:xfrm>
            <a:off x="1143000" y="2128345"/>
            <a:ext cx="10088880" cy="3371327"/>
            <a:chOff x="1143000" y="3566160"/>
            <a:chExt cx="10088880" cy="2316480"/>
          </a:xfrm>
        </p:grpSpPr>
        <p:grpSp>
          <p:nvGrpSpPr>
            <p:cNvPr id="34" name="Groupe 33"/>
            <p:cNvGrpSpPr/>
            <p:nvPr/>
          </p:nvGrpSpPr>
          <p:grpSpPr>
            <a:xfrm>
              <a:off x="1143000" y="3566160"/>
              <a:ext cx="10088880" cy="2316480"/>
              <a:chOff x="1143000" y="3581400"/>
              <a:chExt cx="10088880" cy="2316480"/>
            </a:xfrm>
          </p:grpSpPr>
          <p:grpSp>
            <p:nvGrpSpPr>
              <p:cNvPr id="33" name="Groupe 32"/>
              <p:cNvGrpSpPr/>
              <p:nvPr/>
            </p:nvGrpSpPr>
            <p:grpSpPr>
              <a:xfrm>
                <a:off x="1143000" y="3581400"/>
                <a:ext cx="10088880" cy="2316480"/>
                <a:chOff x="1143000" y="3581400"/>
                <a:chExt cx="10088880" cy="231648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143000" y="3581400"/>
                  <a:ext cx="10088880" cy="231648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" name="Flèche courbée vers le bas 3"/>
                <p:cNvSpPr/>
                <p:nvPr/>
              </p:nvSpPr>
              <p:spPr>
                <a:xfrm>
                  <a:off x="4914900" y="4297680"/>
                  <a:ext cx="502920" cy="365760"/>
                </a:xfrm>
                <a:prstGeom prst="curved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" name="Connecteur droit avec flèche 4"/>
                <p:cNvCxnSpPr/>
                <p:nvPr/>
              </p:nvCxnSpPr>
              <p:spPr>
                <a:xfrm flipV="1">
                  <a:off x="1783080" y="4983480"/>
                  <a:ext cx="1112520" cy="500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Ellipse 6"/>
                <p:cNvSpPr/>
                <p:nvPr/>
              </p:nvSpPr>
              <p:spPr>
                <a:xfrm>
                  <a:off x="4739640" y="4632960"/>
                  <a:ext cx="792480" cy="701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fr-FR" dirty="0"/>
                </a:p>
              </p:txBody>
            </p:sp>
            <p:sp>
              <p:nvSpPr>
                <p:cNvPr id="9" name="Ellipse 8"/>
                <p:cNvSpPr/>
                <p:nvPr/>
              </p:nvSpPr>
              <p:spPr>
                <a:xfrm>
                  <a:off x="2895600" y="4632960"/>
                  <a:ext cx="792480" cy="701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fr-F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0" name="Connecteur droit avec flèche 9"/>
                <p:cNvCxnSpPr/>
                <p:nvPr/>
              </p:nvCxnSpPr>
              <p:spPr>
                <a:xfrm flipV="1">
                  <a:off x="3627120" y="4998720"/>
                  <a:ext cx="1112520" cy="500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e 14"/>
                <p:cNvGrpSpPr/>
                <p:nvPr/>
              </p:nvGrpSpPr>
              <p:grpSpPr>
                <a:xfrm>
                  <a:off x="6644640" y="4632960"/>
                  <a:ext cx="792480" cy="701040"/>
                  <a:chOff x="6644640" y="4632960"/>
                  <a:chExt cx="792480" cy="701040"/>
                </a:xfrm>
              </p:grpSpPr>
              <p:sp>
                <p:nvSpPr>
                  <p:cNvPr id="12" name="Ellipse 11"/>
                  <p:cNvSpPr/>
                  <p:nvPr/>
                </p:nvSpPr>
                <p:spPr>
                  <a:xfrm>
                    <a:off x="6644640" y="4632960"/>
                    <a:ext cx="792480" cy="70104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" name="Ellipse 13"/>
                  <p:cNvSpPr/>
                  <p:nvPr/>
                </p:nvSpPr>
                <p:spPr>
                  <a:xfrm>
                    <a:off x="6690360" y="4678680"/>
                    <a:ext cx="716280" cy="594360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8" name="ZoneTexte 17"/>
                <p:cNvSpPr txBox="1"/>
                <p:nvPr/>
              </p:nvSpPr>
              <p:spPr>
                <a:xfrm>
                  <a:off x="3749040" y="4526280"/>
                  <a:ext cx="912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Lettre</a:t>
                  </a:r>
                  <a:endParaRPr lang="fr-FR" dirty="0"/>
                </a:p>
              </p:txBody>
            </p:sp>
            <p:sp>
              <p:nvSpPr>
                <p:cNvPr id="19" name="ZoneTexte 18"/>
                <p:cNvSpPr txBox="1"/>
                <p:nvPr/>
              </p:nvSpPr>
              <p:spPr>
                <a:xfrm>
                  <a:off x="5698981" y="4554974"/>
                  <a:ext cx="912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Autre</a:t>
                  </a:r>
                  <a:endParaRPr lang="fr-FR" dirty="0"/>
                </a:p>
              </p:txBody>
            </p:sp>
            <p:cxnSp>
              <p:nvCxnSpPr>
                <p:cNvPr id="22" name="Connecteur droit 21"/>
                <p:cNvCxnSpPr/>
                <p:nvPr/>
              </p:nvCxnSpPr>
              <p:spPr>
                <a:xfrm>
                  <a:off x="7757160" y="3703320"/>
                  <a:ext cx="30480" cy="20116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Ellipse 22"/>
                <p:cNvSpPr/>
                <p:nvPr/>
              </p:nvSpPr>
              <p:spPr>
                <a:xfrm>
                  <a:off x="8282940" y="3659386"/>
                  <a:ext cx="792480" cy="701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fr-F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28" name="Groupe 27"/>
                <p:cNvGrpSpPr/>
                <p:nvPr/>
              </p:nvGrpSpPr>
              <p:grpSpPr>
                <a:xfrm>
                  <a:off x="8321040" y="4541520"/>
                  <a:ext cx="792480" cy="701040"/>
                  <a:chOff x="8321040" y="4541520"/>
                  <a:chExt cx="792480" cy="701040"/>
                </a:xfrm>
              </p:grpSpPr>
              <p:grpSp>
                <p:nvGrpSpPr>
                  <p:cNvPr id="24" name="Groupe 23"/>
                  <p:cNvGrpSpPr/>
                  <p:nvPr/>
                </p:nvGrpSpPr>
                <p:grpSpPr>
                  <a:xfrm>
                    <a:off x="8321040" y="4541520"/>
                    <a:ext cx="792480" cy="701040"/>
                    <a:chOff x="6644640" y="4632960"/>
                    <a:chExt cx="792480" cy="701040"/>
                  </a:xfrm>
                </p:grpSpPr>
                <p:sp>
                  <p:nvSpPr>
                    <p:cNvPr id="25" name="Ellipse 24"/>
                    <p:cNvSpPr/>
                    <p:nvPr/>
                  </p:nvSpPr>
                  <p:spPr>
                    <a:xfrm>
                      <a:off x="6644640" y="4632960"/>
                      <a:ext cx="792480" cy="70104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6" name="Ellipse 25"/>
                    <p:cNvSpPr/>
                    <p:nvPr/>
                  </p:nvSpPr>
                  <p:spPr>
                    <a:xfrm>
                      <a:off x="6690360" y="4678680"/>
                      <a:ext cx="716280" cy="59436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27" name="Rectangle 26"/>
                  <p:cNvSpPr/>
                  <p:nvPr/>
                </p:nvSpPr>
                <p:spPr>
                  <a:xfrm>
                    <a:off x="8582456" y="4688562"/>
                    <a:ext cx="3016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2</a:t>
                    </a:r>
                    <a:endParaRPr lang="fr-FR" dirty="0"/>
                  </a:p>
                </p:txBody>
              </p:sp>
            </p:grpSp>
            <p:cxnSp>
              <p:nvCxnSpPr>
                <p:cNvPr id="29" name="Connecteur droit avec flèche 28"/>
                <p:cNvCxnSpPr/>
                <p:nvPr/>
              </p:nvCxnSpPr>
              <p:spPr>
                <a:xfrm flipV="1">
                  <a:off x="8153400" y="5562711"/>
                  <a:ext cx="1112520" cy="500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ZoneTexte 29"/>
                <p:cNvSpPr txBox="1"/>
                <p:nvPr/>
              </p:nvSpPr>
              <p:spPr>
                <a:xfrm>
                  <a:off x="9212580" y="3766851"/>
                  <a:ext cx="13944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Etat Initial</a:t>
                  </a:r>
                  <a:endParaRPr lang="fr-FR" dirty="0"/>
                </a:p>
              </p:txBody>
            </p:sp>
            <p:sp>
              <p:nvSpPr>
                <p:cNvPr id="31" name="ZoneTexte 30"/>
                <p:cNvSpPr txBox="1"/>
                <p:nvPr/>
              </p:nvSpPr>
              <p:spPr>
                <a:xfrm>
                  <a:off x="9212580" y="4605051"/>
                  <a:ext cx="13944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Etat Final</a:t>
                  </a:r>
                  <a:endParaRPr lang="fr-FR" dirty="0"/>
                </a:p>
              </p:txBody>
            </p:sp>
            <p:sp>
              <p:nvSpPr>
                <p:cNvPr id="32" name="ZoneTexte 31"/>
                <p:cNvSpPr txBox="1"/>
                <p:nvPr/>
              </p:nvSpPr>
              <p:spPr>
                <a:xfrm>
                  <a:off x="9323070" y="5328951"/>
                  <a:ext cx="13944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Transition</a:t>
                  </a:r>
                  <a:endParaRPr lang="fr-FR" dirty="0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6905277" y="4796791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fr-FR" dirty="0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874520" y="4480560"/>
                <a:ext cx="9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Début</a:t>
                </a:r>
                <a:endParaRPr lang="fr-FR" dirty="0"/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4390677" y="3869174"/>
                <a:ext cx="1552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Lettre/Chiffre</a:t>
                </a:r>
                <a:endParaRPr lang="fr-FR" dirty="0"/>
              </a:p>
            </p:txBody>
          </p:sp>
        </p:grpSp>
        <p:cxnSp>
          <p:nvCxnSpPr>
            <p:cNvPr id="13" name="Connecteur droit avec flèche 12"/>
            <p:cNvCxnSpPr/>
            <p:nvPr/>
          </p:nvCxnSpPr>
          <p:spPr>
            <a:xfrm flipV="1">
              <a:off x="5532120" y="4998720"/>
              <a:ext cx="1112520" cy="50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2301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49212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95299"/>
            <a:ext cx="10515600" cy="6234113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On </a:t>
            </a:r>
            <a:r>
              <a:rPr lang="fr-FR" dirty="0"/>
              <a:t>souhaite donner la définition régulière ainsi que le diagramme de transition qui représente l’ensemble </a:t>
            </a:r>
            <a:r>
              <a:rPr lang="fr-FR" dirty="0" smtClean="0"/>
              <a:t>des nombres </a:t>
            </a:r>
            <a:r>
              <a:rPr lang="fr-FR" dirty="0"/>
              <a:t>réels non signés comme </a:t>
            </a:r>
            <a:endParaRPr lang="fr-FR" dirty="0" smtClean="0"/>
          </a:p>
          <a:p>
            <a:pPr marL="0" indent="0" algn="ctr">
              <a:buNone/>
            </a:pPr>
            <a:r>
              <a:rPr lang="fr-FR" sz="43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2006</a:t>
            </a:r>
            <a:r>
              <a:rPr lang="fr-FR" sz="43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12.33, 314.3E-2, 0.314E+1, 0.314E2, </a:t>
            </a:r>
            <a:r>
              <a:rPr lang="fr-FR" sz="43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314E-2</a:t>
            </a:r>
          </a:p>
          <a:p>
            <a:r>
              <a:rPr lang="fr-FR" dirty="0" smtClean="0"/>
              <a:t>La </a:t>
            </a:r>
            <a:r>
              <a:rPr lang="fr-FR" dirty="0"/>
              <a:t>définition régulière est donnée par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• </a:t>
            </a:r>
            <a:r>
              <a:rPr lang="fr-FR" dirty="0"/>
              <a:t>chiffre = 0/1/2/3/4/5/6/7/8/9 ou bien [0-9</a:t>
            </a:r>
            <a:r>
              <a:rPr lang="fr-FR" dirty="0" smtClean="0"/>
              <a:t>]</a:t>
            </a:r>
          </a:p>
          <a:p>
            <a:pPr lvl="1"/>
            <a:r>
              <a:rPr lang="fr-FR" dirty="0" smtClean="0"/>
              <a:t>• </a:t>
            </a:r>
            <a:r>
              <a:rPr lang="fr-FR" dirty="0"/>
              <a:t>chiffres = chiffre </a:t>
            </a:r>
            <a:r>
              <a:rPr lang="fr-FR" dirty="0" err="1"/>
              <a:t>chiffre</a:t>
            </a:r>
            <a:r>
              <a:rPr lang="fr-FR" dirty="0"/>
              <a:t>* ou bien chiffre</a:t>
            </a:r>
            <a:r>
              <a:rPr lang="fr-FR" dirty="0" smtClean="0"/>
              <a:t>+</a:t>
            </a:r>
          </a:p>
          <a:p>
            <a:pPr lvl="1"/>
            <a:r>
              <a:rPr lang="fr-FR" dirty="0" smtClean="0"/>
              <a:t>• </a:t>
            </a:r>
            <a:r>
              <a:rPr lang="fr-FR" dirty="0" err="1"/>
              <a:t>fractionOpt</a:t>
            </a:r>
            <a:r>
              <a:rPr lang="fr-FR" dirty="0"/>
              <a:t> = .chiffres/ε ou bien (.chiffres</a:t>
            </a:r>
            <a:r>
              <a:rPr lang="fr-FR" dirty="0" smtClean="0"/>
              <a:t>)?</a:t>
            </a:r>
          </a:p>
          <a:p>
            <a:pPr lvl="1"/>
            <a:r>
              <a:rPr lang="fr-FR" dirty="0" smtClean="0"/>
              <a:t>• </a:t>
            </a:r>
            <a:r>
              <a:rPr lang="fr-FR" dirty="0" err="1"/>
              <a:t>exposantOpt</a:t>
            </a:r>
            <a:r>
              <a:rPr lang="fr-FR" dirty="0"/>
              <a:t>= ( E(+/-/ε) chiffres ) / ε ou bien (E(+/-)?chiffres</a:t>
            </a:r>
            <a:r>
              <a:rPr lang="fr-FR" dirty="0" smtClean="0"/>
              <a:t>)?</a:t>
            </a:r>
          </a:p>
          <a:p>
            <a:pPr lvl="1"/>
            <a:r>
              <a:rPr lang="fr-FR" dirty="0" smtClean="0"/>
              <a:t>• </a:t>
            </a:r>
            <a:r>
              <a:rPr lang="fr-FR" dirty="0" err="1"/>
              <a:t>NbRéel</a:t>
            </a:r>
            <a:r>
              <a:rPr lang="fr-FR" dirty="0"/>
              <a:t> = chiffres </a:t>
            </a:r>
            <a:r>
              <a:rPr lang="fr-FR" dirty="0" err="1"/>
              <a:t>fractionOpt</a:t>
            </a:r>
            <a:r>
              <a:rPr lang="fr-FR" dirty="0"/>
              <a:t> </a:t>
            </a:r>
            <a:r>
              <a:rPr lang="fr-FR" dirty="0" err="1" smtClean="0"/>
              <a:t>exposantOpt</a:t>
            </a:r>
            <a:endParaRPr lang="fr-FR" dirty="0" smtClean="0"/>
          </a:p>
          <a:p>
            <a:r>
              <a:rPr lang="fr-FR" dirty="0" smtClean="0"/>
              <a:t>Pour </a:t>
            </a:r>
            <a:r>
              <a:rPr lang="fr-FR" dirty="0"/>
              <a:t>faciliter la représentation par un diagramme de transition, la spécification précédente peut être </a:t>
            </a:r>
            <a:r>
              <a:rPr lang="fr-FR" dirty="0" smtClean="0"/>
              <a:t>réécrite directement </a:t>
            </a:r>
            <a:r>
              <a:rPr lang="fr-FR" dirty="0"/>
              <a:t>sous la forme </a:t>
            </a:r>
            <a:r>
              <a:rPr lang="fr-FR" dirty="0" smtClean="0"/>
              <a:t>:</a:t>
            </a:r>
          </a:p>
          <a:p>
            <a:pPr marL="0" indent="0" algn="ctr">
              <a:buNone/>
            </a:pPr>
            <a:r>
              <a:rPr lang="fr-FR" sz="30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NbRéel</a:t>
            </a:r>
            <a:r>
              <a:rPr lang="fr-FR" sz="3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chiffre </a:t>
            </a:r>
            <a:r>
              <a:rPr lang="fr-FR" sz="3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chiffre</a:t>
            </a:r>
            <a:r>
              <a:rPr lang="fr-FR" sz="3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fr-FR" sz="3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3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chiffre </a:t>
            </a:r>
            <a:r>
              <a:rPr lang="fr-FR" sz="3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chiffre</a:t>
            </a:r>
            <a:r>
              <a:rPr lang="fr-FR" sz="3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fr-FR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fr-FR" sz="3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(E(+/-)?chiffre </a:t>
            </a:r>
            <a:r>
              <a:rPr lang="fr-FR" sz="3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chiffre</a:t>
            </a:r>
            <a:r>
              <a:rPr lang="fr-FR" sz="30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*)?</a:t>
            </a:r>
          </a:p>
        </p:txBody>
      </p:sp>
    </p:spTree>
    <p:extLst>
      <p:ext uri="{BB962C8B-B14F-4D97-AF65-F5344CB8AC3E}">
        <p14:creationId xmlns:p14="http://schemas.microsoft.com/office/powerpoint/2010/main" val="36301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1" indent="0" algn="ctr">
              <a:spcBef>
                <a:spcPts val="1000"/>
              </a:spcBef>
            </a:pPr>
            <a:r>
              <a:rPr lang="fr-FR" sz="25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NbRéel</a:t>
            </a:r>
            <a:r>
              <a:rPr lang="fr-FR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chiffre </a:t>
            </a:r>
            <a:r>
              <a:rPr lang="fr-FR" sz="25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chiffre</a:t>
            </a:r>
            <a:r>
              <a:rPr lang="fr-FR" sz="2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fr-FR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25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chiffre </a:t>
            </a:r>
            <a:r>
              <a:rPr lang="fr-FR" sz="25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chiffre</a:t>
            </a:r>
            <a:r>
              <a:rPr lang="fr-FR" sz="2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fr-FR" sz="25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fr-FR" sz="2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fr-FR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(E(+/-)</a:t>
            </a:r>
            <a:r>
              <a:rPr lang="fr-FR" sz="2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fr-FR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chiffre </a:t>
            </a:r>
            <a:r>
              <a:rPr lang="fr-FR" sz="25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chiffre</a:t>
            </a:r>
            <a:r>
              <a:rPr lang="fr-FR" sz="2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fr-FR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fr-FR" sz="2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fr-FR" sz="2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9987" y="1557602"/>
            <a:ext cx="11423429" cy="4890485"/>
          </a:xfrm>
        </p:spPr>
        <p:txBody>
          <a:bodyPr/>
          <a:lstStyle/>
          <a:p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213112" y="1690688"/>
            <a:ext cx="11500304" cy="4677330"/>
            <a:chOff x="838202" y="1943624"/>
            <a:chExt cx="11399520" cy="4503509"/>
          </a:xfrm>
        </p:grpSpPr>
        <p:sp>
          <p:nvSpPr>
            <p:cNvPr id="5" name="Flèche courbée vers la droite 4"/>
            <p:cNvSpPr/>
            <p:nvPr/>
          </p:nvSpPr>
          <p:spPr>
            <a:xfrm rot="16200000">
              <a:off x="7207081" y="1226320"/>
              <a:ext cx="1298552" cy="8303974"/>
            </a:xfrm>
            <a:prstGeom prst="curved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7311109" y="6077801"/>
              <a:ext cx="778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Autre</a:t>
              </a:r>
              <a:endParaRPr lang="fr-FR" dirty="0"/>
            </a:p>
          </p:txBody>
        </p:sp>
        <p:sp>
          <p:nvSpPr>
            <p:cNvPr id="7" name="Flèche courbée vers la droite 6"/>
            <p:cNvSpPr/>
            <p:nvPr/>
          </p:nvSpPr>
          <p:spPr>
            <a:xfrm rot="16200000">
              <a:off x="5322833" y="2805768"/>
              <a:ext cx="879858" cy="442158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332433" y="5347740"/>
              <a:ext cx="36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E</a:t>
              </a:r>
              <a:endParaRPr lang="fr-FR" dirty="0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9646922" y="4394237"/>
              <a:ext cx="593581" cy="61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9562115" y="3897894"/>
              <a:ext cx="998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Chiffre</a:t>
              </a:r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9067023" y="5302354"/>
              <a:ext cx="1394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Chiffre</a:t>
              </a:r>
              <a:endParaRPr lang="fr-FR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838202" y="3790950"/>
              <a:ext cx="912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Début</a:t>
              </a:r>
              <a:endParaRPr lang="fr-FR" dirty="0"/>
            </a:p>
          </p:txBody>
        </p:sp>
        <p:grpSp>
          <p:nvGrpSpPr>
            <p:cNvPr id="13" name="Groupe 12"/>
            <p:cNvGrpSpPr/>
            <p:nvPr/>
          </p:nvGrpSpPr>
          <p:grpSpPr>
            <a:xfrm>
              <a:off x="11445242" y="3916680"/>
              <a:ext cx="792480" cy="914400"/>
              <a:chOff x="8321040" y="4541520"/>
              <a:chExt cx="792480" cy="701040"/>
            </a:xfrm>
          </p:grpSpPr>
          <p:grpSp>
            <p:nvGrpSpPr>
              <p:cNvPr id="58" name="Groupe 57"/>
              <p:cNvGrpSpPr/>
              <p:nvPr/>
            </p:nvGrpSpPr>
            <p:grpSpPr>
              <a:xfrm>
                <a:off x="8321040" y="4541520"/>
                <a:ext cx="792480" cy="701040"/>
                <a:chOff x="6644640" y="4632960"/>
                <a:chExt cx="792480" cy="701040"/>
              </a:xfrm>
            </p:grpSpPr>
            <p:sp>
              <p:nvSpPr>
                <p:cNvPr id="60" name="Ellipse 59"/>
                <p:cNvSpPr/>
                <p:nvPr/>
              </p:nvSpPr>
              <p:spPr>
                <a:xfrm>
                  <a:off x="6644640" y="4632960"/>
                  <a:ext cx="792480" cy="701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>
                  <a:off x="6690360" y="4678680"/>
                  <a:ext cx="716280" cy="59436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8582456" y="4688562"/>
                <a:ext cx="301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fr-FR" dirty="0"/>
              </a:p>
            </p:txBody>
          </p:sp>
        </p:grpSp>
        <p:grpSp>
          <p:nvGrpSpPr>
            <p:cNvPr id="14" name="Groupe 13"/>
            <p:cNvGrpSpPr/>
            <p:nvPr/>
          </p:nvGrpSpPr>
          <p:grpSpPr>
            <a:xfrm>
              <a:off x="10179543" y="3689866"/>
              <a:ext cx="792480" cy="1036320"/>
              <a:chOff x="364981" y="210360"/>
              <a:chExt cx="792480" cy="1036320"/>
            </a:xfrm>
          </p:grpSpPr>
          <p:sp>
            <p:nvSpPr>
              <p:cNvPr id="56" name="Flèche courbée vers le bas 55"/>
              <p:cNvSpPr/>
              <p:nvPr/>
            </p:nvSpPr>
            <p:spPr>
              <a:xfrm>
                <a:off x="540241" y="210360"/>
                <a:ext cx="502920" cy="365760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364981" y="545640"/>
                <a:ext cx="792480" cy="70104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fr-FR" dirty="0"/>
              </a:p>
            </p:txBody>
          </p:sp>
        </p:grpSp>
        <p:cxnSp>
          <p:nvCxnSpPr>
            <p:cNvPr id="15" name="Connecteur droit avec flèche 14"/>
            <p:cNvCxnSpPr/>
            <p:nvPr/>
          </p:nvCxnSpPr>
          <p:spPr>
            <a:xfrm>
              <a:off x="10896602" y="4394237"/>
              <a:ext cx="593581" cy="61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èche courbée vers la droite 15"/>
            <p:cNvSpPr/>
            <p:nvPr/>
          </p:nvSpPr>
          <p:spPr>
            <a:xfrm rot="16200000">
              <a:off x="9121410" y="3619027"/>
              <a:ext cx="549153" cy="263547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2130218" y="5010697"/>
              <a:ext cx="778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Autre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986728" y="3062515"/>
              <a:ext cx="879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Chiffre</a:t>
              </a:r>
              <a:endParaRPr lang="fr-FR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7243921" y="2490716"/>
              <a:ext cx="778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Autre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035046" y="4490802"/>
              <a:ext cx="36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E</a:t>
              </a:r>
              <a:endParaRPr lang="fr-FR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0132181" y="3209230"/>
              <a:ext cx="833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Chiffre</a:t>
              </a:r>
              <a:endParaRPr lang="fr-FR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10872963" y="4597585"/>
              <a:ext cx="998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Autre</a:t>
              </a:r>
              <a:endParaRPr lang="fr-FR" dirty="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>
              <a:off x="914403" y="4317926"/>
              <a:ext cx="685800" cy="102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/>
            <p:nvPr/>
          </p:nvSpPr>
          <p:spPr>
            <a:xfrm>
              <a:off x="1569723" y="3816636"/>
              <a:ext cx="792480" cy="102304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 flipV="1">
              <a:off x="2301243" y="4343400"/>
              <a:ext cx="835085" cy="50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316483" y="3855720"/>
              <a:ext cx="912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Chiffre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900664" y="3869174"/>
              <a:ext cx="778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Autre</a:t>
              </a:r>
              <a:endParaRPr lang="fr-FR" dirty="0"/>
            </a:p>
          </p:txBody>
        </p:sp>
        <p:grpSp>
          <p:nvGrpSpPr>
            <p:cNvPr id="28" name="Groupe 27"/>
            <p:cNvGrpSpPr/>
            <p:nvPr/>
          </p:nvGrpSpPr>
          <p:grpSpPr>
            <a:xfrm>
              <a:off x="5914598" y="1943624"/>
              <a:ext cx="792480" cy="914400"/>
              <a:chOff x="6253685" y="1337834"/>
              <a:chExt cx="792480" cy="914400"/>
            </a:xfrm>
          </p:grpSpPr>
          <p:grpSp>
            <p:nvGrpSpPr>
              <p:cNvPr id="52" name="Groupe 51"/>
              <p:cNvGrpSpPr/>
              <p:nvPr/>
            </p:nvGrpSpPr>
            <p:grpSpPr>
              <a:xfrm>
                <a:off x="6253685" y="1337834"/>
                <a:ext cx="792480" cy="914400"/>
                <a:chOff x="6644640" y="4632960"/>
                <a:chExt cx="792480" cy="701040"/>
              </a:xfrm>
            </p:grpSpPr>
            <p:sp>
              <p:nvSpPr>
                <p:cNvPr id="54" name="Ellipse 53"/>
                <p:cNvSpPr/>
                <p:nvPr/>
              </p:nvSpPr>
              <p:spPr>
                <a:xfrm>
                  <a:off x="6644640" y="4632960"/>
                  <a:ext cx="792480" cy="701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Ellipse 54"/>
                <p:cNvSpPr/>
                <p:nvPr/>
              </p:nvSpPr>
              <p:spPr>
                <a:xfrm>
                  <a:off x="6690360" y="4678680"/>
                  <a:ext cx="716280" cy="59436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6499861" y="1590588"/>
                <a:ext cx="301686" cy="369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8</a:t>
                </a:r>
                <a:endParaRPr lang="fr-FR" dirty="0"/>
              </a:p>
            </p:txBody>
          </p:sp>
        </p:grpSp>
        <p:sp>
          <p:nvSpPr>
            <p:cNvPr id="29" name="ZoneTexte 28"/>
            <p:cNvSpPr txBox="1"/>
            <p:nvPr/>
          </p:nvSpPr>
          <p:spPr>
            <a:xfrm>
              <a:off x="3044015" y="2989291"/>
              <a:ext cx="1039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Chiffre</a:t>
              </a:r>
              <a:endParaRPr lang="fr-FR" dirty="0"/>
            </a:p>
          </p:txBody>
        </p:sp>
        <p:cxnSp>
          <p:nvCxnSpPr>
            <p:cNvPr id="30" name="Connecteur droit avec flèche 29"/>
            <p:cNvCxnSpPr/>
            <p:nvPr/>
          </p:nvCxnSpPr>
          <p:spPr>
            <a:xfrm flipV="1">
              <a:off x="3916683" y="4385858"/>
              <a:ext cx="731520" cy="82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/>
            <p:cNvGrpSpPr/>
            <p:nvPr/>
          </p:nvGrpSpPr>
          <p:grpSpPr>
            <a:xfrm>
              <a:off x="3153126" y="4924982"/>
              <a:ext cx="792480" cy="1334410"/>
              <a:chOff x="8321040" y="4541520"/>
              <a:chExt cx="792480" cy="701040"/>
            </a:xfrm>
          </p:grpSpPr>
          <p:grpSp>
            <p:nvGrpSpPr>
              <p:cNvPr id="48" name="Groupe 47"/>
              <p:cNvGrpSpPr/>
              <p:nvPr/>
            </p:nvGrpSpPr>
            <p:grpSpPr>
              <a:xfrm>
                <a:off x="8321040" y="4541520"/>
                <a:ext cx="792480" cy="701040"/>
                <a:chOff x="6644640" y="4632960"/>
                <a:chExt cx="792480" cy="701040"/>
              </a:xfrm>
            </p:grpSpPr>
            <p:sp>
              <p:nvSpPr>
                <p:cNvPr id="50" name="Ellipse 49"/>
                <p:cNvSpPr/>
                <p:nvPr/>
              </p:nvSpPr>
              <p:spPr>
                <a:xfrm>
                  <a:off x="6644640" y="4632960"/>
                  <a:ext cx="792480" cy="701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Ellipse 50"/>
                <p:cNvSpPr/>
                <p:nvPr/>
              </p:nvSpPr>
              <p:spPr>
                <a:xfrm>
                  <a:off x="6690360" y="4678680"/>
                  <a:ext cx="716280" cy="59436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8582456" y="4688562"/>
                <a:ext cx="301686" cy="283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9</a:t>
                </a:r>
                <a:endParaRPr lang="fr-FR" dirty="0"/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3124203" y="3429785"/>
              <a:ext cx="792480" cy="1512332"/>
              <a:chOff x="364981" y="210360"/>
              <a:chExt cx="792480" cy="1036320"/>
            </a:xfrm>
          </p:grpSpPr>
          <p:sp>
            <p:nvSpPr>
              <p:cNvPr id="46" name="Flèche courbée vers le bas 45"/>
              <p:cNvSpPr/>
              <p:nvPr/>
            </p:nvSpPr>
            <p:spPr>
              <a:xfrm>
                <a:off x="540241" y="210360"/>
                <a:ext cx="502920" cy="365760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364981" y="545640"/>
                <a:ext cx="792480" cy="70104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fr-FR" dirty="0"/>
              </a:p>
            </p:txBody>
          </p:sp>
        </p:grpSp>
        <p:grpSp>
          <p:nvGrpSpPr>
            <p:cNvPr id="33" name="Groupe 32"/>
            <p:cNvGrpSpPr/>
            <p:nvPr/>
          </p:nvGrpSpPr>
          <p:grpSpPr>
            <a:xfrm>
              <a:off x="6050283" y="3492869"/>
              <a:ext cx="792480" cy="1486564"/>
              <a:chOff x="364981" y="228018"/>
              <a:chExt cx="792480" cy="1018662"/>
            </a:xfrm>
          </p:grpSpPr>
          <p:sp>
            <p:nvSpPr>
              <p:cNvPr id="44" name="Flèche courbée vers le bas 43"/>
              <p:cNvSpPr/>
              <p:nvPr/>
            </p:nvSpPr>
            <p:spPr>
              <a:xfrm>
                <a:off x="537352" y="228018"/>
                <a:ext cx="502920" cy="365760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364981" y="545640"/>
                <a:ext cx="792480" cy="70104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fr-FR" dirty="0"/>
              </a:p>
            </p:txBody>
          </p:sp>
        </p:grpSp>
        <p:sp>
          <p:nvSpPr>
            <p:cNvPr id="34" name="Ellipse 33"/>
            <p:cNvSpPr/>
            <p:nvPr/>
          </p:nvSpPr>
          <p:spPr>
            <a:xfrm>
              <a:off x="4617723" y="3862356"/>
              <a:ext cx="792480" cy="102304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Connecteur droit avec flèche 34"/>
            <p:cNvCxnSpPr/>
            <p:nvPr/>
          </p:nvCxnSpPr>
          <p:spPr>
            <a:xfrm flipV="1">
              <a:off x="5364483" y="4401098"/>
              <a:ext cx="731520" cy="82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6827523" y="4401097"/>
              <a:ext cx="731520" cy="82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7466824" y="4038831"/>
              <a:ext cx="792480" cy="70104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8" name="Connecteur droit avec flèche 37"/>
            <p:cNvCxnSpPr/>
            <p:nvPr/>
          </p:nvCxnSpPr>
          <p:spPr>
            <a:xfrm flipV="1">
              <a:off x="8214363" y="4385857"/>
              <a:ext cx="731520" cy="82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8853664" y="4023591"/>
              <a:ext cx="792480" cy="70104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Flèche courbée vers la droite 39"/>
            <p:cNvSpPr/>
            <p:nvPr/>
          </p:nvSpPr>
          <p:spPr>
            <a:xfrm>
              <a:off x="2804163" y="4347546"/>
              <a:ext cx="457200" cy="133135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1" name="Flèche courbée vers la gauche 40"/>
            <p:cNvSpPr/>
            <p:nvPr/>
          </p:nvSpPr>
          <p:spPr>
            <a:xfrm rot="21540000" flipV="1">
              <a:off x="6694173" y="1965158"/>
              <a:ext cx="533400" cy="2740756"/>
            </a:xfrm>
            <a:prstGeom prst="curvedLeftArrow">
              <a:avLst>
                <a:gd name="adj1" fmla="val 25000"/>
                <a:gd name="adj2" fmla="val 50000"/>
                <a:gd name="adj3" fmla="val 460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5514423" y="3886200"/>
              <a:ext cx="1039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Chiffre</a:t>
              </a:r>
              <a:endParaRPr lang="fr-FR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235094" y="3958828"/>
              <a:ext cx="778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+ / -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396322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606425"/>
          </a:xfrm>
        </p:spPr>
        <p:txBody>
          <a:bodyPr>
            <a:noAutofit/>
          </a:bodyPr>
          <a:lstStyle/>
          <a:p>
            <a:pPr algn="ctr"/>
            <a:r>
              <a:rPr lang="fr-FR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Exemple d’implémentation d’un diagramme de </a:t>
            </a:r>
            <a:r>
              <a:rPr lang="fr-FR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transition </a:t>
            </a:r>
            <a:r>
              <a:rPr lang="fr-FR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d’un identificateur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6027174"/>
          </a:xfrm>
        </p:spPr>
        <p:txBody>
          <a:bodyPr>
            <a:normAutofit/>
          </a:bodyPr>
          <a:lstStyle/>
          <a:p>
            <a:r>
              <a:rPr lang="fr-FR" dirty="0" smtClean="0"/>
              <a:t>Nous </a:t>
            </a:r>
            <a:r>
              <a:rPr lang="fr-FR" dirty="0"/>
              <a:t>utiliserons, pour des raisons de simplification, une série de procédures et fonctions que nous décrivons </a:t>
            </a:r>
            <a:r>
              <a:rPr lang="fr-FR" dirty="0" smtClean="0"/>
              <a:t>en premier.</a:t>
            </a:r>
          </a:p>
          <a:p>
            <a:pPr lvl="1"/>
            <a:r>
              <a:rPr lang="fr-FR" dirty="0" smtClean="0"/>
              <a:t>• 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lettre</a:t>
            </a:r>
            <a:r>
              <a:rPr lang="fr-FR" dirty="0"/>
              <a:t> est une fonction qui retourne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vrai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si le caractère courant passé dans </a:t>
            </a:r>
            <a:r>
              <a:rPr lang="fr-FR" sz="40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fr-FR" sz="40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est un </a:t>
            </a:r>
            <a:r>
              <a:rPr lang="fr-FR" dirty="0" smtClean="0"/>
              <a:t>caractère alphabétique.</a:t>
            </a:r>
          </a:p>
          <a:p>
            <a:pPr lvl="1"/>
            <a:r>
              <a:rPr lang="fr-FR" dirty="0" smtClean="0"/>
              <a:t>• </a:t>
            </a:r>
            <a:r>
              <a:rPr lang="fr-FR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carsuiv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est une procédure qui retourne le caractère suivant du texte source dans </a:t>
            </a:r>
            <a:r>
              <a:rPr lang="fr-FR" sz="40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fr-FR" sz="36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(passé </a:t>
            </a:r>
            <a:r>
              <a:rPr lang="fr-FR" dirty="0" smtClean="0"/>
              <a:t>en paramètre).</a:t>
            </a:r>
          </a:p>
          <a:p>
            <a:pPr lvl="1"/>
            <a:r>
              <a:rPr lang="fr-FR" dirty="0" smtClean="0"/>
              <a:t>• </a:t>
            </a:r>
            <a:r>
              <a:rPr lang="fr-FR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retournerId</a:t>
            </a:r>
            <a:r>
              <a:rPr lang="fr-FR" dirty="0" smtClean="0"/>
              <a:t> </a:t>
            </a:r>
            <a:r>
              <a:rPr lang="fr-FR" dirty="0"/>
              <a:t>permet de retourner l’identificateur reconnu. Pour cela, elle associe le </a:t>
            </a:r>
            <a:r>
              <a:rPr lang="fr-FR" dirty="0" smtClean="0"/>
              <a:t>symbole correspondant </a:t>
            </a:r>
            <a:r>
              <a:rPr lang="fr-FR" dirty="0"/>
              <a:t>(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fr-FR" dirty="0"/>
              <a:t>) à l’unité formée, range l’identificateur dans la table des symboles, (s’il n’y est </a:t>
            </a:r>
            <a:r>
              <a:rPr lang="fr-FR" dirty="0" smtClean="0"/>
              <a:t>pas déjà</a:t>
            </a:r>
            <a:r>
              <a:rPr lang="fr-FR" dirty="0"/>
              <a:t>) et retourne son adresse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•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chiffre</a:t>
            </a:r>
            <a:r>
              <a:rPr lang="fr-FR" dirty="0"/>
              <a:t> est une fonction qui retourne </a:t>
            </a:r>
            <a:r>
              <a:rPr lang="fr-FR" b="1" dirty="0">
                <a:solidFill>
                  <a:srgbClr val="FF0000"/>
                </a:solidFill>
              </a:rPr>
              <a:t>vrai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si le caractère </a:t>
            </a:r>
            <a:r>
              <a:rPr lang="fr-FR" sz="4000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(passé en paramètre) est un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chiffre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•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échec</a:t>
            </a:r>
            <a:r>
              <a:rPr lang="fr-FR" dirty="0"/>
              <a:t> est une procédure qui permet de passer à un autre diagramme de transition (s’il y en a) </a:t>
            </a:r>
            <a:r>
              <a:rPr lang="fr-FR" dirty="0" smtClean="0"/>
              <a:t>ou d’appeler </a:t>
            </a:r>
            <a:r>
              <a:rPr lang="fr-FR" dirty="0"/>
              <a:t>la procédure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erreur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1697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Fonction </a:t>
            </a:r>
            <a:r>
              <a:rPr lang="fr-FR" b="1" u="sng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Lettre</a:t>
            </a:r>
            <a:endParaRPr lang="fr-FR" b="1" u="sng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b="1" u="sng" dirty="0"/>
              <a:t>Fonction</a:t>
            </a:r>
            <a:r>
              <a:rPr lang="fr-FR" sz="4000" dirty="0"/>
              <a:t> </a:t>
            </a:r>
            <a:r>
              <a:rPr lang="fr-FR" sz="4000" b="1" u="sng" dirty="0">
                <a:solidFill>
                  <a:schemeClr val="accent5"/>
                </a:solidFill>
              </a:rPr>
              <a:t>lettre</a:t>
            </a:r>
            <a:r>
              <a:rPr lang="fr-FR" sz="4000" dirty="0"/>
              <a:t> (</a:t>
            </a:r>
            <a:r>
              <a:rPr lang="fr-FR" sz="4000" dirty="0" err="1"/>
              <a:t>ch</a:t>
            </a:r>
            <a:r>
              <a:rPr lang="fr-FR" sz="4000" dirty="0"/>
              <a:t> : caractère) : booléen </a:t>
            </a:r>
            <a:r>
              <a:rPr lang="fr-FR" sz="4000" dirty="0" smtClean="0"/>
              <a:t>;</a:t>
            </a:r>
          </a:p>
          <a:p>
            <a:pPr marL="0" indent="0">
              <a:buNone/>
            </a:pP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Début</a:t>
            </a:r>
          </a:p>
          <a:p>
            <a:pPr marL="457200" lvl="1" indent="0">
              <a:buNone/>
            </a:pP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fr-F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dirty="0"/>
              <a:t>(</a:t>
            </a:r>
            <a:r>
              <a:rPr lang="fr-FR" sz="4000" dirty="0" err="1"/>
              <a:t>ch</a:t>
            </a:r>
            <a:r>
              <a:rPr lang="fr-FR" sz="4000" dirty="0"/>
              <a:t> ≥ ‘A’ et </a:t>
            </a:r>
            <a:r>
              <a:rPr lang="fr-FR" sz="4000" dirty="0" err="1"/>
              <a:t>ch</a:t>
            </a:r>
            <a:r>
              <a:rPr lang="fr-FR" sz="4000" dirty="0"/>
              <a:t> ≤ ’Z’)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r>
              <a:rPr lang="fr-FR" sz="4000" dirty="0"/>
              <a:t> (</a:t>
            </a:r>
            <a:r>
              <a:rPr lang="fr-FR" sz="4000" dirty="0" err="1"/>
              <a:t>ch</a:t>
            </a:r>
            <a:r>
              <a:rPr lang="fr-FR" sz="4000" dirty="0"/>
              <a:t> ≥ ’a’ et </a:t>
            </a:r>
            <a:r>
              <a:rPr lang="fr-FR" sz="4000" dirty="0" err="1"/>
              <a:t>ch</a:t>
            </a:r>
            <a:r>
              <a:rPr lang="fr-FR" sz="4000" dirty="0"/>
              <a:t> ≤ ‘z’) </a:t>
            </a:r>
            <a:r>
              <a:rPr lang="fr-FR" sz="4000" dirty="0" smtClean="0"/>
              <a:t>	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Alors</a:t>
            </a:r>
            <a:r>
              <a:rPr lang="fr-FR" sz="4000" dirty="0" smtClean="0"/>
              <a:t> </a:t>
            </a:r>
            <a:r>
              <a:rPr lang="fr-FR" sz="4000" dirty="0"/>
              <a:t>lettre ← </a:t>
            </a:r>
            <a:r>
              <a:rPr lang="fr-FR" sz="4000" dirty="0" smtClean="0"/>
              <a:t>Vrai</a:t>
            </a:r>
          </a:p>
          <a:p>
            <a:pPr marL="457200" lvl="1" indent="0">
              <a:buNone/>
            </a:pP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Sinon </a:t>
            </a:r>
            <a:r>
              <a:rPr lang="fr-FR" sz="4000" dirty="0"/>
              <a:t>lettre ← Faux </a:t>
            </a:r>
            <a:r>
              <a:rPr lang="fr-FR" sz="4000" dirty="0" smtClean="0"/>
              <a:t>;</a:t>
            </a:r>
          </a:p>
          <a:p>
            <a:pPr marL="0" indent="0">
              <a:buNone/>
            </a:pP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  <a:r>
              <a:rPr lang="fr-FR" sz="4000" dirty="0" smtClean="0"/>
              <a:t> </a:t>
            </a:r>
            <a:r>
              <a:rPr lang="fr-FR" sz="40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54155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Fonction </a:t>
            </a:r>
            <a:r>
              <a:rPr lang="fr-FR" b="1" u="sng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Chiffre</a:t>
            </a:r>
            <a:endParaRPr lang="fr-FR" b="1" u="sng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b="1" u="sng" dirty="0"/>
              <a:t>Fonction</a:t>
            </a:r>
            <a:r>
              <a:rPr lang="fr-FR" sz="4000" b="1" dirty="0"/>
              <a:t> </a:t>
            </a:r>
            <a:r>
              <a:rPr lang="fr-FR" sz="4000" b="1" u="sng" dirty="0">
                <a:solidFill>
                  <a:schemeClr val="accent5"/>
                </a:solidFill>
              </a:rPr>
              <a:t>chiffre</a:t>
            </a:r>
            <a:r>
              <a:rPr lang="fr-FR" sz="4000" dirty="0"/>
              <a:t> (</a:t>
            </a:r>
            <a:r>
              <a:rPr lang="fr-FR" sz="4000" dirty="0" err="1"/>
              <a:t>ch</a:t>
            </a:r>
            <a:r>
              <a:rPr lang="fr-FR" sz="4000" dirty="0"/>
              <a:t> : caractère) : booléen </a:t>
            </a:r>
            <a:r>
              <a:rPr lang="fr-FR" sz="4000" dirty="0" smtClean="0"/>
              <a:t>;</a:t>
            </a:r>
          </a:p>
          <a:p>
            <a:pPr marL="0" indent="0">
              <a:buNone/>
            </a:pPr>
            <a:r>
              <a:rPr lang="fr-FR" sz="4000" b="1" dirty="0" smtClean="0"/>
              <a:t>Début</a:t>
            </a:r>
          </a:p>
          <a:p>
            <a:pPr marL="0" indent="0">
              <a:buNone/>
            </a:pP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Si</a:t>
            </a:r>
            <a:r>
              <a:rPr lang="fr-FR" sz="4000" dirty="0" smtClean="0"/>
              <a:t> </a:t>
            </a:r>
            <a:r>
              <a:rPr lang="fr-FR" sz="4000" dirty="0"/>
              <a:t>(</a:t>
            </a:r>
            <a:r>
              <a:rPr lang="fr-FR" sz="4000" dirty="0" err="1"/>
              <a:t>ch</a:t>
            </a:r>
            <a:r>
              <a:rPr lang="fr-FR" sz="4000" dirty="0"/>
              <a:t> ≥ ‘0’ Et </a:t>
            </a:r>
            <a:r>
              <a:rPr lang="fr-FR" sz="4000" dirty="0" err="1"/>
              <a:t>ch</a:t>
            </a:r>
            <a:r>
              <a:rPr lang="fr-FR" sz="4000" dirty="0"/>
              <a:t> ≤ ’9’)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Alors</a:t>
            </a:r>
            <a:r>
              <a:rPr lang="fr-FR" sz="4000" dirty="0"/>
              <a:t> chiffre ← </a:t>
            </a:r>
            <a:r>
              <a:rPr lang="fr-FR" sz="4000" dirty="0" smtClean="0"/>
              <a:t>Vrai</a:t>
            </a:r>
          </a:p>
          <a:p>
            <a:pPr marL="0" indent="0">
              <a:buNone/>
            </a:pP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Sinon</a:t>
            </a:r>
            <a:r>
              <a:rPr lang="fr-FR" sz="4000" dirty="0" smtClean="0"/>
              <a:t> </a:t>
            </a:r>
            <a:r>
              <a:rPr lang="fr-FR" sz="4000" dirty="0"/>
              <a:t>chiffre ← Faux </a:t>
            </a:r>
            <a:r>
              <a:rPr lang="fr-FR" sz="4000" dirty="0" smtClean="0"/>
              <a:t>;</a:t>
            </a:r>
          </a:p>
          <a:p>
            <a:pPr marL="0" indent="0">
              <a:buNone/>
            </a:pP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  <a:r>
              <a:rPr lang="fr-F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5128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CHAPITRE 2 : ANALYSE L EXICALE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93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10"/>
            <a:ext cx="10515600" cy="628111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Etapes de l’implémentation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30621"/>
            <a:ext cx="10515600" cy="60066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Etat </a:t>
            </a:r>
            <a:r>
              <a:rPr lang="fr-F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: </a:t>
            </a:r>
            <a:endParaRPr lang="fr-FR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fr-FR" sz="36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carsuiv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dirty="0"/>
              <a:t>(</a:t>
            </a:r>
            <a:r>
              <a:rPr lang="fr-FR" sz="3600" dirty="0" err="1"/>
              <a:t>ch</a:t>
            </a:r>
            <a:r>
              <a:rPr lang="fr-FR" sz="3600" dirty="0"/>
              <a:t>) </a:t>
            </a:r>
            <a:r>
              <a:rPr lang="fr-FR" sz="3600" dirty="0" smtClean="0"/>
              <a:t>; </a:t>
            </a:r>
          </a:p>
          <a:p>
            <a:pPr marL="457200" lvl="1" indent="0">
              <a:buNone/>
            </a:pPr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fr-FR" sz="3600" dirty="0" smtClean="0"/>
              <a:t> </a:t>
            </a:r>
            <a:r>
              <a:rPr lang="fr-FR" sz="3600" dirty="0"/>
              <a:t>lettre(</a:t>
            </a:r>
            <a:r>
              <a:rPr lang="fr-FR" sz="3600" dirty="0" err="1"/>
              <a:t>ch</a:t>
            </a:r>
            <a:r>
              <a:rPr lang="fr-FR" sz="3600" dirty="0"/>
              <a:t>) </a:t>
            </a:r>
            <a:r>
              <a:rPr lang="fr-FR" sz="3600" b="1" dirty="0"/>
              <a:t>alors</a:t>
            </a:r>
            <a:r>
              <a:rPr lang="fr-FR" sz="3600" dirty="0"/>
              <a:t> Aller à </a:t>
            </a:r>
            <a:r>
              <a:rPr lang="fr-FR" sz="3600" dirty="0" smtClean="0"/>
              <a:t>état1 </a:t>
            </a:r>
            <a:endParaRPr lang="fr-FR" sz="3600" dirty="0" smtClean="0"/>
          </a:p>
          <a:p>
            <a:pPr marL="457200" lvl="1" indent="0">
              <a:buNone/>
            </a:pPr>
            <a:r>
              <a:rPr lang="fr-FR" sz="3600" b="1" dirty="0" smtClean="0"/>
              <a:t>Sinon</a:t>
            </a:r>
            <a:r>
              <a:rPr lang="fr-FR" sz="3600" dirty="0" smtClean="0"/>
              <a:t> </a:t>
            </a:r>
            <a:r>
              <a:rPr lang="fr-FR" sz="3600" dirty="0"/>
              <a:t>échec() </a:t>
            </a:r>
            <a:r>
              <a:rPr lang="fr-FR" sz="3600" dirty="0" smtClean="0"/>
              <a:t>;</a:t>
            </a:r>
          </a:p>
          <a:p>
            <a:pPr marL="0" indent="0">
              <a:buNone/>
            </a:pPr>
            <a:r>
              <a:rPr lang="fr-F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Etat </a:t>
            </a:r>
            <a:r>
              <a:rPr lang="fr-F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:</a:t>
            </a:r>
            <a:r>
              <a:rPr lang="fr-FR" sz="3600" dirty="0"/>
              <a:t> </a:t>
            </a:r>
            <a:endParaRPr lang="fr-FR" sz="3600" dirty="0" smtClean="0"/>
          </a:p>
          <a:p>
            <a:pPr marL="457200" lvl="1" indent="0">
              <a:buNone/>
            </a:pPr>
            <a:r>
              <a:rPr lang="fr-FR" sz="36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carsuiv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dirty="0"/>
              <a:t>(</a:t>
            </a:r>
            <a:r>
              <a:rPr lang="fr-FR" sz="3600" dirty="0" err="1"/>
              <a:t>ch</a:t>
            </a:r>
            <a:r>
              <a:rPr lang="fr-FR" sz="3600" dirty="0"/>
              <a:t>) </a:t>
            </a:r>
            <a:r>
              <a:rPr lang="fr-FR" sz="3600" dirty="0" smtClean="0"/>
              <a:t>; </a:t>
            </a:r>
          </a:p>
          <a:p>
            <a:pPr marL="457200" lvl="1" indent="0">
              <a:buNone/>
            </a:pPr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fr-FR" sz="3600" dirty="0" smtClean="0"/>
              <a:t> </a:t>
            </a:r>
            <a:r>
              <a:rPr lang="fr-FR" sz="3600" dirty="0"/>
              <a:t>lettre(</a:t>
            </a:r>
            <a:r>
              <a:rPr lang="fr-FR" sz="3600" dirty="0" err="1"/>
              <a:t>ch</a:t>
            </a:r>
            <a:r>
              <a:rPr lang="fr-FR" sz="3600" dirty="0"/>
              <a:t>) 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r>
              <a:rPr lang="fr-FR" sz="3600" dirty="0"/>
              <a:t> chiffre(</a:t>
            </a:r>
            <a:r>
              <a:rPr lang="fr-FR" sz="3600" dirty="0" err="1"/>
              <a:t>ch</a:t>
            </a:r>
            <a:r>
              <a:rPr lang="fr-FR" sz="3600" dirty="0"/>
              <a:t>) </a:t>
            </a:r>
            <a:r>
              <a:rPr lang="fr-FR" sz="3600" b="1" dirty="0"/>
              <a:t>alors</a:t>
            </a:r>
            <a:r>
              <a:rPr lang="fr-FR" sz="3600" dirty="0"/>
              <a:t> Aller à </a:t>
            </a:r>
            <a:r>
              <a:rPr lang="fr-FR" sz="3600" dirty="0" smtClean="0"/>
              <a:t>état1 </a:t>
            </a:r>
            <a:endParaRPr lang="fr-FR" sz="3600" dirty="0" smtClean="0"/>
          </a:p>
          <a:p>
            <a:pPr marL="457200" lvl="1" indent="0">
              <a:buNone/>
            </a:pPr>
            <a:r>
              <a:rPr lang="fr-FR" sz="3600" b="1" dirty="0" smtClean="0"/>
              <a:t>Sinon</a:t>
            </a:r>
            <a:r>
              <a:rPr lang="fr-FR" sz="3600" dirty="0" smtClean="0"/>
              <a:t> </a:t>
            </a:r>
            <a:r>
              <a:rPr lang="fr-FR" sz="3600" dirty="0"/>
              <a:t>Aller à état2 </a:t>
            </a:r>
            <a:r>
              <a:rPr lang="fr-FR" sz="3600" dirty="0" smtClean="0"/>
              <a:t>;</a:t>
            </a:r>
          </a:p>
          <a:p>
            <a:pPr marL="0" indent="0">
              <a:buNone/>
            </a:pPr>
            <a:r>
              <a:rPr lang="fr-F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Etat </a:t>
            </a:r>
            <a:r>
              <a:rPr lang="fr-F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: </a:t>
            </a:r>
            <a:endParaRPr lang="fr-FR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fr-FR" sz="36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retournerId</a:t>
            </a:r>
            <a:r>
              <a:rPr lang="fr-FR" sz="3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99247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9051"/>
            <a:ext cx="10515600" cy="104774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Démarche générale d’implémentation d’un analyseur lexical à partir </a:t>
            </a:r>
            <a:r>
              <a:rPr lang="fr-F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d’un diagramme </a:t>
            </a:r>
            <a:r>
              <a:rPr lang="fr-F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 transition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81660"/>
            <a:ext cx="10515600" cy="48610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diagrammes </a:t>
            </a:r>
            <a:r>
              <a:rPr lang="fr-FR" dirty="0"/>
              <a:t>de transition peut être convertie en un programme </a:t>
            </a:r>
            <a:r>
              <a:rPr lang="fr-FR" dirty="0" smtClean="0"/>
              <a:t>qui recherche </a:t>
            </a:r>
            <a:r>
              <a:rPr lang="fr-FR" dirty="0"/>
              <a:t>les unités </a:t>
            </a:r>
            <a:r>
              <a:rPr lang="fr-FR" dirty="0" smtClean="0"/>
              <a:t>lexicales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dirty="0" smtClean="0"/>
          </a:p>
          <a:p>
            <a:pPr lvl="1"/>
            <a:r>
              <a:rPr lang="fr-FR" sz="3600" dirty="0" smtClean="0"/>
              <a:t>• </a:t>
            </a:r>
            <a:r>
              <a:rPr lang="fr-FR" sz="3600" b="1" dirty="0">
                <a:solidFill>
                  <a:srgbClr val="C00000"/>
                </a:solidFill>
              </a:rPr>
              <a:t>Chaque état</a:t>
            </a:r>
            <a:r>
              <a:rPr lang="fr-FR" sz="3600" dirty="0"/>
              <a:t> donne lieu à un </a:t>
            </a:r>
            <a:r>
              <a:rPr lang="fr-FR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de </a:t>
            </a:r>
            <a:r>
              <a:rPr lang="fr-FR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programme</a:t>
            </a:r>
            <a:endParaRPr lang="fr-FR" sz="3600" dirty="0"/>
          </a:p>
          <a:p>
            <a:pPr marL="457200" lvl="1" indent="0">
              <a:buNone/>
            </a:pPr>
            <a:endParaRPr lang="fr-FR" sz="3600" dirty="0" smtClean="0"/>
          </a:p>
          <a:p>
            <a:pPr lvl="1"/>
            <a:r>
              <a:rPr lang="fr-FR" sz="3600" dirty="0" smtClean="0"/>
              <a:t>• </a:t>
            </a:r>
            <a:r>
              <a:rPr lang="fr-FR" sz="3600" dirty="0"/>
              <a:t>S’il y a des </a:t>
            </a:r>
            <a:r>
              <a:rPr lang="fr-F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arcs qui quittent un état</a:t>
            </a:r>
            <a:r>
              <a:rPr lang="fr-FR" sz="3600" dirty="0"/>
              <a:t>, son </a:t>
            </a:r>
            <a:r>
              <a:rPr lang="fr-FR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 de programme</a:t>
            </a:r>
            <a:r>
              <a:rPr lang="fr-FR" sz="3600" dirty="0"/>
              <a:t> doit </a:t>
            </a:r>
            <a:r>
              <a:rPr lang="fr-FR" sz="3600" dirty="0" smtClean="0"/>
              <a:t>avoir:</a:t>
            </a:r>
          </a:p>
          <a:p>
            <a:pPr lvl="3"/>
            <a:r>
              <a:rPr lang="fr-FR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</a:t>
            </a:r>
            <a:r>
              <a:rPr lang="fr-F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d’un </a:t>
            </a:r>
            <a:r>
              <a:rPr lang="fr-FR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caractère et </a:t>
            </a:r>
          </a:p>
          <a:p>
            <a:pPr lvl="3"/>
            <a:r>
              <a:rPr lang="fr-FR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 </a:t>
            </a:r>
            <a:r>
              <a:rPr lang="fr-F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pour sélectionner un arc à </a:t>
            </a:r>
            <a:r>
              <a:rPr lang="fr-FR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suivre</a:t>
            </a:r>
            <a:endParaRPr lang="fr-FR" sz="3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9930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9051"/>
            <a:ext cx="10515600" cy="104774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Démarche générale d’implémentation d’un analyseur lexical à partir </a:t>
            </a:r>
            <a:r>
              <a:rPr lang="fr-F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d’un diagramme </a:t>
            </a:r>
            <a:r>
              <a:rPr lang="fr-F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 </a:t>
            </a:r>
            <a:r>
              <a:rPr lang="fr-F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transition </a:t>
            </a:r>
            <a:r>
              <a:rPr lang="fr-F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suite</a:t>
            </a:r>
            <a:r>
              <a:rPr lang="fr-F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18599"/>
            <a:ext cx="10515600" cy="3457903"/>
          </a:xfrm>
        </p:spPr>
        <p:txBody>
          <a:bodyPr>
            <a:normAutofit/>
          </a:bodyPr>
          <a:lstStyle/>
          <a:p>
            <a:pPr lvl="1"/>
            <a:r>
              <a:rPr lang="fr-FR" sz="3600" dirty="0" smtClean="0"/>
              <a:t>• </a:t>
            </a:r>
            <a:r>
              <a:rPr lang="fr-FR" sz="3600" dirty="0"/>
              <a:t>S’il y a un </a:t>
            </a:r>
            <a:r>
              <a:rPr lang="fr-F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 étiqueté</a:t>
            </a:r>
            <a:r>
              <a:rPr lang="fr-FR" sz="3600" dirty="0"/>
              <a:t> par le </a:t>
            </a:r>
            <a:r>
              <a:rPr lang="fr-FR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caractère lu</a:t>
            </a:r>
            <a:r>
              <a:rPr lang="fr-FR" sz="3600" dirty="0"/>
              <a:t>, 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dirty="0"/>
              <a:t>par </a:t>
            </a:r>
            <a:r>
              <a:rPr lang="fr-FR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 classe de caractères contenant le caractère lu</a:t>
            </a:r>
            <a:r>
              <a:rPr lang="fr-FR" sz="3600" dirty="0" smtClean="0"/>
              <a:t>, </a:t>
            </a:r>
          </a:p>
          <a:p>
            <a:pPr lvl="2"/>
            <a:r>
              <a:rPr lang="fr-FR" sz="4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alors </a:t>
            </a:r>
          </a:p>
          <a:p>
            <a:pPr lvl="3"/>
            <a:r>
              <a:rPr lang="fr-FR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</a:t>
            </a:r>
            <a:r>
              <a:rPr lang="fr-F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contrôle est transféré au code correspondant à </a:t>
            </a:r>
            <a:r>
              <a:rPr lang="fr-FR" sz="5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l’état pointé</a:t>
            </a:r>
            <a:r>
              <a:rPr lang="fr-F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 cet arc</a:t>
            </a:r>
            <a:r>
              <a:rPr lang="fr-FR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994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9051"/>
            <a:ext cx="10515600" cy="104774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Démarche générale d’implémentation d’un analyseur lexical à partir </a:t>
            </a:r>
            <a:r>
              <a:rPr lang="fr-F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d’un diagramme </a:t>
            </a:r>
            <a:r>
              <a:rPr lang="fr-F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 </a:t>
            </a:r>
            <a:r>
              <a:rPr lang="fr-F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transition</a:t>
            </a:r>
            <a:r>
              <a:rPr lang="fr-F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suite</a:t>
            </a:r>
            <a:r>
              <a:rPr lang="fr-F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24006"/>
            <a:ext cx="10515600" cy="4009697"/>
          </a:xfrm>
        </p:spPr>
        <p:txBody>
          <a:bodyPr>
            <a:normAutofit/>
          </a:bodyPr>
          <a:lstStyle/>
          <a:p>
            <a:pPr lvl="1"/>
            <a:r>
              <a:rPr lang="fr-FR" dirty="0" smtClean="0"/>
              <a:t>•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S’il n’existe pas un arc</a:t>
            </a:r>
            <a:r>
              <a:rPr lang="fr-FR" dirty="0"/>
              <a:t> correspondant à la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valeur de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fr-FR" dirty="0"/>
              <a:t>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</a:t>
            </a:r>
            <a:r>
              <a:rPr lang="fr-FR" dirty="0"/>
              <a:t> si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l’état actuel</a:t>
            </a:r>
            <a:r>
              <a:rPr lang="fr-FR" dirty="0"/>
              <a:t> </a:t>
            </a:r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n’appartient pas</a:t>
            </a:r>
            <a:r>
              <a:rPr lang="fr-FR" dirty="0"/>
              <a:t> à </a:t>
            </a:r>
            <a:r>
              <a:rPr lang="fr-FR" dirty="0" smtClean="0"/>
              <a:t>l’ensemble des </a:t>
            </a:r>
            <a:r>
              <a:rPr lang="fr-FR" dirty="0"/>
              <a:t>états qui indiquent la rencontre d’une unité lexicale (i.e. ce n’est pas un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état d’acceptation</a:t>
            </a:r>
            <a:r>
              <a:rPr lang="fr-FR" dirty="0"/>
              <a:t>), </a:t>
            </a:r>
            <a:endParaRPr lang="fr-FR" dirty="0" smtClean="0"/>
          </a:p>
          <a:p>
            <a:pPr lvl="2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alors </a:t>
            </a:r>
          </a:p>
          <a:p>
            <a:pPr lvl="2"/>
            <a:r>
              <a:rPr lang="fr-FR" dirty="0" smtClean="0"/>
              <a:t>il y </a:t>
            </a:r>
            <a:r>
              <a:rPr lang="fr-FR" dirty="0"/>
              <a:t>a un </a:t>
            </a:r>
            <a:r>
              <a:rPr lang="fr-F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échec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de l’analyse et </a:t>
            </a:r>
            <a:endParaRPr lang="fr-FR" dirty="0" smtClean="0"/>
          </a:p>
          <a:p>
            <a:pPr lvl="2"/>
            <a:r>
              <a:rPr lang="fr-FR" dirty="0" smtClean="0"/>
              <a:t>la </a:t>
            </a:r>
            <a:r>
              <a:rPr lang="fr-F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recherche est initialisée</a:t>
            </a:r>
            <a:r>
              <a:rPr lang="fr-FR" dirty="0"/>
              <a:t> à celle de l’unité lexicale spécifiée par le </a:t>
            </a:r>
            <a:r>
              <a:rPr lang="fr-FR" dirty="0" smtClean="0"/>
              <a:t>prochain diagramme </a:t>
            </a:r>
            <a:r>
              <a:rPr lang="fr-FR" dirty="0"/>
              <a:t>de transition</a:t>
            </a:r>
            <a:r>
              <a:rPr lang="fr-FR" dirty="0" smtClean="0"/>
              <a:t>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27574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9051"/>
            <a:ext cx="10515600" cy="104774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Démarche générale d’implémentation d’un analyseur lexical à partir </a:t>
            </a:r>
            <a:r>
              <a:rPr lang="fr-F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d’un diagramme </a:t>
            </a:r>
            <a:r>
              <a:rPr lang="fr-F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 </a:t>
            </a:r>
            <a:r>
              <a:rPr lang="fr-F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transition</a:t>
            </a:r>
            <a:r>
              <a:rPr lang="fr-F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suite</a:t>
            </a:r>
            <a:r>
              <a:rPr lang="fr-F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86611"/>
            <a:ext cx="10515600" cy="3662855"/>
          </a:xfrm>
        </p:spPr>
        <p:txBody>
          <a:bodyPr>
            <a:normAutofit/>
          </a:bodyPr>
          <a:lstStyle/>
          <a:p>
            <a:pPr lvl="1"/>
            <a:r>
              <a:rPr lang="fr-FR" dirty="0" smtClean="0"/>
              <a:t>• </a:t>
            </a:r>
            <a:r>
              <a:rPr lang="fr-FR" dirty="0"/>
              <a:t>On utilise généralement 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 instruction de choix multiple</a:t>
            </a:r>
            <a:r>
              <a:rPr lang="fr-FR" dirty="0"/>
              <a:t> pour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trouver l’état de départ</a:t>
            </a:r>
            <a:r>
              <a:rPr lang="fr-FR" dirty="0"/>
              <a:t> du </a:t>
            </a:r>
            <a:r>
              <a:rPr lang="fr-FR" dirty="0" smtClean="0"/>
              <a:t>diagramme de </a:t>
            </a:r>
            <a:r>
              <a:rPr lang="fr-FR" dirty="0"/>
              <a:t>transition </a:t>
            </a:r>
            <a:r>
              <a:rPr lang="fr-F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suivant</a:t>
            </a:r>
            <a:r>
              <a:rPr lang="fr-FR" dirty="0"/>
              <a:t>. </a:t>
            </a:r>
            <a:endParaRPr lang="fr-FR" dirty="0" smtClean="0"/>
          </a:p>
          <a:p>
            <a:pPr lvl="1"/>
            <a:r>
              <a:rPr lang="fr-FR" dirty="0" smtClean="0"/>
              <a:t>On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 les arcs</a:t>
            </a:r>
            <a:r>
              <a:rPr lang="fr-FR" dirty="0"/>
              <a:t> du diagramme de transition en </a:t>
            </a:r>
            <a:r>
              <a:rPr lang="fr-F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sélectionnant le fragment de </a:t>
            </a:r>
            <a:r>
              <a:rPr lang="fr-F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d’un </a:t>
            </a:r>
            <a:r>
              <a:rPr lang="fr-F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état</a:t>
            </a:r>
            <a:r>
              <a:rPr lang="fr-FR" dirty="0"/>
              <a:t> et </a:t>
            </a:r>
            <a:endParaRPr lang="fr-FR" dirty="0" smtClean="0"/>
          </a:p>
          <a:p>
            <a:pPr lvl="2"/>
            <a:r>
              <a:rPr lang="fr-FR" dirty="0" smtClean="0"/>
              <a:t>on </a:t>
            </a:r>
            <a:r>
              <a:rPr lang="fr-FR" sz="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exécute ce fragment pour déterminer le prochain état</a:t>
            </a:r>
          </a:p>
        </p:txBody>
      </p:sp>
    </p:spTree>
    <p:extLst>
      <p:ext uri="{BB962C8B-B14F-4D97-AF65-F5344CB8AC3E}">
        <p14:creationId xmlns:p14="http://schemas.microsoft.com/office/powerpoint/2010/main" val="3153507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Série de TD N◦ 1</a:t>
            </a:r>
            <a:endParaRPr lang="fr-F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3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Exercice </a:t>
            </a:r>
            <a:r>
              <a:rPr lang="fr-FR" sz="3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 :</a:t>
            </a:r>
          </a:p>
          <a:p>
            <a:pPr marL="0" indent="0">
              <a:buNone/>
            </a:pPr>
            <a:r>
              <a:rPr lang="fr-FR" dirty="0"/>
              <a:t>Soient A = {a, b, c} un alphabet et L = {w ∈ A</a:t>
            </a:r>
            <a:r>
              <a:rPr lang="fr-FR" baseline="30000" dirty="0"/>
              <a:t>∗</a:t>
            </a:r>
            <a:r>
              <a:rPr lang="fr-FR" dirty="0"/>
              <a:t> | |w| ≤ 2}.</a:t>
            </a:r>
          </a:p>
          <a:p>
            <a:pPr marL="0" lvl="0" indent="0">
              <a:buNone/>
            </a:pPr>
            <a:r>
              <a:rPr lang="fr-FR" dirty="0"/>
              <a:t>Donner explicitement le langage L.</a:t>
            </a:r>
          </a:p>
          <a:p>
            <a:pPr marL="0" lvl="0" indent="0">
              <a:buNone/>
            </a:pPr>
            <a:r>
              <a:rPr lang="fr-FR" dirty="0"/>
              <a:t>Exprimer L en fonction de A uniquement.</a:t>
            </a:r>
          </a:p>
          <a:p>
            <a:pPr marL="0" lvl="0" indent="0">
              <a:buNone/>
            </a:pPr>
            <a:r>
              <a:rPr lang="fr-FR" dirty="0"/>
              <a:t>Que représente le langage An, où n ≥ 0 est un entier ?</a:t>
            </a:r>
          </a:p>
          <a:p>
            <a:pPr marL="0" lvl="0" indent="0">
              <a:buNone/>
            </a:pPr>
            <a:r>
              <a:rPr lang="fr-FR" dirty="0"/>
              <a:t>Soit w = </a:t>
            </a:r>
            <a:r>
              <a:rPr lang="fr-FR" dirty="0" err="1"/>
              <a:t>abcacb</a:t>
            </a:r>
            <a:r>
              <a:rPr lang="fr-FR" dirty="0"/>
              <a:t> un mot sur A.</a:t>
            </a:r>
          </a:p>
          <a:p>
            <a:pPr marL="0" indent="0">
              <a:buNone/>
            </a:pPr>
            <a:r>
              <a:rPr lang="fr-FR" dirty="0"/>
              <a:t>-  (a) Calculer |w|, w*, w</a:t>
            </a:r>
            <a:r>
              <a:rPr lang="fr-FR" baseline="30000" dirty="0"/>
              <a:t>3</a:t>
            </a:r>
            <a:r>
              <a:rPr lang="fr-FR" dirty="0"/>
              <a:t>, w</a:t>
            </a:r>
            <a:r>
              <a:rPr lang="fr-FR" baseline="30000" dirty="0"/>
              <a:t>+</a:t>
            </a:r>
            <a:r>
              <a:rPr lang="fr-FR" dirty="0"/>
              <a:t>, w?</a:t>
            </a:r>
          </a:p>
          <a:p>
            <a:pPr marL="0" indent="0">
              <a:buNone/>
            </a:pPr>
            <a:r>
              <a:rPr lang="fr-FR" dirty="0"/>
              <a:t>- (b) Donner les préfixes, les suffixes, les facteurs et les sous-mots de w.</a:t>
            </a:r>
          </a:p>
          <a:p>
            <a:pPr marL="0" indent="0">
              <a:buNone/>
            </a:pPr>
            <a:r>
              <a:rPr lang="fr-FR" dirty="0"/>
              <a:t>- (c) Déterminer le plus grand sous mot de w qui soit un palindrome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4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Série de TD N◦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Exercice 2 :</a:t>
            </a:r>
          </a:p>
          <a:p>
            <a:pPr marL="0" indent="0">
              <a:buNone/>
            </a:pPr>
            <a:r>
              <a:rPr lang="fr-FR" dirty="0"/>
              <a:t>Sur l’alphabet A = {a, b}, trouver une expression régulière qui dénote chacun des langages suivants :</a:t>
            </a:r>
          </a:p>
          <a:p>
            <a:pPr marL="0" indent="0">
              <a:buNone/>
            </a:pPr>
            <a:r>
              <a:rPr lang="fr-FR" dirty="0"/>
              <a:t>1. Les chaînes qui commencent par a et se terminent par </a:t>
            </a:r>
            <a:r>
              <a:rPr lang="fr-FR" dirty="0" err="1"/>
              <a:t>bb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2. Les chaînes contenant au moins un b.</a:t>
            </a:r>
          </a:p>
          <a:p>
            <a:pPr marL="0" indent="0">
              <a:buNone/>
            </a:pPr>
            <a:r>
              <a:rPr lang="fr-FR" dirty="0"/>
              <a:t>3. Les chaînes contenant exactement un seul b.</a:t>
            </a:r>
          </a:p>
          <a:p>
            <a:pPr marL="0" indent="0">
              <a:buNone/>
            </a:pPr>
            <a:r>
              <a:rPr lang="fr-FR" dirty="0"/>
              <a:t>4. Les chaînes contenant au plus un b.</a:t>
            </a:r>
          </a:p>
          <a:p>
            <a:pPr marL="0" indent="0">
              <a:buNone/>
            </a:pPr>
            <a:r>
              <a:rPr lang="fr-FR" dirty="0"/>
              <a:t>5. Les chaînes dont le cinquième symbole (`a partir de la droite) est un a.</a:t>
            </a:r>
          </a:p>
          <a:p>
            <a:pPr marL="0" indent="0">
              <a:buNone/>
            </a:pPr>
            <a:r>
              <a:rPr lang="fr-FR" dirty="0"/>
              <a:t>6. Les chaînes ayant un nombre impair de a et un nombre pair de b.</a:t>
            </a:r>
          </a:p>
          <a:p>
            <a:pPr marL="0" indent="0">
              <a:buNone/>
            </a:pPr>
            <a:r>
              <a:rPr lang="fr-FR" dirty="0"/>
              <a:t>7. Les chaînes telles que chaque a est suivi immédiatement d’un b.</a:t>
            </a:r>
          </a:p>
        </p:txBody>
      </p:sp>
    </p:spTree>
    <p:extLst>
      <p:ext uri="{BB962C8B-B14F-4D97-AF65-F5344CB8AC3E}">
        <p14:creationId xmlns:p14="http://schemas.microsoft.com/office/powerpoint/2010/main" val="920842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3578"/>
            <a:ext cx="10515600" cy="56401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Série de TD N◦ 1</a:t>
            </a:r>
            <a:endParaRPr lang="fr-FR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60440"/>
            <a:ext cx="10515600" cy="6061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5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Exercice 3:</a:t>
            </a:r>
          </a:p>
          <a:p>
            <a:pPr marL="0" indent="0">
              <a:buNone/>
            </a:pPr>
            <a:r>
              <a:rPr lang="fr-FR" dirty="0"/>
              <a:t>Pour chacune des expressions régulières </a:t>
            </a:r>
            <a:r>
              <a:rPr lang="fr-FR" b="1" dirty="0"/>
              <a:t>r</a:t>
            </a:r>
            <a:r>
              <a:rPr lang="fr-FR" b="1" baseline="-25000" dirty="0"/>
              <a:t>i</a:t>
            </a:r>
            <a:r>
              <a:rPr lang="fr-FR" dirty="0"/>
              <a:t> suivantes, on souhaite déterminer le langage dénoté par r</a:t>
            </a:r>
            <a:r>
              <a:rPr lang="fr-FR" baseline="-25000" dirty="0"/>
              <a:t>i</a:t>
            </a:r>
            <a:r>
              <a:rPr lang="fr-FR" dirty="0"/>
              <a:t>.</a:t>
            </a:r>
          </a:p>
          <a:p>
            <a:pPr marL="0" lvl="0" indent="0">
              <a:buNone/>
            </a:pP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= (a/b/c)(a/b/c)(a/b/c)</a:t>
            </a:r>
            <a:endParaRPr lang="fr-FR" dirty="0"/>
          </a:p>
          <a:p>
            <a:pPr marL="0" lvl="0" indent="0">
              <a:buNone/>
            </a:pPr>
            <a:r>
              <a:rPr lang="fr-FR" dirty="0"/>
              <a:t>r</a:t>
            </a:r>
            <a:r>
              <a:rPr lang="fr-FR" baseline="-25000" dirty="0"/>
              <a:t>2</a:t>
            </a:r>
            <a:r>
              <a:rPr lang="fr-FR" dirty="0"/>
              <a:t> = (a/b/c)*</a:t>
            </a:r>
          </a:p>
          <a:p>
            <a:pPr marL="0" lvl="0" indent="0">
              <a:buNone/>
            </a:pPr>
            <a:r>
              <a:rPr lang="fr-FR" dirty="0"/>
              <a:t>r</a:t>
            </a:r>
            <a:r>
              <a:rPr lang="fr-FR" baseline="-25000" dirty="0"/>
              <a:t>3</a:t>
            </a:r>
            <a:r>
              <a:rPr lang="fr-FR" dirty="0"/>
              <a:t> = (a*b*c*)*</a:t>
            </a:r>
          </a:p>
          <a:p>
            <a:pPr marL="0" lvl="0" indent="0">
              <a:buNone/>
            </a:pPr>
            <a:r>
              <a:rPr lang="fr-FR" dirty="0"/>
              <a:t>r</a:t>
            </a:r>
            <a:r>
              <a:rPr lang="fr-FR" baseline="-25000" dirty="0"/>
              <a:t>4</a:t>
            </a:r>
            <a:r>
              <a:rPr lang="fr-FR" dirty="0"/>
              <a:t> = </a:t>
            </a:r>
            <a:r>
              <a:rPr lang="fr-FR" dirty="0" smtClean="0"/>
              <a:t>a/a*b*c</a:t>
            </a:r>
            <a:endParaRPr lang="fr-FR" dirty="0"/>
          </a:p>
          <a:p>
            <a:pPr marL="0" indent="0">
              <a:buNone/>
            </a:pPr>
            <a:r>
              <a:rPr lang="fr-FR" sz="5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Exercice 4:</a:t>
            </a:r>
          </a:p>
          <a:p>
            <a:pPr marL="0" indent="0">
              <a:buNone/>
            </a:pPr>
            <a:r>
              <a:rPr lang="fr-FR" dirty="0"/>
              <a:t>On souhaite donner la définition régulière ainsi que le diagramme de transition qui représente l’ensemble des nombres réels non signés comme </a:t>
            </a:r>
          </a:p>
          <a:p>
            <a:pPr marL="0" indent="0" algn="ctr">
              <a:buNone/>
            </a:pPr>
            <a:r>
              <a:rPr lang="fr-FR" dirty="0"/>
              <a:t>2006, 12.33, 314.3E-2, 0.314E+1, 0.314E2, </a:t>
            </a:r>
            <a:r>
              <a:rPr lang="fr-FR" dirty="0" smtClean="0"/>
              <a:t>314E-2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586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3578"/>
            <a:ext cx="10515600" cy="56401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Série de TD N◦ 1</a:t>
            </a:r>
            <a:endParaRPr lang="fr-FR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60440"/>
            <a:ext cx="10515600" cy="6061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8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Exercice </a:t>
            </a:r>
            <a:r>
              <a:rPr lang="fr-FR" sz="5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5:</a:t>
            </a:r>
          </a:p>
          <a:p>
            <a:pPr marL="0" indent="0">
              <a:buNone/>
            </a:pPr>
            <a:r>
              <a:rPr lang="fr-FR" sz="3600" dirty="0" smtClean="0">
                <a:solidFill>
                  <a:schemeClr val="accent5"/>
                </a:solidFill>
              </a:rPr>
              <a:t>Implémenter un programme correspondant à l’analyseur lexical à partir du diagramme de transition d’un identificateur. </a:t>
            </a:r>
          </a:p>
          <a:p>
            <a:pPr marL="0" indent="0">
              <a:buNone/>
            </a:pPr>
            <a:endParaRPr lang="fr-FR" sz="3200" dirty="0" smtClean="0"/>
          </a:p>
          <a:p>
            <a:pPr marL="0" indent="0">
              <a:buNone/>
            </a:pPr>
            <a:r>
              <a:rPr lang="fr-FR" sz="58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Exercice 6:</a:t>
            </a:r>
          </a:p>
          <a:p>
            <a:pPr marL="0" indent="0">
              <a:buNone/>
            </a:pPr>
            <a:r>
              <a:rPr lang="fr-FR" sz="3600" dirty="0" smtClean="0">
                <a:solidFill>
                  <a:schemeClr val="accent5"/>
                </a:solidFill>
              </a:rPr>
              <a:t>Implémenter </a:t>
            </a:r>
            <a:r>
              <a:rPr lang="fr-FR" sz="3600" dirty="0">
                <a:solidFill>
                  <a:schemeClr val="accent5"/>
                </a:solidFill>
              </a:rPr>
              <a:t>un programme correspondant à l’analyseur lexical à partir du diagramme de transition d’un </a:t>
            </a:r>
            <a:r>
              <a:rPr lang="fr-FR" sz="3600" dirty="0" smtClean="0">
                <a:solidFill>
                  <a:schemeClr val="accent5"/>
                </a:solidFill>
              </a:rPr>
              <a:t>Nombre Réel non signé. </a:t>
            </a:r>
            <a:endParaRPr lang="fr-FR" sz="3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25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+mn-lt"/>
              </a:rPr>
              <a:t>Démarche générale de construction d’un analyseur lexical</a:t>
            </a:r>
            <a:endParaRPr lang="fr-FR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10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272"/>
            <a:ext cx="10515600" cy="534757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Rôle de l’analyseur lexical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37029"/>
            <a:ext cx="10515600" cy="6139542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Il s’agit de transformer des suites de caractères du code source en suite de symboles, correspondant aux </a:t>
            </a:r>
            <a:r>
              <a:rPr lang="fr-FR" dirty="0" smtClean="0"/>
              <a:t>unités lexicales</a:t>
            </a:r>
            <a:r>
              <a:rPr lang="fr-FR" dirty="0"/>
              <a:t>, que l’analyseur lexical produit comme résultat de l’analyse. </a:t>
            </a:r>
            <a:endParaRPr lang="fr-FR" dirty="0" smtClean="0"/>
          </a:p>
          <a:p>
            <a:r>
              <a:rPr lang="fr-FR" dirty="0" smtClean="0"/>
              <a:t>Pour </a:t>
            </a:r>
            <a:r>
              <a:rPr lang="fr-FR" dirty="0"/>
              <a:t>cela, il existe </a:t>
            </a:r>
            <a:r>
              <a:rPr lang="fr-FR" sz="4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deux </a:t>
            </a:r>
            <a:r>
              <a:rPr lang="fr-FR" sz="4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approches</a:t>
            </a:r>
            <a:r>
              <a:rPr lang="fr-FR" dirty="0" smtClean="0"/>
              <a:t> possibles </a:t>
            </a:r>
            <a:r>
              <a:rPr lang="fr-FR" dirty="0"/>
              <a:t>sachant qu’une passe est définie comme correspondant à un traitement entier d’une </a:t>
            </a:r>
            <a:r>
              <a:rPr lang="fr-FR" dirty="0" smtClean="0"/>
              <a:t>représentation du </a:t>
            </a:r>
            <a:r>
              <a:rPr lang="fr-FR" dirty="0"/>
              <a:t>programme source pour produire une représentation équivalente en mémoire secondaire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• </a:t>
            </a:r>
            <a:r>
              <a:rPr lang="fr-FR" dirty="0"/>
              <a:t>L’analyseur lexical effectue un traitement de la totalité du code source en une première </a:t>
            </a:r>
            <a:r>
              <a:rPr lang="fr-FR" dirty="0" smtClean="0"/>
              <a:t>passe: </a:t>
            </a:r>
          </a:p>
          <a:p>
            <a:pPr lvl="2"/>
            <a:r>
              <a:rPr lang="fr-FR" dirty="0" smtClean="0"/>
              <a:t>ce </a:t>
            </a:r>
            <a:r>
              <a:rPr lang="fr-FR" dirty="0"/>
              <a:t>qui </a:t>
            </a:r>
            <a:r>
              <a:rPr lang="fr-FR" dirty="0" smtClean="0"/>
              <a:t>lui permet </a:t>
            </a:r>
            <a:r>
              <a:rPr lang="fr-FR" dirty="0"/>
              <a:t>d’en obtenir une représentation équivalente sous forme d’une suite d’unités lexicales, </a:t>
            </a:r>
            <a:endParaRPr lang="fr-FR" dirty="0" smtClean="0"/>
          </a:p>
          <a:p>
            <a:pPr lvl="2"/>
            <a:r>
              <a:rPr lang="fr-FR" dirty="0" smtClean="0"/>
              <a:t>sauvegardée dans </a:t>
            </a:r>
            <a:r>
              <a:rPr lang="fr-FR" dirty="0"/>
              <a:t>un fichier en mémoire secondaire. </a:t>
            </a:r>
            <a:endParaRPr lang="fr-FR" dirty="0" smtClean="0"/>
          </a:p>
          <a:p>
            <a:pPr lvl="2"/>
            <a:r>
              <a:rPr lang="fr-FR" dirty="0" smtClean="0"/>
              <a:t>Ce </a:t>
            </a:r>
            <a:r>
              <a:rPr lang="fr-FR" dirty="0"/>
              <a:t>fichier sera l’entrée de l’analyseur syntaxique, qui accomplira </a:t>
            </a:r>
            <a:r>
              <a:rPr lang="fr-FR" dirty="0" smtClean="0"/>
              <a:t>son travail </a:t>
            </a:r>
            <a:r>
              <a:rPr lang="fr-FR" dirty="0"/>
              <a:t>pendant une deuxième </a:t>
            </a:r>
            <a:r>
              <a:rPr lang="fr-FR" dirty="0" smtClean="0"/>
              <a:t>passe (Selon le schéma </a:t>
            </a:r>
            <a:r>
              <a:rPr lang="fr-FR" dirty="0"/>
              <a:t>de la figure </a:t>
            </a:r>
            <a:r>
              <a:rPr lang="fr-FR" dirty="0" smtClean="0"/>
              <a:t>2.1)</a:t>
            </a:r>
          </a:p>
          <a:p>
            <a:pPr lvl="1"/>
            <a:r>
              <a:rPr lang="fr-FR" dirty="0" smtClean="0"/>
              <a:t>• </a:t>
            </a:r>
            <a:r>
              <a:rPr lang="fr-FR" dirty="0"/>
              <a:t>L’analyseur lexical fonctionne comme une procédure sollicitée à chaque fois, par l’analyseur syntaxique, </a:t>
            </a:r>
            <a:r>
              <a:rPr lang="fr-FR" dirty="0" smtClean="0"/>
              <a:t>pour lui </a:t>
            </a:r>
            <a:r>
              <a:rPr lang="fr-FR" dirty="0"/>
              <a:t>fournir une unité lexicale. </a:t>
            </a:r>
            <a:endParaRPr lang="fr-FR" dirty="0" smtClean="0"/>
          </a:p>
          <a:p>
            <a:pPr lvl="2"/>
            <a:r>
              <a:rPr lang="fr-FR" dirty="0" smtClean="0"/>
              <a:t>L’analyseur </a:t>
            </a:r>
            <a:r>
              <a:rPr lang="fr-FR" dirty="0"/>
              <a:t>lexical effectue, pour cela, son travail, pas à pas, en </a:t>
            </a:r>
            <a:r>
              <a:rPr lang="fr-FR" dirty="0" smtClean="0"/>
              <a:t>synchronisation avec </a:t>
            </a:r>
            <a:r>
              <a:rPr lang="fr-FR" dirty="0"/>
              <a:t>l’avancement de l’analyse syntaxique. </a:t>
            </a:r>
            <a:endParaRPr lang="fr-FR" dirty="0" smtClean="0"/>
          </a:p>
          <a:p>
            <a:pPr lvl="2"/>
            <a:r>
              <a:rPr lang="fr-FR" dirty="0" smtClean="0"/>
              <a:t>On </a:t>
            </a:r>
            <a:r>
              <a:rPr lang="fr-FR" dirty="0"/>
              <a:t>dit que l’analyse lexicale et syntaxique partagent une </a:t>
            </a:r>
            <a:r>
              <a:rPr lang="fr-FR" dirty="0" smtClean="0"/>
              <a:t>même passe</a:t>
            </a:r>
            <a:r>
              <a:rPr lang="fr-FR" dirty="0"/>
              <a:t>. </a:t>
            </a:r>
            <a:endParaRPr lang="fr-FR" dirty="0" smtClean="0"/>
          </a:p>
          <a:p>
            <a:pPr lvl="2"/>
            <a:r>
              <a:rPr lang="fr-FR" dirty="0" smtClean="0"/>
              <a:t>Dans </a:t>
            </a:r>
            <a:r>
              <a:rPr lang="fr-FR" dirty="0"/>
              <a:t>ce cas, il n’est plus question de sauvegarder les unités dans un fichier intermédiaire, cependant</a:t>
            </a:r>
            <a:r>
              <a:rPr lang="fr-FR" dirty="0" smtClean="0"/>
              <a:t>, les </a:t>
            </a:r>
            <a:r>
              <a:rPr lang="fr-FR" dirty="0"/>
              <a:t>deux analyseurs (lexical et syntaxique) doivent se trouver ensemble en mémoire. </a:t>
            </a:r>
            <a:endParaRPr lang="fr-FR" dirty="0" smtClean="0"/>
          </a:p>
          <a:p>
            <a:pPr lvl="2"/>
            <a:r>
              <a:rPr lang="fr-FR" dirty="0" smtClean="0"/>
              <a:t>Cette </a:t>
            </a:r>
            <a:r>
              <a:rPr lang="fr-FR" dirty="0"/>
              <a:t>approche est </a:t>
            </a:r>
            <a:r>
              <a:rPr lang="fr-FR" dirty="0" smtClean="0"/>
              <a:t>la plus </a:t>
            </a:r>
            <a:r>
              <a:rPr lang="fr-FR" dirty="0"/>
              <a:t>utilisée dans la conception des </a:t>
            </a:r>
            <a:r>
              <a:rPr lang="fr-FR" dirty="0" smtClean="0"/>
              <a:t>compilateurs: </a:t>
            </a:r>
            <a:r>
              <a:rPr lang="fr-FR" dirty="0"/>
              <a:t>elle est illustrée par la figure 2.2.</a:t>
            </a:r>
          </a:p>
        </p:txBody>
      </p:sp>
    </p:spTree>
    <p:extLst>
      <p:ext uri="{BB962C8B-B14F-4D97-AF65-F5344CB8AC3E}">
        <p14:creationId xmlns:p14="http://schemas.microsoft.com/office/powerpoint/2010/main" val="1042881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19"/>
            <a:ext cx="10515600" cy="1179895"/>
          </a:xfrm>
        </p:spPr>
        <p:txBody>
          <a:bodyPr>
            <a:noAutofit/>
          </a:bodyPr>
          <a:lstStyle/>
          <a:p>
            <a:pPr algn="ctr"/>
            <a:r>
              <a:rPr lang="fr-FR" sz="5400" b="1" dirty="0" smtClean="0">
                <a:solidFill>
                  <a:srgbClr val="FF0000"/>
                </a:solidFill>
                <a:latin typeface="+mn-lt"/>
              </a:rPr>
              <a:t>b. Démarche générale de construction d’un analyseur lexical</a:t>
            </a:r>
            <a:endParaRPr lang="fr-FR" sz="5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5391807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En se basant sur les propositions démontrables suivantes :</a:t>
            </a:r>
          </a:p>
          <a:p>
            <a:pPr lvl="2"/>
            <a:r>
              <a:rPr lang="fr-FR" sz="3800" b="1" dirty="0" smtClean="0"/>
              <a:t>• L’ensemble des unités lexicales d’un langage donné constitue un langage régulier L</a:t>
            </a:r>
            <a:r>
              <a:rPr lang="fr-FR" sz="3800" b="1" dirty="0" smtClean="0"/>
              <a:t>.</a:t>
            </a:r>
            <a:endParaRPr lang="fr-FR" sz="3800" b="1" dirty="0" smtClean="0"/>
          </a:p>
          <a:p>
            <a:pPr lvl="2"/>
            <a:r>
              <a:rPr lang="fr-FR" sz="3800" b="1" dirty="0" smtClean="0">
                <a:solidFill>
                  <a:srgbClr val="C00000"/>
                </a:solidFill>
              </a:rPr>
              <a:t>• Pour toute expression régulière r, il existe un automate fini non déterministe (AFN) qui accepte l’ensemble régulier décrit par r</a:t>
            </a:r>
            <a:r>
              <a:rPr lang="fr-FR" sz="3800" b="1" dirty="0" smtClean="0">
                <a:solidFill>
                  <a:srgbClr val="C00000"/>
                </a:solidFill>
              </a:rPr>
              <a:t>.</a:t>
            </a:r>
            <a:endParaRPr lang="fr-FR" sz="3800" b="1" dirty="0" smtClean="0">
              <a:solidFill>
                <a:srgbClr val="C00000"/>
              </a:solidFill>
            </a:endParaRPr>
          </a:p>
          <a:p>
            <a:pPr lvl="2"/>
            <a:r>
              <a:rPr lang="fr-FR" sz="3800" b="1" dirty="0" smtClean="0">
                <a:solidFill>
                  <a:schemeClr val="accent5"/>
                </a:solidFill>
              </a:rPr>
              <a:t>• Si un langage L est accepté par un </a:t>
            </a:r>
            <a:r>
              <a:rPr lang="fr-FR" sz="4700" b="1" dirty="0" smtClean="0">
                <a:solidFill>
                  <a:schemeClr val="accent5"/>
                </a:solidFill>
              </a:rPr>
              <a:t>automate fini non déterministe</a:t>
            </a:r>
            <a:r>
              <a:rPr lang="fr-FR" sz="3800" b="1" dirty="0" smtClean="0">
                <a:solidFill>
                  <a:schemeClr val="accent5"/>
                </a:solidFill>
              </a:rPr>
              <a:t> (AFN), alors il existe </a:t>
            </a:r>
            <a:r>
              <a:rPr lang="fr-FR" sz="3800" b="1" dirty="0" smtClean="0">
                <a:solidFill>
                  <a:schemeClr val="accent5"/>
                </a:solidFill>
              </a:rPr>
              <a:t>un </a:t>
            </a:r>
            <a:r>
              <a:rPr lang="fr-FR" sz="5700" b="1" dirty="0" smtClean="0">
                <a:solidFill>
                  <a:srgbClr val="7030A0"/>
                </a:solidFill>
              </a:rPr>
              <a:t>automate </a:t>
            </a:r>
            <a:r>
              <a:rPr lang="fr-FR" sz="5700" b="1" dirty="0" smtClean="0">
                <a:solidFill>
                  <a:srgbClr val="7030A0"/>
                </a:solidFill>
              </a:rPr>
              <a:t>fini déterministe (AFD)</a:t>
            </a:r>
            <a:r>
              <a:rPr lang="fr-FR" sz="3800" b="1" dirty="0" smtClean="0">
                <a:solidFill>
                  <a:schemeClr val="accent5"/>
                </a:solidFill>
              </a:rPr>
              <a:t> acceptant L. </a:t>
            </a:r>
            <a:endParaRPr lang="fr-FR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fr-FR" dirty="0" smtClean="0"/>
              <a:t>On peut définir une approche rigoureuse pour la construction d’un analyseur lexical en utilisant les automates d’états </a:t>
            </a:r>
            <a:r>
              <a:rPr lang="fr-FR" dirty="0" smtClean="0"/>
              <a:t>finis AFD.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1342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10"/>
            <a:ext cx="10515600" cy="61234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Cette approche est constituée de 6 étapes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14855"/>
            <a:ext cx="10515600" cy="5896303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1 :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Spécification des unités lexicales</a:t>
            </a:r>
            <a:r>
              <a:rPr lang="fr-FR" dirty="0" smtClean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smtClean="0"/>
              <a:t>Spécifier </a:t>
            </a:r>
            <a:r>
              <a:rPr lang="fr-FR" dirty="0" smtClean="0"/>
              <a:t>chaque type d’unité lexicale à l’aide d’une </a:t>
            </a:r>
            <a:r>
              <a:rPr lang="fr-FR" dirty="0" smtClean="0"/>
              <a:t>			</a:t>
            </a:r>
            <a:r>
              <a:rPr lang="fr-FR" sz="4400" b="1" dirty="0" smtClean="0">
                <a:solidFill>
                  <a:srgbClr val="7030A0"/>
                </a:solidFill>
              </a:rPr>
              <a:t>expression régulière </a:t>
            </a:r>
            <a:r>
              <a:rPr lang="fr-FR" sz="4400" b="1" dirty="0" smtClean="0">
                <a:solidFill>
                  <a:srgbClr val="7030A0"/>
                </a:solidFill>
              </a:rPr>
              <a:t>(ER)</a:t>
            </a:r>
            <a:r>
              <a:rPr lang="fr-FR" dirty="0" smtClean="0"/>
              <a:t>.</a:t>
            </a:r>
            <a:endParaRPr lang="fr-FR" sz="4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2 :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 ER en AFN</a:t>
            </a:r>
            <a:r>
              <a:rPr lang="fr-FR" dirty="0" smtClean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smtClean="0"/>
              <a:t>Convertir </a:t>
            </a:r>
            <a:r>
              <a:rPr lang="fr-FR" dirty="0" smtClean="0"/>
              <a:t>chaque expression régulière en un automate </a:t>
            </a:r>
            <a:r>
              <a:rPr lang="fr-FR" dirty="0" smtClean="0"/>
              <a:t>			d’états fini AFN </a:t>
            </a:r>
            <a:r>
              <a:rPr lang="fr-FR" dirty="0" smtClean="0"/>
              <a:t>(non déterministe).</a:t>
            </a:r>
          </a:p>
          <a:p>
            <a:r>
              <a:rPr lang="fr-FR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3 :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Réunion des </a:t>
            </a:r>
            <a:r>
              <a:rPr lang="fr-FR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AFNs</a:t>
            </a:r>
            <a:r>
              <a:rPr lang="fr-FR" dirty="0" smtClean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smtClean="0"/>
              <a:t>Construire </a:t>
            </a:r>
            <a:r>
              <a:rPr lang="fr-FR" dirty="0" smtClean="0"/>
              <a:t>l’automate Union de tous les automates de </a:t>
            </a:r>
            <a:r>
              <a:rPr lang="fr-FR" dirty="0" smtClean="0"/>
              <a:t>			l’étape 2 (</a:t>
            </a:r>
            <a:r>
              <a:rPr lang="fr-FR" dirty="0" smtClean="0"/>
              <a:t>on peut ajouter un nouvel état initial d’où </a:t>
            </a:r>
            <a:r>
              <a:rPr lang="fr-FR" dirty="0" smtClean="0"/>
              <a:t>			partent </a:t>
            </a:r>
            <a:r>
              <a:rPr lang="fr-FR" dirty="0" smtClean="0"/>
              <a:t>un </a:t>
            </a:r>
            <a:r>
              <a:rPr lang="fr-FR" dirty="0" smtClean="0"/>
              <a:t>ensemble </a:t>
            </a:r>
            <a:r>
              <a:rPr lang="fr-FR" dirty="0" smtClean="0"/>
              <a:t>d’arcs étiquetés </a:t>
            </a:r>
            <a:r>
              <a:rPr lang="fr-FR" sz="4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</a:t>
            </a:r>
            <a:r>
              <a:rPr lang="fr-FR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48694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2509" y="2516"/>
            <a:ext cx="10767848" cy="565044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Cette approche est constituée de 6 étapes </a:t>
            </a:r>
            <a:r>
              <a:rPr lang="fr-FR" dirty="0" smtClean="0">
                <a:latin typeface="+mn-lt"/>
              </a:rPr>
              <a:t>(2)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7559" y="1387372"/>
            <a:ext cx="11303875" cy="4887304"/>
          </a:xfrm>
        </p:spPr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4 :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Déterminisation</a:t>
            </a:r>
            <a:r>
              <a:rPr lang="fr-F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 transformation de l’AFN obtenu en AFD</a:t>
            </a:r>
            <a:r>
              <a:rPr lang="fr-FR" dirty="0" smtClean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	Rendre </a:t>
            </a:r>
            <a:r>
              <a:rPr lang="fr-FR" dirty="0" smtClean="0"/>
              <a:t>l’automate de l’étape 3 </a:t>
            </a:r>
            <a:r>
              <a:rPr lang="fr-FR" sz="4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déterministe</a:t>
            </a:r>
            <a:r>
              <a:rPr lang="fr-FR" dirty="0" smtClean="0"/>
              <a:t>.</a:t>
            </a:r>
          </a:p>
          <a:p>
            <a:r>
              <a:rPr lang="fr-FR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5 :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Minimisation de </a:t>
            </a:r>
            <a:r>
              <a:rPr lang="fr-F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l’AFD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smtClean="0"/>
              <a:t>Minimiser </a:t>
            </a:r>
            <a:r>
              <a:rPr lang="fr-FR" dirty="0" smtClean="0"/>
              <a:t>l’automate obtenu à l’étape 4.</a:t>
            </a:r>
          </a:p>
          <a:p>
            <a:r>
              <a:rPr lang="fr-FR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6 :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Implémentation de l’AFD </a:t>
            </a:r>
            <a:r>
              <a:rPr lang="fr-F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minimisé</a:t>
            </a:r>
            <a:endParaRPr lang="fr-FR" b="1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fr-FR" dirty="0" smtClean="0"/>
              <a:t>		Implémenter </a:t>
            </a:r>
            <a:r>
              <a:rPr lang="fr-FR" dirty="0" smtClean="0"/>
              <a:t>l’automate obtenu à l’étape 5 en le </a:t>
            </a:r>
            <a:r>
              <a:rPr lang="fr-FR" sz="4400" b="1" u="sng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simulant</a:t>
            </a:r>
            <a:r>
              <a:rPr lang="fr-FR" sz="44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fr-FR" dirty="0" smtClean="0"/>
              <a:t>à partir </a:t>
            </a:r>
            <a:r>
              <a:rPr lang="fr-FR" dirty="0" smtClean="0"/>
              <a:t>de </a:t>
            </a:r>
            <a:r>
              <a:rPr lang="fr-FR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 table de transition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0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10"/>
            <a:ext cx="10515600" cy="56504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Automates à états finis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 smtClean="0"/>
              <a:t>On transforme une expression régulière en un </a:t>
            </a:r>
            <a:r>
              <a:rPr lang="fr-FR" sz="4400" dirty="0" err="1" smtClean="0"/>
              <a:t>reconnaisseur</a:t>
            </a:r>
            <a:r>
              <a:rPr lang="fr-FR" sz="4400" dirty="0" smtClean="0"/>
              <a:t> en construisant un diagramme de transition généralisé appelé automate à états finis. </a:t>
            </a:r>
            <a:endParaRPr lang="fr-FR" sz="4400" dirty="0" smtClean="0"/>
          </a:p>
          <a:p>
            <a:r>
              <a:rPr lang="fr-FR" sz="4400" dirty="0" smtClean="0"/>
              <a:t>Ce </a:t>
            </a:r>
            <a:r>
              <a:rPr lang="fr-FR" sz="4400" dirty="0" smtClean="0"/>
              <a:t>dernier peut être déterministe (AFD) ou non déterministe (AFN).</a:t>
            </a:r>
          </a:p>
        </p:txBody>
      </p:sp>
    </p:spTree>
    <p:extLst>
      <p:ext uri="{BB962C8B-B14F-4D97-AF65-F5344CB8AC3E}">
        <p14:creationId xmlns:p14="http://schemas.microsoft.com/office/powerpoint/2010/main" val="785857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"/>
            <a:ext cx="10515600" cy="77791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Automates à états finis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50969"/>
              </p:ext>
            </p:extLst>
          </p:nvPr>
        </p:nvGraphicFramePr>
        <p:xfrm>
          <a:off x="1840932" y="1088150"/>
          <a:ext cx="8127999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820092">
                <a:tc>
                  <a:txBody>
                    <a:bodyPr/>
                    <a:lstStyle/>
                    <a:p>
                      <a:pPr algn="ctr"/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AFN</a:t>
                      </a:r>
                      <a:endParaRPr lang="fr-F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AFD</a:t>
                      </a:r>
                      <a:r>
                        <a:rPr lang="fr-FR" sz="2400" b="1" dirty="0" smtClean="0"/>
                        <a:t> </a:t>
                      </a:r>
                      <a:endParaRPr lang="fr-FR" sz="2400" b="1" dirty="0"/>
                    </a:p>
                  </a:txBody>
                  <a:tcPr/>
                </a:tc>
              </a:tr>
              <a:tr h="1913547">
                <a:tc>
                  <a:txBody>
                    <a:bodyPr/>
                    <a:lstStyle/>
                    <a:p>
                      <a:pPr algn="ctr"/>
                      <a:r>
                        <a:rPr lang="fr-FR" sz="3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Temps de reconnaissance</a:t>
                      </a:r>
                      <a:endParaRPr lang="fr-FR" sz="3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Augmente</a:t>
                      </a:r>
                      <a:r>
                        <a:rPr lang="fr-FR" sz="40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sz="2400" b="1" dirty="0" smtClean="0"/>
                        <a:t>(</a:t>
                      </a:r>
                      <a:r>
                        <a:rPr lang="fr-FR" sz="2400" b="0" dirty="0" smtClean="0"/>
                        <a:t>à cause des retours arrière</a:t>
                      </a:r>
                      <a:r>
                        <a:rPr lang="fr-FR" sz="2400" b="1" dirty="0" smtClean="0"/>
                        <a:t>)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800" b="1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Diminue</a:t>
                      </a:r>
                      <a:r>
                        <a:rPr lang="fr-FR" sz="2400" b="1" dirty="0" smtClean="0"/>
                        <a:t> (</a:t>
                      </a:r>
                      <a:r>
                        <a:rPr lang="fr-FR" sz="2400" b="0" dirty="0" smtClean="0"/>
                        <a:t>un seul chemin possible pour une chaîne donnée</a:t>
                      </a:r>
                      <a:r>
                        <a:rPr lang="fr-FR" sz="2400" b="1" dirty="0" smtClean="0"/>
                        <a:t>)</a:t>
                      </a:r>
                      <a:endParaRPr lang="fr-FR" sz="2400" b="1" dirty="0"/>
                    </a:p>
                  </a:txBody>
                  <a:tcPr/>
                </a:tc>
              </a:tr>
              <a:tr h="2217285"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Espace occupé</a:t>
                      </a:r>
                      <a:endParaRPr lang="fr-F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Nombre d’états</a:t>
                      </a:r>
                      <a:r>
                        <a:rPr lang="fr-FR" sz="2400" b="1" dirty="0" smtClean="0"/>
                        <a:t> </a:t>
                      </a:r>
                    </a:p>
                    <a:p>
                      <a:pPr algn="ctr"/>
                      <a:r>
                        <a:rPr lang="fr-FR" sz="3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plus petit</a:t>
                      </a:r>
                      <a:r>
                        <a:rPr lang="fr-FR" sz="2400" b="1" dirty="0" smtClean="0"/>
                        <a:t> </a:t>
                      </a:r>
                    </a:p>
                    <a:p>
                      <a:pPr algn="ctr"/>
                      <a:r>
                        <a:rPr lang="fr-FR" sz="2400" b="0" dirty="0" smtClean="0"/>
                        <a:t>que celui de l’</a:t>
                      </a:r>
                      <a:r>
                        <a:rPr lang="fr-FR" sz="32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AFD</a:t>
                      </a:r>
                      <a:r>
                        <a:rPr lang="fr-FR" sz="2400" b="0" dirty="0" smtClean="0"/>
                        <a:t> équivalent</a:t>
                      </a:r>
                      <a:endParaRPr lang="fr-FR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Nombre d’états</a:t>
                      </a:r>
                      <a:r>
                        <a:rPr lang="fr-FR" sz="2400" b="1" dirty="0" smtClean="0"/>
                        <a:t> généralement </a:t>
                      </a:r>
                      <a:r>
                        <a:rPr lang="fr-FR" sz="3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plus grand</a:t>
                      </a:r>
                      <a:r>
                        <a:rPr lang="fr-FR" sz="2400" b="1" dirty="0" smtClean="0"/>
                        <a:t> </a:t>
                      </a:r>
                    </a:p>
                    <a:p>
                      <a:pPr algn="ctr"/>
                      <a:r>
                        <a:rPr lang="fr-FR" sz="2400" b="0" dirty="0" smtClean="0"/>
                        <a:t>que celui de l’</a:t>
                      </a:r>
                      <a:r>
                        <a:rPr lang="fr-FR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AFN</a:t>
                      </a:r>
                      <a:r>
                        <a:rPr lang="fr-FR" sz="2400" b="0" dirty="0" smtClean="0"/>
                        <a:t> équivalent</a:t>
                      </a:r>
                      <a:endParaRPr lang="fr-FR" sz="2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985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12"/>
            <a:ext cx="10515600" cy="50198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Automates à états finis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40532"/>
            <a:ext cx="10515600" cy="48557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La </a:t>
            </a:r>
            <a:r>
              <a:rPr lang="fr-FR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transformation</a:t>
            </a:r>
            <a:r>
              <a:rPr lang="fr-F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d’un automate à états </a:t>
            </a:r>
            <a:r>
              <a:rPr lang="fr-FR" dirty="0" smtClean="0"/>
              <a:t>finis (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AFD</a:t>
            </a:r>
            <a:r>
              <a:rPr lang="fr-FR" dirty="0" smtClean="0"/>
              <a:t>) </a:t>
            </a:r>
            <a:r>
              <a:rPr lang="fr-FR" dirty="0" smtClean="0"/>
              <a:t>en un </a:t>
            </a:r>
            <a:r>
              <a:rPr lang="fr-FR" sz="3600" b="1" dirty="0" smtClean="0">
                <a:solidFill>
                  <a:schemeClr val="accent5"/>
                </a:solidFill>
              </a:rPr>
              <a:t>analyseur lexical</a:t>
            </a:r>
            <a:r>
              <a:rPr lang="fr-FR" dirty="0" smtClean="0"/>
              <a:t> </a:t>
            </a:r>
            <a:r>
              <a:rPr lang="fr-FR" u="sng" dirty="0" smtClean="0"/>
              <a:t>consiste</a:t>
            </a:r>
            <a:r>
              <a:rPr lang="fr-FR" dirty="0" smtClean="0"/>
              <a:t> à </a:t>
            </a:r>
            <a:r>
              <a:rPr lang="fr-FR" dirty="0" smtClean="0"/>
              <a:t>:</a:t>
            </a:r>
          </a:p>
          <a:p>
            <a:pPr lvl="2"/>
            <a:r>
              <a:rPr lang="fr-FR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associer </a:t>
            </a:r>
            <a:r>
              <a:rPr lang="fr-FR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 unité lexicale à </a:t>
            </a:r>
            <a:r>
              <a:rPr lang="fr-FR" sz="4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chaque état final</a:t>
            </a:r>
            <a:r>
              <a:rPr lang="fr-FR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</a:t>
            </a:r>
            <a:endParaRPr lang="fr-FR" sz="36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 </a:t>
            </a:r>
            <a:r>
              <a:rPr lang="fr-FR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faire en sorte que l’</a:t>
            </a:r>
            <a:r>
              <a:rPr lang="fr-FR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acceptation</a:t>
            </a:r>
            <a:r>
              <a:rPr lang="fr-FR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d’une chaîne produise comme </a:t>
            </a:r>
            <a:r>
              <a:rPr lang="fr-F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résultat</a:t>
            </a:r>
            <a:r>
              <a:rPr lang="fr-FR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l’</a:t>
            </a:r>
            <a:r>
              <a:rPr lang="fr-FR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unité lexicale</a:t>
            </a:r>
            <a:r>
              <a:rPr lang="fr-FR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associée à l’</a:t>
            </a:r>
            <a:r>
              <a:rPr lang="fr-F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état final</a:t>
            </a:r>
            <a:r>
              <a:rPr lang="fr-FR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question. </a:t>
            </a:r>
            <a:endParaRPr lang="fr-FR" sz="36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2" indent="0">
              <a:buNone/>
            </a:pPr>
            <a:endParaRPr lang="fr-FR" sz="36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fr-FR" dirty="0" smtClean="0"/>
              <a:t>Pour </a:t>
            </a:r>
            <a:r>
              <a:rPr lang="fr-FR" dirty="0" smtClean="0"/>
              <a:t>cela il faut </a:t>
            </a: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implémenter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la 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 de transition de l’automate</a:t>
            </a:r>
            <a:r>
              <a:rPr lang="fr-FR" dirty="0" smtClean="0"/>
              <a:t> en utilisant une table de transition.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086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20"/>
            <a:ext cx="10515600" cy="5650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Automate fini non déterministe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0182" y="567560"/>
            <a:ext cx="11253956" cy="6069723"/>
          </a:xfrm>
        </p:spPr>
        <p:txBody>
          <a:bodyPr>
            <a:normAutofit/>
          </a:bodyPr>
          <a:lstStyle/>
          <a:p>
            <a:r>
              <a:rPr lang="fr-FR" dirty="0" smtClean="0"/>
              <a:t>Un AFN est défini par </a:t>
            </a:r>
            <a:r>
              <a:rPr lang="fr-FR" dirty="0" smtClean="0"/>
              <a:t>:</a:t>
            </a:r>
          </a:p>
          <a:p>
            <a:pPr lvl="2"/>
            <a:r>
              <a:rPr lang="fr-FR" sz="3600" b="1" dirty="0" smtClean="0">
                <a:solidFill>
                  <a:srgbClr val="C00000"/>
                </a:solidFill>
              </a:rPr>
              <a:t>• </a:t>
            </a:r>
            <a:r>
              <a:rPr lang="fr-FR" sz="3600" b="1" dirty="0" smtClean="0">
                <a:solidFill>
                  <a:srgbClr val="C00000"/>
                </a:solidFill>
              </a:rPr>
              <a:t>Un ensemble d’état </a:t>
            </a:r>
            <a:r>
              <a:rPr lang="fr-FR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fr-FR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3600" b="1" dirty="0" smtClean="0">
                <a:solidFill>
                  <a:srgbClr val="7030A0"/>
                </a:solidFill>
              </a:rPr>
              <a:t>• </a:t>
            </a:r>
            <a:r>
              <a:rPr lang="fr-FR" sz="3600" b="1" dirty="0" smtClean="0">
                <a:solidFill>
                  <a:srgbClr val="7030A0"/>
                </a:solidFill>
              </a:rPr>
              <a:t>Un ensemble de symboles d’entrée ou alphabet </a:t>
            </a:r>
            <a:r>
              <a:rPr lang="fr-FR" sz="6000" b="1" dirty="0" smtClean="0">
                <a:solidFill>
                  <a:srgbClr val="FF0000"/>
                </a:solidFill>
              </a:rPr>
              <a:t>Σ</a:t>
            </a:r>
            <a:endParaRPr lang="fr-FR" sz="3600" b="1" dirty="0" smtClean="0">
              <a:solidFill>
                <a:srgbClr val="FF0000"/>
              </a:solidFill>
            </a:endParaRPr>
          </a:p>
          <a:p>
            <a:pPr lvl="2"/>
            <a:r>
              <a:rPr lang="fr-FR" sz="3600" b="1" dirty="0" smtClean="0">
                <a:solidFill>
                  <a:srgbClr val="C00000"/>
                </a:solidFill>
              </a:rPr>
              <a:t>• </a:t>
            </a:r>
            <a:r>
              <a:rPr lang="fr-FR" sz="3600" b="1" dirty="0" smtClean="0">
                <a:solidFill>
                  <a:srgbClr val="C00000"/>
                </a:solidFill>
              </a:rPr>
              <a:t>Un état initial </a:t>
            </a:r>
            <a:r>
              <a:rPr lang="fr-FR" sz="6600" b="1" dirty="0" smtClean="0">
                <a:solidFill>
                  <a:srgbClr val="C00000"/>
                </a:solidFill>
              </a:rPr>
              <a:t>e</a:t>
            </a:r>
            <a:r>
              <a:rPr lang="fr-FR" sz="3200" b="1" dirty="0" smtClean="0">
                <a:solidFill>
                  <a:srgbClr val="C00000"/>
                </a:solidFill>
              </a:rPr>
              <a:t>0</a:t>
            </a:r>
            <a:endParaRPr lang="fr-FR" sz="3600" b="1" dirty="0" smtClean="0">
              <a:solidFill>
                <a:srgbClr val="C00000"/>
              </a:solidFill>
            </a:endParaRPr>
          </a:p>
          <a:p>
            <a:pPr lvl="2"/>
            <a:r>
              <a:rPr lang="fr-FR" sz="3600" b="1" dirty="0" smtClean="0">
                <a:solidFill>
                  <a:srgbClr val="7030A0"/>
                </a:solidFill>
              </a:rPr>
              <a:t>• </a:t>
            </a:r>
            <a:r>
              <a:rPr lang="fr-FR" sz="3600" b="1" dirty="0" smtClean="0">
                <a:solidFill>
                  <a:srgbClr val="7030A0"/>
                </a:solidFill>
              </a:rPr>
              <a:t>Un ensemble 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fr-FR" sz="3600" b="1" dirty="0" smtClean="0">
                <a:solidFill>
                  <a:srgbClr val="7030A0"/>
                </a:solidFill>
              </a:rPr>
              <a:t> d’états finaux ou </a:t>
            </a:r>
            <a:r>
              <a:rPr lang="fr-FR" sz="3600" b="1" dirty="0" smtClean="0">
                <a:solidFill>
                  <a:srgbClr val="7030A0"/>
                </a:solidFill>
              </a:rPr>
              <a:t>d’acceptation</a:t>
            </a:r>
          </a:p>
          <a:p>
            <a:pPr lvl="2"/>
            <a:r>
              <a:rPr lang="fr-FR" sz="3600" b="1" dirty="0" smtClean="0">
                <a:solidFill>
                  <a:schemeClr val="accent5"/>
                </a:solidFill>
              </a:rPr>
              <a:t>• </a:t>
            </a:r>
            <a:r>
              <a:rPr lang="fr-FR" sz="3600" b="1" dirty="0" smtClean="0">
                <a:solidFill>
                  <a:schemeClr val="accent5"/>
                </a:solidFill>
              </a:rPr>
              <a:t>Une fonction de transition </a:t>
            </a:r>
            <a:r>
              <a:rPr lang="fr-FR" sz="4800" b="1" dirty="0" smtClean="0">
                <a:solidFill>
                  <a:srgbClr val="FF0000"/>
                </a:solidFill>
              </a:rPr>
              <a:t>Transiter</a:t>
            </a:r>
            <a:r>
              <a:rPr lang="fr-FR" sz="3600" b="1" dirty="0" smtClean="0">
                <a:solidFill>
                  <a:schemeClr val="accent5"/>
                </a:solidFill>
              </a:rPr>
              <a:t> qui fait correspondre à chaque couple </a:t>
            </a:r>
            <a:r>
              <a:rPr lang="fr-FR" sz="48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(état, symbole)</a:t>
            </a:r>
            <a:r>
              <a:rPr lang="fr-FR" sz="3600" b="1" dirty="0" smtClean="0">
                <a:solidFill>
                  <a:schemeClr val="accent5"/>
                </a:solidFill>
              </a:rPr>
              <a:t>, un ensemble d’états.</a:t>
            </a:r>
          </a:p>
        </p:txBody>
      </p:sp>
    </p:spTree>
    <p:extLst>
      <p:ext uri="{BB962C8B-B14F-4D97-AF65-F5344CB8AC3E}">
        <p14:creationId xmlns:p14="http://schemas.microsoft.com/office/powerpoint/2010/main" val="7520555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Considérons l’AFN qui reconnaît le langage décrit par l’expression régulière 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a|b</a:t>
            </a:r>
            <a:r>
              <a:rPr lang="fr-FR" dirty="0" smtClean="0"/>
              <a:t>)*</a:t>
            </a:r>
            <a:r>
              <a:rPr lang="fr-FR" dirty="0" err="1" smtClean="0"/>
              <a:t>abb</a:t>
            </a:r>
            <a:r>
              <a:rPr lang="fr-FR" dirty="0" smtClean="0"/>
              <a:t> </a:t>
            </a:r>
          </a:p>
          <a:p>
            <a:r>
              <a:rPr lang="fr-FR" dirty="0" smtClean="0"/>
              <a:t>Pour </a:t>
            </a:r>
            <a:r>
              <a:rPr lang="fr-FR" dirty="0" smtClean="0"/>
              <a:t>cet automate :</a:t>
            </a:r>
          </a:p>
          <a:p>
            <a:r>
              <a:rPr lang="fr-FR" dirty="0" smtClean="0"/>
              <a:t>E = {0, 1, 2, 3} </a:t>
            </a:r>
          </a:p>
          <a:p>
            <a:r>
              <a:rPr lang="fr-FR" dirty="0" smtClean="0"/>
              <a:t>e</a:t>
            </a:r>
            <a:r>
              <a:rPr lang="fr-FR" sz="1400" dirty="0" smtClean="0"/>
              <a:t>0</a:t>
            </a:r>
            <a:r>
              <a:rPr lang="fr-FR" dirty="0" smtClean="0"/>
              <a:t> = 0 </a:t>
            </a:r>
          </a:p>
          <a:p>
            <a:r>
              <a:rPr lang="fr-FR" dirty="0" smtClean="0"/>
              <a:t>Σ = {a, b} </a:t>
            </a:r>
          </a:p>
          <a:p>
            <a:r>
              <a:rPr lang="fr-FR" dirty="0" smtClean="0"/>
              <a:t>F = {3}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7174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Figure - Un AFN pour l’expression (</a:t>
            </a:r>
            <a:r>
              <a:rPr lang="fr-F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a|b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)*</a:t>
            </a:r>
            <a:r>
              <a:rPr lang="fr-F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abb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1" y="2033516"/>
            <a:ext cx="11021107" cy="3867222"/>
          </a:xfrm>
        </p:spPr>
      </p:pic>
    </p:spTree>
    <p:extLst>
      <p:ext uri="{BB962C8B-B14F-4D97-AF65-F5344CB8AC3E}">
        <p14:creationId xmlns:p14="http://schemas.microsoft.com/office/powerpoint/2010/main" val="3827200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Implémentation la plus simple d’un AFN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L’implémentation la plus simple d’un AFN est une table de transition dans laquelle il y a une ligne pour chaque état et une colonne pour chaque symbole d’entrée (avec la chaîne vide ε si nécessaire). </a:t>
            </a:r>
          </a:p>
          <a:p>
            <a:r>
              <a:rPr lang="fr-FR" dirty="0" smtClean="0"/>
              <a:t>L’entrée pour la ligne </a:t>
            </a:r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fr-FR" dirty="0" smtClean="0"/>
              <a:t> et le symbole 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dirty="0" smtClean="0"/>
              <a:t> donne l’ensemble des états (ou un pointeur vers cet ensemble) qui peuvent être atteints à partir de l’état </a:t>
            </a:r>
            <a:r>
              <a:rPr lang="fr-FR" sz="4000" b="1" dirty="0" smtClean="0"/>
              <a:t>i</a:t>
            </a:r>
            <a:r>
              <a:rPr lang="fr-FR" dirty="0" smtClean="0"/>
              <a:t> avec le symbole </a:t>
            </a:r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57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4196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Figure 2.1. Analyse lexicale et syntaxique en deux passes différentes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79120"/>
            <a:ext cx="10515600" cy="5989320"/>
          </a:xfrm>
        </p:spPr>
        <p:txBody>
          <a:bodyPr/>
          <a:lstStyle/>
          <a:p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838200" y="1409700"/>
            <a:ext cx="10515600" cy="4526280"/>
            <a:chOff x="838200" y="1409700"/>
            <a:chExt cx="10515600" cy="4526280"/>
          </a:xfrm>
        </p:grpSpPr>
        <p:sp>
          <p:nvSpPr>
            <p:cNvPr id="4" name="Rectangle 3"/>
            <p:cNvSpPr/>
            <p:nvPr/>
          </p:nvSpPr>
          <p:spPr>
            <a:xfrm>
              <a:off x="838200" y="1409700"/>
              <a:ext cx="10515600" cy="45262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83280" y="2926080"/>
              <a:ext cx="2484120" cy="11277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/>
                <a:t>Analyseur Lexical</a:t>
              </a:r>
              <a:endParaRPr lang="fr-FR" sz="3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930640" y="2926080"/>
              <a:ext cx="2270760" cy="11277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dirty="0"/>
                <a:t>Analyseur </a:t>
              </a:r>
              <a:r>
                <a:rPr lang="fr-FR" sz="3600" dirty="0" smtClean="0"/>
                <a:t>Syntaxique</a:t>
              </a:r>
              <a:endParaRPr lang="fr-FR" sz="3600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005840" y="1844040"/>
              <a:ext cx="2103120" cy="36576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202680" y="1844040"/>
              <a:ext cx="2164080" cy="36576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avec flèche 9"/>
            <p:cNvCxnSpPr>
              <a:endCxn id="6" idx="1"/>
            </p:cNvCxnSpPr>
            <p:nvPr/>
          </p:nvCxnSpPr>
          <p:spPr>
            <a:xfrm>
              <a:off x="8382000" y="3489960"/>
              <a:ext cx="54864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>
              <a:off x="3108960" y="3489960"/>
              <a:ext cx="3048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5897880" y="3459480"/>
              <a:ext cx="3048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/>
          </p:nvSpPr>
          <p:spPr>
            <a:xfrm>
              <a:off x="1249680" y="2164080"/>
              <a:ext cx="1554480" cy="25853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Code Source (Fichier Texte)</a:t>
              </a:r>
            </a:p>
            <a:p>
              <a:pPr algn="ctr"/>
              <a:endParaRPr lang="fr-FR" dirty="0"/>
            </a:p>
            <a:p>
              <a:pPr algn="ctr"/>
              <a:endParaRPr lang="fr-FR" dirty="0" smtClean="0"/>
            </a:p>
            <a:p>
              <a:pPr algn="ctr"/>
              <a:r>
                <a:rPr lang="fr-FR" dirty="0" smtClean="0"/>
                <a:t>…</a:t>
              </a:r>
            </a:p>
            <a:p>
              <a:pPr algn="ctr"/>
              <a:endParaRPr lang="fr-FR" dirty="0"/>
            </a:p>
            <a:p>
              <a:pPr algn="ctr"/>
              <a:r>
                <a:rPr lang="fr-FR" dirty="0" smtClean="0"/>
                <a:t>A:=b+2*c;</a:t>
              </a:r>
            </a:p>
            <a:p>
              <a:pPr algn="ctr"/>
              <a:endParaRPr lang="fr-FR" dirty="0"/>
            </a:p>
            <a:p>
              <a:pPr algn="ctr"/>
              <a:r>
                <a:rPr lang="fr-FR" dirty="0" smtClean="0"/>
                <a:t>…</a:t>
              </a:r>
              <a:endParaRPr lang="fr-FR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294120" y="2133600"/>
              <a:ext cx="2011680" cy="31393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Unités Lexicales (Fichier de Symboles)</a:t>
              </a:r>
            </a:p>
            <a:p>
              <a:pPr algn="ctr"/>
              <a:r>
                <a:rPr lang="fr-FR" dirty="0" smtClean="0"/>
                <a:t>…</a:t>
              </a:r>
            </a:p>
            <a:p>
              <a:pPr algn="ctr"/>
              <a:r>
                <a:rPr lang="fr-FR" dirty="0" err="1" smtClean="0"/>
                <a:t>Ident</a:t>
              </a:r>
              <a:r>
                <a:rPr lang="fr-FR" dirty="0" smtClean="0"/>
                <a:t>(a), </a:t>
              </a:r>
              <a:r>
                <a:rPr lang="fr-FR" dirty="0" err="1" smtClean="0"/>
                <a:t>SymAffect</a:t>
              </a:r>
              <a:r>
                <a:rPr lang="fr-FR" dirty="0" smtClean="0"/>
                <a:t>, </a:t>
              </a:r>
              <a:r>
                <a:rPr lang="fr-FR" dirty="0" err="1" smtClean="0"/>
                <a:t>ident</a:t>
              </a:r>
              <a:r>
                <a:rPr lang="fr-FR" dirty="0" smtClean="0"/>
                <a:t>(b), </a:t>
              </a:r>
              <a:r>
                <a:rPr lang="fr-FR" dirty="0" err="1" smtClean="0"/>
                <a:t>SymAdd</a:t>
              </a:r>
              <a:r>
                <a:rPr lang="fr-FR" dirty="0" smtClean="0"/>
                <a:t>, </a:t>
              </a:r>
              <a:r>
                <a:rPr lang="fr-FR" dirty="0" err="1" smtClean="0"/>
                <a:t>NbEnt</a:t>
              </a:r>
              <a:r>
                <a:rPr lang="fr-FR" dirty="0" smtClean="0"/>
                <a:t>(2), </a:t>
              </a:r>
              <a:r>
                <a:rPr lang="fr-FR" dirty="0" err="1" smtClean="0"/>
                <a:t>SymMul</a:t>
              </a:r>
              <a:r>
                <a:rPr lang="fr-FR" dirty="0" smtClean="0"/>
                <a:t>, </a:t>
              </a:r>
              <a:r>
                <a:rPr lang="fr-FR" dirty="0" err="1" smtClean="0"/>
                <a:t>ident</a:t>
              </a:r>
              <a:r>
                <a:rPr lang="fr-FR" dirty="0" smtClean="0"/>
                <a:t>( c), </a:t>
              </a:r>
              <a:r>
                <a:rPr lang="fr-FR" dirty="0" err="1" smtClean="0"/>
                <a:t>SymPtVirg</a:t>
              </a:r>
              <a:r>
                <a:rPr lang="fr-FR" dirty="0" smtClean="0"/>
                <a:t>,  </a:t>
              </a:r>
            </a:p>
            <a:p>
              <a:pPr algn="ctr"/>
              <a:r>
                <a:rPr lang="fr-FR" dirty="0" smtClean="0"/>
                <a:t>…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162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Pour l’AFN de la figure de l’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AFN</a:t>
            </a:r>
            <a:r>
              <a:rPr lang="fr-FR" dirty="0" smtClean="0"/>
              <a:t>, la 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 transition</a:t>
            </a:r>
            <a:r>
              <a:rPr lang="fr-FR" dirty="0" smtClean="0"/>
              <a:t> est la suivante: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sz="4000" dirty="0" smtClean="0"/>
              <a:t>Sachant que la </a:t>
            </a:r>
            <a:r>
              <a:rPr lang="fr-F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ligne 3</a:t>
            </a:r>
            <a:r>
              <a:rPr lang="fr-FR" sz="4000" dirty="0" smtClean="0"/>
              <a:t> peut être </a:t>
            </a:r>
            <a:r>
              <a:rPr lang="fr-FR" sz="4000" b="1" dirty="0" smtClean="0">
                <a:solidFill>
                  <a:srgbClr val="FF0000"/>
                </a:solidFill>
              </a:rPr>
              <a:t>éliminée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38668"/>
              </p:ext>
            </p:extLst>
          </p:nvPr>
        </p:nvGraphicFramePr>
        <p:xfrm>
          <a:off x="1692322" y="1897033"/>
          <a:ext cx="8447964" cy="3564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988"/>
                <a:gridCol w="2815988"/>
                <a:gridCol w="2815988"/>
              </a:tblGrid>
              <a:tr h="726022">
                <a:tc rowSpan="2"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Etats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Symboles</a:t>
                      </a:r>
                      <a:endParaRPr lang="fr-FR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51960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fr-FR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fr-FR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1960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{0, 1}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{0}</a:t>
                      </a:r>
                      <a:endParaRPr lang="fr-FR" dirty="0"/>
                    </a:p>
                  </a:txBody>
                  <a:tcPr/>
                </a:tc>
              </a:tr>
              <a:tr h="51960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/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{2}</a:t>
                      </a:r>
                      <a:endParaRPr lang="fr-FR" dirty="0"/>
                    </a:p>
                  </a:txBody>
                  <a:tcPr/>
                </a:tc>
              </a:tr>
              <a:tr h="51960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/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{3}</a:t>
                      </a:r>
                      <a:endParaRPr lang="fr-FR" dirty="0"/>
                    </a:p>
                  </a:txBody>
                  <a:tcPr/>
                </a:tc>
              </a:tr>
              <a:tr h="519605">
                <a:tc>
                  <a:txBody>
                    <a:bodyPr/>
                    <a:lstStyle/>
                    <a:p>
                      <a:pPr algn="ctr"/>
                      <a:r>
                        <a:rPr lang="fr-FR" sz="40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fr-FR" sz="4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endParaRPr lang="fr-FR" sz="4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endParaRPr lang="fr-FR" sz="40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88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+mn-lt"/>
              </a:rPr>
              <a:t>Implémentation la plus simple d’un AFN</a:t>
            </a:r>
            <a:endParaRPr lang="fr-FR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AFN accepte une chaîne si et seulement s’il existe au moins un chemin correspondant à cette chaîne entre l’état initial et l’un des états finaux. </a:t>
            </a:r>
          </a:p>
          <a:p>
            <a:r>
              <a:rPr lang="fr-FR" dirty="0" smtClean="0"/>
              <a:t>Un chemin peut être représenté par une </a:t>
            </a:r>
            <a:r>
              <a:rPr lang="fr-FR" sz="4000" b="1" dirty="0" smtClean="0"/>
              <a:t>suite de transitions</a:t>
            </a:r>
            <a:r>
              <a:rPr lang="fr-FR" dirty="0" smtClean="0"/>
              <a:t> appelées 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déplacements</a:t>
            </a:r>
            <a:r>
              <a:rPr lang="fr-F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4151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Exemple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Par exemple, pour la reconnaissance de la chaîne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aabb</a:t>
            </a:r>
            <a:r>
              <a:rPr lang="fr-F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par l’AFN de </a:t>
            </a:r>
            <a:r>
              <a:rPr lang="fr-FR" dirty="0" smtClean="0"/>
              <a:t>cette figure, </a:t>
            </a:r>
            <a:r>
              <a:rPr lang="fr-FR" dirty="0" smtClean="0"/>
              <a:t>il existe deux chemins possibles: </a:t>
            </a:r>
          </a:p>
          <a:p>
            <a:endParaRPr lang="fr-FR" dirty="0"/>
          </a:p>
          <a:p>
            <a:pPr lvl="3"/>
            <a:r>
              <a:rPr lang="fr-FR" sz="3800" b="1" dirty="0" smtClean="0">
                <a:solidFill>
                  <a:srgbClr val="FF0000"/>
                </a:solidFill>
              </a:rPr>
              <a:t>Le premier conduit à l’acceptation de la chaîne alors que </a:t>
            </a:r>
          </a:p>
          <a:p>
            <a:pPr lvl="3"/>
            <a:endParaRPr lang="fr-FR" sz="3800" b="1" dirty="0">
              <a:solidFill>
                <a:srgbClr val="FF0000"/>
              </a:solidFill>
            </a:endParaRPr>
          </a:p>
          <a:p>
            <a:pPr lvl="3"/>
            <a:r>
              <a:rPr lang="fr-FR" sz="3800" b="1" dirty="0" smtClean="0">
                <a:solidFill>
                  <a:srgbClr val="FF0000"/>
                </a:solidFill>
              </a:rPr>
              <a:t>le second stationne sur l’état 0 qui n’est pas un état final</a:t>
            </a:r>
            <a:endParaRPr lang="fr-FR" sz="3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2728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 premier conduit à l’acceptation de la chaîne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5" y="2483889"/>
            <a:ext cx="6906589" cy="728869"/>
          </a:xfrm>
        </p:spPr>
      </p:pic>
    </p:spTree>
    <p:extLst>
      <p:ext uri="{BB962C8B-B14F-4D97-AF65-F5344CB8AC3E}">
        <p14:creationId xmlns:p14="http://schemas.microsoft.com/office/powerpoint/2010/main" val="1358132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second stationne sur l’état 0 qui n’est pas un état final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5" y="4790741"/>
            <a:ext cx="6906589" cy="743054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2238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+mn-lt"/>
              </a:rPr>
              <a:t>Automate fini </a:t>
            </a:r>
            <a:r>
              <a:rPr lang="fr-FR" b="1" dirty="0" smtClean="0">
                <a:solidFill>
                  <a:srgbClr val="FF0000"/>
                </a:solidFill>
                <a:latin typeface="+mn-lt"/>
              </a:rPr>
              <a:t>déterministe AFD</a:t>
            </a:r>
            <a:endParaRPr lang="fr-FR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AFD est un cas particulier d’AFN dans lequel :</a:t>
            </a:r>
          </a:p>
          <a:p>
            <a:r>
              <a:rPr lang="fr-FR" dirty="0" smtClean="0"/>
              <a:t>• Aucun état n’a de </a:t>
            </a:r>
            <a:r>
              <a:rPr lang="fr-FR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ε-transition</a:t>
            </a:r>
            <a:endParaRPr lang="fr-F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/>
              <a:t>• Pour chaque état </a:t>
            </a:r>
            <a:r>
              <a:rPr lang="fr-F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dirty="0" smtClean="0"/>
              <a:t> et chaque symbole d’entrée </a:t>
            </a:r>
            <a:r>
              <a:rPr lang="fr-F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dirty="0" smtClean="0"/>
              <a:t> il y a au plus un arc étiqueté </a:t>
            </a:r>
            <a:r>
              <a:rPr lang="fr-F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dirty="0" smtClean="0"/>
              <a:t> qui quitte </a:t>
            </a:r>
            <a:r>
              <a:rPr lang="fr-F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2265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+mn-lt"/>
              </a:rPr>
              <a:t>Automate fini </a:t>
            </a:r>
            <a:r>
              <a:rPr lang="fr-FR" b="1" dirty="0" smtClean="0">
                <a:solidFill>
                  <a:srgbClr val="FF0000"/>
                </a:solidFill>
                <a:latin typeface="+mn-lt"/>
              </a:rPr>
              <a:t>déterministe AFD</a:t>
            </a:r>
            <a:endParaRPr lang="fr-FR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la table de transition d’un </a:t>
            </a:r>
            <a:r>
              <a:rPr lang="fr-FR" dirty="0" smtClean="0"/>
              <a:t>AFD: </a:t>
            </a:r>
          </a:p>
          <a:p>
            <a:r>
              <a:rPr lang="fr-FR" dirty="0" smtClean="0"/>
              <a:t>une </a:t>
            </a:r>
            <a:r>
              <a:rPr lang="fr-FR" dirty="0" smtClean="0"/>
              <a:t>entrée contient un état unique au maximum (les symboles d’entrées ont les caractères du texte source), </a:t>
            </a:r>
            <a:endParaRPr lang="fr-FR" dirty="0" smtClean="0"/>
          </a:p>
          <a:p>
            <a:r>
              <a:rPr lang="fr-FR" dirty="0" smtClean="0"/>
              <a:t>il </a:t>
            </a:r>
            <a:r>
              <a:rPr lang="fr-FR" dirty="0" smtClean="0"/>
              <a:t>est donc très facile de déterminer si une chaîne est acceptée par l’automate vu </a:t>
            </a:r>
            <a:r>
              <a:rPr lang="fr-FR" dirty="0" smtClean="0"/>
              <a:t>que:</a:t>
            </a:r>
          </a:p>
          <a:p>
            <a:pPr lvl="2"/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n’existe, au plus, qu’un seul chemin entre l’état initial et un état final étiqueté par la chaîne en question.</a:t>
            </a:r>
          </a:p>
        </p:txBody>
      </p:sp>
    </p:spTree>
    <p:extLst>
      <p:ext uri="{BB962C8B-B14F-4D97-AF65-F5344CB8AC3E}">
        <p14:creationId xmlns:p14="http://schemas.microsoft.com/office/powerpoint/2010/main" val="1296880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Remarque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sz="48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 transition</a:t>
            </a:r>
            <a:r>
              <a:rPr lang="fr-FR" dirty="0" smtClean="0"/>
              <a:t> d’un </a:t>
            </a:r>
            <a:r>
              <a:rPr lang="fr-FR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AFN</a:t>
            </a:r>
            <a:r>
              <a:rPr lang="fr-FR" sz="3600" dirty="0" smtClean="0">
                <a:solidFill>
                  <a:srgbClr val="C00000"/>
                </a:solidFill>
              </a:rPr>
              <a:t> </a:t>
            </a:r>
            <a:r>
              <a:rPr lang="fr-FR" dirty="0" smtClean="0"/>
              <a:t>pour un </a:t>
            </a:r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d’expression régulière</a:t>
            </a:r>
            <a:r>
              <a:rPr lang="fr-FR" dirty="0" smtClean="0"/>
              <a:t> peut être considérablement plus petite que celle d’un </a:t>
            </a:r>
            <a:r>
              <a:rPr lang="fr-FR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AFD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 smtClean="0"/>
          </a:p>
          <a:p>
            <a:pPr algn="ctr"/>
            <a:r>
              <a:rPr lang="fr-FR" dirty="0" smtClean="0"/>
              <a:t>Cependant, </a:t>
            </a:r>
            <a:r>
              <a:rPr lang="fr-FR" sz="3200" dirty="0" smtClean="0"/>
              <a:t>l’</a:t>
            </a:r>
            <a:r>
              <a:rPr lang="fr-FR" sz="4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AFD</a:t>
            </a:r>
            <a:r>
              <a:rPr lang="fr-FR" dirty="0" smtClean="0"/>
              <a:t> présente l’</a:t>
            </a:r>
            <a:r>
              <a:rPr lang="fr-F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avantage</a:t>
            </a:r>
            <a:r>
              <a:rPr lang="fr-FR" dirty="0" smtClean="0"/>
              <a:t> de pouvoir </a:t>
            </a:r>
            <a:r>
              <a:rPr lang="fr-FR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reconnaître</a:t>
            </a:r>
            <a:r>
              <a:rPr lang="fr-F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des modèles d’expressions régulières plus </a:t>
            </a:r>
            <a:r>
              <a:rPr lang="fr-FR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rapidement</a:t>
            </a:r>
            <a:r>
              <a:rPr lang="fr-F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que l’</a:t>
            </a:r>
            <a:r>
              <a:rPr lang="fr-FR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AFN</a:t>
            </a:r>
            <a:r>
              <a:rPr lang="fr-FR" dirty="0" smtClean="0"/>
              <a:t> équivalent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2207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Construction d’AFN à partir d’expressions régulière</a:t>
            </a:r>
            <a:r>
              <a:rPr lang="fr-FR" dirty="0" smtClean="0"/>
              <a:t> </a:t>
            </a:r>
            <a:r>
              <a:rPr lang="fr-FR" dirty="0" smtClean="0">
                <a:latin typeface="+mn-lt"/>
              </a:rPr>
              <a:t>(étape 2)</a:t>
            </a:r>
            <a:endParaRPr lang="fr-FR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Il existe plusieurs algorithmes pour effectuer cette construction.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Parmi </a:t>
            </a:r>
            <a:r>
              <a:rPr lang="fr-FR" dirty="0" smtClean="0"/>
              <a:t>les plus simples et les plus faciles à implémenter on cite l’algorithme de construction de </a:t>
            </a:r>
            <a:r>
              <a:rPr lang="fr-FR" sz="40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Thompson</a:t>
            </a:r>
            <a:r>
              <a:rPr lang="fr-F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249004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Construction d’AFN à partir d’expressions régulière</a:t>
            </a:r>
            <a:r>
              <a:rPr lang="fr-FR" dirty="0" smtClean="0"/>
              <a:t> </a:t>
            </a:r>
            <a:r>
              <a:rPr lang="fr-FR" dirty="0" smtClean="0">
                <a:latin typeface="+mn-lt"/>
              </a:rPr>
              <a:t>(étape 2)</a:t>
            </a:r>
            <a:endParaRPr lang="fr-FR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la suite, nous utiliserons les notations suivantes :</a:t>
            </a:r>
          </a:p>
          <a:p>
            <a:endParaRPr lang="fr-FR" dirty="0"/>
          </a:p>
          <a:p>
            <a:r>
              <a:rPr lang="fr-FR" dirty="0" smtClean="0"/>
              <a:t>• </a:t>
            </a:r>
            <a:r>
              <a:rPr lang="fr-FR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dirty="0" smtClean="0"/>
              <a:t> : désigne une expression régulière</a:t>
            </a:r>
          </a:p>
          <a:p>
            <a:endParaRPr lang="fr-FR" dirty="0" smtClean="0"/>
          </a:p>
          <a:p>
            <a:r>
              <a:rPr lang="fr-FR" dirty="0" smtClean="0"/>
              <a:t>•</a:t>
            </a:r>
            <a:r>
              <a:rPr lang="fr-F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N(r)</a:t>
            </a:r>
            <a:r>
              <a:rPr lang="fr-FR" dirty="0" smtClean="0"/>
              <a:t> : l’AFN correspondant à </a:t>
            </a:r>
            <a:r>
              <a:rPr lang="fr-FR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dirty="0" smtClean="0"/>
              <a:t> (qui reconnaît </a:t>
            </a:r>
            <a:r>
              <a:rPr lang="fr-FR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</a:t>
            </a:r>
            <a:r>
              <a:rPr lang="fr-FR" dirty="0" smtClean="0"/>
              <a:t>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9435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8767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Figure 2.2. Analyses lexicale et syntaxique en une seule passe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10840" y="2148840"/>
            <a:ext cx="5791200" cy="2598420"/>
          </a:xfrm>
          <a:ln>
            <a:solidFill>
              <a:srgbClr val="92D050"/>
            </a:solidFill>
          </a:ln>
        </p:spPr>
        <p:txBody>
          <a:bodyPr/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89560" y="1179026"/>
            <a:ext cx="11476000" cy="4566454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804160" y="1493520"/>
            <a:ext cx="5897880" cy="3840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70560" y="2468880"/>
            <a:ext cx="1950720" cy="20421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/>
              <a:t>Code Source (Fichier Texte)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316980" y="3012886"/>
            <a:ext cx="2264800" cy="113777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Analyse Syntaxique</a:t>
            </a:r>
            <a:endParaRPr lang="fr-FR" sz="3600" dirty="0"/>
          </a:p>
        </p:txBody>
      </p:sp>
      <p:sp>
        <p:nvSpPr>
          <p:cNvPr id="6" name="Rectangle 5"/>
          <p:cNvSpPr/>
          <p:nvPr/>
        </p:nvSpPr>
        <p:spPr>
          <a:xfrm>
            <a:off x="2910840" y="2926080"/>
            <a:ext cx="2484120" cy="1127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Analyse Lexical</a:t>
            </a:r>
            <a:endParaRPr lang="fr-FR" sz="3600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8581780" y="3459480"/>
            <a:ext cx="548640" cy="50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636520" y="3489960"/>
            <a:ext cx="304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9174480" y="2346960"/>
            <a:ext cx="2438400" cy="207264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Arbre Syntaxique </a:t>
            </a:r>
            <a:r>
              <a:rPr lang="fr-FR" sz="3600" dirty="0"/>
              <a:t>(</a:t>
            </a:r>
            <a:r>
              <a:rPr lang="fr-FR" sz="3600" dirty="0" smtClean="0"/>
              <a:t>Fichier)</a:t>
            </a:r>
            <a:endParaRPr lang="fr-FR" sz="3600" dirty="0"/>
          </a:p>
        </p:txBody>
      </p:sp>
      <p:sp>
        <p:nvSpPr>
          <p:cNvPr id="29" name="Flèche courbée vers le bas 28"/>
          <p:cNvSpPr/>
          <p:nvPr/>
        </p:nvSpPr>
        <p:spPr>
          <a:xfrm>
            <a:off x="3505200" y="1862341"/>
            <a:ext cx="4526280" cy="1097279"/>
          </a:xfrm>
          <a:prstGeom prst="curvedDownArrow">
            <a:avLst>
              <a:gd name="adj1" fmla="val 11353"/>
              <a:gd name="adj2" fmla="val 52803"/>
              <a:gd name="adj3" fmla="val 26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 courbée vers le bas 29"/>
          <p:cNvSpPr/>
          <p:nvPr/>
        </p:nvSpPr>
        <p:spPr>
          <a:xfrm rot="10800000">
            <a:off x="3566160" y="4163581"/>
            <a:ext cx="4526280" cy="1097279"/>
          </a:xfrm>
          <a:prstGeom prst="curvedDownArrow">
            <a:avLst>
              <a:gd name="adj1" fmla="val 11353"/>
              <a:gd name="adj2" fmla="val 52803"/>
              <a:gd name="adj3" fmla="val 26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815840" y="1457495"/>
            <a:ext cx="1546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Unité lexicale</a:t>
            </a:r>
          </a:p>
          <a:p>
            <a:pPr algn="ctr"/>
            <a:r>
              <a:rPr lang="fr-FR" dirty="0" smtClean="0"/>
              <a:t>(Symbole)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815840" y="4429295"/>
            <a:ext cx="240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Demande d’Unité </a:t>
            </a:r>
            <a:r>
              <a:rPr lang="fr-FR" b="1" dirty="0"/>
              <a:t>lexicale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9879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3369"/>
            <a:ext cx="10515600" cy="104059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Les règles de l’algorithme de </a:t>
            </a:r>
            <a:r>
              <a:rPr lang="fr-F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Thompson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sont les suivantes :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77007"/>
            <a:ext cx="10515600" cy="5265687"/>
          </a:xfrm>
        </p:spPr>
        <p:txBody>
          <a:bodyPr>
            <a:normAutofit/>
          </a:bodyPr>
          <a:lstStyle/>
          <a:p>
            <a:r>
              <a:rPr lang="fr-FR" dirty="0" smtClean="0"/>
              <a:t>1. Pour r = ε   N(ε) est représenté par: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2. Pour r = a    N(a) est représenté par: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276" y="1907624"/>
            <a:ext cx="4811110" cy="15419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90" y="4540368"/>
            <a:ext cx="4682358" cy="15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396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3369"/>
            <a:ext cx="10515600" cy="104059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Les règles de l’algorithme de </a:t>
            </a:r>
            <a:r>
              <a:rPr lang="fr-F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Thompson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sont les suivantes :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37230"/>
            <a:ext cx="10515600" cy="5650173"/>
          </a:xfrm>
        </p:spPr>
        <p:txBody>
          <a:bodyPr>
            <a:normAutofit/>
          </a:bodyPr>
          <a:lstStyle/>
          <a:p>
            <a:r>
              <a:rPr lang="fr-FR" dirty="0" smtClean="0"/>
              <a:t>3</a:t>
            </a:r>
            <a:r>
              <a:rPr lang="fr-FR" dirty="0" smtClean="0"/>
              <a:t>. Pour  N(r s) on a : 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4</a:t>
            </a:r>
            <a:r>
              <a:rPr lang="fr-FR" dirty="0" smtClean="0"/>
              <a:t>. Pour  N(</a:t>
            </a:r>
            <a:r>
              <a:rPr lang="fr-FR" dirty="0" err="1" smtClean="0"/>
              <a:t>r|s</a:t>
            </a:r>
            <a:r>
              <a:rPr lang="fr-FR" dirty="0" smtClean="0"/>
              <a:t>) on a :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65" y="1508685"/>
            <a:ext cx="9004464" cy="20070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83" y="3679441"/>
            <a:ext cx="7107034" cy="29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280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5. Pour r*, N(r*) sera donnée par la représentation suivante :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2" y="2590682"/>
            <a:ext cx="8986345" cy="3586281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38200" y="-3369"/>
            <a:ext cx="10515600" cy="104059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Les règles de l’algorithme de </a:t>
            </a:r>
            <a:r>
              <a:rPr lang="fr-F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Thompson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sont les suivantes </a:t>
            </a:r>
            <a:r>
              <a:rPr lang="fr-FR" dirty="0" smtClean="0">
                <a:latin typeface="+mn-lt"/>
              </a:rPr>
              <a:t>(Suite)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93369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6"/>
            <a:ext cx="10515600" cy="49132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Exemple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6100550"/>
          </a:xfrm>
        </p:spPr>
        <p:txBody>
          <a:bodyPr>
            <a:normAutofit/>
          </a:bodyPr>
          <a:lstStyle/>
          <a:p>
            <a:r>
              <a:rPr lang="fr-FR" dirty="0" smtClean="0"/>
              <a:t>L’AFN qui reconnaît l’expression régulière </a:t>
            </a:r>
          </a:p>
          <a:p>
            <a:pPr marL="0" indent="0" algn="ctr">
              <a:buNone/>
            </a:pPr>
            <a:r>
              <a:rPr lang="fr-FR" dirty="0" smtClean="0"/>
              <a:t>(</a:t>
            </a:r>
            <a:r>
              <a:rPr lang="fr-FR" dirty="0" err="1" smtClean="0"/>
              <a:t>a|b</a:t>
            </a:r>
            <a:r>
              <a:rPr lang="fr-FR" dirty="0" smtClean="0"/>
              <a:t>)*</a:t>
            </a:r>
            <a:r>
              <a:rPr lang="fr-FR" dirty="0" err="1" smtClean="0"/>
              <a:t>abb</a:t>
            </a:r>
            <a:r>
              <a:rPr lang="fr-FR" dirty="0" smtClean="0"/>
              <a:t> </a:t>
            </a:r>
          </a:p>
          <a:p>
            <a:r>
              <a:rPr lang="fr-FR" dirty="0" smtClean="0"/>
              <a:t>selon la méthode de construction de </a:t>
            </a:r>
            <a:r>
              <a:rPr lang="fr-FR" sz="54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Thompson</a:t>
            </a:r>
            <a:r>
              <a:rPr lang="fr-F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est donné dans la figure suivante :</a:t>
            </a:r>
          </a:p>
        </p:txBody>
      </p:sp>
    </p:spTree>
    <p:extLst>
      <p:ext uri="{BB962C8B-B14F-4D97-AF65-F5344CB8AC3E}">
        <p14:creationId xmlns:p14="http://schemas.microsoft.com/office/powerpoint/2010/main" val="20635050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Déterminisation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d’un AFN (étape 4)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La </a:t>
            </a:r>
            <a:r>
              <a:rPr lang="fr-FR" dirty="0" err="1" smtClean="0"/>
              <a:t>déterminisation</a:t>
            </a:r>
            <a:r>
              <a:rPr lang="fr-FR" dirty="0" smtClean="0"/>
              <a:t> consiste à transformer un AFN en un AFD équivalent. 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Elle peut être effectuée par différentes méthodes, nous en présentons trois dans ce qui suit.</a:t>
            </a:r>
          </a:p>
        </p:txBody>
      </p:sp>
    </p:spTree>
    <p:extLst>
      <p:ext uri="{BB962C8B-B14F-4D97-AF65-F5344CB8AC3E}">
        <p14:creationId xmlns:p14="http://schemas.microsoft.com/office/powerpoint/2010/main" val="14304433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3369"/>
            <a:ext cx="10515600" cy="91776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Figure - Automate fini non déterministe N pour accepter </a:t>
            </a:r>
            <a:r>
              <a:rPr lang="fr-F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</a:t>
            </a:r>
            <a:r>
              <a:rPr lang="fr-FR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a|b</a:t>
            </a:r>
            <a:r>
              <a:rPr lang="fr-F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)*</a:t>
            </a:r>
            <a:r>
              <a:rPr lang="fr-FR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abb</a:t>
            </a:r>
            <a:endParaRPr lang="fr-FR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4" y="961704"/>
            <a:ext cx="10945564" cy="5415595"/>
          </a:xfrm>
        </p:spPr>
      </p:pic>
    </p:spTree>
    <p:extLst>
      <p:ext uri="{BB962C8B-B14F-4D97-AF65-F5344CB8AC3E}">
        <p14:creationId xmlns:p14="http://schemas.microsoft.com/office/powerpoint/2010/main" val="14340021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Déterminisation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d’un AFN ne contenant pas de </a:t>
            </a:r>
            <a:r>
              <a:rPr lang="fr-F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ε-transitions</a:t>
            </a:r>
            <a:endParaRPr lang="fr-FR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La </a:t>
            </a:r>
            <a:r>
              <a:rPr lang="fr-FR" dirty="0" err="1" smtClean="0"/>
              <a:t>déterminisation</a:t>
            </a:r>
            <a:r>
              <a:rPr lang="fr-FR" dirty="0" smtClean="0"/>
              <a:t> d’un AFN ne contenant pas de ε-transitions peut être effectuée en appliquant l’algorithme suivant sur la table de transition de l’AFN pour en déduire celle de l’AFD équivalent :</a:t>
            </a:r>
          </a:p>
        </p:txBody>
      </p:sp>
    </p:spTree>
    <p:extLst>
      <p:ext uri="{BB962C8B-B14F-4D97-AF65-F5344CB8AC3E}">
        <p14:creationId xmlns:p14="http://schemas.microsoft.com/office/powerpoint/2010/main" val="29033528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8"/>
            <a:ext cx="10515600" cy="61486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Etapes de l’algorithme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14855"/>
            <a:ext cx="10515600" cy="6006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1- Partir de l’état initial </a:t>
            </a:r>
            <a:r>
              <a:rPr lang="fr-FR" sz="4000" dirty="0" smtClean="0"/>
              <a:t>E</a:t>
            </a:r>
            <a:r>
              <a:rPr lang="fr-FR" sz="2400" dirty="0" smtClean="0"/>
              <a:t>0</a:t>
            </a:r>
            <a:r>
              <a:rPr lang="fr-FR" dirty="0" smtClean="0"/>
              <a:t> </a:t>
            </a:r>
            <a:r>
              <a:rPr lang="fr-FR" dirty="0" smtClean="0"/>
              <a:t>= {</a:t>
            </a:r>
            <a:r>
              <a:rPr lang="fr-FR" sz="4800" dirty="0" smtClean="0"/>
              <a:t>e</a:t>
            </a:r>
            <a:r>
              <a:rPr lang="fr-FR" sz="1800" dirty="0" smtClean="0"/>
              <a:t>0</a:t>
            </a:r>
            <a:r>
              <a:rPr lang="fr-FR" dirty="0" smtClean="0"/>
              <a:t> </a:t>
            </a: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 smtClean="0"/>
              <a:t>2- Construire </a:t>
            </a:r>
            <a:r>
              <a:rPr lang="fr-F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fr-FR" dirty="0" smtClean="0"/>
              <a:t> qui est l’ensemble des états obtenus à partir de </a:t>
            </a:r>
            <a:r>
              <a:rPr lang="fr-F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fr-FR" dirty="0" smtClean="0"/>
              <a:t> par la transition étiquetée </a:t>
            </a:r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dirty="0" smtClean="0"/>
              <a:t>,</a:t>
            </a:r>
          </a:p>
          <a:p>
            <a:pPr marL="0" indent="0" algn="ctr">
              <a:buNone/>
            </a:pPr>
            <a:r>
              <a:rPr lang="fr-F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fr-FR" dirty="0" smtClean="0"/>
              <a:t> = </a:t>
            </a:r>
            <a:r>
              <a:rPr lang="fr-FR" dirty="0" smtClean="0"/>
              <a:t>Transiter(</a:t>
            </a:r>
            <a:r>
              <a:rPr lang="fr-F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fr-FR" dirty="0" smtClean="0"/>
              <a:t> </a:t>
            </a:r>
            <a:r>
              <a:rPr lang="fr-FR" dirty="0" smtClean="0"/>
              <a:t>, </a:t>
            </a:r>
            <a:r>
              <a:rPr lang="fr-F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r>
              <a:rPr lang="fr-FR" dirty="0" smtClean="0"/>
              <a:t>3- Recommencer l’étape 2 pour toutes les transitions possibles et pour chaque nouvel ensemble d’états </a:t>
            </a:r>
            <a:r>
              <a:rPr lang="fr-FR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4- Tous les ensembles d’états </a:t>
            </a:r>
            <a:r>
              <a:rPr lang="fr-FR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fr-FR" dirty="0" smtClean="0"/>
              <a:t> </a:t>
            </a:r>
            <a:r>
              <a:rPr lang="fr-FR" dirty="0" smtClean="0"/>
              <a:t>contenant au moins un état final deviennent finaux.</a:t>
            </a:r>
          </a:p>
          <a:p>
            <a:pPr marL="0" indent="0">
              <a:buNone/>
            </a:pPr>
            <a:r>
              <a:rPr lang="fr-FR" dirty="0" smtClean="0"/>
              <a:t>5- Renuméroter les ensembles d’états obtenus en tant que simples états.</a:t>
            </a:r>
          </a:p>
        </p:txBody>
      </p:sp>
    </p:spTree>
    <p:extLst>
      <p:ext uri="{BB962C8B-B14F-4D97-AF65-F5344CB8AC3E}">
        <p14:creationId xmlns:p14="http://schemas.microsoft.com/office/powerpoint/2010/main" val="14953746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11"/>
            <a:ext cx="10515600" cy="457211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Exemple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14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Appliquons l’algorithme précédent sur l’AFN dont e0 =0 et F = {2, 3} et ayant la table de transition suivante :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63593"/>
              </p:ext>
            </p:extLst>
          </p:nvPr>
        </p:nvGraphicFramePr>
        <p:xfrm>
          <a:off x="2032000" y="1492190"/>
          <a:ext cx="8127999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761072">
                <a:tc rowSpan="2">
                  <a:txBody>
                    <a:bodyPr/>
                    <a:lstStyle/>
                    <a:p>
                      <a:pPr algn="ctr"/>
                      <a:r>
                        <a:rPr lang="fr-FR" sz="4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Etats</a:t>
                      </a:r>
                      <a:endParaRPr lang="fr-FR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Symboles</a:t>
                      </a:r>
                      <a:endParaRPr lang="fr-FR" sz="4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3930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fr-FR" sz="3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fr-FR" sz="3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78415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fr-FR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{0, 2}</a:t>
                      </a:r>
                      <a:endParaRPr lang="fr-FR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{1}</a:t>
                      </a:r>
                      <a:endParaRPr lang="fr-FR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39300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fr-FR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{3}</a:t>
                      </a:r>
                      <a:endParaRPr lang="fr-FR" sz="3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{0, 2}</a:t>
                      </a:r>
                      <a:endParaRPr lang="fr-FR" sz="3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39300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fr-FR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{3, 4}</a:t>
                      </a:r>
                      <a:endParaRPr lang="fr-FR" sz="3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{2}</a:t>
                      </a:r>
                      <a:endParaRPr lang="fr-FR" sz="3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39300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fr-FR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{2}</a:t>
                      </a:r>
                      <a:endParaRPr lang="fr-FR" sz="3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{1}</a:t>
                      </a:r>
                      <a:endParaRPr lang="fr-FR" sz="3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639300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fr-FR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{3}</a:t>
                      </a:r>
                      <a:endParaRPr lang="fr-FR" sz="3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9235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10"/>
            <a:ext cx="10515600" cy="95918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Après application de l’algorithme, nous obtenons la table de transition de l’AFD 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suivante: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86773"/>
              </p:ext>
            </p:extLst>
          </p:nvPr>
        </p:nvGraphicFramePr>
        <p:xfrm>
          <a:off x="2032000" y="898644"/>
          <a:ext cx="8127999" cy="552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655"/>
                <a:gridCol w="2721011"/>
                <a:gridCol w="2709333"/>
              </a:tblGrid>
              <a:tr h="368368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Etats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Symboles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68368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</a:tr>
              <a:tr h="36836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{0}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{0, 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{1}</a:t>
                      </a:r>
                      <a:endParaRPr lang="fr-FR" dirty="0"/>
                    </a:p>
                  </a:txBody>
                  <a:tcPr/>
                </a:tc>
              </a:tr>
              <a:tr h="36836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{0, 2}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{0, 2, 3, 4}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{1, 2}</a:t>
                      </a:r>
                      <a:endParaRPr lang="fr-FR" dirty="0"/>
                    </a:p>
                  </a:txBody>
                  <a:tcPr/>
                </a:tc>
              </a:tr>
              <a:tr h="36836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{1}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{3}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{0, 2}</a:t>
                      </a:r>
                      <a:endParaRPr lang="fr-FR" dirty="0"/>
                    </a:p>
                  </a:txBody>
                  <a:tcPr/>
                </a:tc>
              </a:tr>
              <a:tr h="36836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{0, 2, 3, 4}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{0, 2, 3, 4}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{1, 2, 3}</a:t>
                      </a:r>
                      <a:endParaRPr lang="fr-FR" dirty="0"/>
                    </a:p>
                  </a:txBody>
                  <a:tcPr/>
                </a:tc>
              </a:tr>
              <a:tr h="36836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{1, 2}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{3, 4}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{0, 2}</a:t>
                      </a:r>
                      <a:endParaRPr lang="fr-FR" dirty="0"/>
                    </a:p>
                  </a:txBody>
                  <a:tcPr/>
                </a:tc>
              </a:tr>
              <a:tr h="36836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{3}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{2}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{1}</a:t>
                      </a:r>
                      <a:endParaRPr lang="fr-FR" dirty="0"/>
                    </a:p>
                  </a:txBody>
                  <a:tcPr/>
                </a:tc>
              </a:tr>
              <a:tr h="36836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{1, 2, 3}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{2, 3, 4}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{0, 1, 2}</a:t>
                      </a:r>
                      <a:endParaRPr lang="fr-FR" dirty="0"/>
                    </a:p>
                  </a:txBody>
                  <a:tcPr/>
                </a:tc>
              </a:tr>
              <a:tr h="36836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{3, 4}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{2}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{1, 3}</a:t>
                      </a:r>
                      <a:endParaRPr lang="fr-FR" dirty="0"/>
                    </a:p>
                  </a:txBody>
                  <a:tcPr/>
                </a:tc>
              </a:tr>
              <a:tr h="36836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{2}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{3, 4}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{2}</a:t>
                      </a:r>
                      <a:endParaRPr lang="fr-FR" dirty="0"/>
                    </a:p>
                  </a:txBody>
                  <a:tcPr/>
                </a:tc>
              </a:tr>
              <a:tr h="36836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{2, 3, 4}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{2, 3, 4}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{1, 2, 3}</a:t>
                      </a:r>
                      <a:endParaRPr lang="fr-FR" dirty="0"/>
                    </a:p>
                  </a:txBody>
                  <a:tcPr/>
                </a:tc>
              </a:tr>
              <a:tr h="36836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{0, 1, 2}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{0, 2, 3, 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{0, 1, 2}</a:t>
                      </a:r>
                      <a:endParaRPr lang="fr-FR" dirty="0"/>
                    </a:p>
                  </a:txBody>
                  <a:tcPr/>
                </a:tc>
              </a:tr>
              <a:tr h="36836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{1, 3}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{2,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{0, 1, 2}</a:t>
                      </a:r>
                      <a:endParaRPr lang="fr-FR" dirty="0"/>
                    </a:p>
                  </a:txBody>
                  <a:tcPr/>
                </a:tc>
              </a:tr>
              <a:tr h="36836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{2, 3}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{2, 3, 4}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{1, 2}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83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Tâches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effectuées par l’analyseur lexical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55320"/>
            <a:ext cx="10515600" cy="5996203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1- </a:t>
            </a:r>
            <a:r>
              <a:rPr lang="fr-FR" b="1" dirty="0"/>
              <a:t>Lecture du fichier du code source (fichier texte) caractère par caractère</a:t>
            </a:r>
            <a:r>
              <a:rPr lang="fr-FR" dirty="0"/>
              <a:t> avec </a:t>
            </a:r>
            <a:r>
              <a:rPr lang="fr-FR" dirty="0" smtClean="0"/>
              <a:t>éventuellement l’élimination </a:t>
            </a:r>
            <a:r>
              <a:rPr lang="fr-FR" dirty="0"/>
              <a:t>de caractères et informations inutiles (blancs, tabulations, commentaires, caractère de </a:t>
            </a:r>
            <a:r>
              <a:rPr lang="fr-FR" dirty="0" smtClean="0"/>
              <a:t>fin de </a:t>
            </a:r>
            <a:r>
              <a:rPr lang="fr-FR" dirty="0"/>
              <a:t>ligne, …) pour réduire la représentation du programme. Une erreur est signalée à ce niveau si </a:t>
            </a:r>
            <a:r>
              <a:rPr lang="fr-FR" dirty="0" smtClean="0"/>
              <a:t>un caractère </a:t>
            </a:r>
            <a:r>
              <a:rPr lang="fr-FR" dirty="0"/>
              <a:t>non permis (illégal) par le langage est rencontré</a:t>
            </a:r>
            <a:r>
              <a:rPr lang="fr-FR" dirty="0" smtClean="0"/>
              <a:t>.</a:t>
            </a:r>
          </a:p>
          <a:p>
            <a:r>
              <a:rPr lang="fr-FR" dirty="0"/>
              <a:t>2- </a:t>
            </a:r>
            <a:r>
              <a:rPr lang="fr-FR" b="1" dirty="0"/>
              <a:t>Concaténation des caractères pour former des unités lexicales</a:t>
            </a:r>
            <a:r>
              <a:rPr lang="fr-FR" dirty="0"/>
              <a:t> et signaler, éventuellement, une erreur </a:t>
            </a:r>
            <a:r>
              <a:rPr lang="fr-FR" dirty="0" smtClean="0"/>
              <a:t>si la </a:t>
            </a:r>
            <a:r>
              <a:rPr lang="fr-FR" dirty="0"/>
              <a:t>chaîne dépasse une certaine taille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3- </a:t>
            </a:r>
            <a:r>
              <a:rPr lang="fr-FR" b="1" dirty="0"/>
              <a:t>Association d’un symbole à chaque unité lexicale</a:t>
            </a:r>
            <a:r>
              <a:rPr lang="fr-FR" dirty="0"/>
              <a:t>. Cette opération peut engendrer une erreur si </a:t>
            </a:r>
            <a:r>
              <a:rPr lang="fr-FR" dirty="0" smtClean="0"/>
              <a:t>l’unité formée </a:t>
            </a:r>
            <a:r>
              <a:rPr lang="fr-FR" dirty="0"/>
              <a:t>ne correspond à aucune unité légale du langage</a:t>
            </a:r>
            <a:r>
              <a:rPr lang="fr-FR" dirty="0" smtClean="0"/>
              <a:t>.</a:t>
            </a:r>
          </a:p>
          <a:p>
            <a:r>
              <a:rPr lang="fr-FR" dirty="0" smtClean="0"/>
              <a:t>4- </a:t>
            </a:r>
            <a:r>
              <a:rPr lang="fr-FR" b="1" dirty="0"/>
              <a:t>Enregistrement de chaque unité lexicale et des informations</a:t>
            </a:r>
            <a:r>
              <a:rPr lang="fr-FR" dirty="0"/>
              <a:t> la concernant (nom, valeur, …) dans </a:t>
            </a:r>
            <a:r>
              <a:rPr lang="fr-FR" dirty="0" smtClean="0"/>
              <a:t>la table </a:t>
            </a:r>
            <a:r>
              <a:rPr lang="fr-FR" dirty="0"/>
              <a:t>des symboles (en invoquant le gestionnaire de la table des symboles) ou dans un fichier résultat</a:t>
            </a:r>
            <a:r>
              <a:rPr lang="fr-FR" dirty="0" smtClean="0"/>
              <a:t>. A </a:t>
            </a:r>
            <a:r>
              <a:rPr lang="fr-FR" dirty="0"/>
              <a:t>ce niveau, il est possible de détecter certaines erreurs telles que la double déclaration </a:t>
            </a:r>
            <a:r>
              <a:rPr lang="fr-FR" dirty="0" smtClean="0"/>
              <a:t>d’un identificateur</a:t>
            </a:r>
            <a:r>
              <a:rPr lang="fr-FR" dirty="0"/>
              <a:t>, l’utilisation d’un identificateur sans déclaration préalable, etc</a:t>
            </a:r>
            <a:r>
              <a:rPr lang="fr-FR" dirty="0" smtClean="0"/>
              <a:t>.</a:t>
            </a:r>
          </a:p>
          <a:p>
            <a:r>
              <a:rPr lang="fr-FR" dirty="0" smtClean="0"/>
              <a:t>5- </a:t>
            </a:r>
            <a:r>
              <a:rPr lang="fr-FR" b="1" dirty="0"/>
              <a:t>Création d’une liaison entre les unités lexicales d’une ligne et la ligne du fichier</a:t>
            </a:r>
            <a:r>
              <a:rPr lang="fr-FR" dirty="0"/>
              <a:t> la contenant. </a:t>
            </a:r>
            <a:r>
              <a:rPr lang="fr-FR" dirty="0" smtClean="0"/>
              <a:t>Cette opération</a:t>
            </a:r>
            <a:r>
              <a:rPr lang="fr-FR" dirty="0"/>
              <a:t>, qui se fait par une simple numérotation des lignes du texte du code source, permet </a:t>
            </a:r>
            <a:r>
              <a:rPr lang="fr-FR" dirty="0" smtClean="0"/>
              <a:t>la localisation </a:t>
            </a:r>
            <a:r>
              <a:rPr lang="fr-FR" dirty="0"/>
              <a:t>des lignes en cas d’erreur. Dans certains compilateurs, l’analyseur lexical est chargé </a:t>
            </a:r>
            <a:r>
              <a:rPr lang="fr-FR" dirty="0" smtClean="0"/>
              <a:t>de créer </a:t>
            </a:r>
            <a:r>
              <a:rPr lang="fr-FR" dirty="0"/>
              <a:t>une copie du programme source en y intégrant les messages d’erreurs lexicales.</a:t>
            </a:r>
          </a:p>
        </p:txBody>
      </p:sp>
    </p:spTree>
    <p:extLst>
      <p:ext uri="{BB962C8B-B14F-4D97-AF65-F5344CB8AC3E}">
        <p14:creationId xmlns:p14="http://schemas.microsoft.com/office/powerpoint/2010/main" val="14685713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4855" y="2511"/>
            <a:ext cx="11193517" cy="43892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Après renumérotation la table de l’AFD devient 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393695"/>
              </p:ext>
            </p:extLst>
          </p:nvPr>
        </p:nvGraphicFramePr>
        <p:xfrm>
          <a:off x="838200" y="614845"/>
          <a:ext cx="10515600" cy="555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628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Etats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Symboles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628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</a:tr>
              <a:tr h="37062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</a:tr>
              <a:tr h="37062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</a:tr>
              <a:tr h="37062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</a:tr>
              <a:tr h="37062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</a:t>
                      </a:r>
                      <a:endParaRPr lang="fr-FR" dirty="0"/>
                    </a:p>
                  </a:txBody>
                  <a:tcPr/>
                </a:tc>
              </a:tr>
              <a:tr h="37062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</a:tr>
              <a:tr h="37062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</a:tr>
              <a:tr h="37062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K</a:t>
                      </a:r>
                      <a:endParaRPr lang="fr-FR" dirty="0"/>
                    </a:p>
                  </a:txBody>
                  <a:tcPr/>
                </a:tc>
              </a:tr>
              <a:tr h="37062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</a:t>
                      </a:r>
                      <a:endParaRPr lang="fr-FR" dirty="0"/>
                    </a:p>
                  </a:txBody>
                  <a:tcPr/>
                </a:tc>
              </a:tr>
              <a:tr h="37062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</a:tr>
              <a:tr h="37062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</a:t>
                      </a:r>
                      <a:endParaRPr lang="fr-FR" dirty="0"/>
                    </a:p>
                  </a:txBody>
                  <a:tcPr/>
                </a:tc>
              </a:tr>
              <a:tr h="37062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K</a:t>
                      </a:r>
                      <a:endParaRPr lang="fr-FR" dirty="0"/>
                    </a:p>
                  </a:txBody>
                  <a:tcPr/>
                </a:tc>
              </a:tr>
              <a:tr h="37062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K</a:t>
                      </a:r>
                      <a:endParaRPr lang="fr-FR" dirty="0"/>
                    </a:p>
                  </a:txBody>
                  <a:tcPr/>
                </a:tc>
              </a:tr>
              <a:tr h="37062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1985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Transformation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manuelle d’un AFN en AFD (cas général)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98595"/>
            <a:ext cx="10515600" cy="3376996"/>
          </a:xfrm>
        </p:spPr>
        <p:txBody>
          <a:bodyPr>
            <a:normAutofit/>
          </a:bodyPr>
          <a:lstStyle/>
          <a:p>
            <a:r>
              <a:rPr lang="fr-FR" dirty="0" smtClean="0"/>
              <a:t>On </a:t>
            </a:r>
            <a:r>
              <a:rPr lang="fr-FR" dirty="0"/>
              <a:t>utilise les règles de conversion suivantes pour rendre déterministe un AFN pouvant contenir des </a:t>
            </a:r>
            <a:r>
              <a:rPr lang="el-GR" sz="5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ε-</a:t>
            </a:r>
            <a:r>
              <a:rPr lang="fr-FR" sz="5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transitions</a:t>
            </a:r>
            <a:r>
              <a:rPr lang="fr-FR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175549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1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On utilise les règles de conversion suivantes pour rendre déterministe un AFN pouvant contenir des </a:t>
            </a:r>
            <a:r>
              <a:rPr lang="el-G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ε-</a:t>
            </a:r>
            <a:r>
              <a:rPr lang="fr-F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transitions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529255"/>
            <a:ext cx="10515600" cy="5092262"/>
          </a:xfrm>
        </p:spPr>
        <p:txBody>
          <a:bodyPr>
            <a:normAutofit/>
          </a:bodyPr>
          <a:lstStyle/>
          <a:p>
            <a:r>
              <a:rPr lang="fr-FR" dirty="0" smtClean="0"/>
              <a:t>1</a:t>
            </a:r>
            <a:r>
              <a:rPr lang="fr-FR" dirty="0"/>
              <a:t>. Si on peut passer d’un état i à l’état j avec une transition étiquetée </a:t>
            </a:r>
            <a:r>
              <a:rPr lang="el-GR" dirty="0"/>
              <a:t>ε </a:t>
            </a:r>
            <a:r>
              <a:rPr lang="fr-FR" dirty="0"/>
              <a:t>alors les états i et j </a:t>
            </a:r>
            <a:r>
              <a:rPr lang="fr-FR" dirty="0" smtClean="0"/>
              <a:t>appartiennent à </a:t>
            </a:r>
            <a:r>
              <a:rPr lang="fr-FR" dirty="0"/>
              <a:t>la même classe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2</a:t>
            </a:r>
            <a:r>
              <a:rPr lang="fr-FR" dirty="0"/>
              <a:t>. Si l’état i mène à l’état j et l’état k par des transitions identiques (même étiquette), alors les états j et </a:t>
            </a:r>
            <a:r>
              <a:rPr lang="fr-FR" dirty="0" smtClean="0"/>
              <a:t>k appartiennent </a:t>
            </a:r>
            <a:r>
              <a:rPr lang="fr-FR" dirty="0"/>
              <a:t>à la même </a:t>
            </a:r>
            <a:r>
              <a:rPr lang="fr-FR" dirty="0" smtClean="0"/>
              <a:t>classe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3</a:t>
            </a:r>
            <a:r>
              <a:rPr lang="fr-FR" dirty="0"/>
              <a:t>. Une classe d’état est finale dans l’AFD si elle contient au moins un état final de l’AFN.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243387" y="2566490"/>
            <a:ext cx="3705225" cy="495300"/>
            <a:chOff x="0" y="0"/>
            <a:chExt cx="3705225" cy="495300"/>
          </a:xfrm>
        </p:grpSpPr>
        <p:grpSp>
          <p:nvGrpSpPr>
            <p:cNvPr id="5" name="Groupe 4"/>
            <p:cNvGrpSpPr/>
            <p:nvPr/>
          </p:nvGrpSpPr>
          <p:grpSpPr>
            <a:xfrm>
              <a:off x="0" y="0"/>
              <a:ext cx="1362075" cy="495300"/>
              <a:chOff x="0" y="0"/>
              <a:chExt cx="1362075" cy="495300"/>
            </a:xfrm>
          </p:grpSpPr>
          <p:cxnSp>
            <p:nvCxnSpPr>
              <p:cNvPr id="8" name="Connecteur droit avec flèche 7"/>
              <p:cNvCxnSpPr/>
              <p:nvPr/>
            </p:nvCxnSpPr>
            <p:spPr>
              <a:xfrm>
                <a:off x="371475" y="295275"/>
                <a:ext cx="561975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Zone de texte 6"/>
              <p:cNvSpPr txBox="1"/>
              <p:nvPr/>
            </p:nvSpPr>
            <p:spPr>
              <a:xfrm>
                <a:off x="523875" y="0"/>
                <a:ext cx="266700" cy="2476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endParaRPr lang="fr-FR" sz="1100" kern="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0" y="95250"/>
                <a:ext cx="409575" cy="371475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b="1" kern="1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endParaRPr lang="fr-FR" sz="1100" kern="1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952500" y="123825"/>
                <a:ext cx="409575" cy="371475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b="1" kern="1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j</a:t>
                </a:r>
                <a:endParaRPr lang="fr-FR" sz="1100" kern="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Flèche droite 5"/>
            <p:cNvSpPr/>
            <p:nvPr/>
          </p:nvSpPr>
          <p:spPr>
            <a:xfrm>
              <a:off x="2066925" y="114300"/>
              <a:ext cx="638175" cy="3143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3295650" y="76200"/>
              <a:ext cx="409575" cy="37147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b="1" kern="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ij</a:t>
              </a:r>
              <a:endParaRPr lang="fr-FR" sz="1100" kern="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319544" y="4497963"/>
            <a:ext cx="4953411" cy="1045454"/>
            <a:chOff x="-411" y="195"/>
            <a:chExt cx="4953411" cy="1045939"/>
          </a:xfrm>
        </p:grpSpPr>
        <p:grpSp>
          <p:nvGrpSpPr>
            <p:cNvPr id="13" name="Groupe 12"/>
            <p:cNvGrpSpPr/>
            <p:nvPr/>
          </p:nvGrpSpPr>
          <p:grpSpPr>
            <a:xfrm rot="600000">
              <a:off x="-411" y="195"/>
              <a:ext cx="1523579" cy="1045939"/>
              <a:chOff x="-521" y="210"/>
              <a:chExt cx="1524179" cy="1047585"/>
            </a:xfrm>
          </p:grpSpPr>
          <p:grpSp>
            <p:nvGrpSpPr>
              <p:cNvPr id="21" name="Groupe 20"/>
              <p:cNvGrpSpPr/>
              <p:nvPr/>
            </p:nvGrpSpPr>
            <p:grpSpPr>
              <a:xfrm rot="18960000">
                <a:off x="-521" y="210"/>
                <a:ext cx="1360800" cy="495300"/>
                <a:chOff x="0" y="0"/>
                <a:chExt cx="1362075" cy="495300"/>
              </a:xfrm>
            </p:grpSpPr>
            <p:cxnSp>
              <p:nvCxnSpPr>
                <p:cNvPr id="26" name="Connecteur droit avec flèche 25"/>
                <p:cNvCxnSpPr/>
                <p:nvPr/>
              </p:nvCxnSpPr>
              <p:spPr>
                <a:xfrm>
                  <a:off x="371475" y="295275"/>
                  <a:ext cx="56197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Zone de texte 16"/>
                <p:cNvSpPr txBox="1"/>
                <p:nvPr/>
              </p:nvSpPr>
              <p:spPr>
                <a:xfrm>
                  <a:off x="523875" y="0"/>
                  <a:ext cx="266700" cy="24765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b="1" kern="10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fr-FR" sz="1100" kern="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Ellipse 27"/>
                <p:cNvSpPr/>
                <p:nvPr/>
              </p:nvSpPr>
              <p:spPr>
                <a:xfrm>
                  <a:off x="0" y="95250"/>
                  <a:ext cx="409575" cy="371475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b="1" kern="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i</a:t>
                  </a:r>
                  <a:endParaRPr lang="fr-FR" sz="1100" kern="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>
                  <a:off x="952500" y="123825"/>
                  <a:ext cx="409575" cy="371475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b="1" kern="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j</a:t>
                  </a:r>
                  <a:endParaRPr lang="fr-FR" sz="1100" kern="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" name="Groupe 21"/>
              <p:cNvGrpSpPr/>
              <p:nvPr/>
            </p:nvGrpSpPr>
            <p:grpSpPr>
              <a:xfrm rot="1200000">
                <a:off x="533657" y="552495"/>
                <a:ext cx="990001" cy="495300"/>
                <a:chOff x="371475" y="0"/>
                <a:chExt cx="990600" cy="495300"/>
              </a:xfrm>
            </p:grpSpPr>
            <p:cxnSp>
              <p:nvCxnSpPr>
                <p:cNvPr id="23" name="Connecteur droit avec flèche 22"/>
                <p:cNvCxnSpPr/>
                <p:nvPr/>
              </p:nvCxnSpPr>
              <p:spPr>
                <a:xfrm>
                  <a:off x="371475" y="295275"/>
                  <a:ext cx="56197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Zone de texte 22"/>
                <p:cNvSpPr txBox="1"/>
                <p:nvPr/>
              </p:nvSpPr>
              <p:spPr>
                <a:xfrm>
                  <a:off x="523875" y="0"/>
                  <a:ext cx="266700" cy="24765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b="1" kern="10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fr-FR" sz="1100" kern="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Ellipse 24"/>
                <p:cNvSpPr/>
                <p:nvPr/>
              </p:nvSpPr>
              <p:spPr>
                <a:xfrm>
                  <a:off x="952500" y="123825"/>
                  <a:ext cx="409575" cy="371475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b="1" kern="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k</a:t>
                  </a:r>
                  <a:endParaRPr lang="fr-FR" sz="1100" kern="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4" name="Flèche droite 13"/>
            <p:cNvSpPr/>
            <p:nvPr/>
          </p:nvSpPr>
          <p:spPr>
            <a:xfrm>
              <a:off x="2114550" y="314325"/>
              <a:ext cx="638175" cy="31432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3514725" y="257175"/>
              <a:ext cx="1438275" cy="485775"/>
              <a:chOff x="0" y="0"/>
              <a:chExt cx="1438275" cy="485775"/>
            </a:xfrm>
          </p:grpSpPr>
          <p:grpSp>
            <p:nvGrpSpPr>
              <p:cNvPr id="16" name="Groupe 15"/>
              <p:cNvGrpSpPr/>
              <p:nvPr/>
            </p:nvGrpSpPr>
            <p:grpSpPr>
              <a:xfrm>
                <a:off x="0" y="0"/>
                <a:ext cx="1438275" cy="485775"/>
                <a:chOff x="0" y="0"/>
                <a:chExt cx="1438275" cy="485775"/>
              </a:xfrm>
            </p:grpSpPr>
            <p:sp>
              <p:nvSpPr>
                <p:cNvPr id="18" name="Zone de texte 33"/>
                <p:cNvSpPr txBox="1"/>
                <p:nvPr/>
              </p:nvSpPr>
              <p:spPr>
                <a:xfrm>
                  <a:off x="523875" y="0"/>
                  <a:ext cx="266700" cy="24765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kern="10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endParaRPr lang="fr-FR" sz="1100" kern="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Ellipse 18"/>
                <p:cNvSpPr/>
                <p:nvPr/>
              </p:nvSpPr>
              <p:spPr>
                <a:xfrm>
                  <a:off x="0" y="95250"/>
                  <a:ext cx="409575" cy="371475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b="1" kern="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i</a:t>
                  </a:r>
                  <a:endParaRPr lang="fr-FR" sz="1100" kern="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Ellipse 19"/>
                <p:cNvSpPr/>
                <p:nvPr/>
              </p:nvSpPr>
              <p:spPr>
                <a:xfrm>
                  <a:off x="952500" y="38100"/>
                  <a:ext cx="485775" cy="447675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b="1" kern="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jk</a:t>
                  </a:r>
                  <a:endParaRPr lang="fr-FR" sz="1100" kern="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7" name="Connecteur droit avec flèche 16"/>
              <p:cNvCxnSpPr/>
              <p:nvPr/>
            </p:nvCxnSpPr>
            <p:spPr>
              <a:xfrm>
                <a:off x="419100" y="304800"/>
                <a:ext cx="561975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39242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2072" y="1809859"/>
            <a:ext cx="10970172" cy="4351338"/>
          </a:xfrm>
        </p:spPr>
        <p:txBody>
          <a:bodyPr>
            <a:normAutofit/>
          </a:bodyPr>
          <a:lstStyle/>
          <a:p>
            <a:r>
              <a:rPr lang="fr-FR" dirty="0"/>
              <a:t>Ainsi, l’AFD équivalent à un AFN original possède des états qui sont des classes (regroupements) d’états </a:t>
            </a:r>
            <a:r>
              <a:rPr lang="fr-FR" dirty="0" smtClean="0"/>
              <a:t>de l’automate </a:t>
            </a:r>
            <a:r>
              <a:rPr lang="fr-FR" dirty="0"/>
              <a:t>original. </a:t>
            </a:r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/>
              <a:t>nœuds de l’AFD correspondent à des sous ensembles de nœuds de l’AFN qui ne </a:t>
            </a:r>
            <a:r>
              <a:rPr lang="fr-FR" dirty="0" smtClean="0"/>
              <a:t>sont pas </a:t>
            </a:r>
            <a:r>
              <a:rPr lang="fr-FR" dirty="0" smtClean="0"/>
              <a:t>forcément </a:t>
            </a:r>
            <a:r>
              <a:rPr lang="fr-FR" dirty="0"/>
              <a:t>disjoints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Si </a:t>
            </a:r>
            <a:r>
              <a:rPr lang="fr-FR" dirty="0"/>
              <a:t>l’AFN à n nœuds, l’AFD peut en avoir </a:t>
            </a:r>
            <a:r>
              <a:rPr lang="fr-FR" sz="2000" dirty="0"/>
              <a:t>2</a:t>
            </a:r>
            <a:r>
              <a:rPr lang="fr-FR" sz="4800" dirty="0"/>
              <a:t>n</a:t>
            </a:r>
            <a:r>
              <a:rPr lang="fr-FR" dirty="0"/>
              <a:t>. </a:t>
            </a:r>
            <a:endParaRPr lang="fr-FR" dirty="0" smtClean="0"/>
          </a:p>
          <a:p>
            <a:r>
              <a:rPr lang="fr-FR" dirty="0" smtClean="0"/>
              <a:t>Donc </a:t>
            </a:r>
            <a:r>
              <a:rPr lang="fr-FR" dirty="0"/>
              <a:t>l’AFD peut être beaucoup plus volumineux que </a:t>
            </a:r>
            <a:r>
              <a:rPr lang="fr-FR" dirty="0" smtClean="0"/>
              <a:t>l’AFN équivalent</a:t>
            </a:r>
            <a:r>
              <a:rPr lang="fr-FR" dirty="0"/>
              <a:t>, cependant, en pratique le nombre d’états est souvent plus petit que </a:t>
            </a:r>
            <a:r>
              <a:rPr lang="fr-FR" sz="2000" dirty="0"/>
              <a:t>2</a:t>
            </a:r>
            <a:r>
              <a:rPr lang="fr-FR" sz="4800" dirty="0"/>
              <a:t>n</a:t>
            </a:r>
            <a:r>
              <a:rPr lang="fr-FR" dirty="0" smtClean="0"/>
              <a:t>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8200" y="251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On utilise les règles de conversion suivantes pour rendre déterministe un AFN pouvant contenir des </a:t>
            </a:r>
            <a:r>
              <a:rPr lang="el-GR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ε-</a:t>
            </a:r>
            <a:r>
              <a:rPr lang="fr-FR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transitions   </a:t>
            </a:r>
            <a:r>
              <a:rPr lang="fr-FR" dirty="0" smtClean="0">
                <a:latin typeface="+mn-lt"/>
              </a:rPr>
              <a:t>(suite)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74436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+mn-lt"/>
              </a:rPr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3690" cy="4351338"/>
          </a:xfrm>
        </p:spPr>
        <p:txBody>
          <a:bodyPr/>
          <a:lstStyle/>
          <a:p>
            <a:r>
              <a:rPr lang="fr-FR" dirty="0" smtClean="0"/>
              <a:t>Considérons </a:t>
            </a:r>
            <a:r>
              <a:rPr lang="fr-FR" dirty="0"/>
              <a:t>l’automate non déterministe de </a:t>
            </a:r>
            <a:r>
              <a:rPr lang="fr-FR" dirty="0" smtClean="0"/>
              <a:t>cette figure, </a:t>
            </a:r>
            <a:r>
              <a:rPr lang="fr-FR" dirty="0"/>
              <a:t>qui reconnaît l’ensemble des chaînes {a, </a:t>
            </a:r>
            <a:r>
              <a:rPr lang="fr-FR" dirty="0" err="1"/>
              <a:t>aa</a:t>
            </a:r>
            <a:r>
              <a:rPr lang="fr-FR" dirty="0"/>
              <a:t>, ab, </a:t>
            </a:r>
            <a:r>
              <a:rPr lang="fr-FR" dirty="0" err="1"/>
              <a:t>aba</a:t>
            </a:r>
            <a:r>
              <a:rPr lang="fr-FR" dirty="0" smtClean="0"/>
              <a:t>, </a:t>
            </a:r>
            <a:r>
              <a:rPr lang="fr-FR" dirty="0" err="1" smtClean="0"/>
              <a:t>abb</a:t>
            </a:r>
            <a:r>
              <a:rPr lang="fr-FR" dirty="0" smtClean="0"/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41689356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Figure 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Exemple 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d’AFN 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équivalent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58" y="1813035"/>
            <a:ext cx="9175531" cy="4430110"/>
          </a:xfrm>
        </p:spPr>
      </p:pic>
    </p:spTree>
    <p:extLst>
      <p:ext uri="{BB962C8B-B14F-4D97-AF65-F5344CB8AC3E}">
        <p14:creationId xmlns:p14="http://schemas.microsoft.com/office/powerpoint/2010/main" val="4600263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AFN équivalent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L’AFD correspondant est donné par </a:t>
            </a:r>
            <a:r>
              <a:rPr lang="fr-FR" dirty="0" smtClean="0"/>
              <a:t>cette figure, </a:t>
            </a:r>
            <a:r>
              <a:rPr lang="fr-FR" dirty="0"/>
              <a:t>on constate que les états ne sont pas disjoints (234, 34, 4</a:t>
            </a:r>
            <a:r>
              <a:rPr lang="fr-FR" dirty="0" smtClean="0"/>
              <a:t>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46243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Figure 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AFD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équivalent à l’AFN de la 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figure: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2" y="1690688"/>
            <a:ext cx="9853448" cy="4678581"/>
          </a:xfrm>
        </p:spPr>
      </p:pic>
    </p:spTree>
    <p:extLst>
      <p:ext uri="{BB962C8B-B14F-4D97-AF65-F5344CB8AC3E}">
        <p14:creationId xmlns:p14="http://schemas.microsoft.com/office/powerpoint/2010/main" val="24040085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+mn-lt"/>
              </a:rPr>
              <a:t>Méthode de construction de sous-ensembles pour la transformation </a:t>
            </a:r>
            <a:r>
              <a:rPr lang="fr-FR" b="1" dirty="0" smtClean="0">
                <a:solidFill>
                  <a:srgbClr val="FF0000"/>
                </a:solidFill>
                <a:latin typeface="+mn-lt"/>
              </a:rPr>
              <a:t>des AFN </a:t>
            </a:r>
            <a:r>
              <a:rPr lang="fr-FR" b="1" dirty="0">
                <a:solidFill>
                  <a:srgbClr val="FF0000"/>
                </a:solidFill>
                <a:latin typeface="+mn-lt"/>
              </a:rPr>
              <a:t>en AFD (cas général)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</a:t>
            </a:r>
            <a:r>
              <a:rPr lang="fr-FR" dirty="0"/>
              <a:t>construction manuelle décrite </a:t>
            </a:r>
            <a:r>
              <a:rPr lang="fr-FR" dirty="0" smtClean="0"/>
              <a:t>précédemment </a:t>
            </a:r>
            <a:r>
              <a:rPr lang="fr-FR" dirty="0"/>
              <a:t>est simple, mais difficile à </a:t>
            </a:r>
            <a:r>
              <a:rPr lang="fr-FR" dirty="0" smtClean="0"/>
              <a:t>appliquer lorsque </a:t>
            </a:r>
            <a:r>
              <a:rPr lang="fr-FR" dirty="0"/>
              <a:t>le nombre d’états est important. </a:t>
            </a:r>
            <a:endParaRPr lang="fr-FR" dirty="0" smtClean="0"/>
          </a:p>
          <a:p>
            <a:r>
              <a:rPr lang="fr-FR" dirty="0" smtClean="0"/>
              <a:t>Un </a:t>
            </a:r>
            <a:r>
              <a:rPr lang="fr-FR" dirty="0"/>
              <a:t>algorithme plus formel peut être utilisé pour cette étape. </a:t>
            </a:r>
            <a:endParaRPr lang="fr-FR" dirty="0" smtClean="0"/>
          </a:p>
          <a:p>
            <a:r>
              <a:rPr lang="fr-FR" dirty="0" smtClean="0"/>
              <a:t>Ce </a:t>
            </a:r>
            <a:r>
              <a:rPr lang="fr-FR" dirty="0" smtClean="0"/>
              <a:t>dernier est </a:t>
            </a:r>
            <a:r>
              <a:rPr lang="fr-FR" dirty="0"/>
              <a:t>connu sous le nom d’algorithme </a:t>
            </a:r>
            <a:r>
              <a:rPr lang="fr-FR" dirty="0" smtClean="0"/>
              <a:t>de construction </a:t>
            </a:r>
            <a:r>
              <a:rPr lang="fr-FR" dirty="0"/>
              <a:t>de sous-ensembles et permet de construire une table </a:t>
            </a:r>
            <a:r>
              <a:rPr lang="fr-FR" dirty="0" smtClean="0"/>
              <a:t>de transition </a:t>
            </a:r>
            <a:r>
              <a:rPr lang="fr-FR" dirty="0"/>
              <a:t>de l’AFD en se basant sur celle de l’AFN équivalent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8294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a- Notations et opérations utilisées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Soit </a:t>
            </a:r>
            <a:r>
              <a:rPr lang="fr-FR" dirty="0"/>
              <a:t>un AFN noté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fr-FR" dirty="0"/>
              <a:t> et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fr-FR" dirty="0"/>
              <a:t> son AFD équivalent</a:t>
            </a:r>
            <a:r>
              <a:rPr lang="fr-FR" dirty="0" smtClean="0"/>
              <a:t>.</a:t>
            </a:r>
          </a:p>
          <a:p>
            <a:r>
              <a:rPr lang="fr-FR" dirty="0" smtClean="0"/>
              <a:t>• </a:t>
            </a:r>
            <a:r>
              <a:rPr lang="fr-FR" sz="4000" b="1" dirty="0" err="1"/>
              <a:t>DTrans</a:t>
            </a:r>
            <a:r>
              <a:rPr lang="fr-FR" dirty="0"/>
              <a:t> est la table des transitions de 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/>
              <a:t>• </a:t>
            </a:r>
            <a:r>
              <a:rPr lang="fr-F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Détats</a:t>
            </a:r>
            <a:r>
              <a:rPr lang="fr-FR" dirty="0"/>
              <a:t> est l’ensemble des états de 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/>
              <a:t>• </a:t>
            </a:r>
            <a:r>
              <a:rPr lang="fr-FR" sz="4400" b="1" dirty="0"/>
              <a:t>e</a:t>
            </a:r>
            <a:r>
              <a:rPr lang="fr-FR" dirty="0"/>
              <a:t> est un état de N, 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fr-FR" dirty="0" smtClean="0"/>
              <a:t> </a:t>
            </a:r>
            <a:r>
              <a:rPr lang="fr-FR" dirty="0"/>
              <a:t>est l’état initial de 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/>
              <a:t>•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fr-FR" dirty="0"/>
              <a:t> est un ensemble d’états de 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/>
              <a:t>• </a:t>
            </a:r>
            <a:r>
              <a:rPr lang="fr-FR" dirty="0"/>
              <a:t>L’opération ε-fermeture(e) est l’ensemble des états de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fr-FR" dirty="0"/>
              <a:t> accessibles à partir de l’état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dirty="0"/>
              <a:t> par des </a:t>
            </a:r>
            <a:r>
              <a:rPr lang="fr-FR" sz="43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ε-transitions</a:t>
            </a:r>
            <a:r>
              <a:rPr lang="fr-FR" dirty="0"/>
              <a:t> uniquement.</a:t>
            </a:r>
          </a:p>
        </p:txBody>
      </p:sp>
    </p:spTree>
    <p:extLst>
      <p:ext uri="{BB962C8B-B14F-4D97-AF65-F5344CB8AC3E}">
        <p14:creationId xmlns:p14="http://schemas.microsoft.com/office/powerpoint/2010/main" val="378464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89560"/>
            <a:ext cx="10515600" cy="130968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+mn-lt"/>
              </a:rPr>
              <a:t>Symboles </a:t>
            </a:r>
            <a:r>
              <a:rPr lang="fr-FR" b="1" dirty="0">
                <a:solidFill>
                  <a:srgbClr val="FF0000"/>
                </a:solidFill>
                <a:latin typeface="+mn-lt"/>
              </a:rPr>
              <a:t>associés aux unités lexicales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5088193"/>
          </a:xfrm>
        </p:spPr>
        <p:txBody>
          <a:bodyPr>
            <a:noAutofit/>
          </a:bodyPr>
          <a:lstStyle/>
          <a:p>
            <a:pPr lvl="1"/>
            <a:r>
              <a:rPr lang="fr-FR" sz="3600" dirty="0" smtClean="0"/>
              <a:t>1- </a:t>
            </a:r>
            <a:r>
              <a:rPr lang="fr-FR" sz="3600" dirty="0"/>
              <a:t>Les </a:t>
            </a:r>
            <a:r>
              <a:rPr lang="fr-FR" sz="3600" b="1" dirty="0"/>
              <a:t>mots réservés</a:t>
            </a:r>
            <a:r>
              <a:rPr lang="fr-FR" sz="3600" dirty="0"/>
              <a:t> du langage (if, </a:t>
            </a:r>
            <a:r>
              <a:rPr lang="fr-FR" sz="3600" dirty="0" err="1"/>
              <a:t>then</a:t>
            </a:r>
            <a:r>
              <a:rPr lang="fr-FR" sz="3600" dirty="0"/>
              <a:t>, </a:t>
            </a:r>
            <a:r>
              <a:rPr lang="fr-FR" sz="3600" dirty="0" err="1"/>
              <a:t>begin</a:t>
            </a:r>
            <a:r>
              <a:rPr lang="fr-FR" sz="3600" dirty="0"/>
              <a:t> pour le langage Pascal, par exemple</a:t>
            </a:r>
            <a:r>
              <a:rPr lang="fr-FR" sz="3600" dirty="0" smtClean="0"/>
              <a:t>)</a:t>
            </a:r>
          </a:p>
          <a:p>
            <a:pPr lvl="1"/>
            <a:r>
              <a:rPr lang="fr-FR" sz="3600" dirty="0" smtClean="0"/>
              <a:t>2- </a:t>
            </a:r>
            <a:r>
              <a:rPr lang="fr-FR" sz="3600" dirty="0"/>
              <a:t>Les </a:t>
            </a:r>
            <a:r>
              <a:rPr lang="fr-FR" sz="3600" b="1" dirty="0"/>
              <a:t>constantes</a:t>
            </a:r>
            <a:r>
              <a:rPr lang="fr-FR" sz="3600" dirty="0"/>
              <a:t> (3, 3.14, </a:t>
            </a:r>
            <a:r>
              <a:rPr lang="fr-FR" sz="3600" dirty="0" err="1"/>
              <a:t>True</a:t>
            </a:r>
            <a:r>
              <a:rPr lang="fr-FR" sz="3600" dirty="0"/>
              <a:t>, ‘Bonjour’, </a:t>
            </a:r>
            <a:r>
              <a:rPr lang="fr-FR" sz="3600" dirty="0" smtClean="0"/>
              <a:t>…)</a:t>
            </a:r>
          </a:p>
          <a:p>
            <a:pPr lvl="1"/>
            <a:r>
              <a:rPr lang="fr-FR" sz="3600" dirty="0" smtClean="0"/>
              <a:t>3- </a:t>
            </a:r>
            <a:r>
              <a:rPr lang="fr-FR" sz="3600" dirty="0"/>
              <a:t>Les </a:t>
            </a:r>
            <a:r>
              <a:rPr lang="fr-FR" sz="3600" b="1" dirty="0"/>
              <a:t>identificateurs</a:t>
            </a:r>
            <a:r>
              <a:rPr lang="fr-FR" sz="3600" dirty="0"/>
              <a:t> qui peuvent être des noms de variables, de fonctions, de procédures, etc</a:t>
            </a:r>
            <a:r>
              <a:rPr lang="fr-FR" sz="3600" dirty="0" smtClean="0"/>
              <a:t>.</a:t>
            </a:r>
          </a:p>
          <a:p>
            <a:pPr lvl="1"/>
            <a:r>
              <a:rPr lang="fr-FR" sz="3600" dirty="0" smtClean="0"/>
              <a:t>4- </a:t>
            </a:r>
            <a:r>
              <a:rPr lang="fr-FR" sz="3600" dirty="0"/>
              <a:t>Les </a:t>
            </a:r>
            <a:r>
              <a:rPr lang="fr-FR" sz="3600" b="1" dirty="0"/>
              <a:t>symboles spéciaux</a:t>
            </a:r>
            <a:r>
              <a:rPr lang="fr-FR" sz="3600" dirty="0"/>
              <a:t>, en tenant compte des possibilités d’assemblage de caractères tels que &lt;&gt; &lt;= &lt;&gt; : := + - </a:t>
            </a:r>
            <a:r>
              <a:rPr lang="fr-FR" sz="3600" dirty="0" smtClean="0"/>
              <a:t>/*</a:t>
            </a:r>
          </a:p>
          <a:p>
            <a:pPr lvl="1"/>
            <a:r>
              <a:rPr lang="fr-FR" sz="3600" dirty="0" smtClean="0"/>
              <a:t>5- </a:t>
            </a:r>
            <a:r>
              <a:rPr lang="fr-FR" sz="3600" dirty="0"/>
              <a:t>Les </a:t>
            </a:r>
            <a:r>
              <a:rPr lang="fr-FR" sz="3600" b="1" dirty="0"/>
              <a:t>séparateurs</a:t>
            </a:r>
            <a:r>
              <a:rPr lang="fr-FR" sz="3600" dirty="0"/>
              <a:t> tels que ; (point virgule) et . (point).</a:t>
            </a:r>
          </a:p>
        </p:txBody>
      </p:sp>
    </p:spTree>
    <p:extLst>
      <p:ext uri="{BB962C8B-B14F-4D97-AF65-F5344CB8AC3E}">
        <p14:creationId xmlns:p14="http://schemas.microsoft.com/office/powerpoint/2010/main" val="11393807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Remarque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Un </a:t>
            </a:r>
            <a:r>
              <a:rPr lang="fr-FR" dirty="0"/>
              <a:t>état est accessible à partir de lui-même par une ε–transition (même si l’arc n’est pas visible</a:t>
            </a:r>
            <a:r>
              <a:rPr lang="fr-FR" dirty="0" smtClean="0"/>
              <a:t>).</a:t>
            </a:r>
          </a:p>
          <a:p>
            <a:r>
              <a:rPr lang="fr-FR" dirty="0" smtClean="0"/>
              <a:t>• </a:t>
            </a:r>
            <a:r>
              <a:rPr lang="fr-FR" dirty="0"/>
              <a:t>L’opération </a:t>
            </a:r>
            <a:r>
              <a:rPr lang="fr-FR" sz="43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 -fermeture(T)</a:t>
            </a:r>
            <a:r>
              <a:rPr lang="fr-FR" dirty="0"/>
              <a:t> donne l’’ensemble des </a:t>
            </a:r>
            <a:r>
              <a:rPr lang="fr-FR" sz="39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états de N accessibles</a:t>
            </a:r>
            <a:r>
              <a:rPr lang="fr-FR" dirty="0"/>
              <a:t> à partir des états </a:t>
            </a:r>
            <a:r>
              <a:rPr lang="fr-FR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dirty="0"/>
              <a:t> (</a:t>
            </a:r>
            <a:r>
              <a:rPr lang="fr-FR" sz="39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∈ T</a:t>
            </a:r>
            <a:r>
              <a:rPr lang="fr-FR" dirty="0"/>
              <a:t>)par des </a:t>
            </a:r>
            <a:r>
              <a:rPr lang="fr-FR" sz="35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ε-transitions</a:t>
            </a:r>
            <a:r>
              <a:rPr lang="fr-FR" dirty="0"/>
              <a:t> uniquement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	Dans </a:t>
            </a:r>
            <a:r>
              <a:rPr lang="fr-FR" dirty="0"/>
              <a:t>l’AFN représenté par la figure </a:t>
            </a:r>
            <a:r>
              <a:rPr lang="fr-FR" dirty="0" smtClean="0"/>
              <a:t>suivante: </a:t>
            </a:r>
          </a:p>
          <a:p>
            <a:pPr marL="1371600" lvl="3" indent="0">
              <a:buNone/>
            </a:pPr>
            <a:r>
              <a:rPr lang="fr-FR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ε-fermeture(1</a:t>
            </a:r>
            <a:r>
              <a:rPr lang="fr-FR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{1, 2, 3, 4, 8}, </a:t>
            </a:r>
            <a:endParaRPr lang="fr-FR" sz="3600" b="1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3" indent="0">
              <a:buNone/>
            </a:pPr>
            <a:r>
              <a:rPr lang="fr-FR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ε-fermeture(2</a:t>
            </a:r>
            <a:r>
              <a:rPr lang="fr-FR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{2, 3, 4</a:t>
            </a:r>
            <a:r>
              <a:rPr lang="fr-FR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},</a:t>
            </a:r>
          </a:p>
          <a:p>
            <a:pPr marL="1371600" lvl="3" indent="0">
              <a:buNone/>
            </a:pPr>
            <a:r>
              <a:rPr lang="fr-FR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ε-fermeture</a:t>
            </a:r>
            <a:r>
              <a:rPr lang="fr-FR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({2, 5}) = {2, 3, 4, 5, 6, 7}, </a:t>
            </a:r>
            <a:endParaRPr lang="fr-FR" sz="3600" b="1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3" indent="0">
              <a:buNone/>
            </a:pPr>
            <a:r>
              <a:rPr lang="fr-FR" sz="36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ε-fermeture</a:t>
            </a:r>
            <a:r>
              <a:rPr lang="fr-FR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({3, 6}) = {3, 4, 6, 7}</a:t>
            </a:r>
          </a:p>
        </p:txBody>
      </p:sp>
    </p:spTree>
    <p:extLst>
      <p:ext uri="{BB962C8B-B14F-4D97-AF65-F5344CB8AC3E}">
        <p14:creationId xmlns:p14="http://schemas.microsoft.com/office/powerpoint/2010/main" val="42676651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4310" y="365125"/>
            <a:ext cx="9837681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Figure </a:t>
            </a:r>
            <a:r>
              <a:rPr lang="fr-F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 </a:t>
            </a:r>
            <a:r>
              <a:rPr lang="fr-F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Exemple d’AFN pour le calcul ε-fermeture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58" y="2711675"/>
            <a:ext cx="10429609" cy="3596416"/>
          </a:xfrm>
        </p:spPr>
      </p:pic>
    </p:spTree>
    <p:extLst>
      <p:ext uri="{BB962C8B-B14F-4D97-AF65-F5344CB8AC3E}">
        <p14:creationId xmlns:p14="http://schemas.microsoft.com/office/powerpoint/2010/main" val="19709694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a- Notations et opérations 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utilisées </a:t>
            </a:r>
            <a:r>
              <a:rPr lang="fr-FR" dirty="0" smtClean="0">
                <a:latin typeface="+mn-lt"/>
              </a:rPr>
              <a:t>(suite)</a:t>
            </a:r>
            <a:endParaRPr lang="fr-FR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• </a:t>
            </a:r>
            <a:r>
              <a:rPr lang="fr-FR" dirty="0" smtClean="0"/>
              <a:t>L’opération Transiter(T, a</a:t>
            </a:r>
            <a:r>
              <a:rPr lang="fr-FR" dirty="0"/>
              <a:t>) donne l’ensemble des états </a:t>
            </a:r>
            <a:r>
              <a:rPr lang="fr-FR" dirty="0" smtClean="0"/>
              <a:t>de N </a:t>
            </a:r>
            <a:r>
              <a:rPr lang="fr-FR" dirty="0"/>
              <a:t>vers lesquels il existe une </a:t>
            </a:r>
            <a:r>
              <a:rPr lang="fr-FR" dirty="0" smtClean="0"/>
              <a:t>transition avec </a:t>
            </a:r>
            <a:r>
              <a:rPr lang="fr-FR" dirty="0"/>
              <a:t>le symbole d’entrée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dirty="0"/>
              <a:t> à partir des </a:t>
            </a:r>
            <a:r>
              <a:rPr lang="fr-FR" dirty="0" smtClean="0"/>
              <a:t>états 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∈ T</a:t>
            </a:r>
            <a:r>
              <a:rPr lang="fr-FR" dirty="0"/>
              <a:t> </a:t>
            </a:r>
            <a:r>
              <a:rPr lang="fr-FR" dirty="0" smtClean="0"/>
              <a:t>.</a:t>
            </a:r>
          </a:p>
          <a:p>
            <a:r>
              <a:rPr lang="fr-FR" dirty="0" smtClean="0"/>
              <a:t>Dans </a:t>
            </a:r>
            <a:r>
              <a:rPr lang="fr-FR" dirty="0"/>
              <a:t>l’AFN représenté par la figure </a:t>
            </a:r>
            <a:r>
              <a:rPr lang="fr-FR" dirty="0" smtClean="0"/>
              <a:t>suivante, </a:t>
            </a:r>
          </a:p>
          <a:p>
            <a:pPr lvl="4"/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Transiter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({1, 5}, a) = {3, 8, 6}, </a:t>
            </a:r>
            <a:endParaRPr lang="fr-FR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4"/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Transiter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({1}, b) = {7</a:t>
            </a:r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},</a:t>
            </a:r>
          </a:p>
          <a:p>
            <a:pPr lvl="4"/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Transiter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({2}, b) = { }</a:t>
            </a:r>
          </a:p>
        </p:txBody>
      </p:sp>
    </p:spTree>
    <p:extLst>
      <p:ext uri="{BB962C8B-B14F-4D97-AF65-F5344CB8AC3E}">
        <p14:creationId xmlns:p14="http://schemas.microsoft.com/office/powerpoint/2010/main" val="34632141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Figure - Exemple </a:t>
            </a:r>
            <a:r>
              <a:rPr lang="fr-F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d’AFN pour le calcul de Transiter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942" y="1844566"/>
            <a:ext cx="7345135" cy="4758837"/>
          </a:xfrm>
        </p:spPr>
      </p:pic>
    </p:spTree>
    <p:extLst>
      <p:ext uri="{BB962C8B-B14F-4D97-AF65-F5344CB8AC3E}">
        <p14:creationId xmlns:p14="http://schemas.microsoft.com/office/powerpoint/2010/main" val="21048741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13"/>
            <a:ext cx="10515600" cy="97495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b- Principe de l’algorithme de construction de sous ensembles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77463"/>
            <a:ext cx="10515600" cy="558099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Chaque </a:t>
            </a:r>
            <a:r>
              <a:rPr lang="fr-FR" dirty="0"/>
              <a:t>état de </a:t>
            </a:r>
            <a:r>
              <a:rPr lang="fr-FR" sz="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fr-FR" dirty="0"/>
              <a:t> correspond à un sous ensemble d’états de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fr-FR" dirty="0"/>
              <a:t> de sorte que </a:t>
            </a:r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fr-FR" dirty="0"/>
              <a:t> simule en parallèle tous </a:t>
            </a:r>
            <a:r>
              <a:rPr lang="fr-FR" dirty="0" smtClean="0"/>
              <a:t>les déplacements </a:t>
            </a:r>
            <a:r>
              <a:rPr lang="fr-FR" dirty="0"/>
              <a:t>possibles que </a:t>
            </a:r>
            <a:r>
              <a:rPr lang="fr-FR" sz="3900" b="1" dirty="0"/>
              <a:t>N</a:t>
            </a:r>
            <a:r>
              <a:rPr lang="fr-FR" dirty="0"/>
              <a:t> peut effectuer pour une chaîne d’entrée donnée. </a:t>
            </a:r>
            <a:endParaRPr lang="fr-FR" dirty="0" smtClean="0"/>
          </a:p>
          <a:p>
            <a:r>
              <a:rPr lang="fr-FR" dirty="0" smtClean="0"/>
              <a:t>Ceci </a:t>
            </a:r>
            <a:r>
              <a:rPr lang="fr-FR" dirty="0"/>
              <a:t>signifie que chaque état </a:t>
            </a:r>
            <a:r>
              <a:rPr lang="fr-FR" dirty="0" smtClean="0"/>
              <a:t>de </a:t>
            </a:r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fr-FR" dirty="0" smtClean="0"/>
              <a:t> </a:t>
            </a:r>
            <a:r>
              <a:rPr lang="fr-FR" dirty="0"/>
              <a:t>correspond à un ensemble d’états de </a:t>
            </a:r>
            <a:r>
              <a:rPr lang="fr-FR" sz="39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fr-FR" dirty="0"/>
              <a:t> dans lesquels </a:t>
            </a:r>
            <a:r>
              <a:rPr lang="fr-FR" sz="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fr-FR" dirty="0"/>
              <a:t> pourrait se trouver après avoir lu une suite </a:t>
            </a:r>
            <a:r>
              <a:rPr lang="fr-FR" dirty="0" smtClean="0"/>
              <a:t>donnée de </a:t>
            </a:r>
            <a:r>
              <a:rPr lang="fr-FR" dirty="0"/>
              <a:t>symboles d’entrée, en incluant toutes les ε-transitions possibles avant ou après la lecture des symboles</a:t>
            </a:r>
            <a:r>
              <a:rPr lang="fr-FR" dirty="0" smtClean="0"/>
              <a:t>. </a:t>
            </a:r>
          </a:p>
          <a:p>
            <a:r>
              <a:rPr lang="fr-FR" dirty="0" smtClean="0"/>
              <a:t>L’état </a:t>
            </a:r>
            <a:r>
              <a:rPr lang="fr-FR" dirty="0"/>
              <a:t>de départ de </a:t>
            </a:r>
            <a:r>
              <a:rPr lang="fr-FR" sz="43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fr-FR" dirty="0"/>
              <a:t> est ε-fermeture de </a:t>
            </a:r>
            <a:r>
              <a:rPr lang="fr-FR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fr-FR" dirty="0" smtClean="0"/>
              <a:t> </a:t>
            </a:r>
            <a:r>
              <a:rPr lang="fr-FR" dirty="0"/>
              <a:t>. </a:t>
            </a:r>
            <a:endParaRPr lang="fr-FR" dirty="0" smtClean="0"/>
          </a:p>
          <a:p>
            <a:r>
              <a:rPr lang="fr-FR" dirty="0" smtClean="0"/>
              <a:t>Un </a:t>
            </a:r>
            <a:r>
              <a:rPr lang="fr-FR" dirty="0"/>
              <a:t>état de </a:t>
            </a:r>
            <a:r>
              <a:rPr lang="fr-FR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fr-FR" dirty="0"/>
              <a:t> est </a:t>
            </a:r>
            <a:r>
              <a:rPr lang="fr-FR" sz="3000" b="1" dirty="0">
                <a:solidFill>
                  <a:schemeClr val="accent5"/>
                </a:solidFill>
              </a:rPr>
              <a:t>final</a:t>
            </a:r>
            <a:r>
              <a:rPr lang="fr-FR" sz="3000" dirty="0"/>
              <a:t> </a:t>
            </a:r>
            <a:r>
              <a:rPr lang="fr-FR" dirty="0"/>
              <a:t>s’il correspond à un ensemble d’états de </a:t>
            </a:r>
            <a:r>
              <a:rPr lang="fr-FR" sz="43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fr-FR" dirty="0" smtClean="0"/>
              <a:t> contenant</a:t>
            </a:r>
            <a:r>
              <a:rPr lang="fr-FR" dirty="0"/>
              <a:t>, au moins, un état final. </a:t>
            </a:r>
            <a:endParaRPr lang="fr-FR" dirty="0" smtClean="0"/>
          </a:p>
          <a:p>
            <a:r>
              <a:rPr lang="fr-FR" dirty="0" smtClean="0"/>
              <a:t>On </a:t>
            </a:r>
            <a:r>
              <a:rPr lang="fr-FR" dirty="0"/>
              <a:t>ajoute des états et des transitions à </a:t>
            </a:r>
            <a:r>
              <a:rPr lang="fr-FR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fr-FR" dirty="0"/>
              <a:t> en utilisant l’algorithme </a:t>
            </a:r>
            <a:r>
              <a:rPr lang="fr-FR" dirty="0" smtClean="0"/>
              <a:t>de construction </a:t>
            </a:r>
            <a:r>
              <a:rPr lang="fr-FR" dirty="0"/>
              <a:t>de sous ensembles qui se présente comme suit </a:t>
            </a:r>
            <a:r>
              <a:rPr lang="fr-FR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236746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09"/>
            <a:ext cx="10515600" cy="51775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Algorithme Construction Sous 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Ensembles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9545" y="520262"/>
            <a:ext cx="11713779" cy="61170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Début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ε-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fermeture</a:t>
            </a:r>
            <a:r>
              <a:rPr lang="fr-FR" dirty="0" smtClean="0"/>
              <a:t>(</a:t>
            </a:r>
            <a:r>
              <a:rPr lang="fr-FR" sz="3900" dirty="0" smtClean="0"/>
              <a:t>e</a:t>
            </a:r>
            <a:r>
              <a:rPr lang="fr-FR" sz="2200" dirty="0" smtClean="0"/>
              <a:t>0</a:t>
            </a:r>
            <a:r>
              <a:rPr lang="fr-FR" dirty="0" smtClean="0"/>
              <a:t> </a:t>
            </a:r>
            <a:r>
              <a:rPr lang="fr-FR" dirty="0"/>
              <a:t>) est l’unique état de </a:t>
            </a:r>
            <a:r>
              <a:rPr lang="fr-FR" dirty="0" err="1"/>
              <a:t>Détats</a:t>
            </a:r>
            <a:r>
              <a:rPr lang="fr-FR" dirty="0"/>
              <a:t> et il est non marqué</a:t>
            </a:r>
            <a:r>
              <a:rPr lang="fr-FR" dirty="0" smtClean="0"/>
              <a:t>;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Tantque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il existe un état non marqué dans </a:t>
            </a:r>
            <a:r>
              <a:rPr lang="fr-FR" dirty="0" err="1"/>
              <a:t>Détats</a:t>
            </a:r>
            <a:r>
              <a:rPr lang="fr-FR" dirty="0"/>
              <a:t>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Faire </a:t>
            </a:r>
          </a:p>
          <a:p>
            <a:pPr marL="0" indent="0">
              <a:buNone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Début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marquer </a:t>
            </a:r>
            <a:r>
              <a:rPr lang="fr-FR" b="1" dirty="0"/>
              <a:t>T</a:t>
            </a:r>
            <a:r>
              <a:rPr lang="fr-FR" dirty="0"/>
              <a:t> 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</a:t>
            </a:r>
            <a:r>
              <a:rPr lang="fr-FR" dirty="0" smtClean="0"/>
              <a:t> </a:t>
            </a:r>
            <a:r>
              <a:rPr lang="fr-FR" dirty="0"/>
              <a:t>chaque symbole d’entrée </a:t>
            </a:r>
            <a:r>
              <a:rPr lang="fr-FR" sz="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dirty="0"/>
              <a:t>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faire </a:t>
            </a:r>
          </a:p>
          <a:p>
            <a:pPr marL="0" indent="0">
              <a:buNone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Début</a:t>
            </a:r>
          </a:p>
          <a:p>
            <a:pPr marL="0" indent="0">
              <a:buNone/>
            </a:pPr>
            <a:r>
              <a:rPr lang="fr-FR" dirty="0" smtClean="0"/>
              <a:t>			U </a:t>
            </a:r>
            <a:r>
              <a:rPr lang="fr-FR" dirty="0"/>
              <a:t>← ε-</a:t>
            </a:r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fermeture</a:t>
            </a:r>
            <a:r>
              <a:rPr lang="fr-FR" dirty="0"/>
              <a:t>(</a:t>
            </a:r>
            <a:r>
              <a:rPr lang="fr-FR" b="1" u="sng" dirty="0"/>
              <a:t>Transiter</a:t>
            </a:r>
            <a:r>
              <a:rPr lang="fr-FR" dirty="0"/>
              <a:t>(</a:t>
            </a:r>
            <a:r>
              <a:rPr lang="fr-FR" b="1" dirty="0"/>
              <a:t>T</a:t>
            </a:r>
            <a:r>
              <a:rPr lang="fr-FR" dirty="0" smtClean="0"/>
              <a:t>, </a:t>
            </a:r>
            <a:r>
              <a:rPr lang="fr-FR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dirty="0"/>
              <a:t>)) 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fr-FR" dirty="0" smtClean="0"/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</a:t>
            </a:r>
            <a:r>
              <a:rPr lang="fr-FR" dirty="0" smtClean="0"/>
              <a:t>∉ </a:t>
            </a:r>
            <a:r>
              <a:rPr lang="fr-FR" dirty="0" err="1"/>
              <a:t>Détats</a:t>
            </a:r>
            <a:r>
              <a:rPr lang="fr-FR" dirty="0"/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Alors</a:t>
            </a:r>
            <a:r>
              <a:rPr lang="fr-FR" dirty="0"/>
              <a:t> Ajouter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fr-FR" dirty="0"/>
              <a:t> comme nœud non marqué à </a:t>
            </a:r>
            <a:r>
              <a:rPr lang="fr-FR" dirty="0" err="1" smtClean="0"/>
              <a:t>Détats</a:t>
            </a:r>
            <a:r>
              <a:rPr lang="fr-FR" dirty="0" smtClean="0"/>
              <a:t>  				</a:t>
            </a:r>
            <a:r>
              <a:rPr lang="fr-FR" dirty="0" err="1" smtClean="0"/>
              <a:t>DTrans</a:t>
            </a:r>
            <a:r>
              <a:rPr lang="fr-FR" dirty="0" smtClean="0"/>
              <a:t>[</a:t>
            </a:r>
            <a:r>
              <a:rPr lang="fr-FR" b="1" dirty="0" smtClean="0"/>
              <a:t>T</a:t>
            </a:r>
            <a:r>
              <a:rPr lang="fr-FR" dirty="0"/>
              <a:t>, </a:t>
            </a:r>
            <a:r>
              <a:rPr lang="fr-FR" sz="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dirty="0"/>
              <a:t>] ←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fr-FR" dirty="0"/>
              <a:t> 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b="1" dirty="0" smtClean="0"/>
              <a:t>Fin</a:t>
            </a:r>
            <a:r>
              <a:rPr lang="fr-FR" dirty="0" smtClean="0"/>
              <a:t> ;</a:t>
            </a:r>
          </a:p>
          <a:p>
            <a:pPr marL="0" indent="0">
              <a:buNone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Fin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  <a:r>
              <a:rPr lang="fr-FR" dirty="0" smtClean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0799245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9807" y="2509"/>
            <a:ext cx="10533993" cy="51775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520262"/>
            <a:ext cx="10891345" cy="61643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/>
              <a:t>Application </a:t>
            </a:r>
            <a:r>
              <a:rPr lang="fr-FR" dirty="0"/>
              <a:t>de l’algorithme de construction de sous ensemble sur l’AFN obtenu dans la figure 2.8.ε-fermeture(0) = {0, 1, 2, 4, 7} = </a:t>
            </a:r>
            <a:r>
              <a:rPr lang="fr-FR" dirty="0" smtClean="0"/>
              <a:t>A </a:t>
            </a:r>
          </a:p>
          <a:p>
            <a:pPr marL="0" indent="0">
              <a:buNone/>
            </a:pPr>
            <a:r>
              <a:rPr lang="fr-FR" u="sng" dirty="0" smtClean="0"/>
              <a:t>Pour T=A </a:t>
            </a:r>
          </a:p>
          <a:p>
            <a:pPr marL="0" indent="0">
              <a:buNone/>
            </a:pPr>
            <a:r>
              <a:rPr lang="fr-FR" dirty="0" smtClean="0"/>
              <a:t>    Marquer A</a:t>
            </a:r>
          </a:p>
          <a:p>
            <a:pPr marL="0" indent="0">
              <a:buNone/>
            </a:pPr>
            <a:r>
              <a:rPr lang="fr-FR" dirty="0" smtClean="0"/>
              <a:t>    ε-fermeture(Transiter(A</a:t>
            </a:r>
            <a:r>
              <a:rPr lang="fr-FR" dirty="0"/>
              <a:t>, a)) = ε-fermeture({3, 8}) = {3, 6, 1, 2, 4, 7, 8} = {1, 2, 3, 4, 6, 7, 8} = </a:t>
            </a:r>
            <a:r>
              <a:rPr lang="fr-FR" dirty="0" smtClean="0"/>
              <a:t>B</a:t>
            </a:r>
          </a:p>
          <a:p>
            <a:pPr marL="0" indent="0">
              <a:buNone/>
            </a:pPr>
            <a:r>
              <a:rPr lang="fr-FR" dirty="0" smtClean="0"/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DTran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[A, a] ←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ε-fermeture(Transiter(A</a:t>
            </a:r>
            <a:r>
              <a:rPr lang="fr-FR" dirty="0"/>
              <a:t>, b)) = ε-fermeture({5}) = {5, 6, 1, 2, 4, 7} = {1, 2, 4, 5, 6, 7} = </a:t>
            </a:r>
            <a:r>
              <a:rPr lang="fr-FR" dirty="0" smtClean="0"/>
              <a:t>C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DTran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[A, b] ←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  <a:p>
            <a:pPr marL="0" indent="0">
              <a:buNone/>
            </a:pPr>
            <a:r>
              <a:rPr lang="fr-FR" dirty="0" smtClean="0"/>
              <a:t>On </a:t>
            </a:r>
            <a:r>
              <a:rPr lang="fr-FR" dirty="0"/>
              <a:t>continue à appliquer l’algorithme avec les états actuellement non marqués B et C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    </a:t>
            </a:r>
            <a:r>
              <a:rPr lang="fr-FR" u="sng" dirty="0" smtClean="0"/>
              <a:t>Pour T=B</a:t>
            </a:r>
          </a:p>
          <a:p>
            <a:pPr marL="0" indent="0">
              <a:buNone/>
            </a:pPr>
            <a:r>
              <a:rPr lang="fr-FR" dirty="0" smtClean="0"/>
              <a:t>   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Marquer B</a:t>
            </a:r>
          </a:p>
          <a:p>
            <a:pPr marL="0" indent="0">
              <a:buNone/>
            </a:pPr>
            <a:r>
              <a:rPr lang="fr-FR" dirty="0" smtClean="0"/>
              <a:t>    ε-fermeture(Transiter(B</a:t>
            </a:r>
            <a:r>
              <a:rPr lang="fr-FR" dirty="0"/>
              <a:t>, a)) = ε-fermeture({3, 8}) = </a:t>
            </a:r>
            <a:r>
              <a:rPr lang="fr-FR" dirty="0" smtClean="0"/>
              <a:t>B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DTran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[B, a] ←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  <a:p>
            <a:pPr marL="0" indent="0">
              <a:buNone/>
            </a:pP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/>
              <a:t>   ε-fermeture(Transiter(B</a:t>
            </a:r>
            <a:r>
              <a:rPr lang="fr-FR" dirty="0"/>
              <a:t>, b)) = ε-fermeture({5, 9}) = {5, 6, 1, 2, 4, 7, 9} = {1, 2, 4, 5, 6, 7, 9} = </a:t>
            </a:r>
            <a:r>
              <a:rPr lang="fr-FR" dirty="0" smtClean="0"/>
              <a:t>D</a:t>
            </a:r>
          </a:p>
          <a:p>
            <a:pPr marL="0" indent="0">
              <a:buNone/>
            </a:pPr>
            <a:r>
              <a:rPr lang="fr-FR" dirty="0" smtClean="0"/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DTran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[B, b] ←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68889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4953" y="520262"/>
            <a:ext cx="11713778" cy="61485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u="sng" dirty="0"/>
              <a:t>Pour T=C</a:t>
            </a:r>
          </a:p>
          <a:p>
            <a:pPr marL="0" indent="0">
              <a:buNone/>
            </a:pPr>
            <a:r>
              <a:rPr lang="fr-FR" dirty="0"/>
              <a:t>    Marquer </a:t>
            </a:r>
            <a:r>
              <a:rPr lang="fr-FR" dirty="0" err="1"/>
              <a:t>Cε</a:t>
            </a:r>
            <a:r>
              <a:rPr lang="fr-FR" dirty="0"/>
              <a:t>-fermeture(Transiter(C, a)) = ε-fermeture({3, 8}) = B</a:t>
            </a:r>
          </a:p>
          <a:p>
            <a:pPr marL="0" indent="0">
              <a:buNone/>
            </a:pP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DTran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[C, a] ← B</a:t>
            </a:r>
          </a:p>
          <a:p>
            <a:pPr marL="0" indent="0">
              <a:buNone/>
            </a:pPr>
            <a:r>
              <a:rPr lang="fr-FR" dirty="0"/>
              <a:t>   </a:t>
            </a:r>
            <a:r>
              <a:rPr lang="fr-FR" dirty="0" smtClean="0"/>
              <a:t>ε-fermeture(Transiter(C</a:t>
            </a:r>
            <a:r>
              <a:rPr lang="fr-FR" dirty="0"/>
              <a:t>, b)) = ε-fermeture({5}) = {5, 6, 1, 2, 4, 7} = {1, 2, 4, 5, 6, 7} = C</a:t>
            </a:r>
          </a:p>
          <a:p>
            <a:pPr marL="0" indent="0">
              <a:buNone/>
            </a:pP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DTran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[C, b] ← C</a:t>
            </a:r>
          </a:p>
          <a:p>
            <a:pPr marL="0" indent="0">
              <a:buNone/>
            </a:pPr>
            <a:r>
              <a:rPr lang="fr-FR" dirty="0"/>
              <a:t>On continue à appliquer l’algorithme avec le seul état actuellement non marqué D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u="sng" dirty="0"/>
              <a:t>Pour T=D</a:t>
            </a:r>
          </a:p>
          <a:p>
            <a:pPr marL="0" indent="0">
              <a:buNone/>
            </a:pPr>
            <a:r>
              <a:rPr lang="fr-FR" dirty="0"/>
              <a:t>Marquer D</a:t>
            </a:r>
          </a:p>
          <a:p>
            <a:pPr marL="0" indent="0">
              <a:buNone/>
            </a:pPr>
            <a:r>
              <a:rPr lang="fr-FR" dirty="0"/>
              <a:t>ε-fermeture(Transiter(D, a)) = ε-fermeture({3, 8}) = B</a:t>
            </a:r>
          </a:p>
          <a:p>
            <a:pPr marL="0" indent="0">
              <a:buNone/>
            </a:pP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DTran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[D, a] ← B</a:t>
            </a:r>
          </a:p>
          <a:p>
            <a:pPr marL="0" indent="0">
              <a:buNone/>
            </a:pPr>
            <a:r>
              <a:rPr lang="fr-FR" dirty="0"/>
              <a:t>ε-fermeture(Transiter(D, b)) = ε-fermeture({5, 10}) = {5, 6, 1, 2, 4, 7, 10} = {1, 2, 4, 5, 6, 7, 10} = E</a:t>
            </a:r>
          </a:p>
          <a:p>
            <a:pPr marL="0" indent="0">
              <a:buNone/>
            </a:pP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DTran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[D, b] ← 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9807" y="2509"/>
            <a:ext cx="10533993" cy="51775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Exemple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(1)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14271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09"/>
            <a:ext cx="10515600" cy="51775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Exemple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520262"/>
            <a:ext cx="10891345" cy="6164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On </a:t>
            </a:r>
            <a:r>
              <a:rPr lang="fr-FR" dirty="0"/>
              <a:t>continue à appliquer l’algorithme avec le seul état actuellement non marqué 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u="sng" dirty="0" smtClean="0"/>
              <a:t>Pour T=E</a:t>
            </a:r>
          </a:p>
          <a:p>
            <a:pPr marL="0" indent="0">
              <a:buNone/>
            </a:pPr>
            <a:r>
              <a:rPr lang="fr-FR" dirty="0" smtClean="0"/>
              <a:t>Marquer E</a:t>
            </a:r>
          </a:p>
          <a:p>
            <a:pPr marL="0" indent="0">
              <a:buNone/>
            </a:pPr>
            <a:r>
              <a:rPr lang="fr-FR" dirty="0" smtClean="0"/>
              <a:t>ε-fermeture(Transiter(E</a:t>
            </a:r>
            <a:r>
              <a:rPr lang="fr-FR" dirty="0"/>
              <a:t>, a)) = ε-fermeture({3, 8}) = </a:t>
            </a:r>
            <a:r>
              <a:rPr lang="fr-FR" dirty="0" smtClean="0"/>
              <a:t>B</a:t>
            </a:r>
          </a:p>
          <a:p>
            <a:pPr marL="0" indent="0">
              <a:buNone/>
            </a:pP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DTran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[E, a] ←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  <a:p>
            <a:pPr marL="0" indent="0">
              <a:buNone/>
            </a:pPr>
            <a:r>
              <a:rPr lang="fr-FR" dirty="0" smtClean="0"/>
              <a:t>ε-fermeture(Transiter(E</a:t>
            </a:r>
            <a:r>
              <a:rPr lang="fr-FR" dirty="0"/>
              <a:t>, b)) = ε-fermeture({5}) = </a:t>
            </a:r>
            <a:r>
              <a:rPr lang="fr-FR" dirty="0" smtClean="0"/>
              <a:t>C</a:t>
            </a:r>
          </a:p>
          <a:p>
            <a:pPr marL="0" indent="0">
              <a:buNone/>
            </a:pP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DTran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[E, b] ←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  <a:p>
            <a:pPr marL="0" indent="0">
              <a:buNone/>
            </a:pPr>
            <a:r>
              <a:rPr lang="fr-FR" dirty="0" smtClean="0"/>
              <a:t>Après </a:t>
            </a:r>
            <a:r>
              <a:rPr lang="fr-FR" dirty="0"/>
              <a:t>plusieurs itérations, on arrive ainsi à un point où tous les sous ensembles d’états de l’AFD sont marqués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9511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20262"/>
            <a:ext cx="10515600" cy="608549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 la fin les cinq ensembles d’états construits sont :</a:t>
            </a:r>
          </a:p>
          <a:p>
            <a:pPr marL="1371600" lvl="3" indent="0">
              <a:buNone/>
            </a:pPr>
            <a:r>
              <a:rPr lang="fr-FR" sz="3600" b="1" dirty="0"/>
              <a:t>• A = {0, 1, 2, 4, 7}</a:t>
            </a:r>
          </a:p>
          <a:p>
            <a:pPr marL="1371600" lvl="3" indent="0">
              <a:buNone/>
            </a:pPr>
            <a:r>
              <a:rPr lang="fr-FR" sz="3600" b="1" dirty="0"/>
              <a:t>• B = {1, 2, 3, 4, 6, 7, 8}</a:t>
            </a:r>
          </a:p>
          <a:p>
            <a:pPr marL="1371600" lvl="3" indent="0">
              <a:buNone/>
            </a:pPr>
            <a:r>
              <a:rPr lang="fr-FR" sz="3600" b="1" dirty="0"/>
              <a:t>• C = {1, 2, 4, 5, 6, 7}</a:t>
            </a:r>
          </a:p>
          <a:p>
            <a:pPr marL="1371600" lvl="3" indent="0">
              <a:buNone/>
            </a:pPr>
            <a:r>
              <a:rPr lang="fr-FR" sz="3600" b="1" dirty="0"/>
              <a:t>• D = {1, 2, 4, 5, 6, 7, 9}</a:t>
            </a:r>
          </a:p>
          <a:p>
            <a:pPr marL="1371600" lvl="3" indent="0">
              <a:buNone/>
            </a:pPr>
            <a:r>
              <a:rPr lang="fr-FR" sz="3600" b="1" dirty="0"/>
              <a:t>• E = {1, 2, 4, 5, 6, 7, 10}</a:t>
            </a:r>
          </a:p>
          <a:p>
            <a:pPr marL="0" indent="0">
              <a:buNone/>
            </a:pPr>
            <a:r>
              <a:rPr lang="fr-FR" dirty="0"/>
              <a:t>A est l’état initial de l’automate et E son état final.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9807" y="2509"/>
            <a:ext cx="10533993" cy="51775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Exemple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(3)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818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265"/>
            <a:ext cx="10515600" cy="52024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Spécification des unités lexicales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67656"/>
            <a:ext cx="10515600" cy="5936343"/>
          </a:xfrm>
        </p:spPr>
        <p:txBody>
          <a:bodyPr>
            <a:normAutofit lnSpcReduction="10000"/>
          </a:bodyPr>
          <a:lstStyle/>
          <a:p>
            <a:r>
              <a:rPr lang="fr-FR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L’ensemble des unités lexicales</a:t>
            </a:r>
            <a:r>
              <a:rPr lang="fr-FR" sz="3600" dirty="0"/>
              <a:t>, qu’un analyseur reconnaît, constitue un </a:t>
            </a:r>
            <a:r>
              <a:rPr lang="fr-FR" sz="4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langage régulier L</a:t>
            </a:r>
            <a:r>
              <a:rPr lang="fr-FR" sz="3600" dirty="0"/>
              <a:t> qui peut être </a:t>
            </a:r>
            <a:r>
              <a:rPr lang="fr-FR" sz="3600" dirty="0" smtClean="0"/>
              <a:t>décrit par </a:t>
            </a:r>
            <a:r>
              <a:rPr lang="fr-FR" sz="3600" dirty="0"/>
              <a:t>des </a:t>
            </a:r>
            <a:r>
              <a:rPr lang="fr-FR" sz="44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expressions régulières</a:t>
            </a:r>
            <a:r>
              <a:rPr lang="fr-FR" sz="3600" dirty="0"/>
              <a:t> et reconnu par un automate d’états </a:t>
            </a:r>
            <a:r>
              <a:rPr lang="fr-FR" sz="3600" dirty="0" smtClean="0"/>
              <a:t>fini</a:t>
            </a:r>
          </a:p>
          <a:p>
            <a:r>
              <a:rPr lang="fr-FR" sz="3600" dirty="0" smtClean="0"/>
              <a:t>La 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spécification</a:t>
            </a:r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dirty="0" smtClean="0"/>
              <a:t>des </a:t>
            </a:r>
            <a:r>
              <a:rPr lang="fr-FR" sz="3600" dirty="0"/>
              <a:t>unités lexicales peut donc être effectuée en utilisant une 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notation</a:t>
            </a:r>
            <a:r>
              <a:rPr lang="fr-FR" sz="3600" dirty="0"/>
              <a:t> </a:t>
            </a:r>
            <a:r>
              <a:rPr lang="fr-FR" sz="3600" dirty="0" smtClean="0"/>
              <a:t>appelée </a:t>
            </a:r>
            <a:r>
              <a:rPr lang="fr-F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expressions régulières</a:t>
            </a:r>
            <a:r>
              <a:rPr lang="fr-FR" sz="3600" dirty="0" smtClean="0"/>
              <a:t> </a:t>
            </a:r>
          </a:p>
          <a:p>
            <a:r>
              <a:rPr lang="fr-FR" sz="3600" dirty="0" smtClean="0"/>
              <a:t>Une </a:t>
            </a:r>
            <a:r>
              <a:rPr lang="fr-FR" sz="3600" dirty="0"/>
              <a:t>expression régulière est 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construite</a:t>
            </a:r>
            <a:r>
              <a:rPr lang="fr-FR" sz="3600" dirty="0"/>
              <a:t> à partir </a:t>
            </a:r>
            <a:r>
              <a:rPr lang="fr-FR" sz="3600" b="1" dirty="0">
                <a:solidFill>
                  <a:srgbClr val="C00000"/>
                </a:solidFill>
              </a:rPr>
              <a:t>d’expressions régulières plus simples</a:t>
            </a:r>
            <a:r>
              <a:rPr lang="fr-FR" sz="3600" dirty="0" smtClean="0"/>
              <a:t>, en </a:t>
            </a:r>
            <a:r>
              <a:rPr lang="fr-FR" sz="3600" dirty="0"/>
              <a:t>utilisant un </a:t>
            </a:r>
            <a:r>
              <a:rPr lang="fr-FR" sz="3600" b="1" dirty="0">
                <a:solidFill>
                  <a:srgbClr val="C00000"/>
                </a:solidFill>
              </a:rPr>
              <a:t>ensemble de règles de définition</a:t>
            </a:r>
            <a:r>
              <a:rPr lang="fr-FR" sz="3600" dirty="0"/>
              <a:t> qui spécifient comment le langage est formé</a:t>
            </a:r>
            <a:r>
              <a:rPr lang="fr-FR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64260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-7"/>
            <a:ext cx="10515600" cy="44144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99090"/>
            <a:ext cx="10515600" cy="5577873"/>
          </a:xfrm>
        </p:spPr>
        <p:txBody>
          <a:bodyPr/>
          <a:lstStyle/>
          <a:p>
            <a:r>
              <a:rPr lang="fr-FR" dirty="0"/>
              <a:t>La table </a:t>
            </a:r>
            <a:r>
              <a:rPr lang="fr-FR" dirty="0" err="1"/>
              <a:t>DTrans</a:t>
            </a:r>
            <a:r>
              <a:rPr lang="fr-FR" dirty="0"/>
              <a:t> de l’AFD obtenu après l’application de l’algorithme de sous-ensembles à l’AFN de la figure 2.8.,est donnée par :</a:t>
            </a:r>
            <a:r>
              <a:rPr lang="fr-FR" dirty="0" err="1"/>
              <a:t>EtatsSymbolesa</a:t>
            </a:r>
            <a:r>
              <a:rPr lang="fr-FR" dirty="0"/>
              <a:t> </a:t>
            </a:r>
            <a:r>
              <a:rPr lang="fr-FR" dirty="0" err="1"/>
              <a:t>bA</a:t>
            </a:r>
            <a:r>
              <a:rPr lang="fr-FR" dirty="0"/>
              <a:t> B CB B DC B CD B EE B </a:t>
            </a:r>
            <a:r>
              <a:rPr lang="fr-FR" dirty="0" smtClean="0"/>
              <a:t>C</a:t>
            </a:r>
          </a:p>
          <a:p>
            <a:r>
              <a:rPr lang="fr-FR" dirty="0" smtClean="0"/>
              <a:t>La </a:t>
            </a:r>
            <a:r>
              <a:rPr lang="fr-FR" dirty="0"/>
              <a:t>figure 2.13 donne le graphe de transition de l’AFD obtenu :</a:t>
            </a:r>
          </a:p>
        </p:txBody>
      </p:sp>
    </p:spTree>
    <p:extLst>
      <p:ext uri="{BB962C8B-B14F-4D97-AF65-F5344CB8AC3E}">
        <p14:creationId xmlns:p14="http://schemas.microsoft.com/office/powerpoint/2010/main" val="17050512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Figure 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AFD équivalent à l’AFN de la figure 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précédente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56704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L’algorithme </a:t>
            </a:r>
            <a:r>
              <a:rPr lang="fr-FR" dirty="0"/>
              <a:t>de construction de sous-ensembles peut être formulé d’une manière plus condensée en </a:t>
            </a:r>
            <a:r>
              <a:rPr lang="fr-FR" dirty="0" smtClean="0"/>
              <a:t>utilisant une </a:t>
            </a:r>
            <a:r>
              <a:rPr lang="fr-FR" dirty="0"/>
              <a:t>représentation tabulaire. Notons que le principe est toujours le même que dans la première </a:t>
            </a:r>
            <a:r>
              <a:rPr lang="fr-FR" dirty="0" smtClean="0"/>
              <a:t>formulation présentée </a:t>
            </a:r>
            <a:r>
              <a:rPr lang="fr-FR" dirty="0"/>
              <a:t>précédemment</a:t>
            </a:r>
            <a:r>
              <a:rPr lang="fr-FR" dirty="0" smtClean="0"/>
              <a:t>.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c- Autre formulation de l’algorithme de construction de sous ensembles</a:t>
            </a:r>
          </a:p>
        </p:txBody>
      </p:sp>
    </p:spTree>
    <p:extLst>
      <p:ext uri="{BB962C8B-B14F-4D97-AF65-F5344CB8AC3E}">
        <p14:creationId xmlns:p14="http://schemas.microsoft.com/office/powerpoint/2010/main" val="6460142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c- Autre formulation de l’algorithme de construction de sous ensembles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1- </a:t>
            </a:r>
            <a:r>
              <a:rPr lang="fr-FR" dirty="0"/>
              <a:t>Commencer avec la ε-fermeture de l’état initial (elle représente le nouvel état initial) </a:t>
            </a:r>
            <a:r>
              <a:rPr lang="fr-FR" dirty="0" smtClean="0"/>
              <a:t>;</a:t>
            </a:r>
          </a:p>
          <a:p>
            <a:r>
              <a:rPr lang="fr-FR" dirty="0" smtClean="0"/>
              <a:t>2- </a:t>
            </a:r>
            <a:r>
              <a:rPr lang="fr-FR" dirty="0"/>
              <a:t>Rajouter dans la table de transition toutes les ε-fermetures des nouveaux états </a:t>
            </a:r>
            <a:r>
              <a:rPr lang="fr-FR" dirty="0" smtClean="0"/>
              <a:t>produits avec </a:t>
            </a:r>
            <a:r>
              <a:rPr lang="fr-FR" dirty="0"/>
              <a:t>leurs transitions </a:t>
            </a:r>
            <a:r>
              <a:rPr lang="fr-FR" dirty="0" smtClean="0"/>
              <a:t>;</a:t>
            </a:r>
          </a:p>
          <a:p>
            <a:r>
              <a:rPr lang="fr-FR" dirty="0" smtClean="0"/>
              <a:t>3- </a:t>
            </a:r>
            <a:r>
              <a:rPr lang="fr-FR" dirty="0"/>
              <a:t>Recommencer l’étape 2 jusqu’à ce qu’il n’y ait plus de nouvel état </a:t>
            </a:r>
            <a:r>
              <a:rPr lang="fr-FR" dirty="0" smtClean="0"/>
              <a:t>;</a:t>
            </a:r>
          </a:p>
          <a:p>
            <a:r>
              <a:rPr lang="fr-FR" dirty="0" smtClean="0"/>
              <a:t>4- </a:t>
            </a:r>
            <a:r>
              <a:rPr lang="fr-FR" dirty="0"/>
              <a:t>Tous les ε-fermetures contenant au moins un état final du premier </a:t>
            </a:r>
            <a:r>
              <a:rPr lang="fr-FR" dirty="0" smtClean="0"/>
              <a:t>automate deviennent </a:t>
            </a:r>
            <a:r>
              <a:rPr lang="fr-FR" dirty="0"/>
              <a:t>finaux </a:t>
            </a:r>
            <a:r>
              <a:rPr lang="fr-FR" dirty="0" smtClean="0"/>
              <a:t>;</a:t>
            </a:r>
          </a:p>
          <a:p>
            <a:r>
              <a:rPr lang="fr-FR" dirty="0" smtClean="0"/>
              <a:t>5- </a:t>
            </a:r>
            <a:r>
              <a:rPr lang="fr-FR" dirty="0"/>
              <a:t>Renuméroter les états en tant qu’états simples</a:t>
            </a:r>
            <a:r>
              <a:rPr lang="fr-F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48292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21"/>
            <a:ext cx="10515600" cy="47044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72966"/>
            <a:ext cx="10515600" cy="6006662"/>
          </a:xfrm>
        </p:spPr>
        <p:txBody>
          <a:bodyPr>
            <a:normAutofit/>
          </a:bodyPr>
          <a:lstStyle/>
          <a:p>
            <a:r>
              <a:rPr lang="fr-FR" dirty="0" smtClean="0"/>
              <a:t>Application </a:t>
            </a:r>
            <a:r>
              <a:rPr lang="fr-FR" dirty="0"/>
              <a:t>de cette formulation de l’algorithme de construction de sous ensemble sur l’AFN </a:t>
            </a:r>
            <a:r>
              <a:rPr lang="fr-FR" dirty="0" smtClean="0"/>
              <a:t>obtenu dans </a:t>
            </a:r>
            <a:r>
              <a:rPr lang="fr-FR" dirty="0"/>
              <a:t>la figure 2.8</a:t>
            </a:r>
            <a:r>
              <a:rPr lang="fr-FR" dirty="0" smtClean="0"/>
              <a:t>.</a:t>
            </a:r>
          </a:p>
          <a:p>
            <a:r>
              <a:rPr lang="fr-FR" dirty="0" smtClean="0"/>
              <a:t>La </a:t>
            </a:r>
            <a:r>
              <a:rPr lang="fr-FR" dirty="0"/>
              <a:t>table de transition de l’AFD obtenu est donnée par </a:t>
            </a:r>
            <a:r>
              <a:rPr lang="fr-FR" dirty="0" smtClean="0"/>
              <a:t>:</a:t>
            </a:r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97224"/>
              </p:ext>
            </p:extLst>
          </p:nvPr>
        </p:nvGraphicFramePr>
        <p:xfrm>
          <a:off x="1986455" y="2065284"/>
          <a:ext cx="81735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515"/>
                <a:gridCol w="2724515"/>
                <a:gridCol w="2724515"/>
              </a:tblGrid>
              <a:tr h="367795">
                <a:tc rowSpan="2">
                  <a:txBody>
                    <a:bodyPr/>
                    <a:lstStyle/>
                    <a:p>
                      <a:pPr algn="ctr"/>
                      <a:r>
                        <a:rPr lang="fr-FR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Etats</a:t>
                      </a:r>
                      <a:endParaRPr lang="fr-FR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Symboles</a:t>
                      </a:r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6779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fr-FR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fr-FR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67795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0,1,2,4,7 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1,2,3,4,6,7,8 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1,2,4,5,6, 7</a:t>
                      </a:r>
                      <a:endParaRPr lang="fr-FR" sz="2800" b="1" dirty="0"/>
                    </a:p>
                  </a:txBody>
                  <a:tcPr/>
                </a:tc>
              </a:tr>
              <a:tr h="367795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1,2,3,4,6,7,8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1,2,3,4,6,7,8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1,2,4,5,6,7,9</a:t>
                      </a:r>
                      <a:endParaRPr lang="fr-FR" sz="2800" b="1" dirty="0"/>
                    </a:p>
                  </a:txBody>
                  <a:tcPr/>
                </a:tc>
              </a:tr>
              <a:tr h="367795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1,2,4,5,6, 7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1,2,3,4,6,7,8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1,2,4,5,6, 7</a:t>
                      </a:r>
                      <a:endParaRPr lang="fr-FR" sz="2800" b="1" dirty="0"/>
                    </a:p>
                  </a:txBody>
                  <a:tcPr/>
                </a:tc>
              </a:tr>
              <a:tr h="367795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1,2,4,5,6,7,9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1,2,3,4,6,7,8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1,2,4,5,6,7,10</a:t>
                      </a:r>
                      <a:endParaRPr lang="fr-FR" sz="2800" b="1" dirty="0" smtClean="0"/>
                    </a:p>
                  </a:txBody>
                  <a:tcPr/>
                </a:tc>
              </a:tr>
              <a:tr h="367795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1,2,4,5,6,7,10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1,2,3,4,6,7,8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 smtClean="0"/>
                        <a:t>1,2,4,5,6, 7</a:t>
                      </a:r>
                      <a:endParaRPr lang="fr-FR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3398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40978"/>
            <a:ext cx="10515600" cy="5864773"/>
          </a:xfrm>
        </p:spPr>
        <p:txBody>
          <a:bodyPr>
            <a:normAutofit/>
          </a:bodyPr>
          <a:lstStyle/>
          <a:p>
            <a:r>
              <a:rPr lang="fr-FR" dirty="0"/>
              <a:t>Après renumérotation des états, nous obtenons la table suivante qui est identique à celle obtenue avec </a:t>
            </a:r>
            <a:r>
              <a:rPr lang="fr-FR" dirty="0" smtClean="0"/>
              <a:t>la première </a:t>
            </a:r>
            <a:r>
              <a:rPr lang="fr-FR" dirty="0"/>
              <a:t>formulation de l’algorithme de construction de sous ensembles (voir juste avant la figure </a:t>
            </a:r>
            <a:r>
              <a:rPr lang="fr-FR" dirty="0" smtClean="0"/>
              <a:t>précédente) :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50150"/>
              </p:ext>
            </p:extLst>
          </p:nvPr>
        </p:nvGraphicFramePr>
        <p:xfrm>
          <a:off x="1986455" y="2412130"/>
          <a:ext cx="81735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515"/>
                <a:gridCol w="2724515"/>
                <a:gridCol w="2724515"/>
              </a:tblGrid>
              <a:tr h="367795">
                <a:tc rowSpan="2">
                  <a:txBody>
                    <a:bodyPr/>
                    <a:lstStyle/>
                    <a:p>
                      <a:pPr algn="ctr"/>
                      <a:r>
                        <a:rPr lang="fr-FR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Etats</a:t>
                      </a:r>
                      <a:endParaRPr lang="fr-FR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Symboles</a:t>
                      </a:r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6779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fr-FR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fr-FR" sz="3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67795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A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800" b="0" dirty="0" smtClean="0"/>
                        <a:t>B</a:t>
                      </a:r>
                      <a:endParaRPr lang="fr-FR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0" dirty="0" smtClean="0"/>
                        <a:t>C</a:t>
                      </a:r>
                      <a:endParaRPr lang="fr-FR" sz="2800" b="0" dirty="0"/>
                    </a:p>
                  </a:txBody>
                  <a:tcPr/>
                </a:tc>
              </a:tr>
              <a:tr h="367795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B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800" b="0" dirty="0" smtClean="0"/>
                        <a:t>B</a:t>
                      </a:r>
                      <a:endParaRPr lang="fr-FR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0" dirty="0" smtClean="0"/>
                        <a:t>D</a:t>
                      </a:r>
                      <a:endParaRPr lang="fr-FR" sz="2800" b="0" dirty="0"/>
                    </a:p>
                  </a:txBody>
                  <a:tcPr/>
                </a:tc>
              </a:tr>
              <a:tr h="367795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C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800" b="0" dirty="0" smtClean="0"/>
                        <a:t>B</a:t>
                      </a:r>
                      <a:endParaRPr lang="fr-FR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0" dirty="0" smtClean="0"/>
                        <a:t>C</a:t>
                      </a:r>
                      <a:endParaRPr lang="fr-FR" sz="2800" b="0" dirty="0"/>
                    </a:p>
                  </a:txBody>
                  <a:tcPr/>
                </a:tc>
              </a:tr>
              <a:tr h="367795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D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800" b="0" dirty="0" smtClean="0"/>
                        <a:t>B</a:t>
                      </a:r>
                      <a:endParaRPr lang="fr-FR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0" dirty="0" smtClean="0"/>
                        <a:t>E</a:t>
                      </a:r>
                      <a:endParaRPr lang="fr-FR" sz="2800" b="0" dirty="0" smtClean="0"/>
                    </a:p>
                  </a:txBody>
                  <a:tcPr/>
                </a:tc>
              </a:tr>
              <a:tr h="367795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E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800" b="0" dirty="0" smtClean="0"/>
                        <a:t>B</a:t>
                      </a:r>
                      <a:endParaRPr lang="fr-FR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0" dirty="0" smtClean="0"/>
                        <a:t>C</a:t>
                      </a:r>
                      <a:endParaRPr lang="fr-FR" sz="2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38200" y="2521"/>
            <a:ext cx="10515600" cy="47044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24903449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Minimisation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d’un AFD (étape 5)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Intuitivement</a:t>
            </a:r>
            <a:r>
              <a:rPr lang="fr-FR" dirty="0"/>
              <a:t>, la minimisation d’un AFD consiste en deux opérations principales </a:t>
            </a:r>
            <a:r>
              <a:rPr lang="fr-FR" dirty="0" smtClean="0"/>
              <a:t>:</a:t>
            </a:r>
          </a:p>
          <a:p>
            <a:pPr lvl="4"/>
            <a:r>
              <a:rPr lang="fr-FR" sz="4000" dirty="0" smtClean="0"/>
              <a:t>• </a:t>
            </a:r>
            <a:r>
              <a:rPr lang="fr-FR" sz="4000" dirty="0"/>
              <a:t>Elimination de tous les états inaccessibles (et improductifs) de </a:t>
            </a:r>
            <a:r>
              <a:rPr lang="fr-FR" sz="4000" dirty="0" smtClean="0"/>
              <a:t>l’AFD</a:t>
            </a:r>
          </a:p>
          <a:p>
            <a:pPr lvl="4"/>
            <a:r>
              <a:rPr lang="fr-FR" sz="4000" dirty="0" smtClean="0"/>
              <a:t>• </a:t>
            </a:r>
            <a:r>
              <a:rPr lang="fr-FR" sz="4000" dirty="0"/>
              <a:t>Regroupement des états équivalents en les remplaçant par des classes d’équivalence </a:t>
            </a:r>
            <a:r>
              <a:rPr lang="fr-FR" sz="4000" dirty="0" smtClean="0"/>
              <a:t>d’états </a:t>
            </a:r>
          </a:p>
        </p:txBody>
      </p:sp>
    </p:spTree>
    <p:extLst>
      <p:ext uri="{BB962C8B-B14F-4D97-AF65-F5344CB8AC3E}">
        <p14:creationId xmlns:p14="http://schemas.microsoft.com/office/powerpoint/2010/main" val="5328899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Minimisation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d’un AFD (étape 5)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Sachant </a:t>
            </a:r>
            <a:r>
              <a:rPr lang="fr-FR" dirty="0"/>
              <a:t>que </a:t>
            </a:r>
            <a:r>
              <a:rPr lang="fr-FR" dirty="0" smtClean="0"/>
              <a:t>:</a:t>
            </a:r>
          </a:p>
          <a:p>
            <a:r>
              <a:rPr lang="fr-FR" dirty="0" smtClean="0"/>
              <a:t>• </a:t>
            </a:r>
            <a:r>
              <a:rPr lang="fr-FR" dirty="0"/>
              <a:t>Un état e est accessible s’il existe une chaîne menant à e à partir de l’état initial. </a:t>
            </a:r>
            <a:endParaRPr lang="fr-FR" dirty="0" smtClean="0"/>
          </a:p>
          <a:p>
            <a:r>
              <a:rPr lang="fr-FR" dirty="0" smtClean="0"/>
              <a:t>Un </a:t>
            </a:r>
            <a:r>
              <a:rPr lang="fr-FR" dirty="0"/>
              <a:t>état, autre </a:t>
            </a:r>
            <a:r>
              <a:rPr lang="fr-FR" dirty="0" smtClean="0"/>
              <a:t>que l’état </a:t>
            </a:r>
            <a:r>
              <a:rPr lang="fr-FR" dirty="0"/>
              <a:t>initial, est inaccessible lorsqu’aucun arc n’arrive sur cet état dans un chemin provenant de </a:t>
            </a:r>
            <a:r>
              <a:rPr lang="fr-FR" dirty="0" smtClean="0"/>
              <a:t>l’état initial. Par </a:t>
            </a:r>
            <a:r>
              <a:rPr lang="fr-FR" dirty="0"/>
              <a:t>exemple, dans l’automate 10al’état 1 est inaccessible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• </a:t>
            </a:r>
            <a:r>
              <a:rPr lang="fr-FR" dirty="0"/>
              <a:t>On dit que deux états sont équivalents si ces états permettent d’atteindre un état final à travers </a:t>
            </a:r>
            <a:r>
              <a:rPr lang="fr-FR" dirty="0" smtClean="0"/>
              <a:t>la même </a:t>
            </a:r>
            <a:r>
              <a:rPr lang="fr-FR" dirty="0"/>
              <a:t>chaîne. </a:t>
            </a:r>
            <a:endParaRPr lang="fr-FR" dirty="0" smtClean="0"/>
          </a:p>
          <a:p>
            <a:r>
              <a:rPr lang="fr-FR" dirty="0" smtClean="0"/>
              <a:t>En </a:t>
            </a:r>
            <a:r>
              <a:rPr lang="fr-FR" dirty="0"/>
              <a:t>d’autres termes, tous les suffixes reconnus à partir de ses états sont exactement </a:t>
            </a:r>
            <a:r>
              <a:rPr lang="fr-FR" dirty="0" smtClean="0"/>
              <a:t>les mêmes. </a:t>
            </a:r>
          </a:p>
          <a:p>
            <a:r>
              <a:rPr lang="fr-FR" dirty="0" smtClean="0"/>
              <a:t>Par </a:t>
            </a:r>
            <a:r>
              <a:rPr lang="fr-FR" dirty="0"/>
              <a:t>exemple, la figure 2.14 montre la minimisation d’un automate contenant deux états équivalents(états 3 et 4</a:t>
            </a:r>
            <a:r>
              <a:rPr lang="fr-FR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683876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Figure 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Exemple de minimisation d’un AFD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08933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Minimisation 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d’un AFD (étape 5)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</a:t>
            </a:r>
            <a:r>
              <a:rPr lang="fr-FR" dirty="0"/>
              <a:t>algorithme simplifié de minimisation peut être utilisé, il fonctionne par raffinements successifs en </a:t>
            </a:r>
            <a:r>
              <a:rPr lang="fr-FR" dirty="0" smtClean="0"/>
              <a:t>définissant des </a:t>
            </a:r>
            <a:r>
              <a:rPr lang="fr-FR" dirty="0"/>
              <a:t>classes d’équivalence d’états qui vont correspondre aux états du nouvel automate (minimisé).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306953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6257</Words>
  <Application>Microsoft Office PowerPoint</Application>
  <PresentationFormat>Grand écran</PresentationFormat>
  <Paragraphs>756</Paragraphs>
  <Slides>103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103</vt:i4>
      </vt:variant>
    </vt:vector>
  </HeadingPairs>
  <TitlesOfParts>
    <vt:vector size="107" baseType="lpstr">
      <vt:lpstr>Arial</vt:lpstr>
      <vt:lpstr>Calibri</vt:lpstr>
      <vt:lpstr>Calibri Light</vt:lpstr>
      <vt:lpstr>Thème Office</vt:lpstr>
      <vt:lpstr>Construction d’analyseur lexical basée sur les automates finis</vt:lpstr>
      <vt:lpstr>Présentation PowerPoint</vt:lpstr>
      <vt:lpstr>CHAPITRE 2 : ANALYSE L EXICALE</vt:lpstr>
      <vt:lpstr>Rôle de l’analyseur lexical</vt:lpstr>
      <vt:lpstr>Figure 2.1. Analyse lexicale et syntaxique en deux passes différentes</vt:lpstr>
      <vt:lpstr>Figure 2.2. Analyses lexicale et syntaxique en une seule passe</vt:lpstr>
      <vt:lpstr>Tâches effectuées par l’analyseur lexical</vt:lpstr>
      <vt:lpstr>Symboles associés aux unités lexicales</vt:lpstr>
      <vt:lpstr>Spécification des unités lexicales</vt:lpstr>
      <vt:lpstr>Spécification des unités lexicales (1)</vt:lpstr>
      <vt:lpstr>Spécification des unités lexicales (2)</vt:lpstr>
      <vt:lpstr>Exemple 1</vt:lpstr>
      <vt:lpstr>Exemple 2</vt:lpstr>
      <vt:lpstr>Remarque</vt:lpstr>
      <vt:lpstr>Remarque (1)</vt:lpstr>
      <vt:lpstr>Présentation PowerPoint</vt:lpstr>
      <vt:lpstr>Approches de construction des analyseurs lexicaux</vt:lpstr>
      <vt:lpstr>Construction d’analyseur lexical basée sur les diagrammes de transition</vt:lpstr>
      <vt:lpstr>Introduction aux diagrammes de transitions</vt:lpstr>
      <vt:lpstr>Exemple de diagrammes de transitions</vt:lpstr>
      <vt:lpstr>Notations Adoptées</vt:lpstr>
      <vt:lpstr>Remarque</vt:lpstr>
      <vt:lpstr>Exemple 1</vt:lpstr>
      <vt:lpstr>Figure - Diagramme de transition des identificateurs</vt:lpstr>
      <vt:lpstr>Exemple 2</vt:lpstr>
      <vt:lpstr>NbRéel = chiffre chiffre* ((. chiffre chiffre*)? (E(+/-)?chiffre chiffre*)?</vt:lpstr>
      <vt:lpstr>Exemple d’implémentation d’un diagramme de transition d’un identificateur</vt:lpstr>
      <vt:lpstr>Fonction Lettre</vt:lpstr>
      <vt:lpstr>Fonction Chiffre</vt:lpstr>
      <vt:lpstr>Etapes de l’implémentation</vt:lpstr>
      <vt:lpstr>Démarche générale d’implémentation d’un analyseur lexical à partir d’un diagramme de transition</vt:lpstr>
      <vt:lpstr>Démarche générale d’implémentation d’un analyseur lexical à partir d’un diagramme de transition (suite)</vt:lpstr>
      <vt:lpstr>Démarche générale d’implémentation d’un analyseur lexical à partir d’un diagramme de transition (suite)</vt:lpstr>
      <vt:lpstr>Démarche générale d’implémentation d’un analyseur lexical à partir d’un diagramme de transition (suite)</vt:lpstr>
      <vt:lpstr>Série de TD N◦ 1</vt:lpstr>
      <vt:lpstr>Série de TD N◦ 1</vt:lpstr>
      <vt:lpstr>Série de TD N◦ 1</vt:lpstr>
      <vt:lpstr>Série de TD N◦ 1</vt:lpstr>
      <vt:lpstr>Démarche générale de construction d’un analyseur lexical</vt:lpstr>
      <vt:lpstr>b. Démarche générale de construction d’un analyseur lexical</vt:lpstr>
      <vt:lpstr>Cette approche est constituée de 6 étapes :</vt:lpstr>
      <vt:lpstr>Cette approche est constituée de 6 étapes (2) </vt:lpstr>
      <vt:lpstr>Automates à états finis</vt:lpstr>
      <vt:lpstr>Automates à états finis</vt:lpstr>
      <vt:lpstr>Automates à états finis</vt:lpstr>
      <vt:lpstr>Automate fini non déterministe</vt:lpstr>
      <vt:lpstr>Exemple</vt:lpstr>
      <vt:lpstr>Figure - Un AFN pour l’expression (a|b)*abb</vt:lpstr>
      <vt:lpstr>Implémentation la plus simple d’un AFN</vt:lpstr>
      <vt:lpstr>Pour l’AFN de la figure de l’AFN, la table de transition est la suivante:</vt:lpstr>
      <vt:lpstr>Implémentation la plus simple d’un AFN</vt:lpstr>
      <vt:lpstr>Exemple</vt:lpstr>
      <vt:lpstr>Le premier conduit à l’acceptation de la chaîne</vt:lpstr>
      <vt:lpstr>le second stationne sur l’état 0 qui n’est pas un état final</vt:lpstr>
      <vt:lpstr>Automate fini déterministe AFD</vt:lpstr>
      <vt:lpstr>Automate fini déterministe AFD</vt:lpstr>
      <vt:lpstr>Remarque</vt:lpstr>
      <vt:lpstr>Construction d’AFN à partir d’expressions régulière (étape 2)</vt:lpstr>
      <vt:lpstr>Construction d’AFN à partir d’expressions régulière (étape 2)</vt:lpstr>
      <vt:lpstr>Les règles de l’algorithme de Thompson sont les suivantes :</vt:lpstr>
      <vt:lpstr>Les règles de l’algorithme de Thompson sont les suivantes :</vt:lpstr>
      <vt:lpstr>Les règles de l’algorithme de Thompson sont les suivantes (Suite):</vt:lpstr>
      <vt:lpstr>Exemple</vt:lpstr>
      <vt:lpstr>Déterminisation d’un AFN (étape 4)</vt:lpstr>
      <vt:lpstr>Figure - Automate fini non déterministe N pour accepter (a|b)*abb</vt:lpstr>
      <vt:lpstr>Déterminisation d’un AFN ne contenant pas de ε-transitions</vt:lpstr>
      <vt:lpstr>Etapes de l’algorithme</vt:lpstr>
      <vt:lpstr>Exemple</vt:lpstr>
      <vt:lpstr>Après application de l’algorithme, nous obtenons la table de transition de l’AFD suivante:</vt:lpstr>
      <vt:lpstr>Après renumérotation la table de l’AFD devient </vt:lpstr>
      <vt:lpstr>Transformation manuelle d’un AFN en AFD (cas général)</vt:lpstr>
      <vt:lpstr>On utilise les règles de conversion suivantes pour rendre déterministe un AFN pouvant contenir des ε-transitions:</vt:lpstr>
      <vt:lpstr>On utilise les règles de conversion suivantes pour rendre déterministe un AFN pouvant contenir des ε-transitions   (suite):</vt:lpstr>
      <vt:lpstr>Exemple</vt:lpstr>
      <vt:lpstr>Figure - Exemple d’AFN équivalent</vt:lpstr>
      <vt:lpstr>AFN équivalent</vt:lpstr>
      <vt:lpstr>Figure AFD équivalent à l’AFN de la figure:</vt:lpstr>
      <vt:lpstr>Méthode de construction de sous-ensembles pour la transformation des AFN en AFD (cas général)</vt:lpstr>
      <vt:lpstr>a- Notations et opérations utilisées</vt:lpstr>
      <vt:lpstr>Remarque</vt:lpstr>
      <vt:lpstr>Figure - Exemple d’AFN pour le calcul ε-fermeture</vt:lpstr>
      <vt:lpstr>a- Notations et opérations utilisées (suite)</vt:lpstr>
      <vt:lpstr>Figure - Exemple d’AFN pour le calcul de Transiter</vt:lpstr>
      <vt:lpstr>b- Principe de l’algorithme de construction de sous ensembles</vt:lpstr>
      <vt:lpstr>Algorithme Construction Sous Ensembles</vt:lpstr>
      <vt:lpstr>Exemple</vt:lpstr>
      <vt:lpstr>Exemple (1)</vt:lpstr>
      <vt:lpstr>Exemple (2)</vt:lpstr>
      <vt:lpstr>Exemple (3)</vt:lpstr>
      <vt:lpstr>Exemple (3)</vt:lpstr>
      <vt:lpstr>Figure - AFD équivalent à l’AFN de la figure précédente</vt:lpstr>
      <vt:lpstr>c- Autre formulation de l’algorithme de construction de sous ensembles</vt:lpstr>
      <vt:lpstr>c- Autre formulation de l’algorithme de construction de sous ensembles</vt:lpstr>
      <vt:lpstr>Exemple</vt:lpstr>
      <vt:lpstr>Exemple</vt:lpstr>
      <vt:lpstr>Minimisation d’un AFD (étape 5)</vt:lpstr>
      <vt:lpstr>Minimisation d’un AFD (étape 5)</vt:lpstr>
      <vt:lpstr>Figure - Exemple de minimisation d’un AFD</vt:lpstr>
      <vt:lpstr>Minimisation d’un AFD (étape 5)</vt:lpstr>
      <vt:lpstr>Cet algorithme comprend les étapes suivantes :</vt:lpstr>
      <vt:lpstr>Simulation d’un AFD (étape 6)</vt:lpstr>
      <vt:lpstr>L’algorithme de simulation de l’AFD est le suivant</vt:lpstr>
      <vt:lpstr>2.7 Générateurs d’analyseurs lexicaux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</dc:creator>
  <cp:lastModifiedBy>dell</cp:lastModifiedBy>
  <cp:revision>90</cp:revision>
  <dcterms:created xsi:type="dcterms:W3CDTF">2023-11-07T08:45:47Z</dcterms:created>
  <dcterms:modified xsi:type="dcterms:W3CDTF">2023-11-08T20:31:46Z</dcterms:modified>
</cp:coreProperties>
</file>