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EAC"/>
    <a:srgbClr val="FE9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715"/>
  </p:normalViewPr>
  <p:slideViewPr>
    <p:cSldViewPr snapToGrid="0">
      <p:cViewPr>
        <p:scale>
          <a:sx n="63" d="100"/>
          <a:sy n="63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3043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0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6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4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9463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49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4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06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72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28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131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98B6E4C-338D-444C-A380-D64546F8D1D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C30B4BD-3755-46E5-8CEB-B02F683A90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4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F10708-AC9E-480F-892C-B4D82A7C0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fr-FR" dirty="0"/>
              <a:t>Projet IA : Sudoku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3F9659-8C62-4FAD-8F83-BBCF745B1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Groupe Arbitre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 3" descr="Une image contenant oiseau, grand, fenêtre, noir&#10;&#10;Description générée automatiquement">
            <a:extLst>
              <a:ext uri="{FF2B5EF4-FFF2-40B4-BE49-F238E27FC236}">
                <a16:creationId xmlns:a16="http://schemas.microsoft.com/office/drawing/2014/main" id="{35E06E77-D1FF-4C5B-960E-3B365F810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 r="1647" b="-2"/>
          <a:stretch/>
        </p:blipFill>
        <p:spPr>
          <a:xfrm>
            <a:off x="1371403" y="1361182"/>
            <a:ext cx="4207669" cy="43356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B2F3A7-131C-9342-BA4C-DC93B020B683}"/>
              </a:ext>
            </a:extLst>
          </p:cNvPr>
          <p:cNvSpPr txBox="1"/>
          <p:nvPr/>
        </p:nvSpPr>
        <p:spPr>
          <a:xfrm>
            <a:off x="8599864" y="5977551"/>
            <a:ext cx="359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Rayane </a:t>
            </a:r>
            <a:r>
              <a:rPr lang="fr-FR" dirty="0" err="1"/>
              <a:t>Saby</a:t>
            </a:r>
            <a:r>
              <a:rPr lang="fr-FR" dirty="0"/>
              <a:t>, Julien </a:t>
            </a:r>
            <a:r>
              <a:rPr lang="fr-FR" dirty="0" err="1"/>
              <a:t>Jaslet</a:t>
            </a:r>
            <a:r>
              <a:rPr lang="fr-FR" dirty="0"/>
              <a:t>, Louis </a:t>
            </a:r>
            <a:r>
              <a:rPr lang="fr-FR" dirty="0" err="1"/>
              <a:t>Tromparent</a:t>
            </a:r>
            <a:r>
              <a:rPr lang="fr-FR" dirty="0"/>
              <a:t> et Salomé Myara</a:t>
            </a:r>
          </a:p>
        </p:txBody>
      </p:sp>
    </p:spTree>
    <p:extLst>
      <p:ext uri="{BB962C8B-B14F-4D97-AF65-F5344CB8AC3E}">
        <p14:creationId xmlns:p14="http://schemas.microsoft.com/office/powerpoint/2010/main" val="408193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06E989-88CD-4DEB-B3BF-3C97913F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2"/>
                </a:solidFill>
              </a:rPr>
              <a:t>Sommaire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CD499F-47C4-4074-A9B1-2D8EA264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fr-FR" sz="3200" dirty="0"/>
              <a:t> Contexte</a:t>
            </a:r>
          </a:p>
          <a:p>
            <a:pPr marL="457200" indent="-457200">
              <a:buAutoNum type="arabicPeriod"/>
            </a:pPr>
            <a:r>
              <a:rPr lang="fr-FR" sz="3200" dirty="0"/>
              <a:t>Architecture du projet</a:t>
            </a:r>
          </a:p>
          <a:p>
            <a:pPr marL="457200" indent="-457200">
              <a:buAutoNum type="arabicPeriod"/>
            </a:pPr>
            <a:r>
              <a:rPr lang="fr-FR" sz="3200" dirty="0"/>
              <a:t>Méthode de résolution</a:t>
            </a:r>
          </a:p>
          <a:p>
            <a:pPr marL="457200" indent="-457200">
              <a:buAutoNum type="arabicPeriod"/>
            </a:pPr>
            <a:r>
              <a:rPr lang="fr-FR" sz="3200" dirty="0"/>
              <a:t> Résultats des solutions</a:t>
            </a:r>
          </a:p>
          <a:p>
            <a:pPr marL="0" indent="0">
              <a:buNone/>
            </a:pPr>
            <a:endParaRPr lang="fr-FR" sz="1800" dirty="0"/>
          </a:p>
          <a:p>
            <a:pPr marL="457200" indent="-457200">
              <a:buAutoNum type="arabicPeriod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0144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4CC0DF-4387-4752-A1AB-252EF9C9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748" y="270732"/>
            <a:ext cx="5886515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 1. </a:t>
            </a:r>
            <a:r>
              <a:rPr lang="en-US" sz="7200" cap="all" dirty="0" err="1"/>
              <a:t>Contexte</a:t>
            </a:r>
            <a:br>
              <a:rPr lang="en-US" sz="7200" cap="all" dirty="0"/>
            </a:br>
            <a:endParaRPr lang="en-US" sz="7200" cap="all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7EE7E6-DBD4-42C6-ACE8-9B2E4999AFF7}"/>
              </a:ext>
            </a:extLst>
          </p:cNvPr>
          <p:cNvSpPr txBox="1"/>
          <p:nvPr/>
        </p:nvSpPr>
        <p:spPr>
          <a:xfrm>
            <a:off x="6711885" y="4436462"/>
            <a:ext cx="4798243" cy="17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12000"/>
              </a:lnSpc>
              <a:spcAft>
                <a:spcPts val="600"/>
              </a:spcAft>
            </a:pPr>
            <a:r>
              <a:rPr lang="en-US" sz="3200" b="1" dirty="0" err="1">
                <a:solidFill>
                  <a:schemeClr val="tx2"/>
                </a:solidFill>
              </a:rPr>
              <a:t>Règles</a:t>
            </a:r>
            <a:r>
              <a:rPr lang="en-US" sz="3200" b="1" dirty="0">
                <a:solidFill>
                  <a:schemeClr val="tx2"/>
                </a:solidFill>
              </a:rPr>
              <a:t> du </a:t>
            </a:r>
            <a:r>
              <a:rPr lang="en-US" sz="3200" b="1" dirty="0" err="1">
                <a:solidFill>
                  <a:schemeClr val="tx2"/>
                </a:solidFill>
              </a:rPr>
              <a:t>jeu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0" name="Picture 2" descr="Résultat de recherche d'images pour &quot;Règle sudoku&quot;">
            <a:extLst>
              <a:ext uri="{FF2B5EF4-FFF2-40B4-BE49-F238E27FC236}">
                <a16:creationId xmlns:a16="http://schemas.microsoft.com/office/drawing/2014/main" id="{BD97E524-80CF-403A-B389-002CAB53E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326" y="1333221"/>
            <a:ext cx="4017823" cy="439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6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CC0DF-4387-4752-A1AB-252EF9C9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83" y="277378"/>
            <a:ext cx="8534400" cy="1507067"/>
          </a:xfrm>
        </p:spPr>
        <p:txBody>
          <a:bodyPr>
            <a:normAutofit/>
          </a:bodyPr>
          <a:lstStyle/>
          <a:p>
            <a:r>
              <a:rPr lang="fr-FR" dirty="0"/>
              <a:t> 1. Contexte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FF709B-A093-4C61-BC01-B467DA83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97" y="1361439"/>
            <a:ext cx="921703" cy="1216889"/>
          </a:xfrm>
          <a:prstGeom prst="rect">
            <a:avLst/>
          </a:prstGeom>
        </p:spPr>
      </p:pic>
      <p:pic>
        <p:nvPicPr>
          <p:cNvPr id="1026" name="Picture 2" descr="Résultat de recherche d'images pour &quot;github&quot;">
            <a:extLst>
              <a:ext uri="{FF2B5EF4-FFF2-40B4-BE49-F238E27FC236}">
                <a16:creationId xmlns:a16="http://schemas.microsoft.com/office/drawing/2014/main" id="{253BF84C-7FD5-4590-AB17-840C8E38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99" y="3099470"/>
            <a:ext cx="1685607" cy="112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FA1683-CF7A-4B2E-8485-67A35370A6F0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2536665" y="1882095"/>
            <a:ext cx="1645403" cy="9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0E44FEB-DB9E-404E-ABF2-62CC2D9C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194" y="4545883"/>
            <a:ext cx="921703" cy="1258091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4837471-9C4B-4AC8-ACD6-C9CF3250F31F}"/>
              </a:ext>
            </a:extLst>
          </p:cNvPr>
          <p:cNvCxnSpPr>
            <a:cxnSpLocks/>
          </p:cNvCxnSpPr>
          <p:nvPr/>
        </p:nvCxnSpPr>
        <p:spPr>
          <a:xfrm flipV="1">
            <a:off x="2781661" y="4409440"/>
            <a:ext cx="1292499" cy="10441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ésultat de recherche d'images pour &quot;visual studio&quot;">
            <a:extLst>
              <a:ext uri="{FF2B5EF4-FFF2-40B4-BE49-F238E27FC236}">
                <a16:creationId xmlns:a16="http://schemas.microsoft.com/office/drawing/2014/main" id="{E7C26429-6F1F-48E5-BCD6-9701FBD90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68" y="1450200"/>
            <a:ext cx="894915" cy="88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2019B06-0955-4B43-A20E-31D2EBA2F257}"/>
              </a:ext>
            </a:extLst>
          </p:cNvPr>
          <p:cNvCxnSpPr>
            <a:cxnSpLocks/>
          </p:cNvCxnSpPr>
          <p:nvPr/>
        </p:nvCxnSpPr>
        <p:spPr>
          <a:xfrm>
            <a:off x="4500403" y="2337981"/>
            <a:ext cx="0" cy="6183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Résultat de recherche d'images pour &quot;visual studio&quot;">
            <a:extLst>
              <a:ext uri="{FF2B5EF4-FFF2-40B4-BE49-F238E27FC236}">
                <a16:creationId xmlns:a16="http://schemas.microsoft.com/office/drawing/2014/main" id="{BDD31976-537D-4AAC-A396-24EFC4C8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96" y="3218798"/>
            <a:ext cx="894915" cy="88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CF1A2B-6670-4F98-92FE-5D4345842501}"/>
              </a:ext>
            </a:extLst>
          </p:cNvPr>
          <p:cNvCxnSpPr>
            <a:cxnSpLocks/>
          </p:cNvCxnSpPr>
          <p:nvPr/>
        </p:nvCxnSpPr>
        <p:spPr>
          <a:xfrm>
            <a:off x="5422106" y="3660316"/>
            <a:ext cx="1263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1DE04F33-4B51-4940-8EF2-120ADD0AB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896" y="1008174"/>
            <a:ext cx="894916" cy="1226598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7FEB8DF-1313-469A-BF0B-5A2FAE861B4B}"/>
              </a:ext>
            </a:extLst>
          </p:cNvPr>
          <p:cNvCxnSpPr>
            <a:cxnSpLocks/>
          </p:cNvCxnSpPr>
          <p:nvPr/>
        </p:nvCxnSpPr>
        <p:spPr>
          <a:xfrm flipH="1">
            <a:off x="7215686" y="2244933"/>
            <a:ext cx="1" cy="7799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ésultat de recherche d'images pour &quot;benchmarking symbol&quot;">
            <a:extLst>
              <a:ext uri="{FF2B5EF4-FFF2-40B4-BE49-F238E27FC236}">
                <a16:creationId xmlns:a16="http://schemas.microsoft.com/office/drawing/2014/main" id="{04FECE60-3439-44ED-A834-F5A4120C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775" y="3105912"/>
            <a:ext cx="1090688" cy="11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4EE27A1-33E5-491B-9FA9-144B67B28E2F}"/>
              </a:ext>
            </a:extLst>
          </p:cNvPr>
          <p:cNvCxnSpPr>
            <a:cxnSpLocks/>
          </p:cNvCxnSpPr>
          <p:nvPr/>
        </p:nvCxnSpPr>
        <p:spPr>
          <a:xfrm>
            <a:off x="7809706" y="3693511"/>
            <a:ext cx="1263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20EE054-6855-4731-8A2E-0A26E974F4F2}"/>
              </a:ext>
            </a:extLst>
          </p:cNvPr>
          <p:cNvSpPr txBox="1"/>
          <p:nvPr/>
        </p:nvSpPr>
        <p:spPr>
          <a:xfrm>
            <a:off x="4658180" y="2572641"/>
            <a:ext cx="15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29730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719-2344-4090-8BD3-CB6BF966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46" y="117071"/>
            <a:ext cx="8534400" cy="1507067"/>
          </a:xfrm>
        </p:spPr>
        <p:txBody>
          <a:bodyPr/>
          <a:lstStyle/>
          <a:p>
            <a:r>
              <a:rPr lang="fr-FR" dirty="0"/>
              <a:t>2. 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84888-0651-437C-B3CC-24A98D39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32" y="1476663"/>
            <a:ext cx="3063412" cy="2384213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CED7C00-D3E1-4E8D-8B79-FFD14C971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05122"/>
              </p:ext>
            </p:extLst>
          </p:nvPr>
        </p:nvGraphicFramePr>
        <p:xfrm>
          <a:off x="4693920" y="1446260"/>
          <a:ext cx="3063412" cy="2445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63412">
                  <a:extLst>
                    <a:ext uri="{9D8B030D-6E8A-4147-A177-3AD203B41FA5}">
                      <a16:colId xmlns:a16="http://schemas.microsoft.com/office/drawing/2014/main" val="2470228522"/>
                    </a:ext>
                  </a:extLst>
                </a:gridCol>
              </a:tblGrid>
              <a:tr h="6052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Programmes Globaux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02103"/>
                  </a:ext>
                </a:extLst>
              </a:tr>
              <a:tr h="183978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Programme.cs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-&gt;Benchmark</a:t>
                      </a:r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Sudoku.cs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-&gt;Classe dans Noyau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4662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1B93A3C7-6954-49E1-A54B-C9544BBA3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45804"/>
              </p:ext>
            </p:extLst>
          </p:nvPr>
        </p:nvGraphicFramePr>
        <p:xfrm>
          <a:off x="8830628" y="1430866"/>
          <a:ext cx="3063412" cy="238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412">
                  <a:extLst>
                    <a:ext uri="{9D8B030D-6E8A-4147-A177-3AD203B41FA5}">
                      <a16:colId xmlns:a16="http://schemas.microsoft.com/office/drawing/2014/main" val="3764024414"/>
                    </a:ext>
                  </a:extLst>
                </a:gridCol>
              </a:tblGrid>
              <a:tr h="7065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Partie Résolution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65702"/>
                  </a:ext>
                </a:extLst>
              </a:tr>
              <a:tr h="16777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Interface </a:t>
                      </a:r>
                      <a:r>
                        <a:rPr lang="fr-FR" sz="1600" dirty="0" err="1"/>
                        <a:t>ISudokuSolver</a:t>
                      </a:r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1 </a:t>
                      </a:r>
                      <a:r>
                        <a:rPr lang="fr-FR" sz="1600" dirty="0" err="1"/>
                        <a:t>Property</a:t>
                      </a:r>
                      <a:r>
                        <a:rPr lang="fr-FR" sz="1600" dirty="0"/>
                        <a:t> -&gt; Name</a:t>
                      </a:r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1 Méthode -&gt; </a:t>
                      </a:r>
                      <a:r>
                        <a:rPr lang="fr-FR" sz="1600" dirty="0" err="1"/>
                        <a:t>void</a:t>
                      </a:r>
                      <a:r>
                        <a:rPr lang="fr-FR" sz="1600" dirty="0"/>
                        <a:t> Solve()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56495"/>
                  </a:ext>
                </a:extLst>
              </a:tr>
            </a:tbl>
          </a:graphicData>
        </a:graphic>
      </p:graphicFrame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357D803A-341B-423B-9E30-58B0AEAA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99640"/>
              </p:ext>
            </p:extLst>
          </p:nvPr>
        </p:nvGraphicFramePr>
        <p:xfrm>
          <a:off x="6385718" y="4738331"/>
          <a:ext cx="1256348" cy="45443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56348">
                  <a:extLst>
                    <a:ext uri="{9D8B030D-6E8A-4147-A177-3AD203B41FA5}">
                      <a16:colId xmlns:a16="http://schemas.microsoft.com/office/drawing/2014/main" val="2182322155"/>
                    </a:ext>
                  </a:extLst>
                </a:gridCol>
              </a:tblGrid>
              <a:tr h="45443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Genetic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01676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7EABE0DF-1353-46F5-A4D1-740836319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48165"/>
              </p:ext>
            </p:extLst>
          </p:nvPr>
        </p:nvGraphicFramePr>
        <p:xfrm>
          <a:off x="7774318" y="4721783"/>
          <a:ext cx="1828628" cy="470978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28628">
                  <a:extLst>
                    <a:ext uri="{9D8B030D-6E8A-4147-A177-3AD203B41FA5}">
                      <a16:colId xmlns:a16="http://schemas.microsoft.com/office/drawing/2014/main" val="2182322155"/>
                    </a:ext>
                  </a:extLst>
                </a:gridCol>
              </a:tblGrid>
              <a:tr h="470978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ORToolsSolver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01676"/>
                  </a:ext>
                </a:extLst>
              </a:tr>
            </a:tbl>
          </a:graphicData>
        </a:graphic>
      </p:graphicFrame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227935-7C17-4DA4-BD11-340C339AC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6849"/>
              </p:ext>
            </p:extLst>
          </p:nvPr>
        </p:nvGraphicFramePr>
        <p:xfrm>
          <a:off x="9735198" y="4721783"/>
          <a:ext cx="1523828" cy="470977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23828">
                  <a:extLst>
                    <a:ext uri="{9D8B030D-6E8A-4147-A177-3AD203B41FA5}">
                      <a16:colId xmlns:a16="http://schemas.microsoft.com/office/drawing/2014/main" val="2182322155"/>
                    </a:ext>
                  </a:extLst>
                </a:gridCol>
              </a:tblGrid>
              <a:tr h="4709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SoverNorvig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01676"/>
                  </a:ext>
                </a:extLst>
              </a:tr>
            </a:tbl>
          </a:graphicData>
        </a:graphic>
      </p:graphicFrame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D6DF9087-E026-4AA1-8E0B-53AD52C64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60691"/>
              </p:ext>
            </p:extLst>
          </p:nvPr>
        </p:nvGraphicFramePr>
        <p:xfrm>
          <a:off x="11482546" y="4738332"/>
          <a:ext cx="628174" cy="47097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28174">
                  <a:extLst>
                    <a:ext uri="{9D8B030D-6E8A-4147-A177-3AD203B41FA5}">
                      <a16:colId xmlns:a16="http://schemas.microsoft.com/office/drawing/2014/main" val="2182322155"/>
                    </a:ext>
                  </a:extLst>
                </a:gridCol>
              </a:tblGrid>
              <a:tr h="47097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01676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9D5183C-8143-44D3-9D1B-791E2DA2212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013892" y="3891279"/>
            <a:ext cx="3064828" cy="847052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9DF887B-9C8F-49C6-A5C4-75AFFA62F7E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8688632" y="3815079"/>
            <a:ext cx="1673702" cy="906704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BD5CA20-4DC7-4253-8FFF-226A31BBBB0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0362334" y="3815079"/>
            <a:ext cx="134778" cy="906704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8C3B939-AEC3-44DF-806B-6401B9DDA7BD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10362334" y="3815079"/>
            <a:ext cx="1434299" cy="923253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C771D24-160D-4442-9953-174842C5068E}"/>
              </a:ext>
            </a:extLst>
          </p:cNvPr>
          <p:cNvCxnSpPr>
            <a:cxnSpLocks/>
          </p:cNvCxnSpPr>
          <p:nvPr/>
        </p:nvCxnSpPr>
        <p:spPr>
          <a:xfrm>
            <a:off x="3788264" y="2882207"/>
            <a:ext cx="854856" cy="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16F3B41-59C3-460C-833B-02EE83B0FA7C}"/>
              </a:ext>
            </a:extLst>
          </p:cNvPr>
          <p:cNvCxnSpPr>
            <a:cxnSpLocks/>
          </p:cNvCxnSpPr>
          <p:nvPr/>
        </p:nvCxnSpPr>
        <p:spPr>
          <a:xfrm>
            <a:off x="7825669" y="2882207"/>
            <a:ext cx="992259" cy="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2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103FFD-236B-499E-95D2-D3C41D33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6" y="559757"/>
            <a:ext cx="4369753" cy="26438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F75554-ECB7-4902-9052-55C50909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40" y="559758"/>
            <a:ext cx="4643120" cy="264381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27CE77F-4A38-4454-9FE2-AB8EE150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28" y="3429000"/>
            <a:ext cx="3653632" cy="32209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8B2800-50C2-4570-BEFB-7F6D8CE62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429000"/>
            <a:ext cx="307848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5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007F8D-6432-4334-B2F5-ADCAD7F7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09" y="928585"/>
            <a:ext cx="9867331" cy="868081"/>
          </a:xfrm>
        </p:spPr>
        <p:txBody>
          <a:bodyPr anchor="ctr">
            <a:normAutofit fontScale="90000"/>
          </a:bodyPr>
          <a:lstStyle/>
          <a:p>
            <a:r>
              <a:rPr lang="fr-FR" sz="3200" dirty="0"/>
              <a:t>3. BENCHMARKING – Méthode de Résolution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89FC96-A46D-4209-AB35-238F0041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66" y="1591889"/>
            <a:ext cx="9639868" cy="351675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1. Choix de la </a:t>
            </a:r>
            <a:r>
              <a:rPr lang="fr-FR" sz="2400" dirty="0" err="1"/>
              <a:t>diﬃculté</a:t>
            </a:r>
            <a:endParaRPr lang="fr-FR" sz="2400" dirty="0"/>
          </a:p>
          <a:p>
            <a:r>
              <a:rPr lang="fr-FR" sz="2400" dirty="0"/>
              <a:t>2. Pour chaque </a:t>
            </a:r>
            <a:r>
              <a:rPr lang="fr-FR" sz="2400" dirty="0" err="1"/>
              <a:t>solver</a:t>
            </a:r>
            <a:r>
              <a:rPr lang="fr-FR" sz="2400" dirty="0"/>
              <a:t> : 	</a:t>
            </a:r>
          </a:p>
          <a:p>
            <a:pPr lvl="8"/>
            <a:r>
              <a:rPr lang="fr-FR" sz="1600" dirty="0"/>
              <a:t>a. Temps pour réaliser chaque sudoku </a:t>
            </a:r>
          </a:p>
          <a:p>
            <a:pPr lvl="8"/>
            <a:r>
              <a:rPr lang="fr-FR" sz="1600" dirty="0"/>
              <a:t>b. Calcul du nombre d’erreur</a:t>
            </a:r>
          </a:p>
          <a:p>
            <a:r>
              <a:rPr lang="fr-FR" sz="2400" dirty="0"/>
              <a:t>3. </a:t>
            </a:r>
            <a:r>
              <a:rPr lang="fr-FR" sz="2400" dirty="0" err="1"/>
              <a:t>Aﬃchage</a:t>
            </a:r>
            <a:r>
              <a:rPr lang="fr-FR" sz="2400" dirty="0"/>
              <a:t> des résultats pour chaque </a:t>
            </a:r>
            <a:r>
              <a:rPr lang="fr-FR" sz="2400" dirty="0" err="1"/>
              <a:t>solver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F78E3-3CB6-45A2-96AF-71A4D7A0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32" y="76200"/>
            <a:ext cx="11192828" cy="1507067"/>
          </a:xfrm>
        </p:spPr>
        <p:txBody>
          <a:bodyPr>
            <a:normAutofit/>
          </a:bodyPr>
          <a:lstStyle/>
          <a:p>
            <a:r>
              <a:rPr lang="fr-FR" dirty="0"/>
              <a:t>4. BENCHMARKING - Résultats des solutions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6F8633B-6BB8-4737-88AD-0876278B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60763"/>
              </p:ext>
            </p:extLst>
          </p:nvPr>
        </p:nvGraphicFramePr>
        <p:xfrm>
          <a:off x="927100" y="1087121"/>
          <a:ext cx="10502900" cy="5427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27">
                  <a:extLst>
                    <a:ext uri="{9D8B030D-6E8A-4147-A177-3AD203B41FA5}">
                      <a16:colId xmlns:a16="http://schemas.microsoft.com/office/drawing/2014/main" val="851572998"/>
                    </a:ext>
                  </a:extLst>
                </a:gridCol>
                <a:gridCol w="1677854">
                  <a:extLst>
                    <a:ext uri="{9D8B030D-6E8A-4147-A177-3AD203B41FA5}">
                      <a16:colId xmlns:a16="http://schemas.microsoft.com/office/drawing/2014/main" val="91085553"/>
                    </a:ext>
                  </a:extLst>
                </a:gridCol>
                <a:gridCol w="1749664">
                  <a:extLst>
                    <a:ext uri="{9D8B030D-6E8A-4147-A177-3AD203B41FA5}">
                      <a16:colId xmlns:a16="http://schemas.microsoft.com/office/drawing/2014/main" val="2411387635"/>
                    </a:ext>
                  </a:extLst>
                </a:gridCol>
                <a:gridCol w="1730005">
                  <a:extLst>
                    <a:ext uri="{9D8B030D-6E8A-4147-A177-3AD203B41FA5}">
                      <a16:colId xmlns:a16="http://schemas.microsoft.com/office/drawing/2014/main" val="1600418926"/>
                    </a:ext>
                  </a:extLst>
                </a:gridCol>
                <a:gridCol w="1297504">
                  <a:extLst>
                    <a:ext uri="{9D8B030D-6E8A-4147-A177-3AD203B41FA5}">
                      <a16:colId xmlns:a16="http://schemas.microsoft.com/office/drawing/2014/main" val="805540160"/>
                    </a:ext>
                  </a:extLst>
                </a:gridCol>
                <a:gridCol w="1438666">
                  <a:extLst>
                    <a:ext uri="{9D8B030D-6E8A-4147-A177-3AD203B41FA5}">
                      <a16:colId xmlns:a16="http://schemas.microsoft.com/office/drawing/2014/main" val="250583325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379485821"/>
                    </a:ext>
                  </a:extLst>
                </a:gridCol>
              </a:tblGrid>
              <a:tr h="68376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Solution/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Difficulté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Genetic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ORToolsSolver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SoverNorvig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SMT/Z3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Dancing_Links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67264"/>
                  </a:ext>
                </a:extLst>
              </a:tr>
              <a:tr h="1532823">
                <a:tc>
                  <a:txBody>
                    <a:bodyPr/>
                    <a:lstStyle/>
                    <a:p>
                      <a:r>
                        <a:rPr lang="fr-FR" dirty="0"/>
                        <a:t>Sudoku initiale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Temps:</a:t>
                      </a:r>
                    </a:p>
                    <a:p>
                      <a:pPr algn="ctr"/>
                      <a:r>
                        <a:rPr lang="fr-FR" dirty="0"/>
                        <a:t>5,7681482- </a:t>
                      </a:r>
                      <a:r>
                        <a:rPr lang="fr-FR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∞</a:t>
                      </a:r>
                      <a:endParaRPr lang="fr-FR" sz="2000" dirty="0"/>
                    </a:p>
                    <a:p>
                      <a:pPr algn="ctr"/>
                      <a:r>
                        <a:rPr lang="fr-FR" dirty="0"/>
                        <a:t>Faute: 10 à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Temps: 0,0782344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Temps: 0,0162155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Temps:</a:t>
                      </a:r>
                    </a:p>
                    <a:p>
                      <a:pPr algn="ctr"/>
                      <a:r>
                        <a:rPr lang="fr-FR" dirty="0"/>
                        <a:t>0,1942972s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412216"/>
                  </a:ext>
                </a:extLst>
              </a:tr>
              <a:tr h="1070463">
                <a:tc>
                  <a:txBody>
                    <a:bodyPr/>
                    <a:lstStyle/>
                    <a:p>
                      <a:r>
                        <a:rPr lang="fr-FR" dirty="0"/>
                        <a:t>Easy50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Temps:</a:t>
                      </a:r>
                    </a:p>
                    <a:p>
                      <a:pPr algn="ctr"/>
                      <a:r>
                        <a:rPr lang="fr-FR" dirty="0"/>
                        <a:t> 0,0854747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Temps:</a:t>
                      </a:r>
                    </a:p>
                    <a:p>
                      <a:pPr algn="ctr"/>
                      <a:r>
                        <a:rPr lang="fr-FR" dirty="0"/>
                        <a:t>0,017486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07427"/>
                  </a:ext>
                </a:extLst>
              </a:tr>
              <a:tr h="1070463">
                <a:tc>
                  <a:txBody>
                    <a:bodyPr/>
                    <a:lstStyle/>
                    <a:p>
                      <a:r>
                        <a:rPr lang="fr-FR" dirty="0" err="1"/>
                        <a:t>Hardest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Temps:</a:t>
                      </a:r>
                    </a:p>
                    <a:p>
                      <a:pPr algn="ctr"/>
                      <a:r>
                        <a:rPr lang="fr-FR" dirty="0"/>
                        <a:t>0,1110326 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Temps: 0,0343931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34096"/>
                  </a:ext>
                </a:extLst>
              </a:tr>
              <a:tr h="1070463">
                <a:tc>
                  <a:txBody>
                    <a:bodyPr/>
                    <a:lstStyle/>
                    <a:p>
                      <a:r>
                        <a:rPr lang="fr-FR" dirty="0"/>
                        <a:t>Top95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Temps:</a:t>
                      </a:r>
                    </a:p>
                    <a:p>
                      <a:pPr algn="ctr"/>
                      <a:r>
                        <a:rPr lang="fr-FR" dirty="0"/>
                        <a:t>0,1223631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Temps:</a:t>
                      </a:r>
                    </a:p>
                    <a:p>
                      <a:pPr algn="ctr"/>
                      <a:r>
                        <a:rPr lang="fr-FR" dirty="0"/>
                        <a:t> 0,0244444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4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54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A72314-85A6-4D65-89EB-B251CB24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FR" dirty="0"/>
              <a:t>RETOUR D'EXPÉRIENCE</a:t>
            </a:r>
            <a:br>
              <a:rPr lang="fr-FR" dirty="0"/>
            </a:br>
            <a:endParaRPr lang="fr-FR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D8DBD9-A501-4DDC-AC86-1DD31435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133600"/>
            <a:ext cx="7705164" cy="3581400"/>
          </a:xfrm>
        </p:spPr>
        <p:txBody>
          <a:bodyPr>
            <a:normAutofit/>
          </a:bodyPr>
          <a:lstStyle/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fr-FR" sz="2800" b="1" dirty="0">
                <a:solidFill>
                  <a:schemeClr val="tx1"/>
                </a:solidFill>
              </a:rPr>
              <a:t>Côté Technique</a:t>
            </a:r>
          </a:p>
          <a:p>
            <a:pPr marL="0" indent="0">
              <a:buNone/>
            </a:pPr>
            <a:r>
              <a:rPr lang="fr-FR" dirty="0"/>
              <a:t>Les outils  :</a:t>
            </a:r>
          </a:p>
          <a:p>
            <a:pPr marL="0" indent="0">
              <a:buNone/>
            </a:pPr>
            <a:r>
              <a:rPr lang="fr-FR" dirty="0"/>
              <a:t>- Visual Studio - </a:t>
            </a:r>
            <a:r>
              <a:rPr lang="fr-FR" dirty="0" err="1"/>
              <a:t>Github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Le langage de programmation :</a:t>
            </a:r>
          </a:p>
          <a:p>
            <a:pPr marL="0" indent="0">
              <a:buNone/>
            </a:pPr>
            <a:r>
              <a:rPr lang="fr-FR" dirty="0"/>
              <a:t>- C# </a:t>
            </a:r>
          </a:p>
          <a:p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8CEC27B-295C-384F-850A-9C7AD201D36E}"/>
              </a:ext>
            </a:extLst>
          </p:cNvPr>
          <p:cNvSpPr txBox="1">
            <a:spLocks/>
          </p:cNvSpPr>
          <p:nvPr/>
        </p:nvSpPr>
        <p:spPr>
          <a:xfrm>
            <a:off x="7871793" y="1739260"/>
            <a:ext cx="4057171" cy="45478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</a:rPr>
              <a:t>Côté Humain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La communication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-Interne au groupe - </a:t>
            </a:r>
            <a:r>
              <a:rPr lang="fr-FR" dirty="0" err="1">
                <a:solidFill>
                  <a:schemeClr val="tx1"/>
                </a:solidFill>
              </a:rPr>
              <a:t>Inter-groupes</a:t>
            </a:r>
            <a:endParaRPr lang="fr-FR" dirty="0">
              <a:solidFill>
                <a:schemeClr val="tx1"/>
              </a:solidFill>
            </a:endParaRPr>
          </a:p>
          <a:p>
            <a:endParaRPr lang="fr-F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Le temps imparti :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2 semaines</a:t>
            </a:r>
          </a:p>
          <a:p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2CDD610-6C4E-3640-A623-5BB7B1B39DB3}"/>
              </a:ext>
            </a:extLst>
          </p:cNvPr>
          <p:cNvCxnSpPr>
            <a:cxnSpLocks/>
          </p:cNvCxnSpPr>
          <p:nvPr/>
        </p:nvCxnSpPr>
        <p:spPr>
          <a:xfrm>
            <a:off x="7480300" y="2082800"/>
            <a:ext cx="0" cy="3771900"/>
          </a:xfrm>
          <a:prstGeom prst="line">
            <a:avLst/>
          </a:prstGeom>
          <a:ln w="539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2CC6382-DDD4-5D4A-8A35-DDA533F3787C}"/>
              </a:ext>
            </a:extLst>
          </p:cNvPr>
          <p:cNvSpPr/>
          <p:nvPr/>
        </p:nvSpPr>
        <p:spPr>
          <a:xfrm>
            <a:off x="3189801" y="2082800"/>
            <a:ext cx="3909499" cy="377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0F1B3-237A-3645-9F94-5F242725A7ED}"/>
              </a:ext>
            </a:extLst>
          </p:cNvPr>
          <p:cNvSpPr/>
          <p:nvPr/>
        </p:nvSpPr>
        <p:spPr>
          <a:xfrm>
            <a:off x="7816192" y="2082800"/>
            <a:ext cx="3849736" cy="377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663726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{7639D819-6BFC-3A43-9BAB-9411CF0ADDB0}tf10001072</Template>
  <TotalTime>1551</TotalTime>
  <Words>221</Words>
  <Application>Microsoft Office PowerPoint</Application>
  <PresentationFormat>Grand écran</PresentationFormat>
  <Paragraphs>92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Franklin Gothic Book</vt:lpstr>
      <vt:lpstr>Wingdings 3</vt:lpstr>
      <vt:lpstr>Rognage</vt:lpstr>
      <vt:lpstr>Projet IA : Sudoku</vt:lpstr>
      <vt:lpstr>Sommaire </vt:lpstr>
      <vt:lpstr> 1. Contexte </vt:lpstr>
      <vt:lpstr> 1. Contexte </vt:lpstr>
      <vt:lpstr>2. Architecture du projet</vt:lpstr>
      <vt:lpstr>Présentation PowerPoint</vt:lpstr>
      <vt:lpstr>3. BENCHMARKING – Méthode de Résolution </vt:lpstr>
      <vt:lpstr>4. BENCHMARKING - Résultats des solutions </vt:lpstr>
      <vt:lpstr>RETOUR D'EXPÉRIENCE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IA : Sudoku</dc:title>
  <dc:creator>Rayane2 Saby2</dc:creator>
  <cp:lastModifiedBy>Rayane2 Saby2</cp:lastModifiedBy>
  <cp:revision>21</cp:revision>
  <dcterms:created xsi:type="dcterms:W3CDTF">2020-01-26T15:41:30Z</dcterms:created>
  <dcterms:modified xsi:type="dcterms:W3CDTF">2020-02-04T12:04:30Z</dcterms:modified>
</cp:coreProperties>
</file>