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229407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DD8BAE-27FD-435C-BC6A-3124EA55BB63}"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394888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344172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2863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115191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1356526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4030001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345650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66781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69871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129137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DD8BAE-27FD-435C-BC6A-3124EA55BB63}"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87297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D8BAE-27FD-435C-BC6A-3124EA55BB63}" type="datetimeFigureOut">
              <a:rPr lang="en-IN" smtClean="0"/>
              <a:t>08-10-2018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205988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348836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208608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ADD8BAE-27FD-435C-BC6A-3124EA55BB63}" type="datetimeFigureOut">
              <a:rPr lang="en-IN" smtClean="0"/>
              <a:t>08-10-2018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143686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DD8BAE-27FD-435C-BC6A-3124EA55BB63}" type="datetimeFigureOut">
              <a:rPr lang="en-IN" smtClean="0"/>
              <a:t>08-10-2018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07BE2-D7FF-4B47-B23D-BC716A93F2A3}" type="slidenum">
              <a:rPr lang="en-IN" smtClean="0"/>
              <a:t>‹#›</a:t>
            </a:fld>
            <a:endParaRPr lang="en-IN"/>
          </a:p>
        </p:txBody>
      </p:sp>
    </p:spTree>
    <p:extLst>
      <p:ext uri="{BB962C8B-B14F-4D97-AF65-F5344CB8AC3E}">
        <p14:creationId xmlns:p14="http://schemas.microsoft.com/office/powerpoint/2010/main" val="425789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DD8BAE-27FD-435C-BC6A-3124EA55BB63}" type="datetimeFigureOut">
              <a:rPr lang="en-IN" smtClean="0"/>
              <a:t>08-10-2018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307BE2-D7FF-4B47-B23D-BC716A93F2A3}" type="slidenum">
              <a:rPr lang="en-IN" smtClean="0"/>
              <a:t>‹#›</a:t>
            </a:fld>
            <a:endParaRPr lang="en-IN"/>
          </a:p>
        </p:txBody>
      </p:sp>
    </p:spTree>
    <p:extLst>
      <p:ext uri="{BB962C8B-B14F-4D97-AF65-F5344CB8AC3E}">
        <p14:creationId xmlns:p14="http://schemas.microsoft.com/office/powerpoint/2010/main" val="306728025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3C74-0FB6-4147-B3C4-4DA64006604D}"/>
              </a:ext>
            </a:extLst>
          </p:cNvPr>
          <p:cNvSpPr>
            <a:spLocks noGrp="1"/>
          </p:cNvSpPr>
          <p:nvPr>
            <p:ph type="ctrTitle"/>
          </p:nvPr>
        </p:nvSpPr>
        <p:spPr/>
        <p:txBody>
          <a:bodyPr/>
          <a:lstStyle/>
          <a:p>
            <a:r>
              <a:rPr lang="en-IN" dirty="0"/>
              <a:t>Mozilla Firefox</a:t>
            </a:r>
            <a:br>
              <a:rPr lang="en-IN" dirty="0"/>
            </a:br>
            <a:endParaRPr lang="en-IN" dirty="0"/>
          </a:p>
        </p:txBody>
      </p:sp>
      <p:sp>
        <p:nvSpPr>
          <p:cNvPr id="3" name="Subtitle 2">
            <a:extLst>
              <a:ext uri="{FF2B5EF4-FFF2-40B4-BE49-F238E27FC236}">
                <a16:creationId xmlns:a16="http://schemas.microsoft.com/office/drawing/2014/main" id="{3A2D7A0F-7E59-4A53-BB54-39442470F60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965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1715-EB75-4FD5-8A3F-15FB7CD14C57}"/>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B7B3624-4E80-403B-A15C-04B4A16E19B8}"/>
              </a:ext>
            </a:extLst>
          </p:cNvPr>
          <p:cNvSpPr>
            <a:spLocks noGrp="1"/>
          </p:cNvSpPr>
          <p:nvPr>
            <p:ph idx="1"/>
          </p:nvPr>
        </p:nvSpPr>
        <p:spPr>
          <a:xfrm>
            <a:off x="1103312" y="2052919"/>
            <a:ext cx="8946541" cy="3407356"/>
          </a:xfrm>
        </p:spPr>
        <p:txBody>
          <a:bodyPr>
            <a:normAutofit fontScale="85000" lnSpcReduction="20000"/>
          </a:bodyPr>
          <a:lstStyle/>
          <a:p>
            <a:r>
              <a:rPr lang="en-US" dirty="0"/>
              <a:t>Mozilla Firefox is the world’s third most widely used web browser , It is considered as the fastest browser for download speed , It  has been at the forefront of web browser security , introducing numerous features that protect you from phishing schemes , viruses and other common exploits .</a:t>
            </a:r>
          </a:p>
          <a:p>
            <a:pPr marL="0" indent="0">
              <a:buNone/>
            </a:pPr>
            <a:endParaRPr lang="en-US" dirty="0"/>
          </a:p>
          <a:p>
            <a:r>
              <a:rPr lang="en-US" dirty="0"/>
              <a:t>Mozilla Firefox is among the fastest and safest available  , The </a:t>
            </a:r>
            <a:r>
              <a:rPr lang="en-US" dirty="0" err="1"/>
              <a:t>programmes</a:t>
            </a:r>
            <a:r>
              <a:rPr lang="en-US" dirty="0"/>
              <a:t> and the files not only download faster , but the users get a record of all downloads in a table so they can delete or move them  .</a:t>
            </a:r>
          </a:p>
          <a:p>
            <a:endParaRPr lang="en-US" dirty="0"/>
          </a:p>
          <a:p>
            <a:r>
              <a:rPr lang="en-US" dirty="0"/>
              <a:t>Mozilla Firefox  has some advanced security measures that guard against the spyware and viruses ,  It includes a powerful pop-up blocker and strong authentication protocols that prevent the attackers from running unauthorized code when you are browsing .</a:t>
            </a:r>
            <a:endParaRPr lang="en-IN" dirty="0"/>
          </a:p>
        </p:txBody>
      </p:sp>
    </p:spTree>
    <p:extLst>
      <p:ext uri="{BB962C8B-B14F-4D97-AF65-F5344CB8AC3E}">
        <p14:creationId xmlns:p14="http://schemas.microsoft.com/office/powerpoint/2010/main" val="78557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9D90-B7D5-4788-B9F7-32D1DD22123A}"/>
              </a:ext>
            </a:extLst>
          </p:cNvPr>
          <p:cNvSpPr>
            <a:spLocks noGrp="1"/>
          </p:cNvSpPr>
          <p:nvPr>
            <p:ph type="title"/>
          </p:nvPr>
        </p:nvSpPr>
        <p:spPr>
          <a:xfrm>
            <a:off x="662592" y="424143"/>
            <a:ext cx="9404723" cy="1400530"/>
          </a:xfrm>
        </p:spPr>
        <p:txBody>
          <a:bodyPr/>
          <a:lstStyle/>
          <a:p>
            <a:r>
              <a:rPr lang="en-IN" dirty="0"/>
              <a:t>Disadvantages:</a:t>
            </a:r>
          </a:p>
        </p:txBody>
      </p:sp>
      <p:sp>
        <p:nvSpPr>
          <p:cNvPr id="3" name="Content Placeholder 2">
            <a:extLst>
              <a:ext uri="{FF2B5EF4-FFF2-40B4-BE49-F238E27FC236}">
                <a16:creationId xmlns:a16="http://schemas.microsoft.com/office/drawing/2014/main" id="{BC13E6AE-E3BE-489E-8100-31E05BA12463}"/>
              </a:ext>
            </a:extLst>
          </p:cNvPr>
          <p:cNvSpPr>
            <a:spLocks noGrp="1"/>
          </p:cNvSpPr>
          <p:nvPr>
            <p:ph idx="1"/>
          </p:nvPr>
        </p:nvSpPr>
        <p:spPr/>
        <p:txBody>
          <a:bodyPr>
            <a:normAutofit lnSpcReduction="10000"/>
          </a:bodyPr>
          <a:lstStyle/>
          <a:p>
            <a:r>
              <a:rPr lang="en-US" dirty="0"/>
              <a:t>Mozilla Firefox is running multiple instances of Plug-in Apps heavily slows down web page downloading , Toolbar customization can easily get out of hand and over-clutter browser space .</a:t>
            </a:r>
          </a:p>
          <a:p>
            <a:endParaRPr lang="en-US" dirty="0"/>
          </a:p>
          <a:p>
            <a:r>
              <a:rPr lang="en-US" dirty="0"/>
              <a:t>There are some compatibility issues , not all websites are compatible with Mozilla Firefox , Some websites do not show properly in this browser and require the user to view them with IE , It has slow initial boot time , It has known for high CPU memory usage .</a:t>
            </a:r>
          </a:p>
          <a:p>
            <a:endParaRPr lang="en-US" dirty="0"/>
          </a:p>
          <a:p>
            <a:r>
              <a:rPr lang="en-US" dirty="0"/>
              <a:t>Some popular business-oriented websites simply don’t display properly in Firefox , but instead require certain versions of Internet Explorer for the users to view and interact with them , To run Firefox takes lots of memory .</a:t>
            </a:r>
            <a:endParaRPr lang="en-IN" dirty="0"/>
          </a:p>
        </p:txBody>
      </p:sp>
    </p:spTree>
    <p:extLst>
      <p:ext uri="{BB962C8B-B14F-4D97-AF65-F5344CB8AC3E}">
        <p14:creationId xmlns:p14="http://schemas.microsoft.com/office/powerpoint/2010/main" val="330590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3">
                                            <p:txEl>
                                              <p:pRg st="0" end="0"/>
                                            </p:txEl>
                                          </p:spTgt>
                                        </p:tgtEl>
                                      </p:cBhvr>
                                    </p:animEffect>
                                    <p:animScale>
                                      <p:cBhvr>
                                        <p:cTn id="11" dur="250" autoRev="1" fill="hold"/>
                                        <p:tgtEl>
                                          <p:spTgt spid="3">
                                            <p:txEl>
                                              <p:pRg st="0" end="0"/>
                                            </p:txEl>
                                          </p:spTgt>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3">
                                            <p:txEl>
                                              <p:pRg st="2" end="2"/>
                                            </p:txEl>
                                          </p:spTgt>
                                        </p:tgtEl>
                                      </p:cBhvr>
                                    </p:animEffect>
                                    <p:animScale>
                                      <p:cBhvr>
                                        <p:cTn id="15" dur="250" autoRev="1" fill="hold"/>
                                        <p:tgtEl>
                                          <p:spTgt spid="3">
                                            <p:txEl>
                                              <p:pRg st="2" end="2"/>
                                            </p:txEl>
                                          </p:spTgt>
                                        </p:tgtEl>
                                      </p:cBhvr>
                                      <p:by x="105000" y="105000"/>
                                    </p:animScale>
                                  </p:childTnLst>
                                </p:cTn>
                              </p:par>
                            </p:childTnLst>
                          </p:cTn>
                        </p:par>
                        <p:par>
                          <p:cTn id="16" fill="hold">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3">
                                            <p:txEl>
                                              <p:pRg st="4" end="4"/>
                                            </p:txEl>
                                          </p:spTgt>
                                        </p:tgtEl>
                                      </p:cBhvr>
                                    </p:animEffect>
                                    <p:animScale>
                                      <p:cBhvr>
                                        <p:cTn id="19"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41D5-EA1A-4FBC-9D1B-988A0E63CC16}"/>
              </a:ext>
            </a:extLst>
          </p:cNvPr>
          <p:cNvSpPr>
            <a:spLocks noGrp="1"/>
          </p:cNvSpPr>
          <p:nvPr>
            <p:ph type="title"/>
          </p:nvPr>
        </p:nvSpPr>
        <p:spPr>
          <a:xfrm>
            <a:off x="646111" y="157443"/>
            <a:ext cx="9404723" cy="1400530"/>
          </a:xfrm>
        </p:spPr>
        <p:txBody>
          <a:bodyPr/>
          <a:lstStyle/>
          <a:p>
            <a:r>
              <a:rPr lang="en-IN" dirty="0"/>
              <a:t>Conclusion:</a:t>
            </a:r>
          </a:p>
        </p:txBody>
      </p:sp>
      <p:sp>
        <p:nvSpPr>
          <p:cNvPr id="3" name="Content Placeholder 2">
            <a:extLst>
              <a:ext uri="{FF2B5EF4-FFF2-40B4-BE49-F238E27FC236}">
                <a16:creationId xmlns:a16="http://schemas.microsoft.com/office/drawing/2014/main" id="{011FA44F-45D3-4F84-845C-357EE314829E}"/>
              </a:ext>
            </a:extLst>
          </p:cNvPr>
          <p:cNvSpPr>
            <a:spLocks noGrp="1"/>
          </p:cNvSpPr>
          <p:nvPr>
            <p:ph idx="1"/>
          </p:nvPr>
        </p:nvSpPr>
        <p:spPr>
          <a:xfrm>
            <a:off x="646111" y="1557973"/>
            <a:ext cx="9721442" cy="4711337"/>
          </a:xfrm>
        </p:spPr>
        <p:txBody>
          <a:bodyPr>
            <a:noAutofit/>
          </a:bodyPr>
          <a:lstStyle/>
          <a:p>
            <a:r>
              <a:rPr lang="en-US" sz="1200" dirty="0"/>
              <a:t>1. Firefox Is Better for Battery Life</a:t>
            </a:r>
          </a:p>
          <a:p>
            <a:r>
              <a:rPr lang="en-US" sz="1200" dirty="0"/>
              <a:t>A lot of people say that Chrome is faster than Firefox — and that’s actually true. But the main reason for this is that Chrome uses more CPU than Firefox. With greater CPU usage comes faster processing and smoother performance. The trade-off is battery drain. And to be honest, Firefox isn’t that much slower.</a:t>
            </a:r>
          </a:p>
          <a:p>
            <a:r>
              <a:rPr lang="en-US" sz="1200" dirty="0"/>
              <a:t>2. Firefox Is Better for Tab-Heavy Users</a:t>
            </a:r>
          </a:p>
          <a:p>
            <a:r>
              <a:rPr lang="en-US" sz="1200" dirty="0"/>
              <a:t>How do Firefox and Chrome compare in terms of RAM usage? To test this, I ran both browsers (each one separately with no other apps running) under four test cases: one tab, five tabs, 10 tabs, and 15 tabs.</a:t>
            </a:r>
          </a:p>
          <a:p>
            <a:endParaRPr lang="en-US" sz="1200" dirty="0"/>
          </a:p>
          <a:p>
            <a:r>
              <a:rPr lang="en-US" sz="1200" dirty="0"/>
              <a:t>RAM Usage for Chrome 58</a:t>
            </a:r>
          </a:p>
          <a:p>
            <a:endParaRPr lang="en-US" sz="1200" dirty="0"/>
          </a:p>
          <a:p>
            <a:r>
              <a:rPr lang="en-US" sz="1200" dirty="0"/>
              <a:t>1 Tab — 49.2 MB</a:t>
            </a:r>
          </a:p>
          <a:p>
            <a:r>
              <a:rPr lang="en-US" sz="1200" dirty="0"/>
              <a:t>5 Tabs — 265.3 MB</a:t>
            </a:r>
          </a:p>
          <a:p>
            <a:r>
              <a:rPr lang="en-US" sz="1200" dirty="0"/>
              <a:t>10 Tabs — 533.2 MB</a:t>
            </a:r>
          </a:p>
          <a:p>
            <a:r>
              <a:rPr lang="en-US" sz="1200" dirty="0"/>
              <a:t>15 Tabs — 748.3 MB</a:t>
            </a:r>
          </a:p>
          <a:p>
            <a:endParaRPr lang="en-US" sz="1200" dirty="0"/>
          </a:p>
        </p:txBody>
      </p:sp>
    </p:spTree>
    <p:extLst>
      <p:ext uri="{BB962C8B-B14F-4D97-AF65-F5344CB8AC3E}">
        <p14:creationId xmlns:p14="http://schemas.microsoft.com/office/powerpoint/2010/main" val="256481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accel="100000" fill="hold" grpId="0" nodeType="afterEffect">
                                  <p:stCondLst>
                                    <p:cond delay="0"/>
                                  </p:stCondLst>
                                  <p:childTnLst>
                                    <p:animClr clrSpc="rgb" dir="cw">
                                      <p:cBhvr override="childStyle">
                                        <p:cTn id="6" dur="2000" fill="hold"/>
                                        <p:tgtEl>
                                          <p:spTgt spid="3">
                                            <p:txEl>
                                              <p:pRg st="0" end="0"/>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0" end="0"/>
                                            </p:txEl>
                                          </p:spTgt>
                                        </p:tgtEl>
                                        <p:attrNameLst>
                                          <p:attrName>ppt_c</p:attrName>
                                        </p:attrNameLst>
                                      </p:cBhvr>
                                      <p:to>
                                        <a:schemeClr val="hlink"/>
                                      </p:to>
                                    </p:animClr>
                                  </p:subTnLst>
                                </p:cTn>
                              </p:par>
                            </p:childTnLst>
                          </p:cTn>
                        </p:par>
                        <p:par>
                          <p:cTn id="7" fill="hold">
                            <p:stCondLst>
                              <p:cond delay="2000"/>
                            </p:stCondLst>
                            <p:childTnLst>
                              <p:par>
                                <p:cTn id="8" presetID="3" presetClass="emph" presetSubtype="2" accel="100000" fill="hold" grpId="0" nodeType="afterEffect">
                                  <p:stCondLst>
                                    <p:cond delay="0"/>
                                  </p:stCondLst>
                                  <p:childTnLst>
                                    <p:animClr clrSpc="rgb" dir="cw">
                                      <p:cBhvr override="childStyle">
                                        <p:cTn id="9" dur="2000" fill="hold"/>
                                        <p:tgtEl>
                                          <p:spTgt spid="3">
                                            <p:txEl>
                                              <p:pRg st="1" end="1"/>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1" end="1"/>
                                            </p:txEl>
                                          </p:spTgt>
                                        </p:tgtEl>
                                        <p:attrNameLst>
                                          <p:attrName>ppt_c</p:attrName>
                                        </p:attrNameLst>
                                      </p:cBhvr>
                                      <p:to>
                                        <a:schemeClr val="hlink"/>
                                      </p:to>
                                    </p:animClr>
                                  </p:subTnLst>
                                </p:cTn>
                              </p:par>
                            </p:childTnLst>
                          </p:cTn>
                        </p:par>
                        <p:par>
                          <p:cTn id="10" fill="hold">
                            <p:stCondLst>
                              <p:cond delay="4000"/>
                            </p:stCondLst>
                            <p:childTnLst>
                              <p:par>
                                <p:cTn id="11" presetID="3" presetClass="emph" presetSubtype="2" accel="100000" fill="hold" grpId="0" nodeType="afterEffect">
                                  <p:stCondLst>
                                    <p:cond delay="0"/>
                                  </p:stCondLst>
                                  <p:childTnLst>
                                    <p:animClr clrSpc="rgb" dir="cw">
                                      <p:cBhvr override="childStyle">
                                        <p:cTn id="12" dur="2000" fill="hold"/>
                                        <p:tgtEl>
                                          <p:spTgt spid="3">
                                            <p:txEl>
                                              <p:pRg st="2" end="2"/>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2" end="2"/>
                                            </p:txEl>
                                          </p:spTgt>
                                        </p:tgtEl>
                                        <p:attrNameLst>
                                          <p:attrName>ppt_c</p:attrName>
                                        </p:attrNameLst>
                                      </p:cBhvr>
                                      <p:to>
                                        <a:schemeClr val="hlink"/>
                                      </p:to>
                                    </p:animClr>
                                  </p:subTnLst>
                                </p:cTn>
                              </p:par>
                            </p:childTnLst>
                          </p:cTn>
                        </p:par>
                        <p:par>
                          <p:cTn id="13" fill="hold">
                            <p:stCondLst>
                              <p:cond delay="6000"/>
                            </p:stCondLst>
                            <p:childTnLst>
                              <p:par>
                                <p:cTn id="14" presetID="3" presetClass="emph" presetSubtype="2" accel="100000" fill="hold" grpId="0" nodeType="afterEffect">
                                  <p:stCondLst>
                                    <p:cond delay="0"/>
                                  </p:stCondLst>
                                  <p:childTnLst>
                                    <p:animClr clrSpc="rgb" dir="cw">
                                      <p:cBhvr override="childStyle">
                                        <p:cTn id="15" dur="2000" fill="hold"/>
                                        <p:tgtEl>
                                          <p:spTgt spid="3">
                                            <p:txEl>
                                              <p:pRg st="3" end="3"/>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3" end="3"/>
                                            </p:txEl>
                                          </p:spTgt>
                                        </p:tgtEl>
                                        <p:attrNameLst>
                                          <p:attrName>ppt_c</p:attrName>
                                        </p:attrNameLst>
                                      </p:cBhvr>
                                      <p:to>
                                        <a:schemeClr val="hlink"/>
                                      </p:to>
                                    </p:animClr>
                                  </p:subTnLst>
                                </p:cTn>
                              </p:par>
                            </p:childTnLst>
                          </p:cTn>
                        </p:par>
                        <p:par>
                          <p:cTn id="16" fill="hold">
                            <p:stCondLst>
                              <p:cond delay="8000"/>
                            </p:stCondLst>
                            <p:childTnLst>
                              <p:par>
                                <p:cTn id="17" presetID="3" presetClass="emph" presetSubtype="2" accel="100000" fill="hold" grpId="0" nodeType="afterEffect">
                                  <p:stCondLst>
                                    <p:cond delay="0"/>
                                  </p:stCondLst>
                                  <p:childTnLst>
                                    <p:animClr clrSpc="rgb" dir="cw">
                                      <p:cBhvr override="childStyle">
                                        <p:cTn id="18" dur="2000" fill="hold"/>
                                        <p:tgtEl>
                                          <p:spTgt spid="3">
                                            <p:txEl>
                                              <p:pRg st="5" end="5"/>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5" end="5"/>
                                            </p:txEl>
                                          </p:spTgt>
                                        </p:tgtEl>
                                        <p:attrNameLst>
                                          <p:attrName>ppt_c</p:attrName>
                                        </p:attrNameLst>
                                      </p:cBhvr>
                                      <p:to>
                                        <a:schemeClr val="hlink"/>
                                      </p:to>
                                    </p:animClr>
                                  </p:subTnLst>
                                </p:cTn>
                              </p:par>
                            </p:childTnLst>
                          </p:cTn>
                        </p:par>
                        <p:par>
                          <p:cTn id="19" fill="hold">
                            <p:stCondLst>
                              <p:cond delay="10000"/>
                            </p:stCondLst>
                            <p:childTnLst>
                              <p:par>
                                <p:cTn id="20" presetID="3" presetClass="emph" presetSubtype="2" accel="100000" fill="hold" grpId="0" nodeType="afterEffect">
                                  <p:stCondLst>
                                    <p:cond delay="0"/>
                                  </p:stCondLst>
                                  <p:childTnLst>
                                    <p:animClr clrSpc="rgb" dir="cw">
                                      <p:cBhvr override="childStyle">
                                        <p:cTn id="21" dur="2000" fill="hold"/>
                                        <p:tgtEl>
                                          <p:spTgt spid="3">
                                            <p:txEl>
                                              <p:pRg st="7" end="7"/>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7" end="7"/>
                                            </p:txEl>
                                          </p:spTgt>
                                        </p:tgtEl>
                                        <p:attrNameLst>
                                          <p:attrName>ppt_c</p:attrName>
                                        </p:attrNameLst>
                                      </p:cBhvr>
                                      <p:to>
                                        <a:schemeClr val="hlink"/>
                                      </p:to>
                                    </p:animClr>
                                  </p:subTnLst>
                                </p:cTn>
                              </p:par>
                            </p:childTnLst>
                          </p:cTn>
                        </p:par>
                        <p:par>
                          <p:cTn id="22" fill="hold">
                            <p:stCondLst>
                              <p:cond delay="12000"/>
                            </p:stCondLst>
                            <p:childTnLst>
                              <p:par>
                                <p:cTn id="23" presetID="3" presetClass="emph" presetSubtype="2" accel="100000" fill="hold" grpId="0" nodeType="afterEffect">
                                  <p:stCondLst>
                                    <p:cond delay="0"/>
                                  </p:stCondLst>
                                  <p:childTnLst>
                                    <p:animClr clrSpc="rgb" dir="cw">
                                      <p:cBhvr override="childStyle">
                                        <p:cTn id="24" dur="2000" fill="hold"/>
                                        <p:tgtEl>
                                          <p:spTgt spid="3">
                                            <p:txEl>
                                              <p:pRg st="8" end="8"/>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8" end="8"/>
                                            </p:txEl>
                                          </p:spTgt>
                                        </p:tgtEl>
                                        <p:attrNameLst>
                                          <p:attrName>ppt_c</p:attrName>
                                        </p:attrNameLst>
                                      </p:cBhvr>
                                      <p:to>
                                        <a:schemeClr val="hlink"/>
                                      </p:to>
                                    </p:animClr>
                                  </p:subTnLst>
                                </p:cTn>
                              </p:par>
                            </p:childTnLst>
                          </p:cTn>
                        </p:par>
                        <p:par>
                          <p:cTn id="25" fill="hold">
                            <p:stCondLst>
                              <p:cond delay="14000"/>
                            </p:stCondLst>
                            <p:childTnLst>
                              <p:par>
                                <p:cTn id="26" presetID="3" presetClass="emph" presetSubtype="2" accel="100000" fill="hold" grpId="0" nodeType="afterEffect">
                                  <p:stCondLst>
                                    <p:cond delay="0"/>
                                  </p:stCondLst>
                                  <p:childTnLst>
                                    <p:animClr clrSpc="rgb" dir="cw">
                                      <p:cBhvr override="childStyle">
                                        <p:cTn id="27" dur="2000" fill="hold"/>
                                        <p:tgtEl>
                                          <p:spTgt spid="3">
                                            <p:txEl>
                                              <p:pRg st="9" end="9"/>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9" end="9"/>
                                            </p:txEl>
                                          </p:spTgt>
                                        </p:tgtEl>
                                        <p:attrNameLst>
                                          <p:attrName>ppt_c</p:attrName>
                                        </p:attrNameLst>
                                      </p:cBhvr>
                                      <p:to>
                                        <a:schemeClr val="hlink"/>
                                      </p:to>
                                    </p:animClr>
                                  </p:subTnLst>
                                </p:cTn>
                              </p:par>
                            </p:childTnLst>
                          </p:cTn>
                        </p:par>
                        <p:par>
                          <p:cTn id="28" fill="hold">
                            <p:stCondLst>
                              <p:cond delay="16000"/>
                            </p:stCondLst>
                            <p:childTnLst>
                              <p:par>
                                <p:cTn id="29" presetID="3" presetClass="emph" presetSubtype="2" accel="100000" fill="hold" grpId="0" nodeType="afterEffect">
                                  <p:stCondLst>
                                    <p:cond delay="0"/>
                                  </p:stCondLst>
                                  <p:childTnLst>
                                    <p:animClr clrSpc="rgb" dir="cw">
                                      <p:cBhvr override="childStyle">
                                        <p:cTn id="30" dur="2000" fill="hold"/>
                                        <p:tgtEl>
                                          <p:spTgt spid="3">
                                            <p:txEl>
                                              <p:pRg st="10" end="10"/>
                                            </p:txEl>
                                          </p:spTgt>
                                        </p:tgtEl>
                                        <p:attrNameLst>
                                          <p:attrName>style.color</p:attrName>
                                        </p:attrNameLst>
                                      </p:cBhvr>
                                      <p:to>
                                        <a:srgbClr val="00B0F0"/>
                                      </p:to>
                                    </p:animClr>
                                  </p:childTnLst>
                                  <p:subTnLst>
                                    <p:animClr clrSpc="rgb" dir="cw">
                                      <p:cBhvr override="childStyle">
                                        <p:cTn dur="1" fill="hold" display="0" masterRel="nextClick" afterEffect="1"/>
                                        <p:tgtEl>
                                          <p:spTgt spid="3">
                                            <p:txEl>
                                              <p:pRg st="10" end="10"/>
                                            </p:txEl>
                                          </p:spTgt>
                                        </p:tgtEl>
                                        <p:attrNameLst>
                                          <p:attrName>ppt_c</p:attrName>
                                        </p:attrNameLst>
                                      </p:cBhvr>
                                      <p:to>
                                        <a:schemeClr val="hlink"/>
                                      </p:to>
                                    </p:animClr>
                                  </p:subTnLst>
                                </p:cTn>
                              </p:par>
                            </p:childTnLst>
                          </p:cTn>
                        </p:par>
                        <p:par>
                          <p:cTn id="31" fill="hold">
                            <p:stCondLst>
                              <p:cond delay="18000"/>
                            </p:stCondLst>
                            <p:childTnLst>
                              <p:par>
                                <p:cTn id="32" presetID="18" presetClass="emph" presetSubtype="0" fill="hold" grpId="0" nodeType="afterEffect">
                                  <p:stCondLst>
                                    <p:cond delay="0"/>
                                  </p:stCondLst>
                                  <p:iterate type="lt">
                                    <p:tmPct val="4000"/>
                                  </p:iterate>
                                  <p:childTnLst>
                                    <p:set>
                                      <p:cBhvr override="childStyle">
                                        <p:cTn id="33"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DAA61-228F-4F88-8B01-08F3CAC30306}"/>
              </a:ext>
            </a:extLst>
          </p:cNvPr>
          <p:cNvSpPr>
            <a:spLocks noGrp="1"/>
          </p:cNvSpPr>
          <p:nvPr>
            <p:ph idx="1"/>
          </p:nvPr>
        </p:nvSpPr>
        <p:spPr>
          <a:xfrm>
            <a:off x="1469072" y="502793"/>
            <a:ext cx="8946541" cy="4887813"/>
          </a:xfrm>
        </p:spPr>
        <p:txBody>
          <a:bodyPr>
            <a:normAutofit/>
          </a:bodyPr>
          <a:lstStyle/>
          <a:p>
            <a:r>
              <a:rPr lang="en-US" dirty="0"/>
              <a:t>RAM Usage for Firefox 53</a:t>
            </a:r>
          </a:p>
          <a:p>
            <a:endParaRPr lang="en-US" dirty="0"/>
          </a:p>
          <a:p>
            <a:r>
              <a:rPr lang="en-US" dirty="0"/>
              <a:t>1 Tab — 116.3 MB</a:t>
            </a:r>
          </a:p>
          <a:p>
            <a:r>
              <a:rPr lang="en-US" dirty="0"/>
              <a:t>5 Tabs — 376.6 MB</a:t>
            </a:r>
          </a:p>
          <a:p>
            <a:r>
              <a:rPr lang="en-US" dirty="0"/>
              <a:t>10 Tabs — 437.0 MB</a:t>
            </a:r>
          </a:p>
          <a:p>
            <a:r>
              <a:rPr lang="en-US" dirty="0"/>
              <a:t>15 Tabs — 518.4 MB</a:t>
            </a:r>
          </a:p>
          <a:p>
            <a:r>
              <a:rPr lang="en-US" dirty="0"/>
              <a:t>Two things are immediately obvious. First, Chrome actually uses less RAM than Firefox when you don’t have many tabs open. Second, Firefox scales much better than Chrome once you reach about eight tabs or so. If you’re a power user like me and regularly have 20+ tabs open, Firefox clearly wins.</a:t>
            </a:r>
          </a:p>
        </p:txBody>
      </p:sp>
    </p:spTree>
    <p:extLst>
      <p:ext uri="{BB962C8B-B14F-4D97-AF65-F5344CB8AC3E}">
        <p14:creationId xmlns:p14="http://schemas.microsoft.com/office/powerpoint/2010/main" val="335372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afterEffect">
                                  <p:stCondLst>
                                    <p:cond delay="0"/>
                                  </p:stCondLst>
                                  <p:childTnLst>
                                    <p:set>
                                      <p:cBhvr override="childStyle">
                                        <p:cTn id="6" dur="1000"/>
                                        <p:tgtEl>
                                          <p:spTgt spid="3">
                                            <p:txEl>
                                              <p:pRg st="0" end="0"/>
                                            </p:txEl>
                                          </p:spTgt>
                                        </p:tgtEl>
                                        <p:attrNameLst>
                                          <p:attrName>style.fontWeight</p:attrName>
                                        </p:attrNameLst>
                                      </p:cBhvr>
                                      <p:to>
                                        <p:strVal val="bold"/>
                                      </p:to>
                                    </p:set>
                                  </p:childTnLst>
                                </p:cTn>
                              </p:par>
                            </p:childTnLst>
                          </p:cTn>
                        </p:par>
                        <p:par>
                          <p:cTn id="7" fill="hold">
                            <p:stCondLst>
                              <p:cond delay="1000"/>
                            </p:stCondLst>
                            <p:childTnLst>
                              <p:par>
                                <p:cTn id="8" presetID="15" presetClass="emph" presetSubtype="0" grpId="0" nodeType="afterEffect">
                                  <p:stCondLst>
                                    <p:cond delay="0"/>
                                  </p:stCondLst>
                                  <p:childTnLst>
                                    <p:set>
                                      <p:cBhvr override="childStyle">
                                        <p:cTn id="9" dur="1000"/>
                                        <p:tgtEl>
                                          <p:spTgt spid="3">
                                            <p:txEl>
                                              <p:pRg st="2" end="2"/>
                                            </p:txEl>
                                          </p:spTgt>
                                        </p:tgtEl>
                                        <p:attrNameLst>
                                          <p:attrName>style.fontWeight</p:attrName>
                                        </p:attrNameLst>
                                      </p:cBhvr>
                                      <p:to>
                                        <p:strVal val="bold"/>
                                      </p:to>
                                    </p:set>
                                  </p:childTnLst>
                                </p:cTn>
                              </p:par>
                            </p:childTnLst>
                          </p:cTn>
                        </p:par>
                        <p:par>
                          <p:cTn id="10" fill="hold">
                            <p:stCondLst>
                              <p:cond delay="2000"/>
                            </p:stCondLst>
                            <p:childTnLst>
                              <p:par>
                                <p:cTn id="11" presetID="15" presetClass="emph" presetSubtype="0" grpId="0" nodeType="afterEffect">
                                  <p:stCondLst>
                                    <p:cond delay="0"/>
                                  </p:stCondLst>
                                  <p:childTnLst>
                                    <p:set>
                                      <p:cBhvr override="childStyle">
                                        <p:cTn id="12" dur="1000"/>
                                        <p:tgtEl>
                                          <p:spTgt spid="3">
                                            <p:txEl>
                                              <p:pRg st="3" end="3"/>
                                            </p:txEl>
                                          </p:spTgt>
                                        </p:tgtEl>
                                        <p:attrNameLst>
                                          <p:attrName>style.fontWeight</p:attrName>
                                        </p:attrNameLst>
                                      </p:cBhvr>
                                      <p:to>
                                        <p:strVal val="bold"/>
                                      </p:to>
                                    </p:set>
                                  </p:childTnLst>
                                </p:cTn>
                              </p:par>
                            </p:childTnLst>
                          </p:cTn>
                        </p:par>
                        <p:par>
                          <p:cTn id="13" fill="hold">
                            <p:stCondLst>
                              <p:cond delay="3000"/>
                            </p:stCondLst>
                            <p:childTnLst>
                              <p:par>
                                <p:cTn id="14" presetID="15" presetClass="emph" presetSubtype="0" grpId="0" nodeType="afterEffect">
                                  <p:stCondLst>
                                    <p:cond delay="0"/>
                                  </p:stCondLst>
                                  <p:childTnLst>
                                    <p:set>
                                      <p:cBhvr override="childStyle">
                                        <p:cTn id="15" dur="1000"/>
                                        <p:tgtEl>
                                          <p:spTgt spid="3">
                                            <p:txEl>
                                              <p:pRg st="4" end="4"/>
                                            </p:txEl>
                                          </p:spTgt>
                                        </p:tgtEl>
                                        <p:attrNameLst>
                                          <p:attrName>style.fontWeight</p:attrName>
                                        </p:attrNameLst>
                                      </p:cBhvr>
                                      <p:to>
                                        <p:strVal val="bold"/>
                                      </p:to>
                                    </p:set>
                                  </p:childTnLst>
                                </p:cTn>
                              </p:par>
                            </p:childTnLst>
                          </p:cTn>
                        </p:par>
                        <p:par>
                          <p:cTn id="16" fill="hold">
                            <p:stCondLst>
                              <p:cond delay="4000"/>
                            </p:stCondLst>
                            <p:childTnLst>
                              <p:par>
                                <p:cTn id="17" presetID="15" presetClass="emph" presetSubtype="0" grpId="0" nodeType="afterEffect">
                                  <p:stCondLst>
                                    <p:cond delay="0"/>
                                  </p:stCondLst>
                                  <p:childTnLst>
                                    <p:set>
                                      <p:cBhvr override="childStyle">
                                        <p:cTn id="18" dur="1000"/>
                                        <p:tgtEl>
                                          <p:spTgt spid="3">
                                            <p:txEl>
                                              <p:pRg st="5" end="5"/>
                                            </p:txEl>
                                          </p:spTgt>
                                        </p:tgtEl>
                                        <p:attrNameLst>
                                          <p:attrName>style.fontWeight</p:attrName>
                                        </p:attrNameLst>
                                      </p:cBhvr>
                                      <p:to>
                                        <p:strVal val="bold"/>
                                      </p:to>
                                    </p:set>
                                  </p:childTnLst>
                                </p:cTn>
                              </p:par>
                            </p:childTnLst>
                          </p:cTn>
                        </p:par>
                        <p:par>
                          <p:cTn id="19" fill="hold">
                            <p:stCondLst>
                              <p:cond delay="5000"/>
                            </p:stCondLst>
                            <p:childTnLst>
                              <p:par>
                                <p:cTn id="20" presetID="15" presetClass="emph" presetSubtype="0" grpId="0" nodeType="afterEffect">
                                  <p:stCondLst>
                                    <p:cond delay="0"/>
                                  </p:stCondLst>
                                  <p:childTnLst>
                                    <p:set>
                                      <p:cBhvr override="childStyle">
                                        <p:cTn id="21" dur="1000"/>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C92B5-E789-45AA-BF91-1145E3A3E169}"/>
              </a:ext>
            </a:extLst>
          </p:cNvPr>
          <p:cNvSpPr>
            <a:spLocks noGrp="1"/>
          </p:cNvSpPr>
          <p:nvPr>
            <p:ph idx="1"/>
          </p:nvPr>
        </p:nvSpPr>
        <p:spPr>
          <a:xfrm>
            <a:off x="1477781" y="825009"/>
            <a:ext cx="8946541" cy="4195481"/>
          </a:xfrm>
        </p:spPr>
        <p:txBody>
          <a:bodyPr/>
          <a:lstStyle/>
          <a:p>
            <a:endParaRPr lang="en-IN" dirty="0"/>
          </a:p>
        </p:txBody>
      </p:sp>
    </p:spTree>
    <p:extLst>
      <p:ext uri="{BB962C8B-B14F-4D97-AF65-F5344CB8AC3E}">
        <p14:creationId xmlns:p14="http://schemas.microsoft.com/office/powerpoint/2010/main" val="24296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485</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Mozilla Firefox </vt:lpstr>
      <vt:lpstr>Advantages:</vt:lpstr>
      <vt:lpstr>Disadvantages: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Mozilla Firefox</dc:title>
  <dc:creator>Rayan Ghate</dc:creator>
  <cp:lastModifiedBy>Rayan Ghate</cp:lastModifiedBy>
  <cp:revision>4</cp:revision>
  <dcterms:created xsi:type="dcterms:W3CDTF">2018-09-22T07:42:52Z</dcterms:created>
  <dcterms:modified xsi:type="dcterms:W3CDTF">2018-10-08T14:33:13Z</dcterms:modified>
</cp:coreProperties>
</file>