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Comfortaa Medium"/>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232DC9-2A70-4A46-B9D3-79E0CD15F1C4}">
  <a:tblStyle styleId="{30232DC9-2A70-4A46-B9D3-79E0CD15F1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ComfortaaMedium-bold.fntdata"/><Relationship Id="rId10" Type="http://schemas.openxmlformats.org/officeDocument/2006/relationships/slide" Target="slides/slide4.xml"/><Relationship Id="rId21" Type="http://schemas.openxmlformats.org/officeDocument/2006/relationships/font" Target="fonts/ComfortaaMedium-regular.fntdata"/><Relationship Id="rId13" Type="http://schemas.openxmlformats.org/officeDocument/2006/relationships/slide" Target="slides/slide7.xml"/><Relationship Id="rId24" Type="http://schemas.openxmlformats.org/officeDocument/2006/relationships/font" Target="fonts/Comfortaa-bold.fntdata"/><Relationship Id="rId12" Type="http://schemas.openxmlformats.org/officeDocument/2006/relationships/slide" Target="slides/slide6.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[Hello, who we are, what we are presenting]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331d8c4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331d8c4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331d8c7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331d8c7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 each KPI]</a:t>
            </a:r>
            <a:endParaRPr/>
          </a:p>
          <a:p>
            <a:pPr indent="-317500" lvl="0" marL="457200" rtl="0" algn="l">
              <a:spcBef>
                <a:spcPts val="0"/>
              </a:spcBef>
              <a:spcAft>
                <a:spcPts val="0"/>
              </a:spcAft>
              <a:buSzPts val="1400"/>
              <a:buChar char="●"/>
            </a:pPr>
            <a:r>
              <a:rPr lang="en"/>
              <a:t>We would calculate the KPI values for each segment for EACH year. This would help us not only make comparisons between the different segments but would also enable us to see how the customer segments behaved year-on-year.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first step was to identify our GSOT plan to ensure that our work would have a positive impact for the business and aligns with Prism’s mission of becoming a </a:t>
            </a:r>
            <a:r>
              <a:rPr lang="en" sz="1150">
                <a:solidFill>
                  <a:srgbClr val="1D1C1D"/>
                </a:solidFill>
                <a:highlight>
                  <a:srgbClr val="F8F8F8"/>
                </a:highlight>
              </a:rPr>
              <a:t>global leader in e-commerce for affordable fashion</a:t>
            </a:r>
            <a:endParaRPr/>
          </a:p>
          <a:p>
            <a:pPr indent="-317500" lvl="0" marL="457200" rtl="0" algn="l">
              <a:spcBef>
                <a:spcPts val="0"/>
              </a:spcBef>
              <a:spcAft>
                <a:spcPts val="0"/>
              </a:spcAft>
              <a:buSzPts val="1400"/>
              <a:buChar char="●"/>
            </a:pPr>
            <a:r>
              <a:rPr lang="en"/>
              <a:t>[Walk through each step]</a:t>
            </a:r>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554ce5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554ce5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made a unanimous decision to ignore guest customers with good reason, but we believe the segmentation created is still incredibly valuable</a:t>
            </a:r>
            <a:endParaRPr/>
          </a:p>
          <a:p>
            <a:pPr indent="-317500" lvl="0" marL="457200" rtl="0" algn="l">
              <a:spcBef>
                <a:spcPts val="0"/>
              </a:spcBef>
              <a:spcAft>
                <a:spcPts val="0"/>
              </a:spcAft>
              <a:buSzPts val="1400"/>
              <a:buChar char="●"/>
            </a:pPr>
            <a:r>
              <a:rPr lang="en"/>
              <a:t>We </a:t>
            </a:r>
            <a:r>
              <a:rPr lang="en"/>
              <a:t>believe</a:t>
            </a:r>
            <a:r>
              <a:rPr lang="en"/>
              <a:t> the tally score resulted from our RFM model would have </a:t>
            </a:r>
            <a:r>
              <a:rPr lang="en"/>
              <a:t>similar</a:t>
            </a:r>
            <a:r>
              <a:rPr lang="en"/>
              <a:t> KPI values assigned and such we have grouped these segments accordingly</a:t>
            </a:r>
            <a:endParaRPr/>
          </a:p>
          <a:p>
            <a:pPr indent="-317500" lvl="0" marL="457200" rtl="0" algn="l">
              <a:spcBef>
                <a:spcPts val="0"/>
              </a:spcBef>
              <a:spcAft>
                <a:spcPts val="0"/>
              </a:spcAft>
              <a:buSzPts val="1400"/>
              <a:buChar char="●"/>
            </a:pPr>
            <a:r>
              <a:rPr lang="en"/>
              <a:t>We are assuming customer emails are being received, read and interacted with and not being sent to junk/spam in error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2554ce56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2554ce5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approach was to use our own modified version of a RFM segmentation that segmented our customer base by looking at the number of orders and the total spend per customer, so frequency and monetary value.</a:t>
            </a:r>
            <a:endParaRPr/>
          </a:p>
          <a:p>
            <a:pPr indent="-317500" lvl="0" marL="457200" rtl="0" algn="l">
              <a:spcBef>
                <a:spcPts val="0"/>
              </a:spcBef>
              <a:spcAft>
                <a:spcPts val="0"/>
              </a:spcAft>
              <a:buSzPts val="1400"/>
              <a:buChar char="●"/>
            </a:pPr>
            <a:r>
              <a:rPr lang="en"/>
              <a:t>For each variable we would assign each customer a value between 1 and 3, and would sum these two scores for each customer to give a tally score. Customers with the same tally score were placed into the same segment, giving us a total of 5 different segments.</a:t>
            </a:r>
            <a:endParaRPr/>
          </a:p>
          <a:p>
            <a:pPr indent="-317500" lvl="0" marL="457200" rtl="0" algn="l">
              <a:spcBef>
                <a:spcPts val="0"/>
              </a:spcBef>
              <a:spcAft>
                <a:spcPts val="0"/>
              </a:spcAft>
              <a:buSzPts val="1400"/>
              <a:buChar char="●"/>
            </a:pPr>
            <a:r>
              <a:rPr lang="en"/>
              <a:t>By comparing the values of KPIs for each segment per fiscal year, we believed </a:t>
            </a:r>
            <a:r>
              <a:rPr lang="en"/>
              <a:t>that we would adequately cover the recency part of a typical RFM segmentation.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331d8c4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331d8c4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dashboard displays KPI’s and insights from the year 2022</a:t>
            </a:r>
            <a:endParaRPr/>
          </a:p>
          <a:p>
            <a:pPr indent="0" lvl="0" marL="0" rtl="0" algn="l">
              <a:spcBef>
                <a:spcPts val="0"/>
              </a:spcBef>
              <a:spcAft>
                <a:spcPts val="0"/>
              </a:spcAft>
              <a:buNone/>
            </a:pPr>
            <a:r>
              <a:rPr lang="en"/>
              <a:t>Biggest customer segment is prism </a:t>
            </a:r>
            <a:r>
              <a:rPr lang="en"/>
              <a:t>potential</a:t>
            </a:r>
            <a:r>
              <a:rPr lang="en"/>
              <a:t> greats followed by </a:t>
            </a:r>
            <a:r>
              <a:rPr lang="en"/>
              <a:t>standard</a:t>
            </a:r>
            <a:r>
              <a:rPr lang="en"/>
              <a:t> prism customer( we want to move these customers up into prism elites)</a:t>
            </a:r>
            <a:endParaRPr/>
          </a:p>
          <a:p>
            <a:pPr indent="-317500" lvl="0" marL="457200" rtl="0" algn="l">
              <a:spcBef>
                <a:spcPts val="0"/>
              </a:spcBef>
              <a:spcAft>
                <a:spcPts val="0"/>
              </a:spcAft>
              <a:buSzPts val="1400"/>
              <a:buChar char="-"/>
            </a:pPr>
            <a:r>
              <a:rPr lang="en"/>
              <a:t>This is </a:t>
            </a:r>
            <a:r>
              <a:rPr lang="en"/>
              <a:t>because</a:t>
            </a:r>
            <a:r>
              <a:rPr lang="en"/>
              <a:t> when we look at customer lifetime value prism elites generate £1174 - considerably bigger than the other segments</a:t>
            </a:r>
            <a:endParaRPr/>
          </a:p>
          <a:p>
            <a:pPr indent="-317500" lvl="0" marL="457200" rtl="0" algn="l">
              <a:spcBef>
                <a:spcPts val="0"/>
              </a:spcBef>
              <a:spcAft>
                <a:spcPts val="0"/>
              </a:spcAft>
              <a:buSzPts val="1400"/>
              <a:buChar char="-"/>
            </a:pPr>
            <a:r>
              <a:rPr lang="en"/>
              <a:t>Customer segment room for improvement account to over ¼ of our customers and their average CLV is extremely low so we want a very </a:t>
            </a:r>
            <a:r>
              <a:rPr lang="en"/>
              <a:t>negligible</a:t>
            </a:r>
            <a:r>
              <a:rPr lang="en"/>
              <a:t> amount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331d8c4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331d8c4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spend per order segments 6-4 very little </a:t>
            </a:r>
            <a:r>
              <a:rPr lang="en"/>
              <a:t>difference however when placed against frequency we can see the issue with prism great and prism potential greats is that that just aren’t ordering frequently enough on average.</a:t>
            </a:r>
            <a:endParaRPr/>
          </a:p>
          <a:p>
            <a:pPr indent="0" lvl="0" marL="0" rtl="0" algn="l">
              <a:spcBef>
                <a:spcPts val="0"/>
              </a:spcBef>
              <a:spcAft>
                <a:spcPts val="0"/>
              </a:spcAft>
              <a:buNone/>
            </a:pPr>
            <a:r>
              <a:rPr lang="en"/>
              <a:t>Segment 2 &amp;3 on average spend 50-60£ less than our target segment(segment 6) so we would need to find ways to increase their spending particularly </a:t>
            </a:r>
            <a:endParaRPr/>
          </a:p>
          <a:p>
            <a:pPr indent="0" lvl="0" marL="0" rtl="0" algn="l">
              <a:spcBef>
                <a:spcPts val="0"/>
              </a:spcBef>
              <a:spcAft>
                <a:spcPts val="0"/>
              </a:spcAft>
              <a:buNone/>
            </a:pPr>
            <a:r>
              <a:rPr lang="en"/>
              <a:t>Segments 2-5 on average have a low user frequency so room for improvement for all</a:t>
            </a:r>
            <a:endParaRPr/>
          </a:p>
          <a:p>
            <a:pPr indent="0" lvl="0" marL="0" rtl="0" algn="l">
              <a:spcBef>
                <a:spcPts val="0"/>
              </a:spcBef>
              <a:spcAft>
                <a:spcPts val="0"/>
              </a:spcAft>
              <a:buNone/>
            </a:pPr>
            <a:r>
              <a:rPr lang="en"/>
              <a:t>Opt in % - room for improvement across the board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31d8c7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331d8c7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 because group 4 contributes mostly by number of purchases</a:t>
            </a:r>
            <a:endParaRPr/>
          </a:p>
          <a:p>
            <a:pPr indent="0" lvl="0" marL="0" rtl="0" algn="l">
              <a:spcBef>
                <a:spcPts val="0"/>
              </a:spcBef>
              <a:spcAft>
                <a:spcPts val="0"/>
              </a:spcAft>
              <a:buNone/>
            </a:pPr>
            <a:r>
              <a:rPr lang="en"/>
              <a:t>2nd point - </a:t>
            </a:r>
            <a:r>
              <a:rPr lang="en"/>
              <a:t>because</a:t>
            </a:r>
            <a:r>
              <a:rPr lang="en"/>
              <a:t> group 3 contributes mostly by purchasing amount</a:t>
            </a:r>
            <a:endParaRPr/>
          </a:p>
          <a:p>
            <a:pPr indent="0" lvl="0" marL="0" rtl="0" algn="l">
              <a:spcBef>
                <a:spcPts val="0"/>
              </a:spcBef>
              <a:spcAft>
                <a:spcPts val="0"/>
              </a:spcAft>
              <a:buNone/>
            </a:pPr>
            <a:r>
              <a:rPr lang="en"/>
              <a:t>3rd point - We could conduct multivariate testing to see the impact of implementing the following incentives </a:t>
            </a:r>
            <a:endParaRPr/>
          </a:p>
          <a:p>
            <a:pPr indent="0" lvl="0" marL="0" rtl="0" algn="l">
              <a:spcBef>
                <a:spcPts val="0"/>
              </a:spcBef>
              <a:spcAft>
                <a:spcPts val="0"/>
              </a:spcAft>
              <a:buNone/>
            </a:pPr>
            <a:r>
              <a:rPr lang="en"/>
              <a:t>4th point - We can also conduct A/B testing to see the impact of implementing one of the </a:t>
            </a:r>
            <a:r>
              <a:rPr lang="en"/>
              <a:t>following</a:t>
            </a:r>
            <a:r>
              <a:rPr lang="en"/>
              <a:t> perks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331d8c76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331d8c76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rb.gy/ngp9e3" TargetMode="External"/><Relationship Id="rId4" Type="http://schemas.openxmlformats.org/officeDocument/2006/relationships/hyperlink" Target="https://rb.gy/j0ruv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Customer Segmentation</a:t>
            </a:r>
            <a:endParaRPr b="1">
              <a:latin typeface="Comfortaa"/>
              <a:ea typeface="Comfortaa"/>
              <a:cs typeface="Comfortaa"/>
              <a:sym typeface="Comfortaa"/>
            </a:endParaRPr>
          </a:p>
        </p:txBody>
      </p:sp>
      <p:sp>
        <p:nvSpPr>
          <p:cNvPr id="86" name="Google Shape;86;p13"/>
          <p:cNvSpPr txBox="1"/>
          <p:nvPr>
            <p:ph idx="1" type="subTitle"/>
          </p:nvPr>
        </p:nvSpPr>
        <p:spPr>
          <a:xfrm>
            <a:off x="731013" y="27261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Analysing Prism’s Customer Base</a:t>
            </a:r>
            <a:endParaRPr b="1">
              <a:latin typeface="Comfortaa"/>
              <a:ea typeface="Comfortaa"/>
              <a:cs typeface="Comfortaa"/>
              <a:sym typeface="Comfortaa"/>
            </a:endParaRPr>
          </a:p>
        </p:txBody>
      </p:sp>
      <p:pic>
        <p:nvPicPr>
          <p:cNvPr id="87" name="Google Shape;87;p13"/>
          <p:cNvPicPr preferRelativeResize="0"/>
          <p:nvPr/>
        </p:nvPicPr>
        <p:blipFill>
          <a:blip r:embed="rId3">
            <a:alphaModFix/>
          </a:blip>
          <a:stretch>
            <a:fillRect/>
          </a:stretch>
        </p:blipFill>
        <p:spPr>
          <a:xfrm>
            <a:off x="6669150" y="2935788"/>
            <a:ext cx="1892338" cy="1689887"/>
          </a:xfrm>
          <a:prstGeom prst="rect">
            <a:avLst/>
          </a:prstGeom>
          <a:noFill/>
          <a:ln>
            <a:noFill/>
          </a:ln>
        </p:spPr>
      </p:pic>
      <p:sp>
        <p:nvSpPr>
          <p:cNvPr id="88" name="Google Shape;88;p13"/>
          <p:cNvSpPr txBox="1"/>
          <p:nvPr/>
        </p:nvSpPr>
        <p:spPr>
          <a:xfrm>
            <a:off x="493725" y="4360850"/>
            <a:ext cx="7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FFE599"/>
                </a:solidFill>
                <a:latin typeface="Comfortaa"/>
                <a:ea typeface="Comfortaa"/>
                <a:cs typeface="Comfortaa"/>
                <a:sym typeface="Comfortaa"/>
              </a:rPr>
              <a:t>Team Yellow</a:t>
            </a:r>
            <a:endParaRPr b="1" u="sng">
              <a:solidFill>
                <a:srgbClr val="FFE599"/>
              </a:solidFill>
              <a:latin typeface="Comfortaa"/>
              <a:ea typeface="Comfortaa"/>
              <a:cs typeface="Comfortaa"/>
              <a:sym typeface="Comfortaa"/>
            </a:endParaRPr>
          </a:p>
          <a:p>
            <a:pPr indent="0" lvl="0" marL="0" rtl="0" algn="l">
              <a:spcBef>
                <a:spcPts val="0"/>
              </a:spcBef>
              <a:spcAft>
                <a:spcPts val="0"/>
              </a:spcAft>
              <a:buNone/>
            </a:pPr>
            <a:r>
              <a:rPr b="1" lang="en">
                <a:solidFill>
                  <a:srgbClr val="FFE599"/>
                </a:solidFill>
                <a:latin typeface="Comfortaa"/>
                <a:ea typeface="Comfortaa"/>
                <a:cs typeface="Comfortaa"/>
                <a:sym typeface="Comfortaa"/>
              </a:rPr>
              <a:t>Beauchamp,</a:t>
            </a:r>
            <a:r>
              <a:rPr b="1" lang="en">
                <a:solidFill>
                  <a:srgbClr val="FFE599"/>
                </a:solidFill>
                <a:latin typeface="Comfortaa"/>
                <a:ea typeface="Comfortaa"/>
                <a:cs typeface="Comfortaa"/>
                <a:sym typeface="Comfortaa"/>
              </a:rPr>
              <a:t> Charlie, Jude, </a:t>
            </a:r>
            <a:r>
              <a:rPr b="1" lang="en">
                <a:solidFill>
                  <a:srgbClr val="FFE599"/>
                </a:solidFill>
                <a:latin typeface="Comfortaa"/>
                <a:ea typeface="Comfortaa"/>
                <a:cs typeface="Comfortaa"/>
                <a:sym typeface="Comfortaa"/>
              </a:rPr>
              <a:t>Mohammad, </a:t>
            </a:r>
            <a:r>
              <a:rPr b="1" lang="en">
                <a:solidFill>
                  <a:srgbClr val="FFE599"/>
                </a:solidFill>
                <a:latin typeface="Comfortaa"/>
                <a:ea typeface="Comfortaa"/>
                <a:cs typeface="Comfortaa"/>
                <a:sym typeface="Comfortaa"/>
              </a:rPr>
              <a:t>Nazmie &amp;  Rayan</a:t>
            </a:r>
            <a:endParaRPr b="1">
              <a:solidFill>
                <a:srgbClr val="FFE599"/>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Thank you</a:t>
            </a:r>
            <a:endParaRPr b="1" sz="3000">
              <a:latin typeface="Comfortaa"/>
              <a:ea typeface="Comfortaa"/>
              <a:cs typeface="Comfortaa"/>
              <a:sym typeface="Comfortaa"/>
            </a:endParaRPr>
          </a:p>
          <a:p>
            <a:pPr indent="0" lvl="0" marL="0" rtl="0" algn="l">
              <a:spcBef>
                <a:spcPts val="0"/>
              </a:spcBef>
              <a:spcAft>
                <a:spcPts val="0"/>
              </a:spcAft>
              <a:buNone/>
            </a:pPr>
            <a:r>
              <a:t/>
            </a:r>
            <a:endParaRPr b="1" sz="3000">
              <a:latin typeface="Comfortaa"/>
              <a:ea typeface="Comfortaa"/>
              <a:cs typeface="Comfortaa"/>
              <a:sym typeface="Comfortaa"/>
            </a:endParaRPr>
          </a:p>
          <a:p>
            <a:pPr indent="0" lvl="0" marL="0" rtl="0" algn="l">
              <a:spcBef>
                <a:spcPts val="0"/>
              </a:spcBef>
              <a:spcAft>
                <a:spcPts val="0"/>
              </a:spcAft>
              <a:buNone/>
            </a:pPr>
            <a:r>
              <a:rPr b="1" lang="en" sz="3000">
                <a:latin typeface="Comfortaa"/>
                <a:ea typeface="Comfortaa"/>
                <a:cs typeface="Comfortaa"/>
                <a:sym typeface="Comfortaa"/>
              </a:rPr>
              <a:t>Questions &amp; </a:t>
            </a:r>
            <a:r>
              <a:rPr b="1" lang="en" sz="3000">
                <a:latin typeface="Comfortaa"/>
                <a:ea typeface="Comfortaa"/>
                <a:cs typeface="Comfortaa"/>
                <a:sym typeface="Comfortaa"/>
              </a:rPr>
              <a:t>Feedback welcome</a:t>
            </a:r>
            <a:endParaRPr b="1" sz="3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KPIs</a:t>
            </a:r>
            <a:endParaRPr b="1" sz="3000">
              <a:latin typeface="Comfortaa"/>
              <a:ea typeface="Comfortaa"/>
              <a:cs typeface="Comfortaa"/>
              <a:sym typeface="Comfortaa"/>
            </a:endParaRPr>
          </a:p>
        </p:txBody>
      </p:sp>
      <p:sp>
        <p:nvSpPr>
          <p:cNvPr id="94" name="Google Shape;94;p14"/>
          <p:cNvSpPr txBox="1"/>
          <p:nvPr>
            <p:ph idx="1" type="body"/>
          </p:nvPr>
        </p:nvSpPr>
        <p:spPr>
          <a:xfrm>
            <a:off x="311700" y="1229875"/>
            <a:ext cx="39747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Average</a:t>
            </a:r>
            <a:r>
              <a:rPr b="1" lang="en" sz="1700">
                <a:latin typeface="Comfortaa"/>
                <a:ea typeface="Comfortaa"/>
                <a:cs typeface="Comfortaa"/>
                <a:sym typeface="Comfortaa"/>
              </a:rPr>
              <a:t> User Spend per Order</a:t>
            </a:r>
            <a:br>
              <a:rPr b="1" lang="en" sz="1700">
                <a:latin typeface="Comfortaa"/>
                <a:ea typeface="Comfortaa"/>
                <a:cs typeface="Comfortaa"/>
                <a:sym typeface="Comfortaa"/>
              </a:rPr>
            </a:br>
            <a:endParaRPr b="1"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Average User Frequency</a:t>
            </a:r>
            <a:br>
              <a:rPr b="1" lang="en" sz="1700">
                <a:latin typeface="Comfortaa"/>
                <a:ea typeface="Comfortaa"/>
                <a:cs typeface="Comfortaa"/>
                <a:sym typeface="Comfortaa"/>
              </a:rPr>
            </a:br>
            <a:endParaRPr b="1"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Average Customer Life Value</a:t>
            </a:r>
            <a:br>
              <a:rPr b="1" lang="en" sz="1700">
                <a:latin typeface="Comfortaa"/>
                <a:ea typeface="Comfortaa"/>
                <a:cs typeface="Comfortaa"/>
                <a:sym typeface="Comfortaa"/>
              </a:rPr>
            </a:br>
            <a:endParaRPr b="1"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 of User Opt-Ins</a:t>
            </a:r>
            <a:endParaRPr b="1" sz="1700">
              <a:latin typeface="Comfortaa"/>
              <a:ea typeface="Comfortaa"/>
              <a:cs typeface="Comfortaa"/>
              <a:sym typeface="Comfortaa"/>
            </a:endParaRPr>
          </a:p>
        </p:txBody>
      </p:sp>
      <p:sp>
        <p:nvSpPr>
          <p:cNvPr id="95" name="Google Shape;95;p14"/>
          <p:cNvSpPr txBox="1"/>
          <p:nvPr>
            <p:ph idx="1" type="body"/>
          </p:nvPr>
        </p:nvSpPr>
        <p:spPr>
          <a:xfrm>
            <a:off x="4857600" y="1698000"/>
            <a:ext cx="3974700" cy="1747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Comfortaa"/>
              <a:buChar char="★"/>
            </a:pPr>
            <a:r>
              <a:rPr b="1" i="1" lang="en" sz="1600">
                <a:latin typeface="Comfortaa"/>
                <a:ea typeface="Comfortaa"/>
                <a:cs typeface="Comfortaa"/>
                <a:sym typeface="Comfortaa"/>
              </a:rPr>
              <a:t>C</a:t>
            </a:r>
            <a:r>
              <a:rPr b="1" i="1" lang="en" sz="1600">
                <a:latin typeface="Comfortaa"/>
                <a:ea typeface="Comfortaa"/>
                <a:cs typeface="Comfortaa"/>
                <a:sym typeface="Comfortaa"/>
              </a:rPr>
              <a:t>alculate these KPIs for each segment.</a:t>
            </a:r>
            <a:endParaRPr b="1" i="1" sz="1600">
              <a:latin typeface="Comfortaa"/>
              <a:ea typeface="Comfortaa"/>
              <a:cs typeface="Comfortaa"/>
              <a:sym typeface="Comfortaa"/>
            </a:endParaRPr>
          </a:p>
          <a:p>
            <a:pPr indent="-330200" lvl="0" marL="457200" rtl="0" algn="l">
              <a:lnSpc>
                <a:spcPct val="115000"/>
              </a:lnSpc>
              <a:spcBef>
                <a:spcPts val="0"/>
              </a:spcBef>
              <a:spcAft>
                <a:spcPts val="0"/>
              </a:spcAft>
              <a:buSzPts val="1600"/>
              <a:buFont typeface="Comfortaa"/>
              <a:buChar char="★"/>
            </a:pPr>
            <a:r>
              <a:rPr b="1" i="1" lang="en" sz="1600">
                <a:latin typeface="Comfortaa"/>
                <a:ea typeface="Comfortaa"/>
                <a:cs typeface="Comfortaa"/>
                <a:sym typeface="Comfortaa"/>
              </a:rPr>
              <a:t>Compare how the behaviours of each customer segment have changed over time.</a:t>
            </a:r>
            <a:endParaRPr b="1" i="1" sz="16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94000" y="418225"/>
            <a:ext cx="8556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Comfortaa"/>
                <a:ea typeface="Comfortaa"/>
                <a:cs typeface="Comfortaa"/>
                <a:sym typeface="Comfortaa"/>
              </a:rPr>
              <a:t>Improve Personalisation of Marketing Emails</a:t>
            </a:r>
            <a:endParaRPr b="1" sz="2800">
              <a:latin typeface="Comfortaa"/>
              <a:ea typeface="Comfortaa"/>
              <a:cs typeface="Comfortaa"/>
              <a:sym typeface="Comfortaa"/>
            </a:endParaRPr>
          </a:p>
        </p:txBody>
      </p:sp>
      <p:sp>
        <p:nvSpPr>
          <p:cNvPr id="101" name="Google Shape;101;p15"/>
          <p:cNvSpPr/>
          <p:nvPr/>
        </p:nvSpPr>
        <p:spPr>
          <a:xfrm>
            <a:off x="311700" y="1246400"/>
            <a:ext cx="1860900" cy="458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11700"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Goal</a:t>
            </a:r>
            <a:endParaRPr b="1">
              <a:solidFill>
                <a:schemeClr val="lt1"/>
              </a:solidFill>
              <a:latin typeface="Comfortaa"/>
              <a:ea typeface="Comfortaa"/>
              <a:cs typeface="Comfortaa"/>
              <a:sym typeface="Comfortaa"/>
            </a:endParaRPr>
          </a:p>
        </p:txBody>
      </p:sp>
      <p:sp>
        <p:nvSpPr>
          <p:cNvPr id="103" name="Google Shape;103;p15"/>
          <p:cNvSpPr txBox="1"/>
          <p:nvPr>
            <p:ph idx="4294967295" type="body"/>
          </p:nvPr>
        </p:nvSpPr>
        <p:spPr>
          <a:xfrm>
            <a:off x="2280625" y="1823504"/>
            <a:ext cx="1863000" cy="28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mfortaa"/>
                <a:ea typeface="Comfortaa"/>
                <a:cs typeface="Comfortaa"/>
                <a:sym typeface="Comfortaa"/>
              </a:rPr>
              <a:t>Customer acquisition and retention</a:t>
            </a:r>
            <a:endParaRPr b="1" sz="1500">
              <a:latin typeface="Comfortaa"/>
              <a:ea typeface="Comfortaa"/>
              <a:cs typeface="Comfortaa"/>
              <a:sym typeface="Comfortaa"/>
            </a:endParaRPr>
          </a:p>
          <a:p>
            <a:pPr indent="0" lvl="0" marL="0" rtl="0" algn="l">
              <a:spcBef>
                <a:spcPts val="800"/>
              </a:spcBef>
              <a:spcAft>
                <a:spcPts val="0"/>
              </a:spcAft>
              <a:buNone/>
            </a:pPr>
            <a:r>
              <a:t/>
            </a:r>
            <a:endParaRPr b="1" sz="1500">
              <a:latin typeface="Comfortaa"/>
              <a:ea typeface="Comfortaa"/>
              <a:cs typeface="Comfortaa"/>
              <a:sym typeface="Comfortaa"/>
            </a:endParaRPr>
          </a:p>
          <a:p>
            <a:pPr indent="0" lvl="0" marL="0" rtl="0" algn="l">
              <a:spcBef>
                <a:spcPts val="800"/>
              </a:spcBef>
              <a:spcAft>
                <a:spcPts val="800"/>
              </a:spcAft>
              <a:buNone/>
            </a:pPr>
            <a:r>
              <a:rPr b="1" lang="en" sz="1200">
                <a:latin typeface="Comfortaa"/>
                <a:ea typeface="Comfortaa"/>
                <a:cs typeface="Comfortaa"/>
                <a:sym typeface="Comfortaa"/>
              </a:rPr>
              <a:t>Maximise the customer base and their engagement </a:t>
            </a:r>
            <a:endParaRPr b="1" sz="1200">
              <a:latin typeface="Comfortaa"/>
              <a:ea typeface="Comfortaa"/>
              <a:cs typeface="Comfortaa"/>
              <a:sym typeface="Comfortaa"/>
            </a:endParaRPr>
          </a:p>
        </p:txBody>
      </p:sp>
      <p:sp>
        <p:nvSpPr>
          <p:cNvPr id="104" name="Google Shape;104;p15"/>
          <p:cNvSpPr/>
          <p:nvPr/>
        </p:nvSpPr>
        <p:spPr>
          <a:xfrm>
            <a:off x="2280625" y="1246400"/>
            <a:ext cx="2080800" cy="458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2500227"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Strategy</a:t>
            </a:r>
            <a:endParaRPr b="1">
              <a:solidFill>
                <a:schemeClr val="lt1"/>
              </a:solidFill>
              <a:latin typeface="Comfortaa"/>
              <a:ea typeface="Comfortaa"/>
              <a:cs typeface="Comfortaa"/>
              <a:sym typeface="Comfortaa"/>
            </a:endParaRPr>
          </a:p>
        </p:txBody>
      </p:sp>
      <p:sp>
        <p:nvSpPr>
          <p:cNvPr id="106" name="Google Shape;106;p15"/>
          <p:cNvSpPr txBox="1"/>
          <p:nvPr>
            <p:ph idx="4294967295" type="body"/>
          </p:nvPr>
        </p:nvSpPr>
        <p:spPr>
          <a:xfrm>
            <a:off x="259938" y="1823500"/>
            <a:ext cx="19644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chemeClr val="lt1"/>
                </a:highlight>
                <a:latin typeface="Comfortaa"/>
                <a:ea typeface="Comfortaa"/>
                <a:cs typeface="Comfortaa"/>
                <a:sym typeface="Comfortaa"/>
              </a:rPr>
              <a:t>Maximise value from current single and low purchase customers.</a:t>
            </a:r>
            <a:endParaRPr b="1" sz="1400">
              <a:highlight>
                <a:schemeClr val="lt1"/>
              </a:highlight>
              <a:latin typeface="Comfortaa"/>
              <a:ea typeface="Comfortaa"/>
              <a:cs typeface="Comfortaa"/>
              <a:sym typeface="Comfortaa"/>
            </a:endParaRPr>
          </a:p>
          <a:p>
            <a:pPr indent="0" lvl="0" marL="0" rtl="0" algn="l">
              <a:spcBef>
                <a:spcPts val="800"/>
              </a:spcBef>
              <a:spcAft>
                <a:spcPts val="0"/>
              </a:spcAft>
              <a:buNone/>
            </a:pPr>
            <a:r>
              <a:t/>
            </a:r>
            <a:endParaRPr b="1" sz="1400">
              <a:highlight>
                <a:schemeClr val="lt1"/>
              </a:highlight>
              <a:latin typeface="Comfortaa"/>
              <a:ea typeface="Comfortaa"/>
              <a:cs typeface="Comfortaa"/>
              <a:sym typeface="Comfortaa"/>
            </a:endParaRPr>
          </a:p>
          <a:p>
            <a:pPr indent="0" lvl="0" marL="0" rtl="0" algn="l">
              <a:spcBef>
                <a:spcPts val="800"/>
              </a:spcBef>
              <a:spcAft>
                <a:spcPts val="800"/>
              </a:spcAft>
              <a:buNone/>
            </a:pPr>
            <a:r>
              <a:rPr b="1" lang="en" sz="1200">
                <a:highlight>
                  <a:schemeClr val="lt1"/>
                </a:highlight>
                <a:latin typeface="Comfortaa"/>
                <a:ea typeface="Comfortaa"/>
                <a:cs typeface="Comfortaa"/>
                <a:sym typeface="Comfortaa"/>
              </a:rPr>
              <a:t>Convert the low value customers to high value - (from lower groups of 2 - 5 to group 6 of our RFM model)</a:t>
            </a:r>
            <a:endParaRPr b="1" sz="1200">
              <a:highlight>
                <a:schemeClr val="lt1"/>
              </a:highlight>
              <a:latin typeface="Comfortaa"/>
              <a:ea typeface="Comfortaa"/>
              <a:cs typeface="Comfortaa"/>
              <a:sym typeface="Comfortaa"/>
            </a:endParaRPr>
          </a:p>
        </p:txBody>
      </p:sp>
      <p:sp>
        <p:nvSpPr>
          <p:cNvPr id="107" name="Google Shape;107;p15"/>
          <p:cNvSpPr/>
          <p:nvPr/>
        </p:nvSpPr>
        <p:spPr>
          <a:xfrm>
            <a:off x="4469095" y="1246400"/>
            <a:ext cx="2080800" cy="458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4294967295" type="body"/>
          </p:nvPr>
        </p:nvSpPr>
        <p:spPr>
          <a:xfrm>
            <a:off x="4699518"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Objectives</a:t>
            </a:r>
            <a:endParaRPr b="1">
              <a:solidFill>
                <a:schemeClr val="lt1"/>
              </a:solidFill>
              <a:latin typeface="Comfortaa"/>
              <a:ea typeface="Comfortaa"/>
              <a:cs typeface="Comfortaa"/>
              <a:sym typeface="Comfortaa"/>
            </a:endParaRPr>
          </a:p>
        </p:txBody>
      </p:sp>
      <p:sp>
        <p:nvSpPr>
          <p:cNvPr id="109" name="Google Shape;109;p15"/>
          <p:cNvSpPr txBox="1"/>
          <p:nvPr>
            <p:ph idx="4294967295" type="body"/>
          </p:nvPr>
        </p:nvSpPr>
        <p:spPr>
          <a:xfrm>
            <a:off x="4469125" y="1823500"/>
            <a:ext cx="2080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mfortaa"/>
                <a:ea typeface="Comfortaa"/>
                <a:cs typeface="Comfortaa"/>
                <a:sym typeface="Comfortaa"/>
              </a:rPr>
              <a:t>Improve new customer marketing engagement</a:t>
            </a:r>
            <a:endParaRPr b="1" sz="1500">
              <a:latin typeface="Comfortaa"/>
              <a:ea typeface="Comfortaa"/>
              <a:cs typeface="Comfortaa"/>
              <a:sym typeface="Comfortaa"/>
            </a:endParaRPr>
          </a:p>
          <a:p>
            <a:pPr indent="0" lvl="0" marL="0" rtl="0" algn="l">
              <a:spcBef>
                <a:spcPts val="800"/>
              </a:spcBef>
              <a:spcAft>
                <a:spcPts val="0"/>
              </a:spcAft>
              <a:buNone/>
            </a:pPr>
            <a:r>
              <a:t/>
            </a:r>
            <a:endParaRPr b="1" sz="1500">
              <a:latin typeface="Comfortaa"/>
              <a:ea typeface="Comfortaa"/>
              <a:cs typeface="Comfortaa"/>
              <a:sym typeface="Comfortaa"/>
            </a:endParaRPr>
          </a:p>
          <a:p>
            <a:pPr indent="0" lvl="0" marL="0" rtl="0" algn="l">
              <a:spcBef>
                <a:spcPts val="800"/>
              </a:spcBef>
              <a:spcAft>
                <a:spcPts val="0"/>
              </a:spcAft>
              <a:buNone/>
            </a:pPr>
            <a:r>
              <a:rPr b="1" lang="en" sz="1200">
                <a:latin typeface="Comfortaa"/>
                <a:ea typeface="Comfortaa"/>
                <a:cs typeface="Comfortaa"/>
                <a:sym typeface="Comfortaa"/>
              </a:rPr>
              <a:t>Increase email opt-in rate for new customers with first sign up offers of 10% &amp; further exclusive email offers for account holders</a:t>
            </a:r>
            <a:endParaRPr b="1" sz="1200">
              <a:latin typeface="Comfortaa"/>
              <a:ea typeface="Comfortaa"/>
              <a:cs typeface="Comfortaa"/>
              <a:sym typeface="Comfortaa"/>
            </a:endParaRPr>
          </a:p>
          <a:p>
            <a:pPr indent="0" lvl="0" marL="457200" rtl="0" algn="l">
              <a:spcBef>
                <a:spcPts val="800"/>
              </a:spcBef>
              <a:spcAft>
                <a:spcPts val="800"/>
              </a:spcAft>
              <a:buNone/>
            </a:pPr>
            <a:r>
              <a:t/>
            </a:r>
            <a:endParaRPr sz="1600"/>
          </a:p>
        </p:txBody>
      </p:sp>
      <p:sp>
        <p:nvSpPr>
          <p:cNvPr id="110" name="Google Shape;110;p15"/>
          <p:cNvSpPr/>
          <p:nvPr/>
        </p:nvSpPr>
        <p:spPr>
          <a:xfrm>
            <a:off x="6738941" y="1246400"/>
            <a:ext cx="2080800" cy="458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5"/>
          <p:cNvSpPr txBox="1"/>
          <p:nvPr>
            <p:ph idx="4294967295" type="body"/>
          </p:nvPr>
        </p:nvSpPr>
        <p:spPr>
          <a:xfrm>
            <a:off x="6969363"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Tactic</a:t>
            </a:r>
            <a:endParaRPr b="1">
              <a:solidFill>
                <a:schemeClr val="lt1"/>
              </a:solidFill>
              <a:latin typeface="Comfortaa"/>
              <a:ea typeface="Comfortaa"/>
              <a:cs typeface="Comfortaa"/>
              <a:sym typeface="Comfortaa"/>
            </a:endParaRPr>
          </a:p>
        </p:txBody>
      </p:sp>
      <p:sp>
        <p:nvSpPr>
          <p:cNvPr id="112" name="Google Shape;112;p15"/>
          <p:cNvSpPr txBox="1"/>
          <p:nvPr>
            <p:ph idx="4294967295" type="body"/>
          </p:nvPr>
        </p:nvSpPr>
        <p:spPr>
          <a:xfrm>
            <a:off x="6969350" y="1823506"/>
            <a:ext cx="1863000" cy="31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mfortaa"/>
                <a:ea typeface="Comfortaa"/>
                <a:cs typeface="Comfortaa"/>
                <a:sym typeface="Comfortaa"/>
              </a:rPr>
              <a:t>Create a customer segmentation</a:t>
            </a:r>
            <a:endParaRPr b="1" sz="1500">
              <a:latin typeface="Comfortaa"/>
              <a:ea typeface="Comfortaa"/>
              <a:cs typeface="Comfortaa"/>
              <a:sym typeface="Comfortaa"/>
            </a:endParaRPr>
          </a:p>
          <a:p>
            <a:pPr indent="0" lvl="0" marL="0" rtl="0" algn="l">
              <a:spcBef>
                <a:spcPts val="800"/>
              </a:spcBef>
              <a:spcAft>
                <a:spcPts val="0"/>
              </a:spcAft>
              <a:buNone/>
            </a:pPr>
            <a:r>
              <a:t/>
            </a:r>
            <a:endParaRPr b="1" sz="1500">
              <a:latin typeface="Comfortaa"/>
              <a:ea typeface="Comfortaa"/>
              <a:cs typeface="Comfortaa"/>
              <a:sym typeface="Comfortaa"/>
            </a:endParaRPr>
          </a:p>
          <a:p>
            <a:pPr indent="0" lvl="0" marL="0" rtl="0" algn="l">
              <a:spcBef>
                <a:spcPts val="800"/>
              </a:spcBef>
              <a:spcAft>
                <a:spcPts val="800"/>
              </a:spcAft>
              <a:buNone/>
            </a:pPr>
            <a:r>
              <a:rPr b="1" lang="en" sz="1200">
                <a:latin typeface="Comfortaa"/>
                <a:ea typeface="Comfortaa"/>
                <a:cs typeface="Comfortaa"/>
                <a:sym typeface="Comfortaa"/>
              </a:rPr>
              <a:t>Divide the customer base according to groups specified in our RFM model for  targeted marketing.</a:t>
            </a:r>
            <a:endParaRPr b="1" sz="1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a:blip r:embed="rId3">
            <a:alphaModFix/>
          </a:blip>
          <a:stretch>
            <a:fillRect/>
          </a:stretch>
        </p:blipFill>
        <p:spPr>
          <a:xfrm>
            <a:off x="4813075" y="4364325"/>
            <a:ext cx="857250" cy="238125"/>
          </a:xfrm>
          <a:prstGeom prst="rect">
            <a:avLst/>
          </a:prstGeom>
          <a:noFill/>
          <a:ln>
            <a:noFill/>
          </a:ln>
        </p:spPr>
      </p:pic>
      <p:sp>
        <p:nvSpPr>
          <p:cNvPr id="118" name="Google Shape;118;p16"/>
          <p:cNvSpPr txBox="1"/>
          <p:nvPr>
            <p:ph idx="2" type="body"/>
          </p:nvPr>
        </p:nvSpPr>
        <p:spPr>
          <a:xfrm>
            <a:off x="4916650" y="341825"/>
            <a:ext cx="3837000" cy="469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u="sng">
                <a:latin typeface="Comfortaa Medium"/>
                <a:ea typeface="Comfortaa Medium"/>
                <a:cs typeface="Comfortaa Medium"/>
                <a:sym typeface="Comfortaa Medium"/>
              </a:rPr>
              <a:t>Limitations</a:t>
            </a:r>
            <a:endParaRPr sz="2100" u="sng">
              <a:latin typeface="Comfortaa Medium"/>
              <a:ea typeface="Comfortaa Medium"/>
              <a:cs typeface="Comfortaa Medium"/>
              <a:sym typeface="Comfortaa Medium"/>
            </a:endParaRPr>
          </a:p>
          <a:p>
            <a:pPr indent="-336550" lvl="0" marL="457200" rtl="0" algn="l">
              <a:spcBef>
                <a:spcPts val="1600"/>
              </a:spcBef>
              <a:spcAft>
                <a:spcPts val="0"/>
              </a:spcAft>
              <a:buSzPts val="1700"/>
              <a:buFont typeface="Comfortaa Medium"/>
              <a:buChar char="●"/>
            </a:pPr>
            <a:r>
              <a:rPr lang="en" sz="1700">
                <a:latin typeface="Comfortaa Medium"/>
                <a:ea typeface="Comfortaa Medium"/>
                <a:cs typeface="Comfortaa Medium"/>
                <a:sym typeface="Comfortaa Medium"/>
              </a:rPr>
              <a:t>Cookie ID cannot be reliably used to uniquely identify guest customers.</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Lack of data in customers table</a:t>
            </a:r>
            <a:r>
              <a:rPr lang="en" sz="1700">
                <a:latin typeface="Comfortaa Medium"/>
                <a:ea typeface="Comfortaa Medium"/>
                <a:cs typeface="Comfortaa Medium"/>
                <a:sym typeface="Comfortaa Medium"/>
              </a:rPr>
              <a:t> prevents calculation of guest opt-in %</a:t>
            </a:r>
            <a:r>
              <a:rPr lang="en" sz="1700">
                <a:latin typeface="Comfortaa Medium"/>
                <a:ea typeface="Comfortaa Medium"/>
                <a:cs typeface="Comfortaa Medium"/>
                <a:sym typeface="Comfortaa Medium"/>
              </a:rPr>
              <a:t>.</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Our method for deriving the segments restricted the use of a slider to analyse/compare KPI values.</a:t>
            </a:r>
            <a:endParaRPr sz="1700">
              <a:latin typeface="Comfortaa Medium"/>
              <a:ea typeface="Comfortaa Medium"/>
              <a:cs typeface="Comfortaa Medium"/>
              <a:sym typeface="Comfortaa Medium"/>
            </a:endParaRPr>
          </a:p>
        </p:txBody>
      </p:sp>
      <p:sp>
        <p:nvSpPr>
          <p:cNvPr id="119" name="Google Shape;119;p16"/>
          <p:cNvSpPr txBox="1"/>
          <p:nvPr>
            <p:ph idx="1" type="subTitle"/>
          </p:nvPr>
        </p:nvSpPr>
        <p:spPr>
          <a:xfrm>
            <a:off x="303525" y="341825"/>
            <a:ext cx="4010700" cy="469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Comfortaa Medium"/>
                <a:ea typeface="Comfortaa Medium"/>
                <a:cs typeface="Comfortaa Medium"/>
                <a:sym typeface="Comfortaa Medium"/>
              </a:rPr>
              <a:t>Assumptions</a:t>
            </a:r>
            <a:endParaRPr u="sng">
              <a:latin typeface="Comfortaa Medium"/>
              <a:ea typeface="Comfortaa Medium"/>
              <a:cs typeface="Comfortaa Medium"/>
              <a:sym typeface="Comfortaa Medium"/>
            </a:endParaRPr>
          </a:p>
          <a:p>
            <a:pPr indent="0" lvl="0" marL="457200" rtl="0" algn="l">
              <a:spcBef>
                <a:spcPts val="0"/>
              </a:spcBef>
              <a:spcAft>
                <a:spcPts val="0"/>
              </a:spcAft>
              <a:buNone/>
            </a:pPr>
            <a:r>
              <a:t/>
            </a:r>
            <a:endParaRPr sz="16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By ignoring all guest customers we can still create a valuable segmentation.</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Hypothesised that segment with </a:t>
            </a:r>
            <a:r>
              <a:rPr lang="en" sz="1700">
                <a:latin typeface="Comfortaa Medium"/>
                <a:ea typeface="Comfortaa Medium"/>
                <a:cs typeface="Comfortaa Medium"/>
                <a:sym typeface="Comfortaa Medium"/>
              </a:rPr>
              <a:t>the same tally score would have similar KPI values, and grouped these segments together.</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highlight>
                  <a:schemeClr val="lt1"/>
                </a:highlight>
                <a:latin typeface="Comfortaa Medium"/>
                <a:ea typeface="Comfortaa Medium"/>
                <a:cs typeface="Comfortaa Medium"/>
                <a:sym typeface="Comfortaa Medium"/>
              </a:rPr>
              <a:t>Most customer emails are being received, read and interacted with</a:t>
            </a:r>
            <a:r>
              <a:rPr lang="en" sz="1700">
                <a:highlight>
                  <a:schemeClr val="lt1"/>
                </a:highlight>
                <a:latin typeface="Comfortaa Medium"/>
                <a:ea typeface="Comfortaa Medium"/>
                <a:cs typeface="Comfortaa Medium"/>
                <a:sym typeface="Comfortaa Medium"/>
              </a:rPr>
              <a:t>.</a:t>
            </a:r>
            <a:endParaRPr sz="1700">
              <a:highlight>
                <a:schemeClr val="lt1"/>
              </a:highlight>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260550" y="680025"/>
            <a:ext cx="8520600" cy="9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latin typeface="Comfortaa"/>
                <a:ea typeface="Comfortaa"/>
                <a:cs typeface="Comfortaa"/>
                <a:sym typeface="Comfortaa"/>
              </a:rPr>
              <a:t>Modified RFM Segmentation</a:t>
            </a:r>
            <a:endParaRPr b="1" sz="3800">
              <a:latin typeface="Comfortaa"/>
              <a:ea typeface="Comfortaa"/>
              <a:cs typeface="Comfortaa"/>
              <a:sym typeface="Comfortaa"/>
            </a:endParaRPr>
          </a:p>
        </p:txBody>
      </p:sp>
      <p:sp>
        <p:nvSpPr>
          <p:cNvPr id="125" name="Google Shape;125;p17"/>
          <p:cNvSpPr txBox="1"/>
          <p:nvPr>
            <p:ph idx="1" type="body"/>
          </p:nvPr>
        </p:nvSpPr>
        <p:spPr>
          <a:xfrm>
            <a:off x="357850" y="2029963"/>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Comfortaa"/>
                <a:ea typeface="Comfortaa"/>
                <a:cs typeface="Comfortaa"/>
                <a:sym typeface="Comfortaa"/>
              </a:rPr>
              <a:t>Segmenting via Frequency of Orders and Average Value of Orders</a:t>
            </a:r>
            <a:endParaRPr b="1">
              <a:latin typeface="Comfortaa"/>
              <a:ea typeface="Comfortaa"/>
              <a:cs typeface="Comfortaa"/>
              <a:sym typeface="Comfortaa"/>
            </a:endParaRPr>
          </a:p>
        </p:txBody>
      </p:sp>
      <p:graphicFrame>
        <p:nvGraphicFramePr>
          <p:cNvPr id="126" name="Google Shape;126;p17"/>
          <p:cNvGraphicFramePr/>
          <p:nvPr/>
        </p:nvGraphicFramePr>
        <p:xfrm>
          <a:off x="1056300" y="3032200"/>
          <a:ext cx="3000000" cy="3000000"/>
        </p:xfrm>
        <a:graphic>
          <a:graphicData uri="http://schemas.openxmlformats.org/drawingml/2006/table">
            <a:tbl>
              <a:tblPr>
                <a:noFill/>
                <a:tableStyleId>{30232DC9-2A70-4A46-B9D3-79E0CD15F1C4}</a:tableStyleId>
              </a:tblPr>
              <a:tblGrid>
                <a:gridCol w="2413000"/>
                <a:gridCol w="2413000"/>
                <a:gridCol w="2413000"/>
              </a:tblGrid>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Score</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Frequency</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Monetary</a:t>
                      </a:r>
                      <a:endParaRPr b="1">
                        <a:solidFill>
                          <a:schemeClr val="lt1"/>
                        </a:solidFill>
                        <a:latin typeface="Comfortaa"/>
                        <a:ea typeface="Comfortaa"/>
                        <a:cs typeface="Comfortaa"/>
                        <a:sym typeface="Comfortaa"/>
                      </a:endParaRPr>
                    </a:p>
                  </a:txBody>
                  <a:tcPr marT="91425" marB="91425" marR="91425" marL="91425"/>
                </a:tc>
              </a:tr>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1</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1</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0-33%</a:t>
                      </a:r>
                      <a:endParaRPr b="1">
                        <a:solidFill>
                          <a:schemeClr val="lt1"/>
                        </a:solidFill>
                        <a:latin typeface="Comfortaa"/>
                        <a:ea typeface="Comfortaa"/>
                        <a:cs typeface="Comfortaa"/>
                        <a:sym typeface="Comfortaa"/>
                      </a:endParaRPr>
                    </a:p>
                  </a:txBody>
                  <a:tcPr marT="91425" marB="91425" marR="91425" marL="91425"/>
                </a:tc>
              </a:tr>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2</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2-9</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33-66%</a:t>
                      </a:r>
                      <a:endParaRPr b="1">
                        <a:solidFill>
                          <a:schemeClr val="lt1"/>
                        </a:solidFill>
                        <a:latin typeface="Comfortaa"/>
                        <a:ea typeface="Comfortaa"/>
                        <a:cs typeface="Comfortaa"/>
                        <a:sym typeface="Comfortaa"/>
                      </a:endParaRPr>
                    </a:p>
                  </a:txBody>
                  <a:tcPr marT="91425" marB="91425" marR="91425" marL="91425"/>
                </a:tc>
              </a:tr>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3</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10+</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66%-100%</a:t>
                      </a:r>
                      <a:endParaRPr b="1">
                        <a:solidFill>
                          <a:schemeClr val="lt1"/>
                        </a:solidFill>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mfortaa Medium"/>
                <a:ea typeface="Comfortaa Medium"/>
                <a:cs typeface="Comfortaa Medium"/>
                <a:sym typeface="Comfortaa Medium"/>
              </a:rPr>
              <a:t>Dashboard </a:t>
            </a:r>
            <a:r>
              <a:rPr lang="en" sz="2000">
                <a:latin typeface="Comfortaa Medium"/>
                <a:ea typeface="Comfortaa Medium"/>
                <a:cs typeface="Comfortaa Medium"/>
                <a:sym typeface="Comfortaa Medium"/>
              </a:rPr>
              <a:t>Overview</a:t>
            </a:r>
            <a:endParaRPr sz="2000">
              <a:latin typeface="Comfortaa Medium"/>
              <a:ea typeface="Comfortaa Medium"/>
              <a:cs typeface="Comfortaa Medium"/>
              <a:sym typeface="Comfortaa Medium"/>
            </a:endParaRPr>
          </a:p>
        </p:txBody>
      </p:sp>
      <p:pic>
        <p:nvPicPr>
          <p:cNvPr id="132" name="Google Shape;132;p18"/>
          <p:cNvPicPr preferRelativeResize="0"/>
          <p:nvPr/>
        </p:nvPicPr>
        <p:blipFill>
          <a:blip r:embed="rId3">
            <a:alphaModFix/>
          </a:blip>
          <a:stretch>
            <a:fillRect/>
          </a:stretch>
        </p:blipFill>
        <p:spPr>
          <a:xfrm>
            <a:off x="14113" y="0"/>
            <a:ext cx="911577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9"/>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52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Recommendations</a:t>
            </a:r>
            <a:endParaRPr b="1" sz="3000">
              <a:latin typeface="Comfortaa"/>
              <a:ea typeface="Comfortaa"/>
              <a:cs typeface="Comfortaa"/>
              <a:sym typeface="Comfortaa"/>
            </a:endParaRPr>
          </a:p>
        </p:txBody>
      </p:sp>
      <p:sp>
        <p:nvSpPr>
          <p:cNvPr id="143" name="Google Shape;143;p20"/>
          <p:cNvSpPr txBox="1"/>
          <p:nvPr>
            <p:ph idx="1" type="body"/>
          </p:nvPr>
        </p:nvSpPr>
        <p:spPr>
          <a:xfrm>
            <a:off x="311700" y="696300"/>
            <a:ext cx="8520600" cy="3750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Increase Frequency (push group 4 -&gt; 5) - get 20% off with 3rd order</a:t>
            </a:r>
            <a:endParaRPr b="1" sz="1600">
              <a:solidFill>
                <a:srgbClr val="1D1C1D"/>
              </a:solidFill>
              <a:highlight>
                <a:srgbClr val="F8F8F8"/>
              </a:highlight>
              <a:latin typeface="Comfortaa"/>
              <a:ea typeface="Comfortaa"/>
              <a:cs typeface="Comfortaa"/>
              <a:sym typeface="Comfortaa"/>
            </a:endParaRPr>
          </a:p>
          <a:p>
            <a:pPr indent="-330200" lvl="0" marL="4572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Increase Spend (push group 3 -&gt; 4) spend £50+ for free delivery</a:t>
            </a:r>
            <a:endParaRPr b="1" sz="1600">
              <a:solidFill>
                <a:srgbClr val="1D1C1D"/>
              </a:solidFill>
              <a:highlight>
                <a:srgbClr val="F8F8F8"/>
              </a:highlight>
              <a:latin typeface="Comfortaa"/>
              <a:ea typeface="Comfortaa"/>
              <a:cs typeface="Comfortaa"/>
              <a:sym typeface="Comfortaa"/>
            </a:endParaRPr>
          </a:p>
          <a:p>
            <a:pPr indent="0" lvl="0" marL="0" rtl="0" algn="l">
              <a:lnSpc>
                <a:spcPct val="150000"/>
              </a:lnSpc>
              <a:spcBef>
                <a:spcPts val="1600"/>
              </a:spcBef>
              <a:spcAft>
                <a:spcPts val="0"/>
              </a:spcAft>
              <a:buNone/>
            </a:pPr>
            <a:r>
              <a:rPr b="1" lang="en" sz="1600">
                <a:solidFill>
                  <a:srgbClr val="1D1C1D"/>
                </a:solidFill>
                <a:highlight>
                  <a:srgbClr val="F8F8F8"/>
                </a:highlight>
                <a:latin typeface="Comfortaa"/>
                <a:ea typeface="Comfortaa"/>
                <a:cs typeface="Comfortaa"/>
                <a:sym typeface="Comfortaa"/>
              </a:rPr>
              <a:t>To push group 2 upwards:-</a:t>
            </a:r>
            <a:endParaRPr b="1" sz="1600">
              <a:solidFill>
                <a:srgbClr val="1D1C1D"/>
              </a:solidFill>
              <a:highlight>
                <a:srgbClr val="F8F8F8"/>
              </a:highlight>
              <a:latin typeface="Comfortaa"/>
              <a:ea typeface="Comfortaa"/>
              <a:cs typeface="Comfortaa"/>
              <a:sym typeface="Comfortaa"/>
            </a:endParaRPr>
          </a:p>
          <a:p>
            <a:pPr indent="-330200" lvl="0" marL="457200" rtl="0" algn="l">
              <a:lnSpc>
                <a:spcPct val="150000"/>
              </a:lnSpc>
              <a:spcBef>
                <a:spcPts val="160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Return Coupons, Multivariate Test: </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£5 Voucher</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10% off</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1 in 10,000 chance to win a Tesla Model 3</a:t>
            </a:r>
            <a:endParaRPr b="1" sz="1600">
              <a:solidFill>
                <a:srgbClr val="1D1C1D"/>
              </a:solidFill>
              <a:highlight>
                <a:srgbClr val="F8F8F8"/>
              </a:highlight>
              <a:latin typeface="Comfortaa"/>
              <a:ea typeface="Comfortaa"/>
              <a:cs typeface="Comfortaa"/>
              <a:sym typeface="Comfortaa"/>
            </a:endParaRPr>
          </a:p>
          <a:p>
            <a:pPr indent="-330200" lvl="0" marL="4572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Email Incentives, A/B Testing:</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Item of the week 50% off</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Pre-order availability for new drops through email </a:t>
            </a:r>
            <a:endParaRPr b="1" sz="1600">
              <a:solidFill>
                <a:srgbClr val="1D1C1D"/>
              </a:solidFill>
              <a:highlight>
                <a:srgbClr val="F8F8F8"/>
              </a:highlight>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90250" y="96375"/>
            <a:ext cx="6313800" cy="475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Comfortaa"/>
                <a:ea typeface="Comfortaa"/>
                <a:cs typeface="Comfortaa"/>
                <a:sym typeface="Comfortaa"/>
              </a:rPr>
              <a:t>Appendix</a:t>
            </a:r>
            <a:endParaRPr b="1" sz="4000">
              <a:latin typeface="Comfortaa"/>
              <a:ea typeface="Comfortaa"/>
              <a:cs typeface="Comfortaa"/>
              <a:sym typeface="Comfortaa"/>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mfortaa"/>
                <a:ea typeface="Comfortaa"/>
                <a:cs typeface="Comfortaa"/>
                <a:sym typeface="Comfortaa"/>
              </a:rPr>
              <a:t>Our Workings - Google Excel Sheets: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rPr b="1" lang="en" sz="2400" u="sng">
                <a:solidFill>
                  <a:srgbClr val="1D1C1D"/>
                </a:solidFill>
                <a:latin typeface="Comfortaa"/>
                <a:ea typeface="Comfortaa"/>
                <a:cs typeface="Comfortaa"/>
                <a:sym typeface="Comfortaa"/>
                <a:hlinkClick r:id="rId3">
                  <a:extLst>
                    <a:ext uri="{A12FA001-AC4F-418D-AE19-62706E023703}">
                      <ahyp:hlinkClr val="tx"/>
                    </a:ext>
                  </a:extLst>
                </a:hlinkClick>
              </a:rPr>
              <a:t>https://rb.gy/ngp9e3</a:t>
            </a:r>
            <a:r>
              <a:rPr b="1" lang="en" sz="2400">
                <a:solidFill>
                  <a:srgbClr val="1D1C1D"/>
                </a:solidFill>
                <a:latin typeface="Comfortaa"/>
                <a:ea typeface="Comfortaa"/>
                <a:cs typeface="Comfortaa"/>
                <a:sym typeface="Comfortaa"/>
              </a:rPr>
              <a:t>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rPr b="1" lang="en" sz="2400">
                <a:latin typeface="Comfortaa"/>
                <a:ea typeface="Comfortaa"/>
                <a:cs typeface="Comfortaa"/>
                <a:sym typeface="Comfortaa"/>
              </a:rPr>
              <a:t>Our Power BI Dashboard:</a:t>
            </a:r>
            <a:endParaRPr b="1" sz="2400">
              <a:latin typeface="Comfortaa"/>
              <a:ea typeface="Comfortaa"/>
              <a:cs typeface="Comfortaa"/>
              <a:sym typeface="Comfortaa"/>
            </a:endParaRPr>
          </a:p>
          <a:p>
            <a:pPr indent="0" lvl="0" marL="0" rtl="0" algn="l">
              <a:spcBef>
                <a:spcPts val="0"/>
              </a:spcBef>
              <a:spcAft>
                <a:spcPts val="0"/>
              </a:spcAft>
              <a:buNone/>
            </a:pPr>
            <a:r>
              <a:t/>
            </a:r>
            <a:endParaRPr b="1" sz="2400">
              <a:latin typeface="Comfortaa"/>
              <a:ea typeface="Comfortaa"/>
              <a:cs typeface="Comfortaa"/>
              <a:sym typeface="Comfortaa"/>
            </a:endParaRPr>
          </a:p>
          <a:p>
            <a:pPr indent="0" lvl="0" marL="0" rtl="0" algn="l">
              <a:spcBef>
                <a:spcPts val="0"/>
              </a:spcBef>
              <a:spcAft>
                <a:spcPts val="0"/>
              </a:spcAft>
              <a:buNone/>
            </a:pPr>
            <a:r>
              <a:rPr b="1" lang="en" sz="2400" u="sng">
                <a:solidFill>
                  <a:srgbClr val="1D1C1D"/>
                </a:solidFill>
                <a:latin typeface="Comfortaa"/>
                <a:ea typeface="Comfortaa"/>
                <a:cs typeface="Comfortaa"/>
                <a:sym typeface="Comfortaa"/>
                <a:hlinkClick r:id="rId4">
                  <a:extLst>
                    <a:ext uri="{A12FA001-AC4F-418D-AE19-62706E023703}">
                      <ahyp:hlinkClr val="tx"/>
                    </a:ext>
                  </a:extLst>
                </a:hlinkClick>
              </a:rPr>
              <a:t>https://rb.gy/j0ruvc</a:t>
            </a:r>
            <a:r>
              <a:rPr b="1" lang="en" sz="2400">
                <a:solidFill>
                  <a:srgbClr val="1D1C1D"/>
                </a:solidFill>
                <a:latin typeface="Comfortaa"/>
                <a:ea typeface="Comfortaa"/>
                <a:cs typeface="Comfortaa"/>
                <a:sym typeface="Comfortaa"/>
              </a:rPr>
              <a:t> </a:t>
            </a:r>
            <a:endParaRPr b="1" sz="2400">
              <a:solidFill>
                <a:srgbClr val="1D1C1D"/>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