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Lato"/>
      <p:regular r:id="rId34"/>
      <p:bold r:id="rId35"/>
      <p:italic r:id="rId36"/>
      <p:boldItalic r:id="rId37"/>
    </p:embeddedFont>
    <p:embeddedFont>
      <p:font typeface="Lato Light"/>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Light-italic.fntdata"/><Relationship Id="rId20" Type="http://schemas.openxmlformats.org/officeDocument/2006/relationships/slide" Target="slides/slide14.xml"/><Relationship Id="rId41" Type="http://schemas.openxmlformats.org/officeDocument/2006/relationships/font" Target="fonts/LatoLight-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39" Type="http://schemas.openxmlformats.org/officeDocument/2006/relationships/font" Target="fonts/LatoLight-bold.fntdata"/><Relationship Id="rId16" Type="http://schemas.openxmlformats.org/officeDocument/2006/relationships/slide" Target="slides/slide10.xml"/><Relationship Id="rId38" Type="http://schemas.openxmlformats.org/officeDocument/2006/relationships/font" Target="fonts/LatoLigh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[Hello, who we are, what we are presenting]</a:t>
            </a:r>
            <a:endParaRPr/>
          </a:p>
          <a:p>
            <a:pPr indent="-317500" lvl="0" marL="457200" rtl="0" algn="l">
              <a:spcBef>
                <a:spcPts val="0"/>
              </a:spcBef>
              <a:spcAft>
                <a:spcPts val="0"/>
              </a:spcAft>
              <a:buSzPts val="1400"/>
              <a:buChar char="●"/>
            </a:pPr>
            <a:r>
              <a:rPr lang="en"/>
              <a:t>Boil down </a:t>
            </a:r>
            <a:r>
              <a:rPr lang="en"/>
              <a:t>the</a:t>
            </a:r>
            <a:r>
              <a:rPr lang="en"/>
              <a:t> question and make sure the audience understands what we’re trying to get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e009c76824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e009c76824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second channel we want to highlight is the referral channel</a:t>
            </a:r>
            <a:endParaRPr/>
          </a:p>
          <a:p>
            <a:pPr indent="-317500" lvl="0" marL="457200" rtl="0" algn="l">
              <a:spcBef>
                <a:spcPts val="0"/>
              </a:spcBef>
              <a:spcAft>
                <a:spcPts val="0"/>
              </a:spcAft>
              <a:buSzPts val="1400"/>
              <a:buChar char="●"/>
            </a:pPr>
            <a:r>
              <a:rPr lang="en"/>
              <a:t>The number 1 most </a:t>
            </a:r>
            <a:r>
              <a:rPr lang="en"/>
              <a:t>valuable channel but only our 7th most frequently used channel for purchases generating only 0.6% of revenue</a:t>
            </a:r>
            <a:endParaRPr/>
          </a:p>
          <a:p>
            <a:pPr indent="-317500" lvl="0" marL="457200" rtl="0" algn="l">
              <a:spcBef>
                <a:spcPts val="0"/>
              </a:spcBef>
              <a:spcAft>
                <a:spcPts val="0"/>
              </a:spcAft>
              <a:buSzPts val="1400"/>
              <a:buChar char="●"/>
            </a:pPr>
            <a:r>
              <a:rPr lang="en"/>
              <a:t>We recommend that Prism improve our model for referral, we want to add reminders on site and in emails to get our customers engaged in referrals, we also want to develop a scheme where customers with 2 successful referrals will receive access to exclusive content such as a 24 hour presale of new releases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e009c76824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e009c76824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The final channel we want to highlight is the direct channel</a:t>
            </a:r>
            <a:endParaRPr/>
          </a:p>
          <a:p>
            <a:pPr indent="-317500" lvl="0" marL="457200" rtl="0" algn="l">
              <a:spcBef>
                <a:spcPts val="0"/>
              </a:spcBef>
              <a:spcAft>
                <a:spcPts val="0"/>
              </a:spcAft>
              <a:buSzPts val="1400"/>
              <a:buChar char="●"/>
            </a:pPr>
            <a:r>
              <a:rPr lang="en"/>
              <a:t>This is </a:t>
            </a:r>
            <a:r>
              <a:rPr lang="en"/>
              <a:t>essentially</a:t>
            </a:r>
            <a:r>
              <a:rPr lang="en"/>
              <a:t> our pound for pound champion</a:t>
            </a:r>
            <a:endParaRPr/>
          </a:p>
          <a:p>
            <a:pPr indent="-317500" lvl="0" marL="457200" rtl="0" algn="l">
              <a:spcBef>
                <a:spcPts val="0"/>
              </a:spcBef>
              <a:spcAft>
                <a:spcPts val="0"/>
              </a:spcAft>
              <a:buSzPts val="1400"/>
              <a:buChar char="●"/>
            </a:pPr>
            <a:r>
              <a:rPr lang="en"/>
              <a:t>Ranking at number 3 on volume and value</a:t>
            </a:r>
            <a:endParaRPr/>
          </a:p>
          <a:p>
            <a:pPr indent="-317500" lvl="0" marL="457200" rtl="0" algn="l">
              <a:spcBef>
                <a:spcPts val="0"/>
              </a:spcBef>
              <a:spcAft>
                <a:spcPts val="0"/>
              </a:spcAft>
              <a:buSzPts val="1400"/>
              <a:buChar char="●"/>
            </a:pPr>
            <a:r>
              <a:rPr lang="en"/>
              <a:t>Mostly captures our registered users and returning customers</a:t>
            </a:r>
            <a:endParaRPr/>
          </a:p>
          <a:p>
            <a:pPr indent="-317500" lvl="0" marL="457200" rtl="0" algn="l">
              <a:spcBef>
                <a:spcPts val="0"/>
              </a:spcBef>
              <a:spcAft>
                <a:spcPts val="0"/>
              </a:spcAft>
              <a:buSzPts val="1400"/>
              <a:buChar char="●"/>
            </a:pPr>
            <a:r>
              <a:rPr lang="en"/>
              <a:t>We want to build a survey to get our customers opinion on what we’re doing well and what is going wrong on our site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285c166dfa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285c166dfa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285c166dfa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285c166dfa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e009c76824_1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e009c76824_1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285c166dfa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285c166dfa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To understand how effective our current marketing strategy has been we can look at the average revenue per transaction relative to the channel through which the customers have been able to access the site</a:t>
            </a:r>
            <a:endParaRPr/>
          </a:p>
          <a:p>
            <a:pPr indent="-317500" lvl="0" marL="457200" rtl="0" algn="l">
              <a:spcBef>
                <a:spcPts val="0"/>
              </a:spcBef>
              <a:spcAft>
                <a:spcPts val="0"/>
              </a:spcAft>
              <a:buSzPts val="1400"/>
              <a:buChar char="●"/>
            </a:pPr>
            <a:r>
              <a:rPr lang="en"/>
              <a:t>I want to highlight these three channels as the ones which are the most relevant to the problem of the marketing spend </a:t>
            </a:r>
            <a:r>
              <a:rPr lang="en"/>
              <a:t>being</a:t>
            </a:r>
            <a:r>
              <a:rPr lang="en"/>
              <a:t> too large and potential solutions for this issue while still generating a good ROI</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2331d8c76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2331d8c76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280f096786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280f096786_0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2331d8c48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2331d8c48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2331d8c76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2331d8c76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285c166dfa_1_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285c166dfa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First Step: Define the outline of the presentation to answer the main question</a:t>
            </a:r>
            <a:endParaRPr/>
          </a:p>
          <a:p>
            <a:pPr indent="-317500" lvl="0" marL="457200" rtl="0" algn="l">
              <a:spcBef>
                <a:spcPts val="0"/>
              </a:spcBef>
              <a:spcAft>
                <a:spcPts val="0"/>
              </a:spcAft>
              <a:buSzPts val="1400"/>
              <a:buChar char="●"/>
            </a:pPr>
            <a:r>
              <a:rPr lang="en"/>
              <a:t>Introduce two main avenues (Customer Acq &amp; Marketing Channels) to justify the increase in marketing expenditure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e004c2ea90_6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e004c2ea90_6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Introduce each KPI</a:t>
            </a:r>
            <a:endParaRPr/>
          </a:p>
          <a:p>
            <a:pPr indent="-317500" lvl="0" marL="457200" rtl="0" algn="l">
              <a:spcBef>
                <a:spcPts val="0"/>
              </a:spcBef>
              <a:spcAft>
                <a:spcPts val="0"/>
              </a:spcAft>
              <a:buSzPts val="1400"/>
              <a:buChar char="●"/>
            </a:pPr>
            <a:r>
              <a:rPr lang="en"/>
              <a:t>Explain why it’s important in regards to customer acquisition &amp; retention to justify the increase in marketing expenditure</a:t>
            </a:r>
            <a:endParaRPr/>
          </a:p>
          <a:p>
            <a:pPr indent="-317500" lvl="0" marL="457200" rtl="0" algn="l">
              <a:spcBef>
                <a:spcPts val="0"/>
              </a:spcBef>
              <a:spcAft>
                <a:spcPts val="0"/>
              </a:spcAft>
              <a:buSzPts val="1400"/>
              <a:buChar char="●"/>
            </a:pPr>
            <a:r>
              <a:rPr lang="en"/>
              <a:t>Two for customer acquisition &amp; retention, one KPI for performance of marketing channels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e009c76824_1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e009c76824_1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Introduce each KPI</a:t>
            </a:r>
            <a:endParaRPr/>
          </a:p>
          <a:p>
            <a:pPr indent="-317500" lvl="0" marL="457200" rtl="0" algn="l">
              <a:spcBef>
                <a:spcPts val="0"/>
              </a:spcBef>
              <a:spcAft>
                <a:spcPts val="0"/>
              </a:spcAft>
              <a:buSzPts val="1400"/>
              <a:buChar char="●"/>
            </a:pPr>
            <a:r>
              <a:rPr lang="en"/>
              <a:t>Explain why it’s important in regards to customer acquisition &amp; retention to justify the increase in marketing expenditure</a:t>
            </a:r>
            <a:endParaRPr/>
          </a:p>
          <a:p>
            <a:pPr indent="-317500" lvl="0" marL="457200" rtl="0" algn="l">
              <a:spcBef>
                <a:spcPts val="0"/>
              </a:spcBef>
              <a:spcAft>
                <a:spcPts val="0"/>
              </a:spcAft>
              <a:buSzPts val="1400"/>
              <a:buChar char="●"/>
            </a:pPr>
            <a:r>
              <a:rPr lang="en"/>
              <a:t>Two for customer acquisition &amp; retention, one KPI for performance of marketing channels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22554ce56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22554ce5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We made a unanimous decision to ignore guest customers with good reason, but we believe the segmentation created is still incredibly valuable</a:t>
            </a:r>
            <a:endParaRPr/>
          </a:p>
          <a:p>
            <a:pPr indent="-317500" lvl="0" marL="457200" rtl="0" algn="l">
              <a:spcBef>
                <a:spcPts val="0"/>
              </a:spcBef>
              <a:spcAft>
                <a:spcPts val="0"/>
              </a:spcAft>
              <a:buSzPts val="1400"/>
              <a:buChar char="●"/>
            </a:pPr>
            <a:r>
              <a:rPr lang="en"/>
              <a:t>We </a:t>
            </a:r>
            <a:r>
              <a:rPr lang="en"/>
              <a:t>believe</a:t>
            </a:r>
            <a:r>
              <a:rPr lang="en"/>
              <a:t> the tally score resulted from our RFM model would have </a:t>
            </a:r>
            <a:r>
              <a:rPr lang="en"/>
              <a:t>similar</a:t>
            </a:r>
            <a:r>
              <a:rPr lang="en"/>
              <a:t> KPI values assigned and such we have grouped these segments accordingly</a:t>
            </a:r>
            <a:endParaRPr/>
          </a:p>
          <a:p>
            <a:pPr indent="-317500" lvl="0" marL="457200" rtl="0" algn="l">
              <a:spcBef>
                <a:spcPts val="0"/>
              </a:spcBef>
              <a:spcAft>
                <a:spcPts val="0"/>
              </a:spcAft>
              <a:buSzPts val="1400"/>
              <a:buChar char="●"/>
            </a:pPr>
            <a:r>
              <a:rPr lang="en"/>
              <a:t>We are assuming customer emails are being received, read and interacted with and not being sent to junk/spam in error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90676f54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90676f54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e009c76824_7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e009c76824_7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Lapsed customers are majority.</a:t>
            </a:r>
            <a:endParaRPr>
              <a:solidFill>
                <a:schemeClr val="dk1"/>
              </a:solidFill>
            </a:endParaRPr>
          </a:p>
          <a:p>
            <a:pPr indent="-317500" lvl="0" marL="457200" rtl="0" algn="l">
              <a:lnSpc>
                <a:spcPct val="166000"/>
              </a:lnSpc>
              <a:spcBef>
                <a:spcPts val="0"/>
              </a:spcBef>
              <a:spcAft>
                <a:spcPts val="0"/>
              </a:spcAft>
              <a:buSzPts val="1400"/>
              <a:buChar char="●"/>
            </a:pPr>
            <a:r>
              <a:rPr b="1" i="1" lang="en" sz="1200">
                <a:solidFill>
                  <a:srgbClr val="575757"/>
                </a:solidFill>
              </a:rPr>
              <a:t>82-95% of unhappy customers will come back if impressed with your win back efforts and performed in a timely fashion. Furthermore, those customers will go on to refer, on average, five new customers.</a:t>
            </a:r>
            <a:endParaRPr i="1" sz="1200">
              <a:solidFill>
                <a:srgbClr val="575757"/>
              </a:solidFill>
            </a:endParaRPr>
          </a:p>
          <a:p>
            <a:pPr indent="0" lvl="0" marL="0" rtl="0" algn="l">
              <a:spcBef>
                <a:spcPts val="15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e009c76824_7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e009c76824_7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Introduce each KPI</a:t>
            </a:r>
            <a:endParaRPr/>
          </a:p>
          <a:p>
            <a:pPr indent="-317500" lvl="0" marL="457200" rtl="0" algn="l">
              <a:spcBef>
                <a:spcPts val="0"/>
              </a:spcBef>
              <a:spcAft>
                <a:spcPts val="0"/>
              </a:spcAft>
              <a:buSzPts val="1400"/>
              <a:buChar char="●"/>
            </a:pPr>
            <a:r>
              <a:rPr lang="en"/>
              <a:t>Explain why it’s important in regards to customer acquisition &amp; retention to justify the increase in marketing expenditure</a:t>
            </a:r>
            <a:endParaRPr/>
          </a:p>
          <a:p>
            <a:pPr indent="-317500" lvl="0" marL="457200" rtl="0" algn="l">
              <a:spcBef>
                <a:spcPts val="0"/>
              </a:spcBef>
              <a:spcAft>
                <a:spcPts val="0"/>
              </a:spcAft>
              <a:buSzPts val="1400"/>
              <a:buChar char="●"/>
            </a:pPr>
            <a:r>
              <a:rPr lang="en"/>
              <a:t>Two for customer acquisition &amp; retention, one KPI for performance of marketing channels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e009c76824_4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e009c76824_4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Earlier we mentioned marketing channels and the 3 that we will be highlighting</a:t>
            </a:r>
            <a:endParaRPr/>
          </a:p>
          <a:p>
            <a:pPr indent="-317500" lvl="0" marL="457200" rtl="0" algn="l">
              <a:spcBef>
                <a:spcPts val="0"/>
              </a:spcBef>
              <a:spcAft>
                <a:spcPts val="0"/>
              </a:spcAft>
              <a:buSzPts val="1400"/>
              <a:buChar char="●"/>
            </a:pPr>
            <a:r>
              <a:rPr lang="en"/>
              <a:t>The first of these is the organic search channel</a:t>
            </a:r>
            <a:endParaRPr/>
          </a:p>
          <a:p>
            <a:pPr indent="-317500" lvl="0" marL="457200" rtl="0" algn="l">
              <a:spcBef>
                <a:spcPts val="0"/>
              </a:spcBef>
              <a:spcAft>
                <a:spcPts val="0"/>
              </a:spcAft>
              <a:buSzPts val="1400"/>
              <a:buChar char="●"/>
            </a:pPr>
            <a:r>
              <a:rPr lang="en"/>
              <a:t>Our biggest channel, approximately 50% of all purchases come through this channel</a:t>
            </a:r>
            <a:endParaRPr/>
          </a:p>
          <a:p>
            <a:pPr indent="-317500" lvl="0" marL="457200" rtl="0" algn="l">
              <a:spcBef>
                <a:spcPts val="0"/>
              </a:spcBef>
              <a:spcAft>
                <a:spcPts val="0"/>
              </a:spcAft>
              <a:buSzPts val="1400"/>
              <a:buChar char="●"/>
            </a:pPr>
            <a:r>
              <a:rPr lang="en"/>
              <a:t>The 6th most valuable channel in terms of average purchase per transaction</a:t>
            </a:r>
            <a:endParaRPr/>
          </a:p>
          <a:p>
            <a:pPr indent="-317500" lvl="0" marL="457200" rtl="0" algn="l">
              <a:spcBef>
                <a:spcPts val="0"/>
              </a:spcBef>
              <a:spcAft>
                <a:spcPts val="0"/>
              </a:spcAft>
              <a:buSzPts val="1400"/>
              <a:buChar char="●"/>
            </a:pPr>
            <a:r>
              <a:rPr lang="en"/>
              <a:t>We recommend that we redirect current spend on CPC into search engine optimisation in order to cut back on costs</a:t>
            </a:r>
            <a:endParaRPr/>
          </a:p>
          <a:p>
            <a:pPr indent="-317500" lvl="0" marL="457200" rtl="0" algn="l">
              <a:spcBef>
                <a:spcPts val="0"/>
              </a:spcBef>
              <a:spcAft>
                <a:spcPts val="0"/>
              </a:spcAft>
              <a:buSzPts val="1400"/>
              <a:buChar char="●"/>
            </a:pPr>
            <a:r>
              <a:rPr lang="en"/>
              <a:t>CPC is only 7.5% more valuable per transaction and the fact that SEO is a third of the cost of CPC this will be negated</a:t>
            </a:r>
            <a:endParaRPr/>
          </a:p>
          <a:p>
            <a:pPr indent="-317500" lvl="0" marL="457200" rtl="0" algn="l">
              <a:spcBef>
                <a:spcPts val="0"/>
              </a:spcBef>
              <a:spcAft>
                <a:spcPts val="0"/>
              </a:spcAft>
              <a:buSzPts val="1400"/>
              <a:buChar char="●"/>
            </a:pPr>
            <a:r>
              <a:rPr lang="en"/>
              <a:t>Currently Organic search generates 85% more revenue than CPC and we believe we can push this higher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72" name="Shape 72"/>
        <p:cNvGrpSpPr/>
        <p:nvPr/>
      </p:nvGrpSpPr>
      <p:grpSpPr>
        <a:xfrm>
          <a:off x="0" y="0"/>
          <a:ext cx="0" cy="0"/>
          <a:chOff x="0" y="0"/>
          <a:chExt cx="0" cy="0"/>
        </a:xfrm>
      </p:grpSpPr>
      <p:grpSp>
        <p:nvGrpSpPr>
          <p:cNvPr id="73" name="Google Shape;73;p14"/>
          <p:cNvGrpSpPr/>
          <p:nvPr/>
        </p:nvGrpSpPr>
        <p:grpSpPr>
          <a:xfrm>
            <a:off x="6098378" y="5"/>
            <a:ext cx="3045625" cy="2030570"/>
            <a:chOff x="6098378" y="5"/>
            <a:chExt cx="3045625" cy="2030570"/>
          </a:xfrm>
        </p:grpSpPr>
        <p:sp>
          <p:nvSpPr>
            <p:cNvPr id="74" name="Google Shape;74;p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4"/>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80" name="Google Shape;80;p14"/>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81" name="Google Shape;81;p1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82" name="Shape 82"/>
        <p:cNvGrpSpPr/>
        <p:nvPr/>
      </p:nvGrpSpPr>
      <p:grpSpPr>
        <a:xfrm>
          <a:off x="0" y="0"/>
          <a:ext cx="0" cy="0"/>
          <a:chOff x="0" y="0"/>
          <a:chExt cx="0" cy="0"/>
        </a:xfrm>
      </p:grpSpPr>
      <p:grpSp>
        <p:nvGrpSpPr>
          <p:cNvPr id="83" name="Google Shape;83;p15"/>
          <p:cNvGrpSpPr/>
          <p:nvPr/>
        </p:nvGrpSpPr>
        <p:grpSpPr>
          <a:xfrm>
            <a:off x="6098378" y="5"/>
            <a:ext cx="3045625" cy="2030570"/>
            <a:chOff x="6098378" y="5"/>
            <a:chExt cx="3045625" cy="2030570"/>
          </a:xfrm>
        </p:grpSpPr>
        <p:sp>
          <p:nvSpPr>
            <p:cNvPr id="84" name="Google Shape;84;p1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90" name="Google Shape;90;p1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grpSp>
        <p:nvGrpSpPr>
          <p:cNvPr id="92" name="Google Shape;92;p16"/>
          <p:cNvGrpSpPr/>
          <p:nvPr/>
        </p:nvGrpSpPr>
        <p:grpSpPr>
          <a:xfrm>
            <a:off x="0" y="3903669"/>
            <a:ext cx="9144000" cy="1239925"/>
            <a:chOff x="0" y="3903669"/>
            <a:chExt cx="9144000" cy="1239925"/>
          </a:xfrm>
        </p:grpSpPr>
        <p:sp>
          <p:nvSpPr>
            <p:cNvPr id="93" name="Google Shape;93;p16"/>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9" name="Google Shape;99;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1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1" name="Shape 101"/>
        <p:cNvGrpSpPr/>
        <p:nvPr/>
      </p:nvGrpSpPr>
      <p:grpSpPr>
        <a:xfrm>
          <a:off x="0" y="0"/>
          <a:ext cx="0" cy="0"/>
          <a:chOff x="0" y="0"/>
          <a:chExt cx="0" cy="0"/>
        </a:xfrm>
      </p:grpSpPr>
      <p:sp>
        <p:nvSpPr>
          <p:cNvPr id="102" name="Google Shape;102;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3" name="Google Shape;103;p17"/>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4" name="Google Shape;104;p17"/>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5" name="Google Shape;105;p1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8" name="Google Shape;108;p1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1" name="Google Shape;111;p19"/>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2" name="Google Shape;112;p1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113" name="Shape 113"/>
        <p:cNvGrpSpPr/>
        <p:nvPr/>
      </p:nvGrpSpPr>
      <p:grpSpPr>
        <a:xfrm>
          <a:off x="0" y="0"/>
          <a:ext cx="0" cy="0"/>
          <a:chOff x="0" y="0"/>
          <a:chExt cx="0" cy="0"/>
        </a:xfrm>
      </p:grpSpPr>
      <p:grpSp>
        <p:nvGrpSpPr>
          <p:cNvPr id="114" name="Google Shape;114;p20"/>
          <p:cNvGrpSpPr/>
          <p:nvPr/>
        </p:nvGrpSpPr>
        <p:grpSpPr>
          <a:xfrm>
            <a:off x="6098378" y="5"/>
            <a:ext cx="3045625" cy="2030570"/>
            <a:chOff x="6098378" y="5"/>
            <a:chExt cx="3045625" cy="2030570"/>
          </a:xfrm>
        </p:grpSpPr>
        <p:sp>
          <p:nvSpPr>
            <p:cNvPr id="115" name="Google Shape;115;p2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20"/>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1" name="Google Shape;121;p2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2" name="Shape 122"/>
        <p:cNvGrpSpPr/>
        <p:nvPr/>
      </p:nvGrpSpPr>
      <p:grpSpPr>
        <a:xfrm>
          <a:off x="0" y="0"/>
          <a:ext cx="0" cy="0"/>
          <a:chOff x="0" y="0"/>
          <a:chExt cx="0" cy="0"/>
        </a:xfrm>
      </p:grpSpPr>
      <p:sp>
        <p:nvSpPr>
          <p:cNvPr id="123" name="Google Shape;123;p21"/>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25" name="Google Shape;125;p21"/>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6" name="Google Shape;126;p21"/>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7" name="Google Shape;127;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28" name="Google Shape;128;p2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9" name="Shape 129"/>
        <p:cNvGrpSpPr/>
        <p:nvPr/>
      </p:nvGrpSpPr>
      <p:grpSpPr>
        <a:xfrm>
          <a:off x="0" y="0"/>
          <a:ext cx="0" cy="0"/>
          <a:chOff x="0" y="0"/>
          <a:chExt cx="0" cy="0"/>
        </a:xfrm>
      </p:grpSpPr>
      <p:sp>
        <p:nvSpPr>
          <p:cNvPr id="130" name="Google Shape;130;p22"/>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31" name="Google Shape;131;p2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32" name="Shape 132"/>
        <p:cNvGrpSpPr/>
        <p:nvPr/>
      </p:nvGrpSpPr>
      <p:grpSpPr>
        <a:xfrm>
          <a:off x="0" y="0"/>
          <a:ext cx="0" cy="0"/>
          <a:chOff x="0" y="0"/>
          <a:chExt cx="0" cy="0"/>
        </a:xfrm>
      </p:grpSpPr>
      <p:grpSp>
        <p:nvGrpSpPr>
          <p:cNvPr id="133" name="Google Shape;133;p23"/>
          <p:cNvGrpSpPr/>
          <p:nvPr/>
        </p:nvGrpSpPr>
        <p:grpSpPr>
          <a:xfrm>
            <a:off x="6098378" y="5"/>
            <a:ext cx="3045625" cy="2030570"/>
            <a:chOff x="6098378" y="5"/>
            <a:chExt cx="3045625" cy="2030570"/>
          </a:xfrm>
        </p:grpSpPr>
        <p:sp>
          <p:nvSpPr>
            <p:cNvPr id="134" name="Google Shape;134;p2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23"/>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140" name="Google Shape;140;p23"/>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141" name="Google Shape;141;p2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2" name="Shape 142"/>
        <p:cNvGrpSpPr/>
        <p:nvPr/>
      </p:nvGrpSpPr>
      <p:grpSpPr>
        <a:xfrm>
          <a:off x="0" y="0"/>
          <a:ext cx="0" cy="0"/>
          <a:chOff x="0" y="0"/>
          <a:chExt cx="0" cy="0"/>
        </a:xfrm>
      </p:grpSpPr>
      <p:sp>
        <p:nvSpPr>
          <p:cNvPr id="143" name="Google Shape;143;p2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68" name="Shape 68"/>
        <p:cNvGrpSpPr/>
        <p:nvPr/>
      </p:nvGrpSpPr>
      <p:grpSpPr>
        <a:xfrm>
          <a:off x="0" y="0"/>
          <a:ext cx="0" cy="0"/>
          <a:chOff x="0" y="0"/>
          <a:chExt cx="0" cy="0"/>
        </a:xfrm>
      </p:grpSpPr>
      <p:sp>
        <p:nvSpPr>
          <p:cNvPr id="69" name="Google Shape;69;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0" name="Google Shape;70;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71" name="Google Shape;71;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hyperlink" Target="https://docs.google.com/spreadsheets/d/1OyFrnq1vV9_odr3NtXRnpsX2KiDkNA344s3W9BN_Vf0/edit#gid=0" TargetMode="External"/><Relationship Id="rId4" Type="http://schemas.openxmlformats.org/officeDocument/2006/relationships/hyperlink" Target="https://rb.gy/v2p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hyperlink" Target="https://baremetrics.com/blog/ltv-why-youre-measuring-ltv-wro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ctrTitle"/>
          </p:nvPr>
        </p:nvSpPr>
        <p:spPr>
          <a:xfrm>
            <a:off x="371450" y="1144250"/>
            <a:ext cx="7874700" cy="13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latin typeface="Lato"/>
                <a:ea typeface="Lato"/>
                <a:cs typeface="Lato"/>
                <a:sym typeface="Lato"/>
              </a:rPr>
              <a:t>Exploring Customer Acquisition &amp; Retention to Maximise Revenue</a:t>
            </a:r>
            <a:endParaRPr b="1" sz="4000">
              <a:latin typeface="Lato"/>
              <a:ea typeface="Lato"/>
              <a:cs typeface="Lato"/>
              <a:sym typeface="Lato"/>
            </a:endParaRPr>
          </a:p>
        </p:txBody>
      </p:sp>
      <p:pic>
        <p:nvPicPr>
          <p:cNvPr id="149" name="Google Shape;149;p25"/>
          <p:cNvPicPr preferRelativeResize="0"/>
          <p:nvPr/>
        </p:nvPicPr>
        <p:blipFill>
          <a:blip r:embed="rId3">
            <a:alphaModFix/>
          </a:blip>
          <a:stretch>
            <a:fillRect/>
          </a:stretch>
        </p:blipFill>
        <p:spPr>
          <a:xfrm>
            <a:off x="7282972" y="3574800"/>
            <a:ext cx="1383476" cy="1235450"/>
          </a:xfrm>
          <a:prstGeom prst="rect">
            <a:avLst/>
          </a:prstGeom>
          <a:noFill/>
          <a:ln>
            <a:noFill/>
          </a:ln>
        </p:spPr>
      </p:pic>
      <p:sp>
        <p:nvSpPr>
          <p:cNvPr id="150" name="Google Shape;150;p25"/>
          <p:cNvSpPr txBox="1"/>
          <p:nvPr/>
        </p:nvSpPr>
        <p:spPr>
          <a:xfrm>
            <a:off x="493725" y="4360850"/>
            <a:ext cx="725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rgbClr val="F8F8F8"/>
                </a:solidFill>
                <a:latin typeface="Lato Light"/>
                <a:ea typeface="Lato Light"/>
                <a:cs typeface="Lato Light"/>
                <a:sym typeface="Lato Light"/>
              </a:rPr>
              <a:t>Yellow Team</a:t>
            </a:r>
            <a:endParaRPr u="sng">
              <a:solidFill>
                <a:srgbClr val="F8F8F8"/>
              </a:solidFill>
              <a:latin typeface="Lato Light"/>
              <a:ea typeface="Lato Light"/>
              <a:cs typeface="Lato Light"/>
              <a:sym typeface="Lato Light"/>
            </a:endParaRPr>
          </a:p>
          <a:p>
            <a:pPr indent="0" lvl="0" marL="0" rtl="0" algn="l">
              <a:spcBef>
                <a:spcPts val="0"/>
              </a:spcBef>
              <a:spcAft>
                <a:spcPts val="0"/>
              </a:spcAft>
              <a:buNone/>
            </a:pPr>
            <a:r>
              <a:rPr lang="en">
                <a:solidFill>
                  <a:srgbClr val="F8F8F8"/>
                </a:solidFill>
                <a:latin typeface="Lato Light"/>
                <a:ea typeface="Lato Light"/>
                <a:cs typeface="Lato Light"/>
                <a:sym typeface="Lato Light"/>
              </a:rPr>
              <a:t>Mohammad, </a:t>
            </a:r>
            <a:r>
              <a:rPr lang="en">
                <a:solidFill>
                  <a:srgbClr val="F8F8F8"/>
                </a:solidFill>
                <a:latin typeface="Lato Light"/>
                <a:ea typeface="Lato Light"/>
                <a:cs typeface="Lato Light"/>
                <a:sym typeface="Lato Light"/>
              </a:rPr>
              <a:t>Beauchamp,</a:t>
            </a:r>
            <a:r>
              <a:rPr lang="en">
                <a:solidFill>
                  <a:srgbClr val="F8F8F8"/>
                </a:solidFill>
                <a:latin typeface="Lato Light"/>
                <a:ea typeface="Lato Light"/>
                <a:cs typeface="Lato Light"/>
                <a:sym typeface="Lato Light"/>
              </a:rPr>
              <a:t> Charlie, Jude,</a:t>
            </a:r>
            <a:r>
              <a:rPr lang="en">
                <a:solidFill>
                  <a:srgbClr val="F8F8F8"/>
                </a:solidFill>
                <a:latin typeface="Lato Light"/>
                <a:ea typeface="Lato Light"/>
                <a:cs typeface="Lato Light"/>
                <a:sym typeface="Lato Light"/>
              </a:rPr>
              <a:t> </a:t>
            </a:r>
            <a:r>
              <a:rPr lang="en">
                <a:solidFill>
                  <a:srgbClr val="F8F8F8"/>
                </a:solidFill>
                <a:latin typeface="Lato Light"/>
                <a:ea typeface="Lato Light"/>
                <a:cs typeface="Lato Light"/>
                <a:sym typeface="Lato Light"/>
              </a:rPr>
              <a:t>Nazmie &amp; Rayan</a:t>
            </a:r>
            <a:endParaRPr>
              <a:solidFill>
                <a:srgbClr val="F8F8F8"/>
              </a:solidFill>
              <a:latin typeface="Lato Light"/>
              <a:ea typeface="Lato Light"/>
              <a:cs typeface="Lato Light"/>
              <a:sym typeface="La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4"/>
          <p:cNvSpPr txBox="1"/>
          <p:nvPr>
            <p:ph idx="4294967295" type="ctrTitle"/>
          </p:nvPr>
        </p:nvSpPr>
        <p:spPr>
          <a:xfrm>
            <a:off x="94150" y="44400"/>
            <a:ext cx="88593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lt1"/>
                </a:solidFill>
                <a:latin typeface="Lato"/>
                <a:ea typeface="Lato"/>
                <a:cs typeface="Lato"/>
                <a:sym typeface="Lato"/>
              </a:rPr>
              <a:t>Which Form of Retention is Most Effective? </a:t>
            </a:r>
            <a:endParaRPr b="1" sz="2700">
              <a:solidFill>
                <a:schemeClr val="lt1"/>
              </a:solidFill>
              <a:latin typeface="Lato"/>
              <a:ea typeface="Lato"/>
              <a:cs typeface="Lato"/>
              <a:sym typeface="Lato"/>
            </a:endParaRPr>
          </a:p>
        </p:txBody>
      </p:sp>
      <p:pic>
        <p:nvPicPr>
          <p:cNvPr id="328" name="Google Shape;328;p34"/>
          <p:cNvPicPr preferRelativeResize="0"/>
          <p:nvPr/>
        </p:nvPicPr>
        <p:blipFill>
          <a:blip r:embed="rId3">
            <a:alphaModFix/>
          </a:blip>
          <a:stretch>
            <a:fillRect/>
          </a:stretch>
        </p:blipFill>
        <p:spPr>
          <a:xfrm>
            <a:off x="199975" y="586175"/>
            <a:ext cx="3195250" cy="2223476"/>
          </a:xfrm>
          <a:prstGeom prst="rect">
            <a:avLst/>
          </a:prstGeom>
          <a:noFill/>
          <a:ln>
            <a:noFill/>
          </a:ln>
        </p:spPr>
      </p:pic>
      <p:pic>
        <p:nvPicPr>
          <p:cNvPr id="329" name="Google Shape;329;p34"/>
          <p:cNvPicPr preferRelativeResize="0"/>
          <p:nvPr/>
        </p:nvPicPr>
        <p:blipFill>
          <a:blip r:embed="rId4">
            <a:alphaModFix/>
          </a:blip>
          <a:stretch>
            <a:fillRect/>
          </a:stretch>
        </p:blipFill>
        <p:spPr>
          <a:xfrm>
            <a:off x="199975" y="2890125"/>
            <a:ext cx="3195250" cy="2177169"/>
          </a:xfrm>
          <a:prstGeom prst="rect">
            <a:avLst/>
          </a:prstGeom>
          <a:noFill/>
          <a:ln>
            <a:noFill/>
          </a:ln>
        </p:spPr>
      </p:pic>
      <p:sp>
        <p:nvSpPr>
          <p:cNvPr id="330" name="Google Shape;330;p34"/>
          <p:cNvSpPr txBox="1"/>
          <p:nvPr/>
        </p:nvSpPr>
        <p:spPr>
          <a:xfrm>
            <a:off x="199975" y="1055900"/>
            <a:ext cx="50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grpSp>
        <p:nvGrpSpPr>
          <p:cNvPr id="331" name="Google Shape;331;p34"/>
          <p:cNvGrpSpPr/>
          <p:nvPr/>
        </p:nvGrpSpPr>
        <p:grpSpPr>
          <a:xfrm>
            <a:off x="3666350" y="586175"/>
            <a:ext cx="5287158" cy="4517617"/>
            <a:chOff x="5955217" y="1120105"/>
            <a:chExt cx="4495500" cy="4199700"/>
          </a:xfrm>
        </p:grpSpPr>
        <p:sp>
          <p:nvSpPr>
            <p:cNvPr id="332" name="Google Shape;332;p34"/>
            <p:cNvSpPr/>
            <p:nvPr/>
          </p:nvSpPr>
          <p:spPr>
            <a:xfrm>
              <a:off x="5955217" y="1120105"/>
              <a:ext cx="4495500" cy="4199700"/>
            </a:xfrm>
            <a:prstGeom prst="roundRect">
              <a:avLst>
                <a:gd fmla="val 16667" name="adj"/>
              </a:avLst>
            </a:prstGeom>
            <a:solidFill>
              <a:srgbClr val="D9EAD3"/>
            </a:solid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4"/>
            <p:cNvSpPr txBox="1"/>
            <p:nvPr/>
          </p:nvSpPr>
          <p:spPr>
            <a:xfrm>
              <a:off x="6083161" y="1313700"/>
              <a:ext cx="4239600" cy="377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Lato"/>
                  <a:ea typeface="Lato"/>
                  <a:cs typeface="Lato"/>
                  <a:sym typeface="Lato"/>
                </a:rPr>
                <a:t>Organic Search - £29.91 (#6)</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Volume:</a:t>
              </a:r>
              <a:r>
                <a:rPr b="1" lang="en" sz="1200">
                  <a:latin typeface="Lato"/>
                  <a:ea typeface="Lato"/>
                  <a:cs typeface="Lato"/>
                  <a:sym typeface="Lato"/>
                </a:rPr>
                <a:t> 265.2K (#1)</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Insight: Highest volume channel, approximately double CPC’s volume</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b="1" lang="en" sz="1200">
                  <a:highlight>
                    <a:srgbClr val="FFD966"/>
                  </a:highlight>
                  <a:latin typeface="Lato"/>
                  <a:ea typeface="Lato"/>
                  <a:cs typeface="Lato"/>
                  <a:sym typeface="Lato"/>
                </a:rPr>
                <a:t>Referral - £41.80 (#1)</a:t>
              </a:r>
              <a:endParaRPr b="1" sz="1200">
                <a:highlight>
                  <a:srgbClr val="FFD966"/>
                </a:highlight>
                <a:latin typeface="Lato"/>
                <a:ea typeface="Lato"/>
                <a:cs typeface="Lato"/>
                <a:sym typeface="Lato"/>
              </a:endParaRPr>
            </a:p>
            <a:p>
              <a:pPr indent="0" lvl="0" marL="0" rtl="0" algn="l">
                <a:spcBef>
                  <a:spcPts val="0"/>
                </a:spcBef>
                <a:spcAft>
                  <a:spcPts val="0"/>
                </a:spcAft>
                <a:buNone/>
              </a:pPr>
              <a:r>
                <a:rPr lang="en" sz="1200">
                  <a:highlight>
                    <a:srgbClr val="FFD966"/>
                  </a:highlight>
                  <a:latin typeface="Lato"/>
                  <a:ea typeface="Lato"/>
                  <a:cs typeface="Lato"/>
                  <a:sym typeface="Lato"/>
                </a:rPr>
                <a:t>Volume:</a:t>
              </a:r>
              <a:r>
                <a:rPr b="1" lang="en" sz="1200">
                  <a:highlight>
                    <a:srgbClr val="FFD966"/>
                  </a:highlight>
                  <a:latin typeface="Lato"/>
                  <a:ea typeface="Lato"/>
                  <a:cs typeface="Lato"/>
                  <a:sym typeface="Lato"/>
                </a:rPr>
                <a:t> 2.1K (#7)</a:t>
              </a:r>
              <a:endParaRPr b="1" sz="1200">
                <a:highlight>
                  <a:srgbClr val="FFD966"/>
                </a:highlight>
                <a:latin typeface="Lato"/>
                <a:ea typeface="Lato"/>
                <a:cs typeface="Lato"/>
                <a:sym typeface="Lato"/>
              </a:endParaRPr>
            </a:p>
            <a:p>
              <a:pPr indent="0" lvl="0" marL="0" rtl="0" algn="l">
                <a:spcBef>
                  <a:spcPts val="0"/>
                </a:spcBef>
                <a:spcAft>
                  <a:spcPts val="0"/>
                </a:spcAft>
                <a:buNone/>
              </a:pPr>
              <a:r>
                <a:rPr lang="en" sz="1200">
                  <a:highlight>
                    <a:srgbClr val="FFD966"/>
                  </a:highlight>
                  <a:latin typeface="Lato"/>
                  <a:ea typeface="Lato"/>
                  <a:cs typeface="Lato"/>
                  <a:sym typeface="Lato"/>
                </a:rPr>
                <a:t>Insight: Low cost involved, most valuable channel</a:t>
              </a:r>
              <a:endParaRPr sz="1200">
                <a:highlight>
                  <a:srgbClr val="FFD966"/>
                </a:highlight>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b="1" lang="en" sz="1200">
                  <a:latin typeface="Lato"/>
                  <a:ea typeface="Lato"/>
                  <a:cs typeface="Lato"/>
                  <a:sym typeface="Lato"/>
                </a:rPr>
                <a:t>Direct Hyperlink - £32.07 (#3)</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Volume:</a:t>
              </a:r>
              <a:r>
                <a:rPr b="1" lang="en" sz="1200">
                  <a:latin typeface="Lato"/>
                  <a:ea typeface="Lato"/>
                  <a:cs typeface="Lato"/>
                  <a:sym typeface="Lato"/>
                </a:rPr>
                <a:t> 85.5K (#3)</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Insight: 3rd highest volume channel, returning customers</a:t>
              </a:r>
              <a:endParaRPr b="1"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lnSpc>
                  <a:spcPct val="200000"/>
                </a:lnSpc>
                <a:spcBef>
                  <a:spcPts val="0"/>
                </a:spcBef>
                <a:spcAft>
                  <a:spcPts val="0"/>
                </a:spcAft>
                <a:buNone/>
              </a:pPr>
              <a:r>
                <a:rPr b="1" lang="en" sz="1200">
                  <a:solidFill>
                    <a:srgbClr val="1D1C1D"/>
                  </a:solidFill>
                  <a:latin typeface="Lato"/>
                  <a:ea typeface="Lato"/>
                  <a:cs typeface="Lato"/>
                  <a:sym typeface="Lato"/>
                </a:rPr>
                <a:t>Recommendation:</a:t>
              </a:r>
              <a:endParaRPr b="1" sz="1200">
                <a:solidFill>
                  <a:srgbClr val="1D1C1D"/>
                </a:solidFill>
                <a:latin typeface="Lato"/>
                <a:ea typeface="Lato"/>
                <a:cs typeface="Lato"/>
                <a:sym typeface="Lato"/>
              </a:endParaRPr>
            </a:p>
            <a:p>
              <a:pPr indent="-304800" lvl="0" marL="457200" rtl="0" algn="l">
                <a:lnSpc>
                  <a:spcPct val="200000"/>
                </a:lnSpc>
                <a:spcBef>
                  <a:spcPts val="0"/>
                </a:spcBef>
                <a:spcAft>
                  <a:spcPts val="0"/>
                </a:spcAft>
                <a:buSzPts val="1200"/>
                <a:buFont typeface="Lato"/>
                <a:buChar char="●"/>
              </a:pPr>
              <a:r>
                <a:rPr lang="en" sz="1200">
                  <a:latin typeface="Lato"/>
                  <a:ea typeface="Lato"/>
                  <a:cs typeface="Lato"/>
                  <a:sym typeface="Lato"/>
                </a:rPr>
                <a:t>Improve Referral Model (Only 0.6% of Revenue):</a:t>
              </a:r>
              <a:endParaRPr sz="1200">
                <a:latin typeface="Lato"/>
                <a:ea typeface="Lato"/>
                <a:cs typeface="Lato"/>
                <a:sym typeface="Lato"/>
              </a:endParaRPr>
            </a:p>
            <a:p>
              <a:pPr indent="-304800" lvl="1" marL="914400" rtl="0" algn="l">
                <a:lnSpc>
                  <a:spcPct val="200000"/>
                </a:lnSpc>
                <a:spcBef>
                  <a:spcPts val="0"/>
                </a:spcBef>
                <a:spcAft>
                  <a:spcPts val="0"/>
                </a:spcAft>
                <a:buSzPts val="1200"/>
                <a:buFont typeface="Lato"/>
                <a:buChar char="○"/>
              </a:pPr>
              <a:r>
                <a:rPr lang="en" sz="1200">
                  <a:latin typeface="Lato"/>
                  <a:ea typeface="Lato"/>
                  <a:cs typeface="Lato"/>
                  <a:sym typeface="Lato"/>
                </a:rPr>
                <a:t>Add Reminders on Site and in Emails, </a:t>
              </a:r>
              <a:endParaRPr sz="1200">
                <a:latin typeface="Lato"/>
                <a:ea typeface="Lato"/>
                <a:cs typeface="Lato"/>
                <a:sym typeface="Lato"/>
              </a:endParaRPr>
            </a:p>
            <a:p>
              <a:pPr indent="-304800" lvl="1" marL="914400" rtl="0" algn="l">
                <a:lnSpc>
                  <a:spcPct val="200000"/>
                </a:lnSpc>
                <a:spcBef>
                  <a:spcPts val="0"/>
                </a:spcBef>
                <a:spcAft>
                  <a:spcPts val="0"/>
                </a:spcAft>
                <a:buSzPts val="1200"/>
                <a:buFont typeface="Lato"/>
                <a:buChar char="○"/>
              </a:pPr>
              <a:r>
                <a:rPr lang="en" sz="1200">
                  <a:latin typeface="Lato"/>
                  <a:ea typeface="Lato"/>
                  <a:cs typeface="Lato"/>
                  <a:sym typeface="Lato"/>
                </a:rPr>
                <a:t>Customers With 2 Successful Referrals Receive Access to Exclusive Content - 24 Hour Presale of New Releases</a:t>
              </a:r>
              <a:endParaRPr sz="1200">
                <a:latin typeface="Lato"/>
                <a:ea typeface="Lato"/>
                <a:cs typeface="Lato"/>
                <a:sym typeface="Lato"/>
              </a:endParaRPr>
            </a:p>
          </p:txBody>
        </p:sp>
      </p:grpSp>
      <p:sp>
        <p:nvSpPr>
          <p:cNvPr id="334" name="Google Shape;334;p34"/>
          <p:cNvSpPr/>
          <p:nvPr/>
        </p:nvSpPr>
        <p:spPr>
          <a:xfrm rot="-5400000">
            <a:off x="587150" y="620825"/>
            <a:ext cx="211500" cy="142200"/>
          </a:xfrm>
          <a:prstGeom prst="lef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35" name="Google Shape;335;p34"/>
          <p:cNvSpPr/>
          <p:nvPr/>
        </p:nvSpPr>
        <p:spPr>
          <a:xfrm rot="-5400000">
            <a:off x="2048425" y="4445125"/>
            <a:ext cx="211500" cy="142200"/>
          </a:xfrm>
          <a:prstGeom prst="lef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5"/>
          <p:cNvSpPr txBox="1"/>
          <p:nvPr>
            <p:ph idx="4294967295" type="ctrTitle"/>
          </p:nvPr>
        </p:nvSpPr>
        <p:spPr>
          <a:xfrm>
            <a:off x="94150" y="44400"/>
            <a:ext cx="88593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lt1"/>
                </a:solidFill>
                <a:latin typeface="Lato"/>
                <a:ea typeface="Lato"/>
                <a:cs typeface="Lato"/>
                <a:sym typeface="Lato"/>
              </a:rPr>
              <a:t>Which Form of Retention is Most Effective? </a:t>
            </a:r>
            <a:endParaRPr b="1" sz="2700">
              <a:solidFill>
                <a:schemeClr val="lt1"/>
              </a:solidFill>
              <a:latin typeface="Lato"/>
              <a:ea typeface="Lato"/>
              <a:cs typeface="Lato"/>
              <a:sym typeface="Lato"/>
            </a:endParaRPr>
          </a:p>
        </p:txBody>
      </p:sp>
      <p:pic>
        <p:nvPicPr>
          <p:cNvPr id="341" name="Google Shape;341;p35"/>
          <p:cNvPicPr preferRelativeResize="0"/>
          <p:nvPr/>
        </p:nvPicPr>
        <p:blipFill>
          <a:blip r:embed="rId3">
            <a:alphaModFix/>
          </a:blip>
          <a:stretch>
            <a:fillRect/>
          </a:stretch>
        </p:blipFill>
        <p:spPr>
          <a:xfrm>
            <a:off x="199975" y="586175"/>
            <a:ext cx="3195250" cy="2223476"/>
          </a:xfrm>
          <a:prstGeom prst="rect">
            <a:avLst/>
          </a:prstGeom>
          <a:noFill/>
          <a:ln>
            <a:noFill/>
          </a:ln>
        </p:spPr>
      </p:pic>
      <p:pic>
        <p:nvPicPr>
          <p:cNvPr id="342" name="Google Shape;342;p35"/>
          <p:cNvPicPr preferRelativeResize="0"/>
          <p:nvPr/>
        </p:nvPicPr>
        <p:blipFill>
          <a:blip r:embed="rId4">
            <a:alphaModFix/>
          </a:blip>
          <a:stretch>
            <a:fillRect/>
          </a:stretch>
        </p:blipFill>
        <p:spPr>
          <a:xfrm>
            <a:off x="199975" y="2890125"/>
            <a:ext cx="3195250" cy="2177169"/>
          </a:xfrm>
          <a:prstGeom prst="rect">
            <a:avLst/>
          </a:prstGeom>
          <a:noFill/>
          <a:ln>
            <a:noFill/>
          </a:ln>
        </p:spPr>
      </p:pic>
      <p:sp>
        <p:nvSpPr>
          <p:cNvPr id="343" name="Google Shape;343;p35"/>
          <p:cNvSpPr txBox="1"/>
          <p:nvPr/>
        </p:nvSpPr>
        <p:spPr>
          <a:xfrm>
            <a:off x="199975" y="1055900"/>
            <a:ext cx="50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grpSp>
        <p:nvGrpSpPr>
          <p:cNvPr id="344" name="Google Shape;344;p35"/>
          <p:cNvGrpSpPr/>
          <p:nvPr/>
        </p:nvGrpSpPr>
        <p:grpSpPr>
          <a:xfrm>
            <a:off x="3666350" y="586175"/>
            <a:ext cx="5287158" cy="4641317"/>
            <a:chOff x="5955217" y="1120105"/>
            <a:chExt cx="4495500" cy="4314695"/>
          </a:xfrm>
        </p:grpSpPr>
        <p:sp>
          <p:nvSpPr>
            <p:cNvPr id="345" name="Google Shape;345;p35"/>
            <p:cNvSpPr/>
            <p:nvPr/>
          </p:nvSpPr>
          <p:spPr>
            <a:xfrm>
              <a:off x="5955217" y="1120105"/>
              <a:ext cx="4495500" cy="4199700"/>
            </a:xfrm>
            <a:prstGeom prst="roundRect">
              <a:avLst>
                <a:gd fmla="val 16667" name="adj"/>
              </a:avLst>
            </a:prstGeom>
            <a:solidFill>
              <a:srgbClr val="D9EAD3"/>
            </a:solid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5"/>
            <p:cNvSpPr txBox="1"/>
            <p:nvPr/>
          </p:nvSpPr>
          <p:spPr>
            <a:xfrm>
              <a:off x="6083161" y="1313700"/>
              <a:ext cx="4239600" cy="412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Lato"/>
                  <a:ea typeface="Lato"/>
                  <a:cs typeface="Lato"/>
                  <a:sym typeface="Lato"/>
                </a:rPr>
                <a:t>Organic Search - £29.91 (#6)</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Volume:</a:t>
              </a:r>
              <a:r>
                <a:rPr b="1" lang="en" sz="1200">
                  <a:latin typeface="Lato"/>
                  <a:ea typeface="Lato"/>
                  <a:cs typeface="Lato"/>
                  <a:sym typeface="Lato"/>
                </a:rPr>
                <a:t> 265.2K (#1)</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Insight: Highest volume channel, approximately double CPC’s volume</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b="1" lang="en" sz="1200">
                  <a:latin typeface="Lato"/>
                  <a:ea typeface="Lato"/>
                  <a:cs typeface="Lato"/>
                  <a:sym typeface="Lato"/>
                </a:rPr>
                <a:t>Referral - £41.80 (#1)</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Volume:</a:t>
              </a:r>
              <a:r>
                <a:rPr b="1" lang="en" sz="1200">
                  <a:latin typeface="Lato"/>
                  <a:ea typeface="Lato"/>
                  <a:cs typeface="Lato"/>
                  <a:sym typeface="Lato"/>
                </a:rPr>
                <a:t> 2.1K (#7)</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Insight: Low cost involved, most valuable channel</a:t>
              </a:r>
              <a:endParaRPr sz="1200">
                <a:latin typeface="Lato"/>
                <a:ea typeface="Lato"/>
                <a:cs typeface="Lato"/>
                <a:sym typeface="Lato"/>
              </a:endParaRPr>
            </a:p>
            <a:p>
              <a:pPr indent="0" lvl="0" marL="0" rtl="0" algn="l">
                <a:spcBef>
                  <a:spcPts val="0"/>
                </a:spcBef>
                <a:spcAft>
                  <a:spcPts val="0"/>
                </a:spcAft>
                <a:buNone/>
              </a:pPr>
              <a:r>
                <a:t/>
              </a:r>
              <a:endParaRPr sz="1200">
                <a:highlight>
                  <a:srgbClr val="FFD966"/>
                </a:highlight>
                <a:latin typeface="Lato"/>
                <a:ea typeface="Lato"/>
                <a:cs typeface="Lato"/>
                <a:sym typeface="Lato"/>
              </a:endParaRPr>
            </a:p>
            <a:p>
              <a:pPr indent="0" lvl="0" marL="0" rtl="0" algn="l">
                <a:spcBef>
                  <a:spcPts val="0"/>
                </a:spcBef>
                <a:spcAft>
                  <a:spcPts val="0"/>
                </a:spcAft>
                <a:buNone/>
              </a:pPr>
              <a:r>
                <a:rPr b="1" lang="en" sz="1200">
                  <a:highlight>
                    <a:srgbClr val="FFD966"/>
                  </a:highlight>
                  <a:latin typeface="Lato"/>
                  <a:ea typeface="Lato"/>
                  <a:cs typeface="Lato"/>
                  <a:sym typeface="Lato"/>
                </a:rPr>
                <a:t>Direct Hyperlink - £32.07 (#3)</a:t>
              </a:r>
              <a:endParaRPr b="1" sz="1200">
                <a:highlight>
                  <a:srgbClr val="FFD966"/>
                </a:highlight>
                <a:latin typeface="Lato"/>
                <a:ea typeface="Lato"/>
                <a:cs typeface="Lato"/>
                <a:sym typeface="Lato"/>
              </a:endParaRPr>
            </a:p>
            <a:p>
              <a:pPr indent="0" lvl="0" marL="0" rtl="0" algn="l">
                <a:spcBef>
                  <a:spcPts val="0"/>
                </a:spcBef>
                <a:spcAft>
                  <a:spcPts val="0"/>
                </a:spcAft>
                <a:buNone/>
              </a:pPr>
              <a:r>
                <a:rPr lang="en" sz="1200">
                  <a:highlight>
                    <a:srgbClr val="FFD966"/>
                  </a:highlight>
                  <a:latin typeface="Lato"/>
                  <a:ea typeface="Lato"/>
                  <a:cs typeface="Lato"/>
                  <a:sym typeface="Lato"/>
                </a:rPr>
                <a:t>Volume:</a:t>
              </a:r>
              <a:r>
                <a:rPr b="1" lang="en" sz="1200">
                  <a:highlight>
                    <a:srgbClr val="FFD966"/>
                  </a:highlight>
                  <a:latin typeface="Lato"/>
                  <a:ea typeface="Lato"/>
                  <a:cs typeface="Lato"/>
                  <a:sym typeface="Lato"/>
                </a:rPr>
                <a:t> 85.5K (#3)</a:t>
              </a:r>
              <a:endParaRPr b="1" sz="1200">
                <a:highlight>
                  <a:srgbClr val="FFD966"/>
                </a:highlight>
                <a:latin typeface="Lato"/>
                <a:ea typeface="Lato"/>
                <a:cs typeface="Lato"/>
                <a:sym typeface="Lato"/>
              </a:endParaRPr>
            </a:p>
            <a:p>
              <a:pPr indent="0" lvl="0" marL="0" rtl="0" algn="l">
                <a:spcBef>
                  <a:spcPts val="0"/>
                </a:spcBef>
                <a:spcAft>
                  <a:spcPts val="0"/>
                </a:spcAft>
                <a:buNone/>
              </a:pPr>
              <a:r>
                <a:rPr lang="en" sz="1200">
                  <a:highlight>
                    <a:srgbClr val="FFD966"/>
                  </a:highlight>
                  <a:latin typeface="Lato"/>
                  <a:ea typeface="Lato"/>
                  <a:cs typeface="Lato"/>
                  <a:sym typeface="Lato"/>
                </a:rPr>
                <a:t>Insight: 3rd highest volume channel, returning customers</a:t>
              </a:r>
              <a:endParaRPr b="1" sz="1200">
                <a:highlight>
                  <a:srgbClr val="FFD966"/>
                </a:highlight>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lnSpc>
                  <a:spcPct val="200000"/>
                </a:lnSpc>
                <a:spcBef>
                  <a:spcPts val="0"/>
                </a:spcBef>
                <a:spcAft>
                  <a:spcPts val="0"/>
                </a:spcAft>
                <a:buNone/>
              </a:pPr>
              <a:r>
                <a:rPr b="1" lang="en" sz="1200">
                  <a:solidFill>
                    <a:srgbClr val="1D1C1D"/>
                  </a:solidFill>
                  <a:latin typeface="Lato"/>
                  <a:ea typeface="Lato"/>
                  <a:cs typeface="Lato"/>
                  <a:sym typeface="Lato"/>
                </a:rPr>
                <a:t>Recommendation:</a:t>
              </a:r>
              <a:endParaRPr b="1" sz="1200">
                <a:solidFill>
                  <a:srgbClr val="1D1C1D"/>
                </a:solidFill>
                <a:latin typeface="Lato"/>
                <a:ea typeface="Lato"/>
                <a:cs typeface="Lato"/>
                <a:sym typeface="Lato"/>
              </a:endParaRPr>
            </a:p>
            <a:p>
              <a:pPr indent="-304800" lvl="0" marL="457200" rtl="0" algn="l">
                <a:lnSpc>
                  <a:spcPct val="200000"/>
                </a:lnSpc>
                <a:spcBef>
                  <a:spcPts val="0"/>
                </a:spcBef>
                <a:spcAft>
                  <a:spcPts val="0"/>
                </a:spcAft>
                <a:buSzPts val="1200"/>
                <a:buFont typeface="Lato"/>
                <a:buChar char="●"/>
              </a:pPr>
              <a:r>
                <a:rPr lang="en" sz="1200">
                  <a:latin typeface="Lato"/>
                  <a:ea typeface="Lato"/>
                  <a:cs typeface="Lato"/>
                  <a:sym typeface="Lato"/>
                </a:rPr>
                <a:t>Survey Prism’s Existing Customer Base to Understand What is Going Right and What is Going Wrong</a:t>
              </a:r>
              <a:endParaRPr sz="1200">
                <a:latin typeface="Lato"/>
                <a:ea typeface="Lato"/>
                <a:cs typeface="Lato"/>
                <a:sym typeface="Lato"/>
              </a:endParaRPr>
            </a:p>
            <a:p>
              <a:pPr indent="-304800" lvl="1" marL="914400" rtl="0" algn="l">
                <a:lnSpc>
                  <a:spcPct val="200000"/>
                </a:lnSpc>
                <a:spcBef>
                  <a:spcPts val="0"/>
                </a:spcBef>
                <a:spcAft>
                  <a:spcPts val="0"/>
                </a:spcAft>
                <a:buSzPts val="1200"/>
                <a:buFont typeface="Lato"/>
                <a:buChar char="○"/>
              </a:pPr>
              <a:r>
                <a:rPr lang="en" sz="1200">
                  <a:latin typeface="Lato"/>
                  <a:ea typeface="Lato"/>
                  <a:cs typeface="Lato"/>
                  <a:sym typeface="Lato"/>
                </a:rPr>
                <a:t>82-95% of unhappy customers will return if impressed with winback efforts performed  in a timely fashion (Source: US Department of Consumer Affairs)</a:t>
              </a:r>
              <a:endParaRPr sz="1200">
                <a:latin typeface="Lato"/>
                <a:ea typeface="Lato"/>
                <a:cs typeface="Lato"/>
                <a:sym typeface="Lato"/>
              </a:endParaRPr>
            </a:p>
          </p:txBody>
        </p:sp>
      </p:grpSp>
      <p:sp>
        <p:nvSpPr>
          <p:cNvPr id="347" name="Google Shape;347;p35"/>
          <p:cNvSpPr/>
          <p:nvPr/>
        </p:nvSpPr>
        <p:spPr>
          <a:xfrm rot="-5400000">
            <a:off x="1075325" y="981650"/>
            <a:ext cx="211500" cy="142200"/>
          </a:xfrm>
          <a:prstGeom prst="lef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48" name="Google Shape;348;p35"/>
          <p:cNvSpPr/>
          <p:nvPr/>
        </p:nvSpPr>
        <p:spPr>
          <a:xfrm rot="-5400000">
            <a:off x="1107450" y="3985250"/>
            <a:ext cx="211500" cy="142200"/>
          </a:xfrm>
          <a:prstGeom prst="lef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352" name="Shape 352"/>
        <p:cNvGrpSpPr/>
        <p:nvPr/>
      </p:nvGrpSpPr>
      <p:grpSpPr>
        <a:xfrm>
          <a:off x="0" y="0"/>
          <a:ext cx="0" cy="0"/>
          <a:chOff x="0" y="0"/>
          <a:chExt cx="0" cy="0"/>
        </a:xfrm>
      </p:grpSpPr>
      <p:pic>
        <p:nvPicPr>
          <p:cNvPr id="353" name="Google Shape;353;p3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357" name="Shape 357"/>
        <p:cNvGrpSpPr/>
        <p:nvPr/>
      </p:nvGrpSpPr>
      <p:grpSpPr>
        <a:xfrm>
          <a:off x="0" y="0"/>
          <a:ext cx="0" cy="0"/>
          <a:chOff x="0" y="0"/>
          <a:chExt cx="0" cy="0"/>
        </a:xfrm>
      </p:grpSpPr>
      <p:pic>
        <p:nvPicPr>
          <p:cNvPr id="358" name="Google Shape;358;p37"/>
          <p:cNvPicPr preferRelativeResize="0"/>
          <p:nvPr/>
        </p:nvPicPr>
        <p:blipFill>
          <a:blip r:embed="rId3">
            <a:alphaModFix/>
          </a:blip>
          <a:stretch>
            <a:fillRect/>
          </a:stretch>
        </p:blipFill>
        <p:spPr>
          <a:xfrm>
            <a:off x="0" y="0"/>
            <a:ext cx="9181259"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dk1"/>
        </a:solidFill>
      </p:bgPr>
    </p:bg>
    <p:spTree>
      <p:nvGrpSpPr>
        <p:cNvPr id="362" name="Shape 362"/>
        <p:cNvGrpSpPr/>
        <p:nvPr/>
      </p:nvGrpSpPr>
      <p:grpSpPr>
        <a:xfrm>
          <a:off x="0" y="0"/>
          <a:ext cx="0" cy="0"/>
          <a:chOff x="0" y="0"/>
          <a:chExt cx="0" cy="0"/>
        </a:xfrm>
      </p:grpSpPr>
      <p:pic>
        <p:nvPicPr>
          <p:cNvPr id="363" name="Google Shape;363;p38"/>
          <p:cNvPicPr preferRelativeResize="0"/>
          <p:nvPr/>
        </p:nvPicPr>
        <p:blipFill>
          <a:blip r:embed="rId3">
            <a:alphaModFix/>
          </a:blip>
          <a:stretch>
            <a:fillRect/>
          </a:stretch>
        </p:blipFill>
        <p:spPr>
          <a:xfrm>
            <a:off x="0" y="0"/>
            <a:ext cx="9144003" cy="513457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7" name="Shape 367"/>
        <p:cNvGrpSpPr/>
        <p:nvPr/>
      </p:nvGrpSpPr>
      <p:grpSpPr>
        <a:xfrm>
          <a:off x="0" y="0"/>
          <a:ext cx="0" cy="0"/>
          <a:chOff x="0" y="0"/>
          <a:chExt cx="0" cy="0"/>
        </a:xfrm>
      </p:grpSpPr>
      <p:sp>
        <p:nvSpPr>
          <p:cNvPr id="368" name="Google Shape;368;p39"/>
          <p:cNvSpPr txBox="1"/>
          <p:nvPr>
            <p:ph type="title"/>
          </p:nvPr>
        </p:nvSpPr>
        <p:spPr>
          <a:xfrm>
            <a:off x="152400" y="424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700">
                <a:latin typeface="Lato"/>
                <a:ea typeface="Lato"/>
                <a:cs typeface="Lato"/>
                <a:sym typeface="Lato"/>
              </a:rPr>
              <a:t>What is Prism’s Most Effective Marketing Channel?</a:t>
            </a:r>
            <a:endParaRPr b="1" sz="2700">
              <a:latin typeface="Lato"/>
              <a:ea typeface="Lato"/>
              <a:cs typeface="Lato"/>
              <a:sym typeface="Lato"/>
            </a:endParaRPr>
          </a:p>
        </p:txBody>
      </p:sp>
      <p:grpSp>
        <p:nvGrpSpPr>
          <p:cNvPr id="369" name="Google Shape;369;p39"/>
          <p:cNvGrpSpPr/>
          <p:nvPr/>
        </p:nvGrpSpPr>
        <p:grpSpPr>
          <a:xfrm>
            <a:off x="2399061" y="1042239"/>
            <a:ext cx="1526410" cy="2093019"/>
            <a:chOff x="3358026" y="888125"/>
            <a:chExt cx="2388000" cy="3996600"/>
          </a:xfrm>
        </p:grpSpPr>
        <p:sp>
          <p:nvSpPr>
            <p:cNvPr id="370" name="Google Shape;370;p39"/>
            <p:cNvSpPr/>
            <p:nvPr/>
          </p:nvSpPr>
          <p:spPr>
            <a:xfrm>
              <a:off x="3362824" y="888125"/>
              <a:ext cx="2333100" cy="3996600"/>
            </a:xfrm>
            <a:prstGeom prst="roundRect">
              <a:avLst>
                <a:gd fmla="val 16667" name="adj"/>
              </a:avLst>
            </a:prstGeom>
            <a:solidFill>
              <a:srgbClr val="FFF2CC"/>
            </a:solidFill>
            <a:ln cap="flat" cmpd="sng" w="3810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grpSp>
          <p:nvGrpSpPr>
            <p:cNvPr id="371" name="Google Shape;371;p39"/>
            <p:cNvGrpSpPr/>
            <p:nvPr/>
          </p:nvGrpSpPr>
          <p:grpSpPr>
            <a:xfrm>
              <a:off x="3722583" y="999721"/>
              <a:ext cx="1645200" cy="1573800"/>
              <a:chOff x="513831" y="745866"/>
              <a:chExt cx="1645200" cy="1573800"/>
            </a:xfrm>
          </p:grpSpPr>
          <p:sp>
            <p:nvSpPr>
              <p:cNvPr id="372" name="Google Shape;372;p39"/>
              <p:cNvSpPr/>
              <p:nvPr/>
            </p:nvSpPr>
            <p:spPr>
              <a:xfrm>
                <a:off x="513831" y="745866"/>
                <a:ext cx="1645200" cy="1573800"/>
              </a:xfrm>
              <a:prstGeom prst="ellipse">
                <a:avLst/>
              </a:prstGeom>
              <a:solidFill>
                <a:srgbClr val="FFF2CC"/>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Lato"/>
                  <a:ea typeface="Lato"/>
                  <a:cs typeface="Lato"/>
                  <a:sym typeface="Lato"/>
                </a:endParaRPr>
              </a:p>
            </p:txBody>
          </p:sp>
          <p:sp>
            <p:nvSpPr>
              <p:cNvPr id="373" name="Google Shape;373;p39"/>
              <p:cNvSpPr txBox="1"/>
              <p:nvPr/>
            </p:nvSpPr>
            <p:spPr>
              <a:xfrm>
                <a:off x="580306" y="1022038"/>
                <a:ext cx="15123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Lato"/>
                    <a:ea typeface="Lato"/>
                    <a:cs typeface="Lato"/>
                    <a:sym typeface="Lato"/>
                  </a:rPr>
                  <a:t>Direct</a:t>
                </a:r>
                <a:endParaRPr b="1" sz="1300">
                  <a:latin typeface="Lato"/>
                  <a:ea typeface="Lato"/>
                  <a:cs typeface="Lato"/>
                  <a:sym typeface="Lato"/>
                </a:endParaRPr>
              </a:p>
            </p:txBody>
          </p:sp>
        </p:grpSp>
        <p:sp>
          <p:nvSpPr>
            <p:cNvPr id="374" name="Google Shape;374;p39"/>
            <p:cNvSpPr txBox="1"/>
            <p:nvPr/>
          </p:nvSpPr>
          <p:spPr>
            <a:xfrm>
              <a:off x="3358026" y="2549983"/>
              <a:ext cx="2388000" cy="22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Avg Revenue per Transaction:</a:t>
              </a:r>
              <a:r>
                <a:rPr b="1" lang="en" sz="1000">
                  <a:latin typeface="Lato"/>
                  <a:ea typeface="Lato"/>
                  <a:cs typeface="Lato"/>
                  <a:sym typeface="Lato"/>
                </a:rPr>
                <a:t> £32.07</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Volume:</a:t>
              </a:r>
              <a:r>
                <a:rPr b="1" lang="en" sz="1000">
                  <a:latin typeface="Lato"/>
                  <a:ea typeface="Lato"/>
                  <a:cs typeface="Lato"/>
                  <a:sym typeface="Lato"/>
                </a:rPr>
                <a:t> 85.5K</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Insight: 3rd highest volume channel, returning customers</a:t>
              </a:r>
              <a:endParaRPr sz="1000">
                <a:latin typeface="Lato"/>
                <a:ea typeface="Lato"/>
                <a:cs typeface="Lato"/>
                <a:sym typeface="Lato"/>
              </a:endParaRPr>
            </a:p>
          </p:txBody>
        </p:sp>
      </p:grpSp>
      <p:grpSp>
        <p:nvGrpSpPr>
          <p:cNvPr id="375" name="Google Shape;375;p39"/>
          <p:cNvGrpSpPr/>
          <p:nvPr/>
        </p:nvGrpSpPr>
        <p:grpSpPr>
          <a:xfrm>
            <a:off x="700138" y="1036281"/>
            <a:ext cx="1530123" cy="2093019"/>
            <a:chOff x="700137" y="876749"/>
            <a:chExt cx="2393810" cy="3996600"/>
          </a:xfrm>
        </p:grpSpPr>
        <p:sp>
          <p:nvSpPr>
            <p:cNvPr id="376" name="Google Shape;376;p39"/>
            <p:cNvSpPr/>
            <p:nvPr/>
          </p:nvSpPr>
          <p:spPr>
            <a:xfrm>
              <a:off x="700137" y="876749"/>
              <a:ext cx="2333100" cy="3996600"/>
            </a:xfrm>
            <a:prstGeom prst="roundRect">
              <a:avLst>
                <a:gd fmla="val 16667" name="adj"/>
              </a:avLst>
            </a:prstGeom>
            <a:solidFill>
              <a:srgbClr val="C9DAF8"/>
            </a:solid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grpSp>
          <p:nvGrpSpPr>
            <p:cNvPr id="377" name="Google Shape;377;p39"/>
            <p:cNvGrpSpPr/>
            <p:nvPr/>
          </p:nvGrpSpPr>
          <p:grpSpPr>
            <a:xfrm>
              <a:off x="1044081" y="991716"/>
              <a:ext cx="1645200" cy="1573800"/>
              <a:chOff x="513831" y="787391"/>
              <a:chExt cx="1645200" cy="1573800"/>
            </a:xfrm>
          </p:grpSpPr>
          <p:sp>
            <p:nvSpPr>
              <p:cNvPr id="378" name="Google Shape;378;p39"/>
              <p:cNvSpPr/>
              <p:nvPr/>
            </p:nvSpPr>
            <p:spPr>
              <a:xfrm>
                <a:off x="513831" y="787391"/>
                <a:ext cx="1645200" cy="1573800"/>
              </a:xfrm>
              <a:prstGeom prst="ellipse">
                <a:avLst/>
              </a:prstGeom>
              <a:solidFill>
                <a:srgbClr val="C9DAF8"/>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Lato"/>
                  <a:ea typeface="Lato"/>
                  <a:cs typeface="Lato"/>
                  <a:sym typeface="Lato"/>
                </a:endParaRPr>
              </a:p>
            </p:txBody>
          </p:sp>
          <p:sp>
            <p:nvSpPr>
              <p:cNvPr id="379" name="Google Shape;379;p39"/>
              <p:cNvSpPr txBox="1"/>
              <p:nvPr/>
            </p:nvSpPr>
            <p:spPr>
              <a:xfrm>
                <a:off x="580275" y="1066400"/>
                <a:ext cx="15123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Calibri"/>
                    <a:ea typeface="Calibri"/>
                    <a:cs typeface="Calibri"/>
                    <a:sym typeface="Calibri"/>
                  </a:rPr>
                  <a:t>Referral</a:t>
                </a:r>
                <a:endParaRPr b="1" sz="1300">
                  <a:latin typeface="Calibri"/>
                  <a:ea typeface="Calibri"/>
                  <a:cs typeface="Calibri"/>
                  <a:sym typeface="Calibri"/>
                </a:endParaRPr>
              </a:p>
            </p:txBody>
          </p:sp>
        </p:grpSp>
        <p:sp>
          <p:nvSpPr>
            <p:cNvPr id="380" name="Google Shape;380;p39"/>
            <p:cNvSpPr txBox="1"/>
            <p:nvPr/>
          </p:nvSpPr>
          <p:spPr>
            <a:xfrm>
              <a:off x="760847" y="2565525"/>
              <a:ext cx="2333100" cy="22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Avg Revenue per Transaction:</a:t>
              </a:r>
              <a:r>
                <a:rPr b="1" lang="en" sz="1000">
                  <a:latin typeface="Lato"/>
                  <a:ea typeface="Lato"/>
                  <a:cs typeface="Lato"/>
                  <a:sym typeface="Lato"/>
                </a:rPr>
                <a:t> </a:t>
              </a:r>
              <a:r>
                <a:rPr b="1" lang="en" sz="1000">
                  <a:latin typeface="Lato"/>
                  <a:ea typeface="Lato"/>
                  <a:cs typeface="Lato"/>
                  <a:sym typeface="Lato"/>
                </a:rPr>
                <a:t>£41.80</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Volume:</a:t>
              </a:r>
              <a:r>
                <a:rPr b="1" lang="en" sz="1000">
                  <a:latin typeface="Lato"/>
                  <a:ea typeface="Lato"/>
                  <a:cs typeface="Lato"/>
                  <a:sym typeface="Lato"/>
                </a:rPr>
                <a:t> 2.1K</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Insight: Low cost involved, most valuable channel</a:t>
              </a:r>
              <a:endParaRPr sz="1000">
                <a:latin typeface="Lato"/>
                <a:ea typeface="Lato"/>
                <a:cs typeface="Lato"/>
                <a:sym typeface="Lato"/>
              </a:endParaRPr>
            </a:p>
          </p:txBody>
        </p:sp>
      </p:grpSp>
      <p:grpSp>
        <p:nvGrpSpPr>
          <p:cNvPr id="381" name="Google Shape;381;p39"/>
          <p:cNvGrpSpPr/>
          <p:nvPr/>
        </p:nvGrpSpPr>
        <p:grpSpPr>
          <a:xfrm>
            <a:off x="4079645" y="1042239"/>
            <a:ext cx="1545116" cy="2093019"/>
            <a:chOff x="5987225" y="888125"/>
            <a:chExt cx="2417266" cy="3996600"/>
          </a:xfrm>
        </p:grpSpPr>
        <p:sp>
          <p:nvSpPr>
            <p:cNvPr id="382" name="Google Shape;382;p39"/>
            <p:cNvSpPr/>
            <p:nvPr/>
          </p:nvSpPr>
          <p:spPr>
            <a:xfrm>
              <a:off x="5987225" y="888125"/>
              <a:ext cx="2333100" cy="3996600"/>
            </a:xfrm>
            <a:prstGeom prst="roundRect">
              <a:avLst>
                <a:gd fmla="val 16667" name="adj"/>
              </a:avLst>
            </a:prstGeom>
            <a:solidFill>
              <a:srgbClr val="D9EAD3"/>
            </a:solid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grpSp>
          <p:nvGrpSpPr>
            <p:cNvPr id="383" name="Google Shape;383;p39"/>
            <p:cNvGrpSpPr/>
            <p:nvPr/>
          </p:nvGrpSpPr>
          <p:grpSpPr>
            <a:xfrm>
              <a:off x="6331156" y="1010154"/>
              <a:ext cx="1645200" cy="1573800"/>
              <a:chOff x="513831" y="745866"/>
              <a:chExt cx="1645200" cy="1573800"/>
            </a:xfrm>
          </p:grpSpPr>
          <p:sp>
            <p:nvSpPr>
              <p:cNvPr id="384" name="Google Shape;384;p39"/>
              <p:cNvSpPr/>
              <p:nvPr/>
            </p:nvSpPr>
            <p:spPr>
              <a:xfrm>
                <a:off x="513831" y="745866"/>
                <a:ext cx="1645200" cy="1573800"/>
              </a:xfrm>
              <a:prstGeom prst="ellipse">
                <a:avLst/>
              </a:prstGeom>
              <a:solidFill>
                <a:srgbClr val="D9EAD3"/>
              </a:solidFill>
              <a:ln cap="flat" cmpd="sng" w="38100">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Lato"/>
                  <a:ea typeface="Lato"/>
                  <a:cs typeface="Lato"/>
                  <a:sym typeface="Lato"/>
                </a:endParaRPr>
              </a:p>
            </p:txBody>
          </p:sp>
          <p:sp>
            <p:nvSpPr>
              <p:cNvPr id="385" name="Google Shape;385;p39"/>
              <p:cNvSpPr txBox="1"/>
              <p:nvPr/>
            </p:nvSpPr>
            <p:spPr>
              <a:xfrm>
                <a:off x="560238" y="1024875"/>
                <a:ext cx="15690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Lato"/>
                    <a:ea typeface="Lato"/>
                    <a:cs typeface="Lato"/>
                    <a:sym typeface="Lato"/>
                  </a:rPr>
                  <a:t>Organic</a:t>
                </a:r>
                <a:endParaRPr b="1" sz="1300">
                  <a:latin typeface="Lato"/>
                  <a:ea typeface="Lato"/>
                  <a:cs typeface="Lato"/>
                  <a:sym typeface="Lato"/>
                </a:endParaRPr>
              </a:p>
            </p:txBody>
          </p:sp>
        </p:grpSp>
        <p:sp>
          <p:nvSpPr>
            <p:cNvPr id="386" name="Google Shape;386;p39"/>
            <p:cNvSpPr txBox="1"/>
            <p:nvPr/>
          </p:nvSpPr>
          <p:spPr>
            <a:xfrm>
              <a:off x="6071391" y="2515350"/>
              <a:ext cx="2333100" cy="22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Avg Revenue per Transaction:</a:t>
              </a:r>
              <a:r>
                <a:rPr b="1" lang="en" sz="1000">
                  <a:latin typeface="Lato"/>
                  <a:ea typeface="Lato"/>
                  <a:cs typeface="Lato"/>
                  <a:sym typeface="Lato"/>
                </a:rPr>
                <a:t> £29.91</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Volume:</a:t>
              </a:r>
              <a:r>
                <a:rPr b="1" lang="en" sz="1000">
                  <a:latin typeface="Lato"/>
                  <a:ea typeface="Lato"/>
                  <a:cs typeface="Lato"/>
                  <a:sym typeface="Lato"/>
                </a:rPr>
                <a:t> 265.2K</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Insight: Highest volume channel, approximately double CPC volume</a:t>
              </a:r>
              <a:endParaRPr sz="1000">
                <a:latin typeface="Lato"/>
                <a:ea typeface="Lato"/>
                <a:cs typeface="Lato"/>
                <a:sym typeface="Lato"/>
              </a:endParaRPr>
            </a:p>
          </p:txBody>
        </p:sp>
      </p:grpSp>
      <p:pic>
        <p:nvPicPr>
          <p:cNvPr id="387" name="Google Shape;387;p39"/>
          <p:cNvPicPr preferRelativeResize="0"/>
          <p:nvPr/>
        </p:nvPicPr>
        <p:blipFill>
          <a:blip r:embed="rId3">
            <a:alphaModFix/>
          </a:blip>
          <a:stretch>
            <a:fillRect/>
          </a:stretch>
        </p:blipFill>
        <p:spPr>
          <a:xfrm>
            <a:off x="4806500" y="2419050"/>
            <a:ext cx="4373475" cy="2633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1" name="Shape 391"/>
        <p:cNvGrpSpPr/>
        <p:nvPr/>
      </p:nvGrpSpPr>
      <p:grpSpPr>
        <a:xfrm>
          <a:off x="0" y="0"/>
          <a:ext cx="0" cy="0"/>
          <a:chOff x="0" y="0"/>
          <a:chExt cx="0" cy="0"/>
        </a:xfrm>
      </p:grpSpPr>
      <p:sp>
        <p:nvSpPr>
          <p:cNvPr id="392" name="Google Shape;392;p40"/>
          <p:cNvSpPr txBox="1"/>
          <p:nvPr>
            <p:ph type="ctrTitle"/>
          </p:nvPr>
        </p:nvSpPr>
        <p:spPr>
          <a:xfrm>
            <a:off x="216050" y="105548"/>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200">
                <a:latin typeface="Lato"/>
                <a:ea typeface="Lato"/>
                <a:cs typeface="Lato"/>
                <a:sym typeface="Lato"/>
              </a:rPr>
              <a:t>Our Recommended Next Steps: Acquisition</a:t>
            </a:r>
            <a:endParaRPr b="1" sz="2000">
              <a:latin typeface="Lato"/>
              <a:ea typeface="Lato"/>
              <a:cs typeface="Lato"/>
              <a:sym typeface="Lato"/>
            </a:endParaRPr>
          </a:p>
        </p:txBody>
      </p:sp>
      <p:sp>
        <p:nvSpPr>
          <p:cNvPr id="393" name="Google Shape;393;p40"/>
          <p:cNvSpPr txBox="1"/>
          <p:nvPr>
            <p:ph idx="1" type="subTitle"/>
          </p:nvPr>
        </p:nvSpPr>
        <p:spPr>
          <a:xfrm>
            <a:off x="201925" y="1276865"/>
            <a:ext cx="8222100" cy="27318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1800">
                <a:latin typeface="Lato"/>
                <a:ea typeface="Lato"/>
                <a:cs typeface="Lato"/>
                <a:sym typeface="Lato"/>
              </a:rPr>
              <a:t>New Customers:</a:t>
            </a:r>
            <a:endParaRPr b="1" sz="1800">
              <a:latin typeface="Lato"/>
              <a:ea typeface="Lato"/>
              <a:cs typeface="Lato"/>
              <a:sym typeface="Lato"/>
            </a:endParaRPr>
          </a:p>
          <a:p>
            <a:pPr indent="-342900" lvl="0" marL="457200" rtl="0" algn="l">
              <a:lnSpc>
                <a:spcPct val="200000"/>
              </a:lnSpc>
              <a:spcBef>
                <a:spcPts val="0"/>
              </a:spcBef>
              <a:spcAft>
                <a:spcPts val="0"/>
              </a:spcAft>
              <a:buSzPts val="1800"/>
              <a:buFont typeface="Lato"/>
              <a:buChar char="●"/>
            </a:pPr>
            <a:r>
              <a:rPr b="1" lang="en" sz="1800">
                <a:latin typeface="Lato"/>
                <a:ea typeface="Lato"/>
                <a:cs typeface="Lato"/>
                <a:sym typeface="Lato"/>
              </a:rPr>
              <a:t>Reduce CPC Marketing Spend and Redirect to SEO </a:t>
            </a:r>
            <a:endParaRPr b="1" sz="1800">
              <a:latin typeface="Lato"/>
              <a:ea typeface="Lato"/>
              <a:cs typeface="Lato"/>
              <a:sym typeface="Lato"/>
            </a:endParaRPr>
          </a:p>
          <a:p>
            <a:pPr indent="-342900" lvl="1" marL="914400" rtl="0" algn="l">
              <a:lnSpc>
                <a:spcPct val="200000"/>
              </a:lnSpc>
              <a:spcBef>
                <a:spcPts val="0"/>
              </a:spcBef>
              <a:spcAft>
                <a:spcPts val="0"/>
              </a:spcAft>
              <a:buSzPts val="1800"/>
              <a:buFont typeface="Lato"/>
              <a:buChar char="○"/>
            </a:pPr>
            <a:r>
              <a:rPr b="1" lang="en" sz="1800">
                <a:latin typeface="Lato"/>
                <a:ea typeface="Lato"/>
                <a:cs typeface="Lato"/>
                <a:sym typeface="Lato"/>
              </a:rPr>
              <a:t>Only 7.5% greater AR/T than Organic Search with half the Volume</a:t>
            </a:r>
            <a:endParaRPr b="1" sz="1800">
              <a:latin typeface="Lato"/>
              <a:ea typeface="Lato"/>
              <a:cs typeface="Lato"/>
              <a:sym typeface="Lato"/>
            </a:endParaRPr>
          </a:p>
          <a:p>
            <a:pPr indent="-342900" lvl="1" marL="914400" rtl="0" algn="l">
              <a:lnSpc>
                <a:spcPct val="200000"/>
              </a:lnSpc>
              <a:spcBef>
                <a:spcPts val="0"/>
              </a:spcBef>
              <a:spcAft>
                <a:spcPts val="0"/>
              </a:spcAft>
              <a:buSzPts val="1800"/>
              <a:buFont typeface="Lato"/>
              <a:buChar char="○"/>
            </a:pPr>
            <a:r>
              <a:rPr b="1" lang="en" sz="1800">
                <a:latin typeface="Lato"/>
                <a:ea typeface="Lato"/>
                <a:cs typeface="Lato"/>
                <a:sym typeface="Lato"/>
              </a:rPr>
              <a:t>SEO is a Cheaper Option and Generates 85% More Revenue than CPC</a:t>
            </a:r>
            <a:endParaRPr b="1" sz="1800">
              <a:latin typeface="Lato"/>
              <a:ea typeface="Lato"/>
              <a:cs typeface="Lato"/>
              <a:sym typeface="Lato"/>
            </a:endParaRPr>
          </a:p>
          <a:p>
            <a:pPr indent="0" lvl="0" marL="914400" rtl="0" algn="l">
              <a:lnSpc>
                <a:spcPct val="200000"/>
              </a:lnSpc>
              <a:spcBef>
                <a:spcPts val="0"/>
              </a:spcBef>
              <a:spcAft>
                <a:spcPts val="0"/>
              </a:spcAft>
              <a:buNone/>
            </a:pPr>
            <a:r>
              <a:t/>
            </a:r>
            <a:endParaRPr b="1">
              <a:solidFill>
                <a:srgbClr val="1D1C1D"/>
              </a:solidFill>
              <a:highlight>
                <a:srgbClr val="F8F8F8"/>
              </a:highlight>
              <a:latin typeface="Lato"/>
              <a:ea typeface="Lato"/>
              <a:cs typeface="Lato"/>
              <a:sym typeface="Lato"/>
            </a:endParaRPr>
          </a:p>
          <a:p>
            <a:pPr indent="0" lvl="0" marL="0" rtl="0" algn="l">
              <a:lnSpc>
                <a:spcPct val="115000"/>
              </a:lnSpc>
              <a:spcBef>
                <a:spcPts val="0"/>
              </a:spcBef>
              <a:spcAft>
                <a:spcPts val="0"/>
              </a:spcAft>
              <a:buNone/>
            </a:pPr>
            <a:r>
              <a:t/>
            </a:r>
            <a:endParaRPr b="1" sz="1600">
              <a:solidFill>
                <a:srgbClr val="1D1C1D"/>
              </a:solidFill>
              <a:highlight>
                <a:srgbClr val="F8F8F8"/>
              </a:highlight>
              <a:latin typeface="Lato"/>
              <a:ea typeface="Lato"/>
              <a:cs typeface="Lato"/>
              <a:sym typeface="Lato"/>
            </a:endParaRPr>
          </a:p>
          <a:p>
            <a:pPr indent="0" lvl="0" marL="0" rtl="0" algn="l">
              <a:lnSpc>
                <a:spcPct val="150000"/>
              </a:lnSpc>
              <a:spcBef>
                <a:spcPts val="0"/>
              </a:spcBef>
              <a:spcAft>
                <a:spcPts val="0"/>
              </a:spcAft>
              <a:buNone/>
            </a:pPr>
            <a:r>
              <a:t/>
            </a:r>
            <a:endParaRPr b="1" sz="1600">
              <a:solidFill>
                <a:srgbClr val="1D1C1D"/>
              </a:solidFill>
              <a:highlight>
                <a:srgbClr val="F8F8F8"/>
              </a:highlight>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7" name="Shape 397"/>
        <p:cNvGrpSpPr/>
        <p:nvPr/>
      </p:nvGrpSpPr>
      <p:grpSpPr>
        <a:xfrm>
          <a:off x="0" y="0"/>
          <a:ext cx="0" cy="0"/>
          <a:chOff x="0" y="0"/>
          <a:chExt cx="0" cy="0"/>
        </a:xfrm>
      </p:grpSpPr>
      <p:sp>
        <p:nvSpPr>
          <p:cNvPr id="398" name="Google Shape;398;p41"/>
          <p:cNvSpPr txBox="1"/>
          <p:nvPr>
            <p:ph type="title"/>
          </p:nvPr>
        </p:nvSpPr>
        <p:spPr>
          <a:xfrm>
            <a:off x="216050" y="1854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200">
                <a:latin typeface="Lato"/>
                <a:ea typeface="Lato"/>
                <a:cs typeface="Lato"/>
                <a:sym typeface="Lato"/>
              </a:rPr>
              <a:t>Our Recommended Next Steps: Retention</a:t>
            </a:r>
            <a:endParaRPr b="1" sz="3200">
              <a:latin typeface="Lato"/>
              <a:ea typeface="Lato"/>
              <a:cs typeface="Lato"/>
              <a:sym typeface="Lato"/>
            </a:endParaRPr>
          </a:p>
        </p:txBody>
      </p:sp>
      <p:sp>
        <p:nvSpPr>
          <p:cNvPr id="399" name="Google Shape;399;p41"/>
          <p:cNvSpPr txBox="1"/>
          <p:nvPr>
            <p:ph idx="4294967295" type="body"/>
          </p:nvPr>
        </p:nvSpPr>
        <p:spPr>
          <a:xfrm>
            <a:off x="216050" y="882800"/>
            <a:ext cx="8520600" cy="41814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2000">
                <a:solidFill>
                  <a:schemeClr val="lt1"/>
                </a:solidFill>
                <a:latin typeface="Lato"/>
                <a:ea typeface="Lato"/>
                <a:cs typeface="Lato"/>
                <a:sym typeface="Lato"/>
              </a:rPr>
              <a:t>Lapsed Customers:</a:t>
            </a:r>
            <a:endParaRPr b="1" sz="2000">
              <a:solidFill>
                <a:schemeClr val="lt1"/>
              </a:solidFill>
              <a:latin typeface="Lato"/>
              <a:ea typeface="Lato"/>
              <a:cs typeface="Lato"/>
              <a:sym typeface="Lato"/>
            </a:endParaRPr>
          </a:p>
          <a:p>
            <a:pPr indent="-342900" lvl="0" marL="457200" rtl="0" algn="l">
              <a:lnSpc>
                <a:spcPct val="200000"/>
              </a:lnSpc>
              <a:spcBef>
                <a:spcPts val="1600"/>
              </a:spcBef>
              <a:spcAft>
                <a:spcPts val="0"/>
              </a:spcAft>
              <a:buClr>
                <a:schemeClr val="lt1"/>
              </a:buClr>
              <a:buSzPts val="1800"/>
              <a:buFont typeface="Lato"/>
              <a:buChar char="●"/>
            </a:pPr>
            <a:r>
              <a:rPr b="1" lang="en">
                <a:solidFill>
                  <a:schemeClr val="lt1"/>
                </a:solidFill>
                <a:latin typeface="Lato"/>
                <a:ea typeface="Lato"/>
                <a:cs typeface="Lato"/>
                <a:sym typeface="Lato"/>
              </a:rPr>
              <a:t>Reduce Churn Rate - Use of A/B Testing for Email Personalisation targeted at Lapsed Customers to Encourage Re-activation</a:t>
            </a:r>
            <a:endParaRPr b="1">
              <a:solidFill>
                <a:schemeClr val="lt1"/>
              </a:solidFill>
              <a:latin typeface="Lato"/>
              <a:ea typeface="Lato"/>
              <a:cs typeface="Lato"/>
              <a:sym typeface="Lato"/>
            </a:endParaRPr>
          </a:p>
          <a:p>
            <a:pPr indent="-342900" lvl="0" marL="457200" rtl="0" algn="l">
              <a:lnSpc>
                <a:spcPct val="200000"/>
              </a:lnSpc>
              <a:spcBef>
                <a:spcPts val="0"/>
              </a:spcBef>
              <a:spcAft>
                <a:spcPts val="0"/>
              </a:spcAft>
              <a:buClr>
                <a:schemeClr val="lt1"/>
              </a:buClr>
              <a:buSzPts val="1800"/>
              <a:buFont typeface="Lato"/>
              <a:buChar char="●"/>
            </a:pPr>
            <a:r>
              <a:rPr b="1" lang="en">
                <a:solidFill>
                  <a:schemeClr val="lt1"/>
                </a:solidFill>
                <a:latin typeface="Lato"/>
                <a:ea typeface="Lato"/>
                <a:cs typeface="Lato"/>
                <a:sym typeface="Lato"/>
              </a:rPr>
              <a:t>Survey Prism’s Existing Customer Base to Understand What is Going Right and What is Going Wrong</a:t>
            </a:r>
            <a:endParaRPr b="1">
              <a:solidFill>
                <a:schemeClr val="lt1"/>
              </a:solidFill>
              <a:latin typeface="Lato"/>
              <a:ea typeface="Lato"/>
              <a:cs typeface="Lato"/>
              <a:sym typeface="Lato"/>
            </a:endParaRPr>
          </a:p>
          <a:p>
            <a:pPr indent="-342900" lvl="0" marL="457200" rtl="0" algn="l">
              <a:lnSpc>
                <a:spcPct val="200000"/>
              </a:lnSpc>
              <a:spcBef>
                <a:spcPts val="0"/>
              </a:spcBef>
              <a:spcAft>
                <a:spcPts val="0"/>
              </a:spcAft>
              <a:buClr>
                <a:schemeClr val="lt1"/>
              </a:buClr>
              <a:buSzPts val="1800"/>
              <a:buFont typeface="Lato"/>
              <a:buChar char="●"/>
            </a:pPr>
            <a:r>
              <a:rPr b="1" lang="en">
                <a:solidFill>
                  <a:schemeClr val="lt1"/>
                </a:solidFill>
                <a:latin typeface="Lato"/>
                <a:ea typeface="Lato"/>
                <a:cs typeface="Lato"/>
                <a:sym typeface="Lato"/>
              </a:rPr>
              <a:t>Improve Referral Scheme - Add Reminders on Site and in Emails, Customers With 2 Successful Referrals Receive Access to Exclusive Content</a:t>
            </a:r>
            <a:endParaRPr b="1">
              <a:solidFill>
                <a:schemeClr val="lt1"/>
              </a:solidFill>
              <a:latin typeface="Lato"/>
              <a:ea typeface="Lato"/>
              <a:cs typeface="Lato"/>
              <a:sym typeface="Lato"/>
            </a:endParaRPr>
          </a:p>
          <a:p>
            <a:pPr indent="0" lvl="0" marL="0" rtl="0" algn="l">
              <a:lnSpc>
                <a:spcPct val="150000"/>
              </a:lnSpc>
              <a:spcBef>
                <a:spcPts val="1600"/>
              </a:spcBef>
              <a:spcAft>
                <a:spcPts val="1600"/>
              </a:spcAft>
              <a:buNone/>
            </a:pPr>
            <a:r>
              <a:t/>
            </a:r>
            <a:endParaRPr b="1" sz="1600">
              <a:solidFill>
                <a:srgbClr val="1D1C1D"/>
              </a:solidFill>
              <a:highlight>
                <a:srgbClr val="F8F8F8"/>
              </a:highlight>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2"/>
          <p:cNvSpPr txBox="1"/>
          <p:nvPr>
            <p:ph type="title"/>
          </p:nvPr>
        </p:nvSpPr>
        <p:spPr>
          <a:xfrm>
            <a:off x="498550" y="526350"/>
            <a:ext cx="7827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500">
                <a:latin typeface="Lato"/>
                <a:ea typeface="Lato"/>
                <a:cs typeface="Lato"/>
                <a:sym typeface="Lato"/>
              </a:rPr>
              <a:t>Thank you</a:t>
            </a:r>
            <a:endParaRPr b="1" sz="3500">
              <a:latin typeface="Lato"/>
              <a:ea typeface="Lato"/>
              <a:cs typeface="Lato"/>
              <a:sym typeface="Lato"/>
            </a:endParaRPr>
          </a:p>
          <a:p>
            <a:pPr indent="0" lvl="0" marL="0" rtl="0" algn="l">
              <a:spcBef>
                <a:spcPts val="0"/>
              </a:spcBef>
              <a:spcAft>
                <a:spcPts val="0"/>
              </a:spcAft>
              <a:buNone/>
            </a:pPr>
            <a:r>
              <a:t/>
            </a:r>
            <a:endParaRPr b="1" sz="3500">
              <a:latin typeface="Lato"/>
              <a:ea typeface="Lato"/>
              <a:cs typeface="Lato"/>
              <a:sym typeface="Lato"/>
            </a:endParaRPr>
          </a:p>
          <a:p>
            <a:pPr indent="0" lvl="0" marL="0" rtl="0" algn="l">
              <a:spcBef>
                <a:spcPts val="0"/>
              </a:spcBef>
              <a:spcAft>
                <a:spcPts val="0"/>
              </a:spcAft>
              <a:buNone/>
            </a:pPr>
            <a:r>
              <a:rPr b="1" lang="en" sz="3500">
                <a:latin typeface="Lato"/>
                <a:ea typeface="Lato"/>
                <a:cs typeface="Lato"/>
                <a:sym typeface="Lato"/>
              </a:rPr>
              <a:t>Questions &amp; </a:t>
            </a:r>
            <a:r>
              <a:rPr b="1" lang="en" sz="3500">
                <a:latin typeface="Lato"/>
                <a:ea typeface="Lato"/>
                <a:cs typeface="Lato"/>
                <a:sym typeface="Lato"/>
              </a:rPr>
              <a:t>Feedback welcome</a:t>
            </a:r>
            <a:endParaRPr b="1" sz="3500">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3"/>
          <p:cNvSpPr txBox="1"/>
          <p:nvPr>
            <p:ph type="title"/>
          </p:nvPr>
        </p:nvSpPr>
        <p:spPr>
          <a:xfrm>
            <a:off x="490250" y="186900"/>
            <a:ext cx="6622200" cy="500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000">
                <a:latin typeface="Lato"/>
                <a:ea typeface="Lato"/>
                <a:cs typeface="Lato"/>
                <a:sym typeface="Lato"/>
              </a:rPr>
              <a:t>Appendix</a:t>
            </a:r>
            <a:endParaRPr b="1" sz="4000">
              <a:latin typeface="Lato"/>
              <a:ea typeface="Lato"/>
              <a:cs typeface="Lato"/>
              <a:sym typeface="Lato"/>
            </a:endParaRPr>
          </a:p>
          <a:p>
            <a:pPr indent="0" lvl="0" marL="0" rtl="0" algn="l">
              <a:spcBef>
                <a:spcPts val="0"/>
              </a:spcBef>
              <a:spcAft>
                <a:spcPts val="0"/>
              </a:spcAft>
              <a:buNone/>
            </a:pPr>
            <a:r>
              <a:t/>
            </a:r>
            <a:endParaRPr sz="2400">
              <a:latin typeface="Lato"/>
              <a:ea typeface="Lato"/>
              <a:cs typeface="Lato"/>
              <a:sym typeface="Lato"/>
            </a:endParaRPr>
          </a:p>
          <a:p>
            <a:pPr indent="0" lvl="0" marL="0" rtl="0" algn="l">
              <a:spcBef>
                <a:spcPts val="0"/>
              </a:spcBef>
              <a:spcAft>
                <a:spcPts val="0"/>
              </a:spcAft>
              <a:buNone/>
            </a:pPr>
            <a:r>
              <a:rPr b="1" lang="en" sz="2400">
                <a:latin typeface="Lato"/>
                <a:ea typeface="Lato"/>
                <a:cs typeface="Lato"/>
                <a:sym typeface="Lato"/>
              </a:rPr>
              <a:t>Our Workings - Google Excel Sheets: </a:t>
            </a:r>
            <a:endParaRPr b="1" sz="2400">
              <a:solidFill>
                <a:srgbClr val="1D1C1D"/>
              </a:solidFill>
              <a:latin typeface="Lato"/>
              <a:ea typeface="Lato"/>
              <a:cs typeface="Lato"/>
              <a:sym typeface="Lato"/>
            </a:endParaRPr>
          </a:p>
          <a:p>
            <a:pPr indent="0" lvl="0" marL="0" rtl="0" algn="l">
              <a:spcBef>
                <a:spcPts val="0"/>
              </a:spcBef>
              <a:spcAft>
                <a:spcPts val="0"/>
              </a:spcAft>
              <a:buNone/>
            </a:pPr>
            <a:r>
              <a:rPr b="1" lang="en" sz="2400" u="sng">
                <a:latin typeface="Lato"/>
                <a:ea typeface="Lato"/>
                <a:cs typeface="Lato"/>
                <a:sym typeface="Lato"/>
                <a:hlinkClick r:id="rId3"/>
              </a:rPr>
              <a:t>https://docs.google.com/spreadsheets/d/1OyFrnq1vV9_odr3NtXRnpsX2KiDkNA344s3W9BN_Vf0/edit#gid=0</a:t>
            </a:r>
            <a:endParaRPr b="1" sz="2400">
              <a:latin typeface="Lato"/>
              <a:ea typeface="Lato"/>
              <a:cs typeface="Lato"/>
              <a:sym typeface="Lato"/>
            </a:endParaRPr>
          </a:p>
          <a:p>
            <a:pPr indent="0" lvl="0" marL="0" rtl="0" algn="l">
              <a:spcBef>
                <a:spcPts val="0"/>
              </a:spcBef>
              <a:spcAft>
                <a:spcPts val="0"/>
              </a:spcAft>
              <a:buNone/>
            </a:pPr>
            <a:r>
              <a:t/>
            </a:r>
            <a:endParaRPr b="1" sz="2400">
              <a:solidFill>
                <a:srgbClr val="1D1C1D"/>
              </a:solidFill>
              <a:latin typeface="Lato"/>
              <a:ea typeface="Lato"/>
              <a:cs typeface="Lato"/>
              <a:sym typeface="Lato"/>
            </a:endParaRPr>
          </a:p>
          <a:p>
            <a:pPr indent="0" lvl="0" marL="0" rtl="0" algn="l">
              <a:spcBef>
                <a:spcPts val="0"/>
              </a:spcBef>
              <a:spcAft>
                <a:spcPts val="0"/>
              </a:spcAft>
              <a:buNone/>
            </a:pPr>
            <a:r>
              <a:rPr b="1" lang="en" sz="2400">
                <a:latin typeface="Lato"/>
                <a:ea typeface="Lato"/>
                <a:cs typeface="Lato"/>
                <a:sym typeface="Lato"/>
              </a:rPr>
              <a:t>Our Power BI Dashboard:</a:t>
            </a:r>
            <a:endParaRPr b="1" sz="2400">
              <a:latin typeface="Lato"/>
              <a:ea typeface="Lato"/>
              <a:cs typeface="Lato"/>
              <a:sym typeface="Lato"/>
            </a:endParaRPr>
          </a:p>
          <a:p>
            <a:pPr indent="0" lvl="0" marL="0" rtl="0" algn="l">
              <a:spcBef>
                <a:spcPts val="0"/>
              </a:spcBef>
              <a:spcAft>
                <a:spcPts val="0"/>
              </a:spcAft>
              <a:buNone/>
            </a:pPr>
            <a:r>
              <a:rPr lang="en" sz="2500" u="sng">
                <a:latin typeface="Arial"/>
                <a:ea typeface="Arial"/>
                <a:cs typeface="Arial"/>
                <a:sym typeface="Arial"/>
                <a:hlinkClick r:id="rId4"/>
              </a:rPr>
              <a:t>https://rb.gy/v2pr</a:t>
            </a:r>
            <a:endParaRPr b="1" sz="2500">
              <a:latin typeface="Lato"/>
              <a:ea typeface="Lato"/>
              <a:cs typeface="Lato"/>
              <a:sym typeface="Lato"/>
            </a:endParaRPr>
          </a:p>
          <a:p>
            <a:pPr indent="0" lvl="0" marL="0" rtl="0" algn="l">
              <a:spcBef>
                <a:spcPts val="0"/>
              </a:spcBef>
              <a:spcAft>
                <a:spcPts val="0"/>
              </a:spcAft>
              <a:buNone/>
            </a:pPr>
            <a:r>
              <a:t/>
            </a:r>
            <a:endParaRPr b="1" sz="2400">
              <a:solidFill>
                <a:srgbClr val="1D1C1D"/>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26"/>
          <p:cNvSpPr/>
          <p:nvPr/>
        </p:nvSpPr>
        <p:spPr>
          <a:xfrm>
            <a:off x="256450" y="905400"/>
            <a:ext cx="1232700" cy="1623000"/>
          </a:xfrm>
          <a:prstGeom prst="roundRect">
            <a:avLst>
              <a:gd fmla="val 16667" name="adj"/>
            </a:avLst>
          </a:prstGeom>
          <a:solidFill>
            <a:schemeClr val="dk1"/>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txBox="1"/>
          <p:nvPr>
            <p:ph type="title"/>
          </p:nvPr>
        </p:nvSpPr>
        <p:spPr>
          <a:xfrm>
            <a:off x="0" y="0"/>
            <a:ext cx="6115500" cy="838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3200">
                <a:solidFill>
                  <a:schemeClr val="dk1"/>
                </a:solidFill>
                <a:latin typeface="Lato"/>
                <a:ea typeface="Lato"/>
                <a:cs typeface="Lato"/>
                <a:sym typeface="Lato"/>
              </a:rPr>
              <a:t>OVERVIEW</a:t>
            </a:r>
            <a:endParaRPr b="1" sz="3200">
              <a:solidFill>
                <a:schemeClr val="dk1"/>
              </a:solidFill>
              <a:latin typeface="Lato"/>
              <a:ea typeface="Lato"/>
              <a:cs typeface="Lato"/>
              <a:sym typeface="Lato"/>
            </a:endParaRPr>
          </a:p>
        </p:txBody>
      </p:sp>
      <p:sp>
        <p:nvSpPr>
          <p:cNvPr id="157" name="Google Shape;157;p26"/>
          <p:cNvSpPr txBox="1"/>
          <p:nvPr>
            <p:ph type="title"/>
          </p:nvPr>
        </p:nvSpPr>
        <p:spPr>
          <a:xfrm>
            <a:off x="426526" y="1929892"/>
            <a:ext cx="920400" cy="53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Lato"/>
                <a:ea typeface="Lato"/>
                <a:cs typeface="Lato"/>
                <a:sym typeface="Lato"/>
              </a:rPr>
              <a:t>Customer Acquisition &amp; Retention</a:t>
            </a:r>
            <a:endParaRPr b="1" sz="1000">
              <a:solidFill>
                <a:schemeClr val="lt1"/>
              </a:solidFill>
              <a:latin typeface="Lato"/>
              <a:ea typeface="Lato"/>
              <a:cs typeface="Lato"/>
              <a:sym typeface="Lato"/>
            </a:endParaRPr>
          </a:p>
        </p:txBody>
      </p:sp>
      <p:sp>
        <p:nvSpPr>
          <p:cNvPr id="158" name="Google Shape;158;p26"/>
          <p:cNvSpPr/>
          <p:nvPr/>
        </p:nvSpPr>
        <p:spPr>
          <a:xfrm>
            <a:off x="256450" y="3171575"/>
            <a:ext cx="1232700" cy="1623000"/>
          </a:xfrm>
          <a:prstGeom prst="roundRect">
            <a:avLst>
              <a:gd fmla="val 16667" name="adj"/>
            </a:avLst>
          </a:prstGeom>
          <a:solidFill>
            <a:schemeClr val="dk1"/>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482137" y="3272050"/>
            <a:ext cx="162000" cy="76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txBox="1"/>
          <p:nvPr>
            <p:ph type="title"/>
          </p:nvPr>
        </p:nvSpPr>
        <p:spPr>
          <a:xfrm>
            <a:off x="327652" y="4203502"/>
            <a:ext cx="1090200" cy="52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lt1"/>
                </a:solidFill>
                <a:latin typeface="Lato"/>
                <a:ea typeface="Lato"/>
                <a:cs typeface="Lato"/>
                <a:sym typeface="Lato"/>
              </a:rPr>
              <a:t>Performance of Marketing Channels</a:t>
            </a:r>
            <a:endParaRPr b="1" sz="1000">
              <a:solidFill>
                <a:schemeClr val="lt1"/>
              </a:solidFill>
              <a:latin typeface="Lato"/>
              <a:ea typeface="Lato"/>
              <a:cs typeface="Lato"/>
              <a:sym typeface="Lato"/>
            </a:endParaRPr>
          </a:p>
        </p:txBody>
      </p:sp>
      <p:sp>
        <p:nvSpPr>
          <p:cNvPr id="161" name="Google Shape;161;p26"/>
          <p:cNvSpPr/>
          <p:nvPr/>
        </p:nvSpPr>
        <p:spPr>
          <a:xfrm>
            <a:off x="559381" y="3423850"/>
            <a:ext cx="503400" cy="6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a:off x="559385" y="3552174"/>
            <a:ext cx="173400" cy="6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p:nvPr/>
        </p:nvSpPr>
        <p:spPr>
          <a:xfrm>
            <a:off x="559385" y="3680492"/>
            <a:ext cx="503400" cy="6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6"/>
          <p:cNvSpPr/>
          <p:nvPr/>
        </p:nvSpPr>
        <p:spPr>
          <a:xfrm>
            <a:off x="550911" y="3797830"/>
            <a:ext cx="397800" cy="69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6"/>
          <p:cNvSpPr/>
          <p:nvPr/>
        </p:nvSpPr>
        <p:spPr>
          <a:xfrm>
            <a:off x="2233509" y="753002"/>
            <a:ext cx="176100" cy="762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rot="5400000">
            <a:off x="1283134" y="3912300"/>
            <a:ext cx="121200" cy="93000"/>
          </a:xfrm>
          <a:prstGeom prst="triangle">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7" name="Google Shape;167;p26"/>
          <p:cNvPicPr preferRelativeResize="0"/>
          <p:nvPr/>
        </p:nvPicPr>
        <p:blipFill>
          <a:blip r:embed="rId3">
            <a:alphaModFix/>
          </a:blip>
          <a:stretch>
            <a:fillRect/>
          </a:stretch>
        </p:blipFill>
        <p:spPr>
          <a:xfrm>
            <a:off x="448176" y="3251455"/>
            <a:ext cx="969575" cy="793848"/>
          </a:xfrm>
          <a:prstGeom prst="rect">
            <a:avLst/>
          </a:prstGeom>
          <a:noFill/>
          <a:ln>
            <a:noFill/>
          </a:ln>
        </p:spPr>
      </p:pic>
      <p:grpSp>
        <p:nvGrpSpPr>
          <p:cNvPr id="168" name="Google Shape;168;p26"/>
          <p:cNvGrpSpPr/>
          <p:nvPr/>
        </p:nvGrpSpPr>
        <p:grpSpPr>
          <a:xfrm>
            <a:off x="392223" y="931360"/>
            <a:ext cx="989263" cy="921606"/>
            <a:chOff x="1478619" y="1317583"/>
            <a:chExt cx="2160906" cy="2160858"/>
          </a:xfrm>
        </p:grpSpPr>
        <p:sp>
          <p:nvSpPr>
            <p:cNvPr id="169" name="Google Shape;169;p26"/>
            <p:cNvSpPr/>
            <p:nvPr/>
          </p:nvSpPr>
          <p:spPr>
            <a:xfrm>
              <a:off x="1952700" y="1998222"/>
              <a:ext cx="1163400" cy="11691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26"/>
            <p:cNvPicPr preferRelativeResize="0"/>
            <p:nvPr/>
          </p:nvPicPr>
          <p:blipFill>
            <a:blip r:embed="rId4">
              <a:alphaModFix/>
            </a:blip>
            <a:stretch>
              <a:fillRect/>
            </a:stretch>
          </p:blipFill>
          <p:spPr>
            <a:xfrm rot="5733048">
              <a:off x="1569697" y="1408621"/>
              <a:ext cx="1978749" cy="1978782"/>
            </a:xfrm>
            <a:prstGeom prst="rect">
              <a:avLst/>
            </a:prstGeom>
            <a:noFill/>
            <a:ln>
              <a:noFill/>
            </a:ln>
          </p:spPr>
        </p:pic>
        <p:pic>
          <p:nvPicPr>
            <p:cNvPr id="171" name="Google Shape;171;p26"/>
            <p:cNvPicPr preferRelativeResize="0"/>
            <p:nvPr/>
          </p:nvPicPr>
          <p:blipFill>
            <a:blip r:embed="rId5">
              <a:alphaModFix/>
            </a:blip>
            <a:stretch>
              <a:fillRect/>
            </a:stretch>
          </p:blipFill>
          <p:spPr>
            <a:xfrm>
              <a:off x="1711284" y="1660959"/>
              <a:ext cx="1674625" cy="1674625"/>
            </a:xfrm>
            <a:prstGeom prst="rect">
              <a:avLst/>
            </a:prstGeom>
            <a:noFill/>
            <a:ln>
              <a:noFill/>
            </a:ln>
          </p:spPr>
        </p:pic>
      </p:grpSp>
      <p:sp>
        <p:nvSpPr>
          <p:cNvPr id="172" name="Google Shape;172;p26"/>
          <p:cNvSpPr/>
          <p:nvPr/>
        </p:nvSpPr>
        <p:spPr>
          <a:xfrm>
            <a:off x="5596285" y="1192822"/>
            <a:ext cx="271200" cy="585900"/>
          </a:xfrm>
          <a:prstGeom prst="downArrow">
            <a:avLst>
              <a:gd fmla="val 50000" name="adj1"/>
              <a:gd fmla="val 50000" name="adj2"/>
            </a:avLst>
          </a:prstGeom>
          <a:solidFill>
            <a:srgbClr val="212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latin typeface="Lato"/>
              <a:ea typeface="Lato"/>
              <a:cs typeface="Lato"/>
              <a:sym typeface="Lato"/>
            </a:endParaRPr>
          </a:p>
        </p:txBody>
      </p:sp>
      <p:sp>
        <p:nvSpPr>
          <p:cNvPr id="173" name="Google Shape;173;p26"/>
          <p:cNvSpPr/>
          <p:nvPr/>
        </p:nvSpPr>
        <p:spPr>
          <a:xfrm rot="10800000">
            <a:off x="3478524" y="1039362"/>
            <a:ext cx="1638600" cy="729600"/>
          </a:xfrm>
          <a:prstGeom prst="bentUpArrow">
            <a:avLst>
              <a:gd fmla="val 25000" name="adj1"/>
              <a:gd fmla="val 25000" name="adj2"/>
              <a:gd fmla="val 25000" name="adj3"/>
            </a:avLst>
          </a:prstGeom>
          <a:solidFill>
            <a:srgbClr val="212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latin typeface="Lato"/>
              <a:ea typeface="Lato"/>
              <a:cs typeface="Lato"/>
              <a:sym typeface="Lato"/>
            </a:endParaRPr>
          </a:p>
        </p:txBody>
      </p:sp>
      <p:grpSp>
        <p:nvGrpSpPr>
          <p:cNvPr id="174" name="Google Shape;174;p26"/>
          <p:cNvGrpSpPr/>
          <p:nvPr/>
        </p:nvGrpSpPr>
        <p:grpSpPr>
          <a:xfrm>
            <a:off x="5077333" y="838761"/>
            <a:ext cx="1309101" cy="491461"/>
            <a:chOff x="789402" y="3890930"/>
            <a:chExt cx="1470900" cy="471607"/>
          </a:xfrm>
        </p:grpSpPr>
        <p:sp>
          <p:nvSpPr>
            <p:cNvPr id="175" name="Google Shape;175;p26"/>
            <p:cNvSpPr/>
            <p:nvPr/>
          </p:nvSpPr>
          <p:spPr>
            <a:xfrm>
              <a:off x="789402" y="3890937"/>
              <a:ext cx="1470900" cy="4716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latin typeface="Lato"/>
                <a:ea typeface="Lato"/>
                <a:cs typeface="Lato"/>
                <a:sym typeface="Lato"/>
              </a:endParaRPr>
            </a:p>
          </p:txBody>
        </p:sp>
        <p:sp>
          <p:nvSpPr>
            <p:cNvPr id="176" name="Google Shape;176;p26"/>
            <p:cNvSpPr txBox="1"/>
            <p:nvPr/>
          </p:nvSpPr>
          <p:spPr>
            <a:xfrm>
              <a:off x="830950" y="3890930"/>
              <a:ext cx="1387800" cy="4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Lato"/>
                  <a:ea typeface="Lato"/>
                  <a:cs typeface="Lato"/>
                  <a:sym typeface="Lato"/>
                </a:rPr>
                <a:t>Registered Customers</a:t>
              </a:r>
              <a:endParaRPr b="1" sz="1600">
                <a:solidFill>
                  <a:schemeClr val="lt1"/>
                </a:solidFill>
                <a:latin typeface="Lato"/>
                <a:ea typeface="Lato"/>
                <a:cs typeface="Lato"/>
                <a:sym typeface="Lato"/>
              </a:endParaRPr>
            </a:p>
          </p:txBody>
        </p:sp>
      </p:grpSp>
      <p:grpSp>
        <p:nvGrpSpPr>
          <p:cNvPr id="177" name="Google Shape;177;p26"/>
          <p:cNvGrpSpPr/>
          <p:nvPr/>
        </p:nvGrpSpPr>
        <p:grpSpPr>
          <a:xfrm>
            <a:off x="2975427" y="1769027"/>
            <a:ext cx="1334400" cy="286222"/>
            <a:chOff x="789400" y="3932230"/>
            <a:chExt cx="1470900" cy="430345"/>
          </a:xfrm>
        </p:grpSpPr>
        <p:sp>
          <p:nvSpPr>
            <p:cNvPr id="178" name="Google Shape;178;p26"/>
            <p:cNvSpPr/>
            <p:nvPr/>
          </p:nvSpPr>
          <p:spPr>
            <a:xfrm>
              <a:off x="789400" y="3963575"/>
              <a:ext cx="1470900" cy="399000"/>
            </a:xfrm>
            <a:prstGeom prst="roundRect">
              <a:avLst>
                <a:gd fmla="val 16667" name="adj"/>
              </a:avLst>
            </a:prstGeom>
            <a:solidFill>
              <a:srgbClr val="1D1C1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Lato"/>
                <a:ea typeface="Lato"/>
                <a:cs typeface="Lato"/>
                <a:sym typeface="Lato"/>
              </a:endParaRPr>
            </a:p>
          </p:txBody>
        </p:sp>
        <p:sp>
          <p:nvSpPr>
            <p:cNvPr id="179" name="Google Shape;179;p26"/>
            <p:cNvSpPr txBox="1"/>
            <p:nvPr/>
          </p:nvSpPr>
          <p:spPr>
            <a:xfrm>
              <a:off x="830945" y="3932230"/>
              <a:ext cx="1387800" cy="399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New Customers</a:t>
              </a:r>
              <a:endParaRPr sz="1200">
                <a:solidFill>
                  <a:schemeClr val="lt1"/>
                </a:solidFill>
                <a:latin typeface="Lato"/>
                <a:ea typeface="Lato"/>
                <a:cs typeface="Lato"/>
                <a:sym typeface="Lato"/>
              </a:endParaRPr>
            </a:p>
          </p:txBody>
        </p:sp>
      </p:grpSp>
      <p:grpSp>
        <p:nvGrpSpPr>
          <p:cNvPr id="180" name="Google Shape;180;p26"/>
          <p:cNvGrpSpPr/>
          <p:nvPr/>
        </p:nvGrpSpPr>
        <p:grpSpPr>
          <a:xfrm>
            <a:off x="5209990" y="1768775"/>
            <a:ext cx="1043760" cy="491502"/>
            <a:chOff x="1624201" y="3932230"/>
            <a:chExt cx="1470914" cy="430500"/>
          </a:xfrm>
        </p:grpSpPr>
        <p:sp>
          <p:nvSpPr>
            <p:cNvPr id="181" name="Google Shape;181;p26"/>
            <p:cNvSpPr/>
            <p:nvPr/>
          </p:nvSpPr>
          <p:spPr>
            <a:xfrm>
              <a:off x="1624201" y="3939168"/>
              <a:ext cx="1470900" cy="3990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Lato"/>
                <a:ea typeface="Lato"/>
                <a:cs typeface="Lato"/>
                <a:sym typeface="Lato"/>
              </a:endParaRPr>
            </a:p>
          </p:txBody>
        </p:sp>
        <p:sp>
          <p:nvSpPr>
            <p:cNvPr id="182" name="Google Shape;182;p26"/>
            <p:cNvSpPr txBox="1"/>
            <p:nvPr/>
          </p:nvSpPr>
          <p:spPr>
            <a:xfrm>
              <a:off x="1624215" y="3932230"/>
              <a:ext cx="1470900" cy="430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lt1"/>
                  </a:solidFill>
                  <a:latin typeface="Lato"/>
                  <a:ea typeface="Lato"/>
                  <a:cs typeface="Lato"/>
                  <a:sym typeface="Lato"/>
                </a:rPr>
                <a:t>Returning Customers</a:t>
              </a:r>
              <a:endParaRPr sz="1200">
                <a:solidFill>
                  <a:schemeClr val="lt1"/>
                </a:solidFill>
                <a:latin typeface="Lato"/>
                <a:ea typeface="Lato"/>
                <a:cs typeface="Lato"/>
                <a:sym typeface="Lato"/>
              </a:endParaRPr>
            </a:p>
          </p:txBody>
        </p:sp>
      </p:grpSp>
      <p:sp>
        <p:nvSpPr>
          <p:cNvPr id="183" name="Google Shape;183;p26"/>
          <p:cNvSpPr/>
          <p:nvPr/>
        </p:nvSpPr>
        <p:spPr>
          <a:xfrm flipH="1" rot="10800000">
            <a:off x="6376495" y="1039362"/>
            <a:ext cx="1837800" cy="729600"/>
          </a:xfrm>
          <a:prstGeom prst="bentUpArrow">
            <a:avLst>
              <a:gd fmla="val 25000" name="adj1"/>
              <a:gd fmla="val 25000" name="adj2"/>
              <a:gd fmla="val 25000" name="adj3"/>
            </a:avLst>
          </a:prstGeom>
          <a:solidFill>
            <a:srgbClr val="212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800">
              <a:latin typeface="Lato"/>
              <a:ea typeface="Lato"/>
              <a:cs typeface="Lato"/>
              <a:sym typeface="Lato"/>
            </a:endParaRPr>
          </a:p>
        </p:txBody>
      </p:sp>
      <p:grpSp>
        <p:nvGrpSpPr>
          <p:cNvPr id="184" name="Google Shape;184;p26"/>
          <p:cNvGrpSpPr/>
          <p:nvPr/>
        </p:nvGrpSpPr>
        <p:grpSpPr>
          <a:xfrm>
            <a:off x="4968673" y="2861827"/>
            <a:ext cx="1526410" cy="2093019"/>
            <a:chOff x="3358026" y="888125"/>
            <a:chExt cx="2388000" cy="3996600"/>
          </a:xfrm>
        </p:grpSpPr>
        <p:sp>
          <p:nvSpPr>
            <p:cNvPr id="185" name="Google Shape;185;p26"/>
            <p:cNvSpPr/>
            <p:nvPr/>
          </p:nvSpPr>
          <p:spPr>
            <a:xfrm>
              <a:off x="3362824" y="888125"/>
              <a:ext cx="2333100" cy="3996600"/>
            </a:xfrm>
            <a:prstGeom prst="roundRect">
              <a:avLst>
                <a:gd fmla="val 16667" name="adj"/>
              </a:avLst>
            </a:prstGeom>
            <a:solidFill>
              <a:srgbClr val="D9EAD3"/>
            </a:solid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grpSp>
          <p:nvGrpSpPr>
            <p:cNvPr id="186" name="Google Shape;186;p26"/>
            <p:cNvGrpSpPr/>
            <p:nvPr/>
          </p:nvGrpSpPr>
          <p:grpSpPr>
            <a:xfrm>
              <a:off x="3722583" y="999721"/>
              <a:ext cx="1645200" cy="1573800"/>
              <a:chOff x="513831" y="745866"/>
              <a:chExt cx="1645200" cy="1573800"/>
            </a:xfrm>
          </p:grpSpPr>
          <p:sp>
            <p:nvSpPr>
              <p:cNvPr id="187" name="Google Shape;187;p26"/>
              <p:cNvSpPr/>
              <p:nvPr/>
            </p:nvSpPr>
            <p:spPr>
              <a:xfrm>
                <a:off x="513831" y="745866"/>
                <a:ext cx="1645200" cy="1573800"/>
              </a:xfrm>
              <a:prstGeom prst="ellipse">
                <a:avLst/>
              </a:prstGeom>
              <a:solidFill>
                <a:srgbClr val="D9EAD3"/>
              </a:solid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Lato"/>
                  <a:ea typeface="Lato"/>
                  <a:cs typeface="Lato"/>
                  <a:sym typeface="Lato"/>
                </a:endParaRPr>
              </a:p>
            </p:txBody>
          </p:sp>
          <p:sp>
            <p:nvSpPr>
              <p:cNvPr id="188" name="Google Shape;188;p26"/>
              <p:cNvSpPr txBox="1"/>
              <p:nvPr/>
            </p:nvSpPr>
            <p:spPr>
              <a:xfrm>
                <a:off x="580306" y="1022038"/>
                <a:ext cx="15123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Lato"/>
                    <a:ea typeface="Lato"/>
                    <a:cs typeface="Lato"/>
                    <a:sym typeface="Lato"/>
                  </a:rPr>
                  <a:t>Direct</a:t>
                </a:r>
                <a:endParaRPr b="1" sz="1300">
                  <a:latin typeface="Lato"/>
                  <a:ea typeface="Lato"/>
                  <a:cs typeface="Lato"/>
                  <a:sym typeface="Lato"/>
                </a:endParaRPr>
              </a:p>
            </p:txBody>
          </p:sp>
        </p:grpSp>
        <p:sp>
          <p:nvSpPr>
            <p:cNvPr id="189" name="Google Shape;189;p26"/>
            <p:cNvSpPr txBox="1"/>
            <p:nvPr/>
          </p:nvSpPr>
          <p:spPr>
            <a:xfrm>
              <a:off x="3358026" y="2549983"/>
              <a:ext cx="2388000" cy="22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Avg Revenue per Transaction:</a:t>
              </a:r>
              <a:r>
                <a:rPr b="1" lang="en" sz="1000">
                  <a:latin typeface="Lato"/>
                  <a:ea typeface="Lato"/>
                  <a:cs typeface="Lato"/>
                  <a:sym typeface="Lato"/>
                </a:rPr>
                <a:t> £32.07</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Volume:</a:t>
              </a:r>
              <a:r>
                <a:rPr b="1" lang="en" sz="1000">
                  <a:latin typeface="Lato"/>
                  <a:ea typeface="Lato"/>
                  <a:cs typeface="Lato"/>
                  <a:sym typeface="Lato"/>
                </a:rPr>
                <a:t> 85.5K</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Insight: 3rd highest volume channel, returning customers</a:t>
              </a:r>
              <a:endParaRPr sz="1000">
                <a:latin typeface="Lato"/>
                <a:ea typeface="Lato"/>
                <a:cs typeface="Lato"/>
                <a:sym typeface="Lato"/>
              </a:endParaRPr>
            </a:p>
          </p:txBody>
        </p:sp>
      </p:grpSp>
      <p:grpSp>
        <p:nvGrpSpPr>
          <p:cNvPr id="190" name="Google Shape;190;p26"/>
          <p:cNvGrpSpPr/>
          <p:nvPr/>
        </p:nvGrpSpPr>
        <p:grpSpPr>
          <a:xfrm>
            <a:off x="3147551" y="2861831"/>
            <a:ext cx="1530123" cy="2093019"/>
            <a:chOff x="700137" y="876749"/>
            <a:chExt cx="2393810" cy="3996600"/>
          </a:xfrm>
        </p:grpSpPr>
        <p:sp>
          <p:nvSpPr>
            <p:cNvPr id="191" name="Google Shape;191;p26"/>
            <p:cNvSpPr/>
            <p:nvPr/>
          </p:nvSpPr>
          <p:spPr>
            <a:xfrm>
              <a:off x="700137" y="876749"/>
              <a:ext cx="2333100" cy="3996600"/>
            </a:xfrm>
            <a:prstGeom prst="roundRect">
              <a:avLst>
                <a:gd fmla="val 16667" name="adj"/>
              </a:avLst>
            </a:prstGeom>
            <a:solidFill>
              <a:srgbClr val="D9EAD3"/>
            </a:solid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grpSp>
          <p:nvGrpSpPr>
            <p:cNvPr id="192" name="Google Shape;192;p26"/>
            <p:cNvGrpSpPr/>
            <p:nvPr/>
          </p:nvGrpSpPr>
          <p:grpSpPr>
            <a:xfrm>
              <a:off x="1044081" y="991716"/>
              <a:ext cx="1645200" cy="1573800"/>
              <a:chOff x="513831" y="787391"/>
              <a:chExt cx="1645200" cy="1573800"/>
            </a:xfrm>
          </p:grpSpPr>
          <p:sp>
            <p:nvSpPr>
              <p:cNvPr id="193" name="Google Shape;193;p26"/>
              <p:cNvSpPr/>
              <p:nvPr/>
            </p:nvSpPr>
            <p:spPr>
              <a:xfrm>
                <a:off x="513831" y="787391"/>
                <a:ext cx="1645200" cy="1573800"/>
              </a:xfrm>
              <a:prstGeom prst="ellipse">
                <a:avLst/>
              </a:prstGeom>
              <a:solidFill>
                <a:srgbClr val="D9EAD3"/>
              </a:solid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Lato"/>
                  <a:ea typeface="Lato"/>
                  <a:cs typeface="Lato"/>
                  <a:sym typeface="Lato"/>
                </a:endParaRPr>
              </a:p>
            </p:txBody>
          </p:sp>
          <p:sp>
            <p:nvSpPr>
              <p:cNvPr id="194" name="Google Shape;194;p26"/>
              <p:cNvSpPr txBox="1"/>
              <p:nvPr/>
            </p:nvSpPr>
            <p:spPr>
              <a:xfrm>
                <a:off x="580275" y="1066400"/>
                <a:ext cx="15123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Calibri"/>
                    <a:ea typeface="Calibri"/>
                    <a:cs typeface="Calibri"/>
                    <a:sym typeface="Calibri"/>
                  </a:rPr>
                  <a:t>Referral</a:t>
                </a:r>
                <a:endParaRPr b="1" sz="1300">
                  <a:latin typeface="Calibri"/>
                  <a:ea typeface="Calibri"/>
                  <a:cs typeface="Calibri"/>
                  <a:sym typeface="Calibri"/>
                </a:endParaRPr>
              </a:p>
            </p:txBody>
          </p:sp>
        </p:grpSp>
        <p:sp>
          <p:nvSpPr>
            <p:cNvPr id="195" name="Google Shape;195;p26"/>
            <p:cNvSpPr txBox="1"/>
            <p:nvPr/>
          </p:nvSpPr>
          <p:spPr>
            <a:xfrm>
              <a:off x="760847" y="2565525"/>
              <a:ext cx="2333100" cy="22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Avg Revenue per Transaction:</a:t>
              </a:r>
              <a:r>
                <a:rPr b="1" lang="en" sz="1000">
                  <a:latin typeface="Lato"/>
                  <a:ea typeface="Lato"/>
                  <a:cs typeface="Lato"/>
                  <a:sym typeface="Lato"/>
                </a:rPr>
                <a:t> £41.80</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Volume:</a:t>
              </a:r>
              <a:r>
                <a:rPr b="1" lang="en" sz="1000">
                  <a:latin typeface="Lato"/>
                  <a:ea typeface="Lato"/>
                  <a:cs typeface="Lato"/>
                  <a:sym typeface="Lato"/>
                </a:rPr>
                <a:t> 2.1K</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Insight: Low cost involved, most valuable channel</a:t>
              </a:r>
              <a:endParaRPr sz="1000">
                <a:latin typeface="Lato"/>
                <a:ea typeface="Lato"/>
                <a:cs typeface="Lato"/>
                <a:sym typeface="Lato"/>
              </a:endParaRPr>
            </a:p>
          </p:txBody>
        </p:sp>
      </p:grpSp>
      <p:grpSp>
        <p:nvGrpSpPr>
          <p:cNvPr id="196" name="Google Shape;196;p26"/>
          <p:cNvGrpSpPr/>
          <p:nvPr/>
        </p:nvGrpSpPr>
        <p:grpSpPr>
          <a:xfrm>
            <a:off x="7451871" y="1778725"/>
            <a:ext cx="1193901" cy="554095"/>
            <a:chOff x="789405" y="3955739"/>
            <a:chExt cx="1482923" cy="833100"/>
          </a:xfrm>
        </p:grpSpPr>
        <p:sp>
          <p:nvSpPr>
            <p:cNvPr id="197" name="Google Shape;197;p26"/>
            <p:cNvSpPr/>
            <p:nvPr/>
          </p:nvSpPr>
          <p:spPr>
            <a:xfrm>
              <a:off x="789405" y="3963575"/>
              <a:ext cx="1470900" cy="7389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latin typeface="Lato"/>
                <a:ea typeface="Lato"/>
                <a:cs typeface="Lato"/>
                <a:sym typeface="Lato"/>
              </a:endParaRPr>
            </a:p>
          </p:txBody>
        </p:sp>
        <p:sp>
          <p:nvSpPr>
            <p:cNvPr id="198" name="Google Shape;198;p26"/>
            <p:cNvSpPr txBox="1"/>
            <p:nvPr/>
          </p:nvSpPr>
          <p:spPr>
            <a:xfrm>
              <a:off x="801428" y="3955739"/>
              <a:ext cx="1470900" cy="83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latin typeface="Lato"/>
                  <a:ea typeface="Lato"/>
                  <a:cs typeface="Lato"/>
                  <a:sym typeface="Lato"/>
                </a:rPr>
                <a:t>Lapsed Customers</a:t>
              </a:r>
              <a:endParaRPr sz="1200">
                <a:solidFill>
                  <a:schemeClr val="lt1"/>
                </a:solidFill>
                <a:latin typeface="Lato"/>
                <a:ea typeface="Lato"/>
                <a:cs typeface="Lato"/>
                <a:sym typeface="Lato"/>
              </a:endParaRPr>
            </a:p>
          </p:txBody>
        </p:sp>
      </p:grpSp>
      <p:grpSp>
        <p:nvGrpSpPr>
          <p:cNvPr id="199" name="Google Shape;199;p26"/>
          <p:cNvGrpSpPr/>
          <p:nvPr/>
        </p:nvGrpSpPr>
        <p:grpSpPr>
          <a:xfrm>
            <a:off x="6816345" y="2861827"/>
            <a:ext cx="1545116" cy="2093019"/>
            <a:chOff x="5987225" y="888125"/>
            <a:chExt cx="2417266" cy="3996600"/>
          </a:xfrm>
        </p:grpSpPr>
        <p:sp>
          <p:nvSpPr>
            <p:cNvPr id="200" name="Google Shape;200;p26"/>
            <p:cNvSpPr/>
            <p:nvPr/>
          </p:nvSpPr>
          <p:spPr>
            <a:xfrm>
              <a:off x="5987225" y="888125"/>
              <a:ext cx="2333100" cy="3996600"/>
            </a:xfrm>
            <a:prstGeom prst="roundRect">
              <a:avLst>
                <a:gd fmla="val 16667" name="adj"/>
              </a:avLst>
            </a:prstGeom>
            <a:solidFill>
              <a:srgbClr val="D9EAD3"/>
            </a:solid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p>
          </p:txBody>
        </p:sp>
        <p:grpSp>
          <p:nvGrpSpPr>
            <p:cNvPr id="201" name="Google Shape;201;p26"/>
            <p:cNvGrpSpPr/>
            <p:nvPr/>
          </p:nvGrpSpPr>
          <p:grpSpPr>
            <a:xfrm>
              <a:off x="6331156" y="1010154"/>
              <a:ext cx="1645200" cy="1573800"/>
              <a:chOff x="513831" y="745866"/>
              <a:chExt cx="1645200" cy="1573800"/>
            </a:xfrm>
          </p:grpSpPr>
          <p:sp>
            <p:nvSpPr>
              <p:cNvPr id="202" name="Google Shape;202;p26"/>
              <p:cNvSpPr/>
              <p:nvPr/>
            </p:nvSpPr>
            <p:spPr>
              <a:xfrm>
                <a:off x="513831" y="745866"/>
                <a:ext cx="1645200" cy="1573800"/>
              </a:xfrm>
              <a:prstGeom prst="ellipse">
                <a:avLst/>
              </a:prstGeom>
              <a:solidFill>
                <a:srgbClr val="D9EAD3"/>
              </a:solidFill>
              <a:ln cap="flat" cmpd="sng" w="381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Lato"/>
                  <a:ea typeface="Lato"/>
                  <a:cs typeface="Lato"/>
                  <a:sym typeface="Lato"/>
                </a:endParaRPr>
              </a:p>
            </p:txBody>
          </p:sp>
          <p:sp>
            <p:nvSpPr>
              <p:cNvPr id="203" name="Google Shape;203;p26"/>
              <p:cNvSpPr txBox="1"/>
              <p:nvPr/>
            </p:nvSpPr>
            <p:spPr>
              <a:xfrm>
                <a:off x="560238" y="1024875"/>
                <a:ext cx="15690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latin typeface="Lato"/>
                    <a:ea typeface="Lato"/>
                    <a:cs typeface="Lato"/>
                    <a:sym typeface="Lato"/>
                  </a:rPr>
                  <a:t>Organic</a:t>
                </a:r>
                <a:endParaRPr b="1" sz="1300">
                  <a:latin typeface="Lato"/>
                  <a:ea typeface="Lato"/>
                  <a:cs typeface="Lato"/>
                  <a:sym typeface="Lato"/>
                </a:endParaRPr>
              </a:p>
            </p:txBody>
          </p:sp>
        </p:grpSp>
        <p:sp>
          <p:nvSpPr>
            <p:cNvPr id="204" name="Google Shape;204;p26"/>
            <p:cNvSpPr txBox="1"/>
            <p:nvPr/>
          </p:nvSpPr>
          <p:spPr>
            <a:xfrm>
              <a:off x="6071391" y="2515350"/>
              <a:ext cx="2333100" cy="224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Lato"/>
                  <a:ea typeface="Lato"/>
                  <a:cs typeface="Lato"/>
                  <a:sym typeface="Lato"/>
                </a:rPr>
                <a:t>Avg Revenue per Transaction:</a:t>
              </a:r>
              <a:r>
                <a:rPr b="1" lang="en" sz="1000">
                  <a:latin typeface="Lato"/>
                  <a:ea typeface="Lato"/>
                  <a:cs typeface="Lato"/>
                  <a:sym typeface="Lato"/>
                </a:rPr>
                <a:t> £29.91</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Volume:</a:t>
              </a:r>
              <a:r>
                <a:rPr b="1" lang="en" sz="1000">
                  <a:latin typeface="Lato"/>
                  <a:ea typeface="Lato"/>
                  <a:cs typeface="Lato"/>
                  <a:sym typeface="Lato"/>
                </a:rPr>
                <a:t> 265.2K</a:t>
              </a:r>
              <a:endParaRPr b="1" sz="1000">
                <a:latin typeface="Lato"/>
                <a:ea typeface="Lato"/>
                <a:cs typeface="Lato"/>
                <a:sym typeface="Lato"/>
              </a:endParaRPr>
            </a:p>
            <a:p>
              <a:pPr indent="0" lvl="0" marL="0" rtl="0" algn="l">
                <a:spcBef>
                  <a:spcPts val="0"/>
                </a:spcBef>
                <a:spcAft>
                  <a:spcPts val="0"/>
                </a:spcAft>
                <a:buNone/>
              </a:pPr>
              <a:r>
                <a:t/>
              </a:r>
              <a:endParaRPr b="1" sz="2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Insight: Highest volume channel, approximately double CPC volume</a:t>
              </a:r>
              <a:endParaRPr sz="1000">
                <a:latin typeface="Lato"/>
                <a:ea typeface="Lato"/>
                <a:cs typeface="Lato"/>
                <a:sym typeface="Lato"/>
              </a:endParaRPr>
            </a:p>
          </p:txBody>
        </p:sp>
      </p:grpSp>
      <p:sp>
        <p:nvSpPr>
          <p:cNvPr id="205" name="Google Shape;205;p26"/>
          <p:cNvSpPr txBox="1"/>
          <p:nvPr/>
        </p:nvSpPr>
        <p:spPr>
          <a:xfrm>
            <a:off x="3149275" y="2332825"/>
            <a:ext cx="98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06" name="Google Shape;206;p26"/>
          <p:cNvSpPr txBox="1"/>
          <p:nvPr/>
        </p:nvSpPr>
        <p:spPr>
          <a:xfrm>
            <a:off x="3250075" y="2342228"/>
            <a:ext cx="785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Lato"/>
                <a:ea typeface="Lato"/>
                <a:cs typeface="Lato"/>
                <a:sym typeface="Lato"/>
              </a:rPr>
              <a:t>12%</a:t>
            </a:r>
            <a:endParaRPr b="1" sz="1700">
              <a:latin typeface="Lato"/>
              <a:ea typeface="Lato"/>
              <a:cs typeface="Lato"/>
              <a:sym typeface="Lato"/>
            </a:endParaRPr>
          </a:p>
        </p:txBody>
      </p:sp>
      <p:sp>
        <p:nvSpPr>
          <p:cNvPr id="207" name="Google Shape;207;p26"/>
          <p:cNvSpPr txBox="1"/>
          <p:nvPr/>
        </p:nvSpPr>
        <p:spPr>
          <a:xfrm>
            <a:off x="7656275" y="2342228"/>
            <a:ext cx="785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highlight>
                  <a:srgbClr val="FFFF00"/>
                </a:highlight>
                <a:latin typeface="Lato"/>
                <a:ea typeface="Lato"/>
                <a:cs typeface="Lato"/>
                <a:sym typeface="Lato"/>
              </a:rPr>
              <a:t>64</a:t>
            </a:r>
            <a:r>
              <a:rPr b="1" lang="en" sz="1700">
                <a:highlight>
                  <a:srgbClr val="FFFF00"/>
                </a:highlight>
                <a:latin typeface="Lato"/>
                <a:ea typeface="Lato"/>
                <a:cs typeface="Lato"/>
                <a:sym typeface="Lato"/>
              </a:rPr>
              <a:t>%</a:t>
            </a:r>
            <a:endParaRPr b="1" sz="1700">
              <a:highlight>
                <a:srgbClr val="FFFF00"/>
              </a:highlight>
              <a:latin typeface="Lato"/>
              <a:ea typeface="Lato"/>
              <a:cs typeface="Lato"/>
              <a:sym typeface="Lato"/>
            </a:endParaRPr>
          </a:p>
        </p:txBody>
      </p:sp>
      <p:sp>
        <p:nvSpPr>
          <p:cNvPr id="208" name="Google Shape;208;p26"/>
          <p:cNvSpPr txBox="1"/>
          <p:nvPr/>
        </p:nvSpPr>
        <p:spPr>
          <a:xfrm>
            <a:off x="5350963" y="2342228"/>
            <a:ext cx="7851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Lato"/>
                <a:ea typeface="Lato"/>
                <a:cs typeface="Lato"/>
                <a:sym typeface="Lato"/>
              </a:rPr>
              <a:t>24</a:t>
            </a:r>
            <a:r>
              <a:rPr b="1" lang="en" sz="1700">
                <a:latin typeface="Lato"/>
                <a:ea typeface="Lato"/>
                <a:cs typeface="Lato"/>
                <a:sym typeface="Lato"/>
              </a:rPr>
              <a:t>%</a:t>
            </a:r>
            <a:endParaRPr b="1" sz="1700">
              <a:latin typeface="Lato"/>
              <a:ea typeface="Lato"/>
              <a:cs typeface="Lato"/>
              <a:sym typeface="Lato"/>
            </a:endParaRPr>
          </a:p>
        </p:txBody>
      </p:sp>
      <p:cxnSp>
        <p:nvCxnSpPr>
          <p:cNvPr id="209" name="Google Shape;209;p26"/>
          <p:cNvCxnSpPr>
            <a:stCxn id="179" idx="2"/>
            <a:endCxn id="206" idx="0"/>
          </p:cNvCxnSpPr>
          <p:nvPr/>
        </p:nvCxnSpPr>
        <p:spPr>
          <a:xfrm>
            <a:off x="3642623" y="2034402"/>
            <a:ext cx="0" cy="307800"/>
          </a:xfrm>
          <a:prstGeom prst="straightConnector1">
            <a:avLst/>
          </a:prstGeom>
          <a:noFill/>
          <a:ln cap="flat" cmpd="sng" w="28575">
            <a:solidFill>
              <a:srgbClr val="000000"/>
            </a:solidFill>
            <a:prstDash val="solid"/>
            <a:round/>
            <a:headEnd len="med" w="med" type="none"/>
            <a:tailEnd len="med" w="med" type="none"/>
          </a:ln>
        </p:spPr>
      </p:cxnSp>
      <p:cxnSp>
        <p:nvCxnSpPr>
          <p:cNvPr id="210" name="Google Shape;210;p26"/>
          <p:cNvCxnSpPr>
            <a:endCxn id="208" idx="0"/>
          </p:cNvCxnSpPr>
          <p:nvPr/>
        </p:nvCxnSpPr>
        <p:spPr>
          <a:xfrm>
            <a:off x="5743513" y="2232128"/>
            <a:ext cx="0" cy="110100"/>
          </a:xfrm>
          <a:prstGeom prst="straightConnector1">
            <a:avLst/>
          </a:prstGeom>
          <a:noFill/>
          <a:ln cap="flat" cmpd="sng" w="28575">
            <a:solidFill>
              <a:srgbClr val="000000"/>
            </a:solidFill>
            <a:prstDash val="solid"/>
            <a:round/>
            <a:headEnd len="med" w="med" type="none"/>
            <a:tailEnd len="med" w="med" type="none"/>
          </a:ln>
        </p:spPr>
      </p:cxnSp>
      <p:cxnSp>
        <p:nvCxnSpPr>
          <p:cNvPr id="211" name="Google Shape;211;p26"/>
          <p:cNvCxnSpPr/>
          <p:nvPr/>
        </p:nvCxnSpPr>
        <p:spPr>
          <a:xfrm>
            <a:off x="8048825" y="2223925"/>
            <a:ext cx="0" cy="145200"/>
          </a:xfrm>
          <a:prstGeom prst="straightConnector1">
            <a:avLst/>
          </a:prstGeom>
          <a:noFill/>
          <a:ln cap="flat" cmpd="sng" w="28575">
            <a:solidFill>
              <a:srgbClr val="000000"/>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5" name="Shape 215"/>
        <p:cNvGrpSpPr/>
        <p:nvPr/>
      </p:nvGrpSpPr>
      <p:grpSpPr>
        <a:xfrm>
          <a:off x="0" y="0"/>
          <a:ext cx="0" cy="0"/>
          <a:chOff x="0" y="0"/>
          <a:chExt cx="0" cy="0"/>
        </a:xfrm>
      </p:grpSpPr>
      <p:sp>
        <p:nvSpPr>
          <p:cNvPr id="216" name="Google Shape;216;p27"/>
          <p:cNvSpPr/>
          <p:nvPr/>
        </p:nvSpPr>
        <p:spPr>
          <a:xfrm>
            <a:off x="5987225" y="1138450"/>
            <a:ext cx="2333100" cy="3746100"/>
          </a:xfrm>
          <a:prstGeom prst="roundRect">
            <a:avLst>
              <a:gd fmla="val 16667" name="adj"/>
            </a:avLst>
          </a:prstGeom>
          <a:solidFill>
            <a:srgbClr val="D9EAD3"/>
          </a:solid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7" name="Google Shape;217;p27"/>
          <p:cNvGrpSpPr/>
          <p:nvPr/>
        </p:nvGrpSpPr>
        <p:grpSpPr>
          <a:xfrm>
            <a:off x="768775" y="1138509"/>
            <a:ext cx="2388000" cy="3746013"/>
            <a:chOff x="3346600" y="1169759"/>
            <a:chExt cx="2388000" cy="3746013"/>
          </a:xfrm>
        </p:grpSpPr>
        <p:grpSp>
          <p:nvGrpSpPr>
            <p:cNvPr id="218" name="Google Shape;218;p27"/>
            <p:cNvGrpSpPr/>
            <p:nvPr/>
          </p:nvGrpSpPr>
          <p:grpSpPr>
            <a:xfrm>
              <a:off x="3346600" y="1169759"/>
              <a:ext cx="2388000" cy="3746013"/>
              <a:chOff x="3358026" y="888125"/>
              <a:chExt cx="2388000" cy="3996600"/>
            </a:xfrm>
          </p:grpSpPr>
          <p:grpSp>
            <p:nvGrpSpPr>
              <p:cNvPr id="219" name="Google Shape;219;p27"/>
              <p:cNvGrpSpPr/>
              <p:nvPr/>
            </p:nvGrpSpPr>
            <p:grpSpPr>
              <a:xfrm>
                <a:off x="3722583" y="999721"/>
                <a:ext cx="1645200" cy="1573800"/>
                <a:chOff x="513831" y="745866"/>
                <a:chExt cx="1645200" cy="1573800"/>
              </a:xfrm>
            </p:grpSpPr>
            <p:sp>
              <p:nvSpPr>
                <p:cNvPr id="220" name="Google Shape;220;p27"/>
                <p:cNvSpPr/>
                <p:nvPr/>
              </p:nvSpPr>
              <p:spPr>
                <a:xfrm>
                  <a:off x="513831" y="745866"/>
                  <a:ext cx="1645200" cy="1573800"/>
                </a:xfrm>
                <a:prstGeom prst="ellipse">
                  <a:avLst/>
                </a:prstGeom>
                <a:solidFill>
                  <a:srgbClr val="FFF2CC"/>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21" name="Google Shape;221;p27"/>
                <p:cNvSpPr txBox="1"/>
                <p:nvPr/>
              </p:nvSpPr>
              <p:spPr>
                <a:xfrm>
                  <a:off x="580306" y="1022038"/>
                  <a:ext cx="15123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latin typeface="Lato"/>
                      <a:ea typeface="Lato"/>
                      <a:cs typeface="Lato"/>
                      <a:sym typeface="Lato"/>
                    </a:rPr>
                    <a:t>Churn Rate</a:t>
                  </a:r>
                  <a:endParaRPr b="1" sz="2200">
                    <a:latin typeface="Lato"/>
                    <a:ea typeface="Lato"/>
                    <a:cs typeface="Lato"/>
                    <a:sym typeface="Lato"/>
                  </a:endParaRPr>
                </a:p>
              </p:txBody>
            </p:sp>
          </p:grpSp>
          <p:sp>
            <p:nvSpPr>
              <p:cNvPr id="222" name="Google Shape;222;p27"/>
              <p:cNvSpPr txBox="1"/>
              <p:nvPr/>
            </p:nvSpPr>
            <p:spPr>
              <a:xfrm>
                <a:off x="3358026" y="2549983"/>
                <a:ext cx="2388000" cy="229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Lato"/>
                    <a:ea typeface="Lato"/>
                    <a:cs typeface="Lato"/>
                    <a:sym typeface="Lato"/>
                  </a:rPr>
                  <a:t>Avg Revenue per Transaction:</a:t>
                </a:r>
                <a:r>
                  <a:rPr b="1" lang="en" sz="1800">
                    <a:latin typeface="Lato"/>
                    <a:ea typeface="Lato"/>
                    <a:cs typeface="Lato"/>
                    <a:sym typeface="Lato"/>
                  </a:rPr>
                  <a:t> £32.07</a:t>
                </a:r>
                <a:endParaRPr b="1" sz="1800">
                  <a:latin typeface="Lato"/>
                  <a:ea typeface="Lato"/>
                  <a:cs typeface="Lato"/>
                  <a:sym typeface="Lato"/>
                </a:endParaRPr>
              </a:p>
              <a:p>
                <a:pPr indent="0" lvl="0" marL="0" rtl="0" algn="l">
                  <a:spcBef>
                    <a:spcPts val="0"/>
                  </a:spcBef>
                  <a:spcAft>
                    <a:spcPts val="0"/>
                  </a:spcAft>
                  <a:buNone/>
                </a:pPr>
                <a:r>
                  <a:t/>
                </a:r>
                <a:endParaRPr b="1" sz="10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Volume:</a:t>
                </a:r>
                <a:r>
                  <a:rPr b="1" lang="en" sz="1800">
                    <a:latin typeface="Lato"/>
                    <a:ea typeface="Lato"/>
                    <a:cs typeface="Lato"/>
                    <a:sym typeface="Lato"/>
                  </a:rPr>
                  <a:t> 85.5K</a:t>
                </a:r>
                <a:endParaRPr b="1" sz="1800">
                  <a:latin typeface="Lato"/>
                  <a:ea typeface="Lato"/>
                  <a:cs typeface="Lato"/>
                  <a:sym typeface="Lato"/>
                </a:endParaRPr>
              </a:p>
              <a:p>
                <a:pPr indent="0" lvl="0" marL="0" rtl="0" algn="l">
                  <a:spcBef>
                    <a:spcPts val="0"/>
                  </a:spcBef>
                  <a:spcAft>
                    <a:spcPts val="0"/>
                  </a:spcAft>
                  <a:buNone/>
                </a:pPr>
                <a:r>
                  <a:t/>
                </a:r>
                <a:endParaRPr b="1" sz="1000">
                  <a:latin typeface="Lato"/>
                  <a:ea typeface="Lato"/>
                  <a:cs typeface="Lato"/>
                  <a:sym typeface="Lato"/>
                </a:endParaRPr>
              </a:p>
              <a:p>
                <a:pPr indent="0" lvl="0" marL="0" rtl="0" algn="l">
                  <a:spcBef>
                    <a:spcPts val="0"/>
                  </a:spcBef>
                  <a:spcAft>
                    <a:spcPts val="0"/>
                  </a:spcAft>
                  <a:buNone/>
                </a:pPr>
                <a:r>
                  <a:rPr lang="en" sz="1800">
                    <a:latin typeface="Lato"/>
                    <a:ea typeface="Lato"/>
                    <a:cs typeface="Lato"/>
                    <a:sym typeface="Lato"/>
                  </a:rPr>
                  <a:t>Insight: 3rd highest volume channel, returning customers</a:t>
                </a:r>
                <a:endParaRPr sz="1800">
                  <a:latin typeface="Lato"/>
                  <a:ea typeface="Lato"/>
                  <a:cs typeface="Lato"/>
                  <a:sym typeface="Lato"/>
                </a:endParaRPr>
              </a:p>
            </p:txBody>
          </p:sp>
          <p:sp>
            <p:nvSpPr>
              <p:cNvPr id="223" name="Google Shape;223;p27"/>
              <p:cNvSpPr/>
              <p:nvPr/>
            </p:nvSpPr>
            <p:spPr>
              <a:xfrm>
                <a:off x="3362824" y="888125"/>
                <a:ext cx="2333100" cy="3996600"/>
              </a:xfrm>
              <a:prstGeom prst="roundRect">
                <a:avLst>
                  <a:gd fmla="val 16667" name="adj"/>
                </a:avLst>
              </a:prstGeom>
              <a:solidFill>
                <a:srgbClr val="FFF2CC"/>
              </a:solidFill>
              <a:ln cap="flat" cmpd="sng" w="3810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4" name="Google Shape;224;p27"/>
            <p:cNvSpPr txBox="1"/>
            <p:nvPr/>
          </p:nvSpPr>
          <p:spPr>
            <a:xfrm>
              <a:off x="3385475" y="3083725"/>
              <a:ext cx="23331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Lato"/>
                  <a:ea typeface="Lato"/>
                  <a:cs typeface="Lato"/>
                  <a:sym typeface="Lato"/>
                </a:rPr>
                <a:t>Proportion of customers who stop purchasing over a set time period</a:t>
              </a:r>
              <a:endParaRPr b="1" sz="2000">
                <a:latin typeface="Lato"/>
                <a:ea typeface="Lato"/>
                <a:cs typeface="Lato"/>
                <a:sym typeface="Lato"/>
              </a:endParaRPr>
            </a:p>
          </p:txBody>
        </p:sp>
        <p:grpSp>
          <p:nvGrpSpPr>
            <p:cNvPr id="225" name="Google Shape;225;p27"/>
            <p:cNvGrpSpPr/>
            <p:nvPr/>
          </p:nvGrpSpPr>
          <p:grpSpPr>
            <a:xfrm>
              <a:off x="3717994" y="1355491"/>
              <a:ext cx="1645200" cy="1573800"/>
              <a:chOff x="513831" y="745866"/>
              <a:chExt cx="1645200" cy="1573800"/>
            </a:xfrm>
          </p:grpSpPr>
          <p:sp>
            <p:nvSpPr>
              <p:cNvPr id="226" name="Google Shape;226;p27"/>
              <p:cNvSpPr/>
              <p:nvPr/>
            </p:nvSpPr>
            <p:spPr>
              <a:xfrm>
                <a:off x="513831" y="745866"/>
                <a:ext cx="1645200" cy="1573800"/>
              </a:xfrm>
              <a:prstGeom prst="ellipse">
                <a:avLst/>
              </a:prstGeom>
              <a:solidFill>
                <a:srgbClr val="FFF2CC"/>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27" name="Google Shape;227;p27"/>
              <p:cNvSpPr txBox="1"/>
              <p:nvPr/>
            </p:nvSpPr>
            <p:spPr>
              <a:xfrm>
                <a:off x="580306" y="1022038"/>
                <a:ext cx="15123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latin typeface="Lato"/>
                    <a:ea typeface="Lato"/>
                    <a:cs typeface="Lato"/>
                    <a:sym typeface="Lato"/>
                  </a:rPr>
                  <a:t>Churn</a:t>
                </a:r>
                <a:endParaRPr b="1" sz="2200">
                  <a:latin typeface="Lato"/>
                  <a:ea typeface="Lato"/>
                  <a:cs typeface="Lato"/>
                  <a:sym typeface="Lato"/>
                </a:endParaRPr>
              </a:p>
              <a:p>
                <a:pPr indent="0" lvl="0" marL="0" rtl="0" algn="ctr">
                  <a:spcBef>
                    <a:spcPts val="0"/>
                  </a:spcBef>
                  <a:spcAft>
                    <a:spcPts val="0"/>
                  </a:spcAft>
                  <a:buNone/>
                </a:pPr>
                <a:r>
                  <a:rPr b="1" lang="en" sz="2200">
                    <a:latin typeface="Lato"/>
                    <a:ea typeface="Lato"/>
                    <a:cs typeface="Lato"/>
                    <a:sym typeface="Lato"/>
                  </a:rPr>
                  <a:t>Rate</a:t>
                </a:r>
                <a:endParaRPr b="1" sz="2200">
                  <a:latin typeface="Lato"/>
                  <a:ea typeface="Lato"/>
                  <a:cs typeface="Lato"/>
                  <a:sym typeface="Lato"/>
                </a:endParaRPr>
              </a:p>
            </p:txBody>
          </p:sp>
        </p:grpSp>
      </p:grpSp>
      <p:grpSp>
        <p:nvGrpSpPr>
          <p:cNvPr id="228" name="Google Shape;228;p27"/>
          <p:cNvGrpSpPr/>
          <p:nvPr/>
        </p:nvGrpSpPr>
        <p:grpSpPr>
          <a:xfrm>
            <a:off x="6331169" y="1354953"/>
            <a:ext cx="1645200" cy="1573800"/>
            <a:chOff x="513831" y="565278"/>
            <a:chExt cx="1645200" cy="1573800"/>
          </a:xfrm>
        </p:grpSpPr>
        <p:sp>
          <p:nvSpPr>
            <p:cNvPr id="229" name="Google Shape;229;p27"/>
            <p:cNvSpPr/>
            <p:nvPr/>
          </p:nvSpPr>
          <p:spPr>
            <a:xfrm>
              <a:off x="513831" y="565278"/>
              <a:ext cx="1645200" cy="1573800"/>
            </a:xfrm>
            <a:prstGeom prst="ellipse">
              <a:avLst/>
            </a:prstGeom>
            <a:solidFill>
              <a:srgbClr val="D9EAD3"/>
            </a:solidFill>
            <a:ln cap="flat" cmpd="sng" w="38100">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30" name="Google Shape;230;p27"/>
            <p:cNvSpPr txBox="1"/>
            <p:nvPr/>
          </p:nvSpPr>
          <p:spPr>
            <a:xfrm>
              <a:off x="551938" y="844288"/>
              <a:ext cx="15690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latin typeface="Lato"/>
                  <a:ea typeface="Lato"/>
                  <a:cs typeface="Lato"/>
                  <a:sym typeface="Lato"/>
                </a:rPr>
                <a:t>Average</a:t>
              </a:r>
              <a:endParaRPr b="1" sz="2200">
                <a:latin typeface="Lato"/>
                <a:ea typeface="Lato"/>
                <a:cs typeface="Lato"/>
                <a:sym typeface="Lato"/>
              </a:endParaRPr>
            </a:p>
            <a:p>
              <a:pPr indent="0" lvl="0" marL="0" rtl="0" algn="ctr">
                <a:spcBef>
                  <a:spcPts val="0"/>
                </a:spcBef>
                <a:spcAft>
                  <a:spcPts val="0"/>
                </a:spcAft>
                <a:buNone/>
              </a:pPr>
              <a:r>
                <a:rPr b="1" lang="en" sz="2200">
                  <a:latin typeface="Lato"/>
                  <a:ea typeface="Lato"/>
                  <a:cs typeface="Lato"/>
                  <a:sym typeface="Lato"/>
                </a:rPr>
                <a:t>Revenue</a:t>
              </a:r>
              <a:endParaRPr b="1" sz="2200">
                <a:latin typeface="Lato"/>
                <a:ea typeface="Lato"/>
                <a:cs typeface="Lato"/>
                <a:sym typeface="Lato"/>
              </a:endParaRPr>
            </a:p>
          </p:txBody>
        </p:sp>
      </p:grpSp>
      <p:sp>
        <p:nvSpPr>
          <p:cNvPr id="231" name="Google Shape;231;p27"/>
          <p:cNvSpPr txBox="1"/>
          <p:nvPr/>
        </p:nvSpPr>
        <p:spPr>
          <a:xfrm>
            <a:off x="5987225" y="3083725"/>
            <a:ext cx="23331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Lato"/>
                <a:ea typeface="Lato"/>
                <a:cs typeface="Lato"/>
                <a:sym typeface="Lato"/>
              </a:rPr>
              <a:t>Average revenue per transaction for each marketing channel</a:t>
            </a:r>
            <a:endParaRPr b="1" sz="2000">
              <a:latin typeface="Lato"/>
              <a:ea typeface="Lato"/>
              <a:cs typeface="Lato"/>
              <a:sym typeface="Lato"/>
            </a:endParaRPr>
          </a:p>
        </p:txBody>
      </p:sp>
      <p:sp>
        <p:nvSpPr>
          <p:cNvPr id="232" name="Google Shape;232;p27"/>
          <p:cNvSpPr txBox="1"/>
          <p:nvPr>
            <p:ph idx="4294967295" type="ctrTitle"/>
          </p:nvPr>
        </p:nvSpPr>
        <p:spPr>
          <a:xfrm>
            <a:off x="598100" y="188397"/>
            <a:ext cx="82221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chemeClr val="lt1"/>
                </a:solidFill>
                <a:latin typeface="Lato"/>
                <a:ea typeface="Lato"/>
                <a:cs typeface="Lato"/>
                <a:sym typeface="Lato"/>
              </a:rPr>
              <a:t>KPIs</a:t>
            </a:r>
            <a:endParaRPr b="1" sz="3700">
              <a:solidFill>
                <a:schemeClr val="lt1"/>
              </a:solidFill>
              <a:latin typeface="Lato"/>
              <a:ea typeface="Lato"/>
              <a:cs typeface="Lato"/>
              <a:sym typeface="Lato"/>
            </a:endParaRPr>
          </a:p>
        </p:txBody>
      </p:sp>
      <p:grpSp>
        <p:nvGrpSpPr>
          <p:cNvPr id="233" name="Google Shape;233;p27"/>
          <p:cNvGrpSpPr/>
          <p:nvPr/>
        </p:nvGrpSpPr>
        <p:grpSpPr>
          <a:xfrm>
            <a:off x="3405451" y="1143502"/>
            <a:ext cx="2333103" cy="3736032"/>
            <a:chOff x="700122" y="1226075"/>
            <a:chExt cx="2333103" cy="3647400"/>
          </a:xfrm>
        </p:grpSpPr>
        <p:sp>
          <p:nvSpPr>
            <p:cNvPr id="234" name="Google Shape;234;p27"/>
            <p:cNvSpPr/>
            <p:nvPr/>
          </p:nvSpPr>
          <p:spPr>
            <a:xfrm>
              <a:off x="700125" y="1226075"/>
              <a:ext cx="2333100" cy="3647400"/>
            </a:xfrm>
            <a:prstGeom prst="roundRect">
              <a:avLst>
                <a:gd fmla="val 16667" name="adj"/>
              </a:avLst>
            </a:prstGeom>
            <a:solidFill>
              <a:srgbClr val="C9DAF8"/>
            </a:solid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27"/>
            <p:cNvGrpSpPr/>
            <p:nvPr/>
          </p:nvGrpSpPr>
          <p:grpSpPr>
            <a:xfrm>
              <a:off x="1044081" y="1466568"/>
              <a:ext cx="1645200" cy="1573800"/>
              <a:chOff x="513831" y="1262243"/>
              <a:chExt cx="1645200" cy="1573800"/>
            </a:xfrm>
          </p:grpSpPr>
          <p:sp>
            <p:nvSpPr>
              <p:cNvPr id="236" name="Google Shape;236;p27"/>
              <p:cNvSpPr/>
              <p:nvPr/>
            </p:nvSpPr>
            <p:spPr>
              <a:xfrm>
                <a:off x="513831" y="1262243"/>
                <a:ext cx="1645200" cy="1573800"/>
              </a:xfrm>
              <a:prstGeom prst="ellipse">
                <a:avLst/>
              </a:prstGeom>
              <a:solidFill>
                <a:srgbClr val="C9DAF8"/>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37" name="Google Shape;237;p27"/>
              <p:cNvSpPr txBox="1"/>
              <p:nvPr/>
            </p:nvSpPr>
            <p:spPr>
              <a:xfrm>
                <a:off x="580275" y="1541252"/>
                <a:ext cx="15123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latin typeface="Calibri"/>
                    <a:ea typeface="Calibri"/>
                    <a:cs typeface="Calibri"/>
                    <a:sym typeface="Calibri"/>
                  </a:rPr>
                  <a:t>Customer Lifetime Value</a:t>
                </a:r>
                <a:endParaRPr b="1" sz="2200">
                  <a:latin typeface="Calibri"/>
                  <a:ea typeface="Calibri"/>
                  <a:cs typeface="Calibri"/>
                  <a:sym typeface="Calibri"/>
                </a:endParaRPr>
              </a:p>
            </p:txBody>
          </p:sp>
        </p:grpSp>
        <p:sp>
          <p:nvSpPr>
            <p:cNvPr id="238" name="Google Shape;238;p27"/>
            <p:cNvSpPr txBox="1"/>
            <p:nvPr/>
          </p:nvSpPr>
          <p:spPr>
            <a:xfrm>
              <a:off x="700122" y="3175101"/>
              <a:ext cx="2333100" cy="117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Lato"/>
                  <a:ea typeface="Lato"/>
                  <a:cs typeface="Lato"/>
                  <a:sym typeface="Lato"/>
                </a:rPr>
                <a:t>Total worth of a customer over their lifetime</a:t>
              </a:r>
              <a:endParaRPr b="1" sz="2200">
                <a:latin typeface="Lato"/>
                <a:ea typeface="Lato"/>
                <a:cs typeface="Lato"/>
                <a:sym typeface="La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8"/>
          <p:cNvSpPr/>
          <p:nvPr/>
        </p:nvSpPr>
        <p:spPr>
          <a:xfrm>
            <a:off x="627522" y="452727"/>
            <a:ext cx="2080800" cy="458100"/>
          </a:xfrm>
          <a:prstGeom prst="chevron">
            <a:avLst>
              <a:gd fmla="val 50000" name="adj"/>
            </a:avLst>
          </a:prstGeom>
          <a:solidFill>
            <a:schemeClr val="lt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244" name="Google Shape;244;p28"/>
          <p:cNvSpPr/>
          <p:nvPr/>
        </p:nvSpPr>
        <p:spPr>
          <a:xfrm>
            <a:off x="3198447" y="452727"/>
            <a:ext cx="2080800" cy="458100"/>
          </a:xfrm>
          <a:prstGeom prst="chevron">
            <a:avLst>
              <a:gd fmla="val 50000" name="adj"/>
            </a:avLst>
          </a:prstGeom>
          <a:solidFill>
            <a:schemeClr val="lt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245" name="Google Shape;245;p28"/>
          <p:cNvSpPr/>
          <p:nvPr/>
        </p:nvSpPr>
        <p:spPr>
          <a:xfrm rot="-5400000">
            <a:off x="1042286" y="3188438"/>
            <a:ext cx="1251300" cy="2306400"/>
          </a:xfrm>
          <a:prstGeom prst="roundRect">
            <a:avLst>
              <a:gd fmla="val 16667" name="adj"/>
            </a:avLst>
          </a:prstGeom>
          <a:solidFill>
            <a:srgbClr val="D9EAD3"/>
          </a:solid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nvGrpSpPr>
          <p:cNvPr id="246" name="Google Shape;246;p28"/>
          <p:cNvGrpSpPr/>
          <p:nvPr/>
        </p:nvGrpSpPr>
        <p:grpSpPr>
          <a:xfrm rot="-5400000">
            <a:off x="1042116" y="484129"/>
            <a:ext cx="1251242" cy="2306420"/>
            <a:chOff x="3351398" y="1169759"/>
            <a:chExt cx="2333100" cy="3746013"/>
          </a:xfrm>
        </p:grpSpPr>
        <p:grpSp>
          <p:nvGrpSpPr>
            <p:cNvPr id="247" name="Google Shape;247;p28"/>
            <p:cNvGrpSpPr/>
            <p:nvPr/>
          </p:nvGrpSpPr>
          <p:grpSpPr>
            <a:xfrm>
              <a:off x="3351398" y="1169759"/>
              <a:ext cx="2333100" cy="3746013"/>
              <a:chOff x="3362824" y="888125"/>
              <a:chExt cx="2333100" cy="3996600"/>
            </a:xfrm>
          </p:grpSpPr>
          <p:grpSp>
            <p:nvGrpSpPr>
              <p:cNvPr id="248" name="Google Shape;248;p28"/>
              <p:cNvGrpSpPr/>
              <p:nvPr/>
            </p:nvGrpSpPr>
            <p:grpSpPr>
              <a:xfrm>
                <a:off x="3722583" y="999721"/>
                <a:ext cx="1645200" cy="1573800"/>
                <a:chOff x="513831" y="745866"/>
                <a:chExt cx="1645200" cy="1573800"/>
              </a:xfrm>
            </p:grpSpPr>
            <p:sp>
              <p:nvSpPr>
                <p:cNvPr id="249" name="Google Shape;249;p28"/>
                <p:cNvSpPr/>
                <p:nvPr/>
              </p:nvSpPr>
              <p:spPr>
                <a:xfrm>
                  <a:off x="513831" y="745866"/>
                  <a:ext cx="1645200" cy="1573800"/>
                </a:xfrm>
                <a:prstGeom prst="ellipse">
                  <a:avLst/>
                </a:prstGeom>
                <a:solidFill>
                  <a:srgbClr val="FFF2CC"/>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Lato"/>
                    <a:ea typeface="Lato"/>
                    <a:cs typeface="Lato"/>
                    <a:sym typeface="Lato"/>
                  </a:endParaRPr>
                </a:p>
              </p:txBody>
            </p:sp>
            <p:sp>
              <p:nvSpPr>
                <p:cNvPr id="250" name="Google Shape;250;p28"/>
                <p:cNvSpPr txBox="1"/>
                <p:nvPr/>
              </p:nvSpPr>
              <p:spPr>
                <a:xfrm>
                  <a:off x="580306" y="1022038"/>
                  <a:ext cx="15123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ato"/>
                      <a:ea typeface="Lato"/>
                      <a:cs typeface="Lato"/>
                      <a:sym typeface="Lato"/>
                    </a:rPr>
                    <a:t>Churn Rate</a:t>
                  </a:r>
                  <a:endParaRPr b="1" sz="1000">
                    <a:latin typeface="Lato"/>
                    <a:ea typeface="Lato"/>
                    <a:cs typeface="Lato"/>
                    <a:sym typeface="Lato"/>
                  </a:endParaRPr>
                </a:p>
              </p:txBody>
            </p:sp>
          </p:grpSp>
          <p:sp>
            <p:nvSpPr>
              <p:cNvPr id="251" name="Google Shape;251;p28"/>
              <p:cNvSpPr/>
              <p:nvPr/>
            </p:nvSpPr>
            <p:spPr>
              <a:xfrm>
                <a:off x="3362824" y="888125"/>
                <a:ext cx="2333100" cy="3996600"/>
              </a:xfrm>
              <a:prstGeom prst="roundRect">
                <a:avLst>
                  <a:gd fmla="val 16667" name="adj"/>
                </a:avLst>
              </a:prstGeom>
              <a:solidFill>
                <a:srgbClr val="FFF2CC"/>
              </a:solidFill>
              <a:ln cap="flat" cmpd="sng" w="3810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sp>
          <p:nvSpPr>
            <p:cNvPr id="252" name="Google Shape;252;p28"/>
            <p:cNvSpPr txBox="1"/>
            <p:nvPr/>
          </p:nvSpPr>
          <p:spPr>
            <a:xfrm rot="5400000">
              <a:off x="3535900" y="2968962"/>
              <a:ext cx="2032200" cy="177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Lato"/>
                  <a:ea typeface="Lato"/>
                  <a:cs typeface="Lato"/>
                  <a:sym typeface="Lato"/>
                </a:rPr>
                <a:t>Proportion of customers who stop purchasing over a set time period</a:t>
              </a:r>
              <a:endParaRPr b="1" sz="1000">
                <a:latin typeface="Lato"/>
                <a:ea typeface="Lato"/>
                <a:cs typeface="Lato"/>
                <a:sym typeface="Lato"/>
              </a:endParaRPr>
            </a:p>
          </p:txBody>
        </p:sp>
        <p:grpSp>
          <p:nvGrpSpPr>
            <p:cNvPr id="253" name="Google Shape;253;p28"/>
            <p:cNvGrpSpPr/>
            <p:nvPr/>
          </p:nvGrpSpPr>
          <p:grpSpPr>
            <a:xfrm>
              <a:off x="3717994" y="1355491"/>
              <a:ext cx="1645200" cy="1573800"/>
              <a:chOff x="513831" y="745866"/>
              <a:chExt cx="1645200" cy="1573800"/>
            </a:xfrm>
          </p:grpSpPr>
          <p:sp>
            <p:nvSpPr>
              <p:cNvPr id="254" name="Google Shape;254;p28"/>
              <p:cNvSpPr/>
              <p:nvPr/>
            </p:nvSpPr>
            <p:spPr>
              <a:xfrm>
                <a:off x="513831" y="745866"/>
                <a:ext cx="1645200" cy="1573800"/>
              </a:xfrm>
              <a:prstGeom prst="ellipse">
                <a:avLst/>
              </a:prstGeom>
              <a:solidFill>
                <a:srgbClr val="FFF2CC"/>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Lato"/>
                  <a:ea typeface="Lato"/>
                  <a:cs typeface="Lato"/>
                  <a:sym typeface="Lato"/>
                </a:endParaRPr>
              </a:p>
            </p:txBody>
          </p:sp>
          <p:sp>
            <p:nvSpPr>
              <p:cNvPr id="255" name="Google Shape;255;p28"/>
              <p:cNvSpPr txBox="1"/>
              <p:nvPr/>
            </p:nvSpPr>
            <p:spPr>
              <a:xfrm rot="5400000">
                <a:off x="677852" y="946900"/>
                <a:ext cx="1317300" cy="116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ato"/>
                    <a:ea typeface="Lato"/>
                    <a:cs typeface="Lato"/>
                    <a:sym typeface="Lato"/>
                  </a:rPr>
                  <a:t>Churn</a:t>
                </a:r>
                <a:endParaRPr b="1" sz="1000">
                  <a:latin typeface="Lato"/>
                  <a:ea typeface="Lato"/>
                  <a:cs typeface="Lato"/>
                  <a:sym typeface="Lato"/>
                </a:endParaRPr>
              </a:p>
              <a:p>
                <a:pPr indent="0" lvl="0" marL="0" rtl="0" algn="ctr">
                  <a:spcBef>
                    <a:spcPts val="0"/>
                  </a:spcBef>
                  <a:spcAft>
                    <a:spcPts val="0"/>
                  </a:spcAft>
                  <a:buNone/>
                </a:pPr>
                <a:r>
                  <a:rPr b="1" lang="en" sz="1000">
                    <a:latin typeface="Lato"/>
                    <a:ea typeface="Lato"/>
                    <a:cs typeface="Lato"/>
                    <a:sym typeface="Lato"/>
                  </a:rPr>
                  <a:t>Rate</a:t>
                </a:r>
                <a:endParaRPr b="1" sz="1000">
                  <a:latin typeface="Lato"/>
                  <a:ea typeface="Lato"/>
                  <a:cs typeface="Lato"/>
                  <a:sym typeface="Lato"/>
                </a:endParaRPr>
              </a:p>
            </p:txBody>
          </p:sp>
        </p:grpSp>
      </p:grpSp>
      <p:grpSp>
        <p:nvGrpSpPr>
          <p:cNvPr id="256" name="Google Shape;256;p28"/>
          <p:cNvGrpSpPr/>
          <p:nvPr/>
        </p:nvGrpSpPr>
        <p:grpSpPr>
          <a:xfrm rot="5400000">
            <a:off x="691384" y="3857177"/>
            <a:ext cx="882321" cy="968989"/>
            <a:chOff x="513831" y="565278"/>
            <a:chExt cx="1645200" cy="1573800"/>
          </a:xfrm>
        </p:grpSpPr>
        <p:sp>
          <p:nvSpPr>
            <p:cNvPr id="257" name="Google Shape;257;p28"/>
            <p:cNvSpPr/>
            <p:nvPr/>
          </p:nvSpPr>
          <p:spPr>
            <a:xfrm>
              <a:off x="513831" y="565278"/>
              <a:ext cx="1645200" cy="1573800"/>
            </a:xfrm>
            <a:prstGeom prst="ellipse">
              <a:avLst/>
            </a:prstGeom>
            <a:solidFill>
              <a:srgbClr val="D9EAD3"/>
            </a:solidFill>
            <a:ln cap="flat" cmpd="sng" w="38100">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Lato"/>
                <a:ea typeface="Lato"/>
                <a:cs typeface="Lato"/>
                <a:sym typeface="Lato"/>
              </a:endParaRPr>
            </a:p>
          </p:txBody>
        </p:sp>
        <p:sp>
          <p:nvSpPr>
            <p:cNvPr id="258" name="Google Shape;258;p28"/>
            <p:cNvSpPr txBox="1"/>
            <p:nvPr/>
          </p:nvSpPr>
          <p:spPr>
            <a:xfrm rot="-5400000">
              <a:off x="652992" y="769069"/>
              <a:ext cx="1366800" cy="116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ato"/>
                  <a:ea typeface="Lato"/>
                  <a:cs typeface="Lato"/>
                  <a:sym typeface="Lato"/>
                </a:rPr>
                <a:t>Average</a:t>
              </a:r>
              <a:endParaRPr b="1" sz="1000">
                <a:latin typeface="Lato"/>
                <a:ea typeface="Lato"/>
                <a:cs typeface="Lato"/>
                <a:sym typeface="Lato"/>
              </a:endParaRPr>
            </a:p>
            <a:p>
              <a:pPr indent="0" lvl="0" marL="0" rtl="0" algn="ctr">
                <a:spcBef>
                  <a:spcPts val="0"/>
                </a:spcBef>
                <a:spcAft>
                  <a:spcPts val="0"/>
                </a:spcAft>
                <a:buNone/>
              </a:pPr>
              <a:r>
                <a:rPr b="1" lang="en" sz="1000">
                  <a:latin typeface="Lato"/>
                  <a:ea typeface="Lato"/>
                  <a:cs typeface="Lato"/>
                  <a:sym typeface="Lato"/>
                </a:rPr>
                <a:t>Revenue</a:t>
              </a:r>
              <a:endParaRPr b="1" sz="1000">
                <a:latin typeface="Lato"/>
                <a:ea typeface="Lato"/>
                <a:cs typeface="Lato"/>
                <a:sym typeface="Lato"/>
              </a:endParaRPr>
            </a:p>
          </p:txBody>
        </p:sp>
      </p:grpSp>
      <p:sp>
        <p:nvSpPr>
          <p:cNvPr id="259" name="Google Shape;259;p28"/>
          <p:cNvSpPr txBox="1"/>
          <p:nvPr/>
        </p:nvSpPr>
        <p:spPr>
          <a:xfrm>
            <a:off x="1573696" y="3941438"/>
            <a:ext cx="12513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Lato"/>
                <a:ea typeface="Lato"/>
                <a:cs typeface="Lato"/>
                <a:sym typeface="Lato"/>
              </a:rPr>
              <a:t>Average revenue per transaction for each marketing channel</a:t>
            </a:r>
            <a:endParaRPr b="1" sz="1000">
              <a:latin typeface="Lato"/>
              <a:ea typeface="Lato"/>
              <a:cs typeface="Lato"/>
              <a:sym typeface="Lato"/>
            </a:endParaRPr>
          </a:p>
        </p:txBody>
      </p:sp>
      <p:sp>
        <p:nvSpPr>
          <p:cNvPr id="260" name="Google Shape;260;p28"/>
          <p:cNvSpPr txBox="1"/>
          <p:nvPr>
            <p:ph idx="4294967295" type="ctrTitle"/>
          </p:nvPr>
        </p:nvSpPr>
        <p:spPr>
          <a:xfrm>
            <a:off x="1321275" y="495025"/>
            <a:ext cx="693300" cy="3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KPIs</a:t>
            </a:r>
            <a:endParaRPr b="1" sz="1800">
              <a:latin typeface="Lato"/>
              <a:ea typeface="Lato"/>
              <a:cs typeface="Lato"/>
              <a:sym typeface="Lato"/>
            </a:endParaRPr>
          </a:p>
        </p:txBody>
      </p:sp>
      <p:grpSp>
        <p:nvGrpSpPr>
          <p:cNvPr id="261" name="Google Shape;261;p28"/>
          <p:cNvGrpSpPr/>
          <p:nvPr/>
        </p:nvGrpSpPr>
        <p:grpSpPr>
          <a:xfrm rot="-5400000">
            <a:off x="1042115" y="1837140"/>
            <a:ext cx="1251242" cy="2304666"/>
            <a:chOff x="700125" y="1226075"/>
            <a:chExt cx="2333100" cy="3654140"/>
          </a:xfrm>
        </p:grpSpPr>
        <p:sp>
          <p:nvSpPr>
            <p:cNvPr id="262" name="Google Shape;262;p28"/>
            <p:cNvSpPr/>
            <p:nvPr/>
          </p:nvSpPr>
          <p:spPr>
            <a:xfrm>
              <a:off x="700125" y="1226075"/>
              <a:ext cx="2333100" cy="3647400"/>
            </a:xfrm>
            <a:prstGeom prst="roundRect">
              <a:avLst>
                <a:gd fmla="val 16667" name="adj"/>
              </a:avLst>
            </a:prstGeom>
            <a:solidFill>
              <a:srgbClr val="C9DAF8"/>
            </a:solid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grpSp>
          <p:nvGrpSpPr>
            <p:cNvPr id="263" name="Google Shape;263;p28"/>
            <p:cNvGrpSpPr/>
            <p:nvPr/>
          </p:nvGrpSpPr>
          <p:grpSpPr>
            <a:xfrm>
              <a:off x="1044081" y="1466568"/>
              <a:ext cx="1645200" cy="1573800"/>
              <a:chOff x="513831" y="1262243"/>
              <a:chExt cx="1645200" cy="1573800"/>
            </a:xfrm>
          </p:grpSpPr>
          <p:sp>
            <p:nvSpPr>
              <p:cNvPr id="264" name="Google Shape;264;p28"/>
              <p:cNvSpPr/>
              <p:nvPr/>
            </p:nvSpPr>
            <p:spPr>
              <a:xfrm>
                <a:off x="513831" y="1262243"/>
                <a:ext cx="1645200" cy="1573800"/>
              </a:xfrm>
              <a:prstGeom prst="ellipse">
                <a:avLst/>
              </a:prstGeom>
              <a:solidFill>
                <a:srgbClr val="C9DAF8"/>
              </a:solidFill>
              <a:ln cap="flat" cmpd="sng" w="3810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Lato"/>
                  <a:ea typeface="Lato"/>
                  <a:cs typeface="Lato"/>
                  <a:sym typeface="Lato"/>
                </a:endParaRPr>
              </a:p>
            </p:txBody>
          </p:sp>
          <p:sp>
            <p:nvSpPr>
              <p:cNvPr id="265" name="Google Shape;265;p28"/>
              <p:cNvSpPr txBox="1"/>
              <p:nvPr/>
            </p:nvSpPr>
            <p:spPr>
              <a:xfrm rot="5400000">
                <a:off x="693526" y="1451779"/>
                <a:ext cx="1285800" cy="119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latin typeface="Lato"/>
                    <a:ea typeface="Lato"/>
                    <a:cs typeface="Lato"/>
                    <a:sym typeface="Lato"/>
                  </a:rPr>
                  <a:t>Customer Lifetime Value</a:t>
                </a:r>
                <a:endParaRPr b="1" sz="1000">
                  <a:latin typeface="Lato"/>
                  <a:ea typeface="Lato"/>
                  <a:cs typeface="Lato"/>
                  <a:sym typeface="Lato"/>
                </a:endParaRPr>
              </a:p>
            </p:txBody>
          </p:sp>
        </p:grpSp>
        <p:sp>
          <p:nvSpPr>
            <p:cNvPr id="266" name="Google Shape;266;p28"/>
            <p:cNvSpPr txBox="1"/>
            <p:nvPr/>
          </p:nvSpPr>
          <p:spPr>
            <a:xfrm rot="5400000">
              <a:off x="874722" y="3285565"/>
              <a:ext cx="1983900" cy="1205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latin typeface="Lato"/>
                  <a:ea typeface="Lato"/>
                  <a:cs typeface="Lato"/>
                  <a:sym typeface="Lato"/>
                </a:rPr>
                <a:t>Total worth of a customer over their lifetime</a:t>
              </a:r>
              <a:endParaRPr b="1" sz="1000">
                <a:latin typeface="Lato"/>
                <a:ea typeface="Lato"/>
                <a:cs typeface="Lato"/>
                <a:sym typeface="Lato"/>
              </a:endParaRPr>
            </a:p>
          </p:txBody>
        </p:sp>
      </p:grpSp>
      <p:sp>
        <p:nvSpPr>
          <p:cNvPr id="267" name="Google Shape;267;p28"/>
          <p:cNvSpPr txBox="1"/>
          <p:nvPr>
            <p:ph idx="4294967295" type="body"/>
          </p:nvPr>
        </p:nvSpPr>
        <p:spPr>
          <a:xfrm>
            <a:off x="3143875" y="1696175"/>
            <a:ext cx="2337900" cy="13329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en">
                <a:solidFill>
                  <a:schemeClr val="lt1"/>
                </a:solidFill>
                <a:latin typeface="Lato"/>
                <a:ea typeface="Lato"/>
                <a:cs typeface="Lato"/>
                <a:sym typeface="Lato"/>
              </a:rPr>
              <a:t>Improve &amp; invest in customer </a:t>
            </a:r>
            <a:r>
              <a:rPr b="1" lang="en">
                <a:solidFill>
                  <a:schemeClr val="lt1"/>
                </a:solidFill>
                <a:latin typeface="Lato"/>
                <a:ea typeface="Lato"/>
                <a:cs typeface="Lato"/>
                <a:sym typeface="Lato"/>
              </a:rPr>
              <a:t>acquisition</a:t>
            </a:r>
            <a:r>
              <a:rPr b="1" lang="en">
                <a:solidFill>
                  <a:schemeClr val="lt1"/>
                </a:solidFill>
                <a:latin typeface="Lato"/>
                <a:ea typeface="Lato"/>
                <a:cs typeface="Lato"/>
                <a:sym typeface="Lato"/>
              </a:rPr>
              <a:t> and retention effectively</a:t>
            </a:r>
            <a:endParaRPr b="1">
              <a:solidFill>
                <a:schemeClr val="lt1"/>
              </a:solidFill>
              <a:latin typeface="Lato"/>
              <a:ea typeface="Lato"/>
              <a:cs typeface="Lato"/>
              <a:sym typeface="Lato"/>
            </a:endParaRPr>
          </a:p>
        </p:txBody>
      </p:sp>
      <p:sp>
        <p:nvSpPr>
          <p:cNvPr id="268" name="Google Shape;268;p28"/>
          <p:cNvSpPr/>
          <p:nvPr/>
        </p:nvSpPr>
        <p:spPr>
          <a:xfrm>
            <a:off x="5769370" y="452725"/>
            <a:ext cx="2080800" cy="458100"/>
          </a:xfrm>
          <a:prstGeom prst="chevron">
            <a:avLst>
              <a:gd fmla="val 50000" name="adj"/>
            </a:avLst>
          </a:prstGeom>
          <a:solidFill>
            <a:schemeClr val="lt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b="1">
              <a:latin typeface="Lato"/>
              <a:ea typeface="Lato"/>
              <a:cs typeface="Lato"/>
              <a:sym typeface="Lato"/>
            </a:endParaRPr>
          </a:p>
        </p:txBody>
      </p:sp>
      <p:sp>
        <p:nvSpPr>
          <p:cNvPr id="269" name="Google Shape;269;p28"/>
          <p:cNvSpPr txBox="1"/>
          <p:nvPr>
            <p:ph idx="4294967295" type="body"/>
          </p:nvPr>
        </p:nvSpPr>
        <p:spPr>
          <a:xfrm>
            <a:off x="5959121" y="542940"/>
            <a:ext cx="1701300" cy="237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1"/>
                </a:solidFill>
                <a:latin typeface="Lato"/>
                <a:ea typeface="Lato"/>
                <a:cs typeface="Lato"/>
                <a:sym typeface="Lato"/>
              </a:rPr>
              <a:t>Tactic(s)</a:t>
            </a:r>
            <a:endParaRPr b="1">
              <a:solidFill>
                <a:schemeClr val="dk1"/>
              </a:solidFill>
              <a:latin typeface="Lato"/>
              <a:ea typeface="Lato"/>
              <a:cs typeface="Lato"/>
              <a:sym typeface="Lato"/>
            </a:endParaRPr>
          </a:p>
        </p:txBody>
      </p:sp>
      <p:sp>
        <p:nvSpPr>
          <p:cNvPr id="270" name="Google Shape;270;p28"/>
          <p:cNvSpPr txBox="1"/>
          <p:nvPr>
            <p:ph idx="4294967295" type="body"/>
          </p:nvPr>
        </p:nvSpPr>
        <p:spPr>
          <a:xfrm>
            <a:off x="5702325" y="1686775"/>
            <a:ext cx="2469000" cy="23097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b="1" lang="en">
                <a:solidFill>
                  <a:schemeClr val="lt1"/>
                </a:solidFill>
                <a:latin typeface="Lato"/>
                <a:ea typeface="Lato"/>
                <a:cs typeface="Lato"/>
                <a:sym typeface="Lato"/>
              </a:rPr>
              <a:t>Carry out a number of recommendations based on KPIs by</a:t>
            </a:r>
            <a:r>
              <a:rPr b="1" lang="en">
                <a:solidFill>
                  <a:schemeClr val="lt1"/>
                </a:solidFill>
                <a:latin typeface="Lato"/>
                <a:ea typeface="Lato"/>
                <a:cs typeface="Lato"/>
                <a:sym typeface="Lato"/>
              </a:rPr>
              <a:t> focusing on our best marketing channels</a:t>
            </a:r>
            <a:endParaRPr b="1">
              <a:solidFill>
                <a:schemeClr val="lt1"/>
              </a:solidFill>
              <a:latin typeface="Lato"/>
              <a:ea typeface="Lato"/>
              <a:cs typeface="Lato"/>
              <a:sym typeface="Lato"/>
            </a:endParaRPr>
          </a:p>
        </p:txBody>
      </p:sp>
      <p:sp>
        <p:nvSpPr>
          <p:cNvPr id="271" name="Google Shape;271;p28"/>
          <p:cNvSpPr txBox="1"/>
          <p:nvPr>
            <p:ph idx="4294967295" type="body"/>
          </p:nvPr>
        </p:nvSpPr>
        <p:spPr>
          <a:xfrm>
            <a:off x="3388196" y="550524"/>
            <a:ext cx="1701300" cy="2625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chemeClr val="dk1"/>
                </a:solidFill>
                <a:latin typeface="Lato"/>
                <a:ea typeface="Lato"/>
                <a:cs typeface="Lato"/>
                <a:sym typeface="Lato"/>
              </a:rPr>
              <a:t>Objectiv</a:t>
            </a:r>
            <a:r>
              <a:rPr b="1" lang="en">
                <a:solidFill>
                  <a:schemeClr val="dk1"/>
                </a:solidFill>
                <a:latin typeface="Lato"/>
                <a:ea typeface="Lato"/>
                <a:cs typeface="Lato"/>
                <a:sym typeface="Lato"/>
              </a:rPr>
              <a:t>e</a:t>
            </a:r>
            <a:r>
              <a:rPr b="1" lang="en">
                <a:solidFill>
                  <a:schemeClr val="dk1"/>
                </a:solidFill>
                <a:latin typeface="Lato"/>
                <a:ea typeface="Lato"/>
                <a:cs typeface="Lato"/>
                <a:sym typeface="Lato"/>
              </a:rPr>
              <a:t>(s)</a:t>
            </a:r>
            <a:endParaRPr b="1">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29"/>
          <p:cNvPicPr preferRelativeResize="0"/>
          <p:nvPr/>
        </p:nvPicPr>
        <p:blipFill>
          <a:blip r:embed="rId3">
            <a:alphaModFix/>
          </a:blip>
          <a:stretch>
            <a:fillRect/>
          </a:stretch>
        </p:blipFill>
        <p:spPr>
          <a:xfrm>
            <a:off x="4813075" y="4364325"/>
            <a:ext cx="857250" cy="238125"/>
          </a:xfrm>
          <a:prstGeom prst="rect">
            <a:avLst/>
          </a:prstGeom>
          <a:noFill/>
          <a:ln>
            <a:noFill/>
          </a:ln>
        </p:spPr>
      </p:pic>
      <p:sp>
        <p:nvSpPr>
          <p:cNvPr id="277" name="Google Shape;277;p29"/>
          <p:cNvSpPr txBox="1"/>
          <p:nvPr>
            <p:ph idx="2" type="body"/>
          </p:nvPr>
        </p:nvSpPr>
        <p:spPr>
          <a:xfrm>
            <a:off x="4916650" y="224100"/>
            <a:ext cx="3837000" cy="466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100" u="sng">
                <a:latin typeface="Lato"/>
                <a:ea typeface="Lato"/>
                <a:cs typeface="Lato"/>
                <a:sym typeface="Lato"/>
              </a:rPr>
              <a:t>Limitations</a:t>
            </a:r>
            <a:endParaRPr b="1" sz="2100" u="sng">
              <a:latin typeface="Lato"/>
              <a:ea typeface="Lato"/>
              <a:cs typeface="Lato"/>
              <a:sym typeface="Lato"/>
            </a:endParaRPr>
          </a:p>
          <a:p>
            <a:pPr indent="-355600" lvl="0" marL="457200" rtl="0" algn="l">
              <a:spcBef>
                <a:spcPts val="1600"/>
              </a:spcBef>
              <a:spcAft>
                <a:spcPts val="0"/>
              </a:spcAft>
              <a:buSzPts val="2000"/>
              <a:buFont typeface="Lato"/>
              <a:buChar char="●"/>
            </a:pPr>
            <a:r>
              <a:rPr lang="en" sz="2000">
                <a:latin typeface="Lato"/>
                <a:ea typeface="Lato"/>
                <a:cs typeface="Lato"/>
                <a:sym typeface="Lato"/>
              </a:rPr>
              <a:t>No true customer acquisition / marketing cost data</a:t>
            </a:r>
            <a:endParaRPr sz="2000">
              <a:latin typeface="Lato"/>
              <a:ea typeface="Lato"/>
              <a:cs typeface="Lato"/>
              <a:sym typeface="Lato"/>
            </a:endParaRPr>
          </a:p>
          <a:p>
            <a:pPr indent="0" lvl="0" marL="0" rtl="0" algn="l">
              <a:spcBef>
                <a:spcPts val="1600"/>
              </a:spcBef>
              <a:spcAft>
                <a:spcPts val="0"/>
              </a:spcAft>
              <a:buNone/>
            </a:pPr>
            <a:r>
              <a:t/>
            </a:r>
            <a:endParaRPr sz="1000">
              <a:latin typeface="Lato"/>
              <a:ea typeface="Lato"/>
              <a:cs typeface="Lato"/>
              <a:sym typeface="Lato"/>
            </a:endParaRPr>
          </a:p>
          <a:p>
            <a:pPr indent="-355600" lvl="0" marL="457200" rtl="0" algn="l">
              <a:spcBef>
                <a:spcPts val="1600"/>
              </a:spcBef>
              <a:spcAft>
                <a:spcPts val="0"/>
              </a:spcAft>
              <a:buSzPts val="2000"/>
              <a:buFont typeface="Lato"/>
              <a:buChar char="●"/>
            </a:pPr>
            <a:r>
              <a:rPr lang="en" sz="2000">
                <a:latin typeface="Lato"/>
                <a:ea typeface="Lato"/>
                <a:cs typeface="Lato"/>
                <a:sym typeface="Lato"/>
              </a:rPr>
              <a:t>Our method for analysing customer retention and </a:t>
            </a:r>
            <a:r>
              <a:rPr lang="en" sz="2000">
                <a:latin typeface="Lato"/>
                <a:ea typeface="Lato"/>
                <a:cs typeface="Lato"/>
                <a:sym typeface="Lato"/>
              </a:rPr>
              <a:t>acquisition</a:t>
            </a:r>
            <a:r>
              <a:rPr lang="en" sz="2000">
                <a:latin typeface="Lato"/>
                <a:ea typeface="Lato"/>
                <a:cs typeface="Lato"/>
                <a:sym typeface="Lato"/>
              </a:rPr>
              <a:t> restricts the use of a slider to look at data over time</a:t>
            </a:r>
            <a:endParaRPr sz="2300">
              <a:latin typeface="Lato"/>
              <a:ea typeface="Lato"/>
              <a:cs typeface="Lato"/>
              <a:sym typeface="Lato"/>
            </a:endParaRPr>
          </a:p>
        </p:txBody>
      </p:sp>
      <p:sp>
        <p:nvSpPr>
          <p:cNvPr id="278" name="Google Shape;278;p29"/>
          <p:cNvSpPr txBox="1"/>
          <p:nvPr>
            <p:ph idx="1" type="subTitle"/>
          </p:nvPr>
        </p:nvSpPr>
        <p:spPr>
          <a:xfrm>
            <a:off x="303525" y="224100"/>
            <a:ext cx="4010700" cy="481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u="sng">
                <a:latin typeface="Lato"/>
                <a:ea typeface="Lato"/>
                <a:cs typeface="Lato"/>
                <a:sym typeface="Lato"/>
              </a:rPr>
              <a:t>Assumptions</a:t>
            </a:r>
            <a:endParaRPr b="1" u="sng">
              <a:latin typeface="Lato"/>
              <a:ea typeface="Lato"/>
              <a:cs typeface="Lato"/>
              <a:sym typeface="Lato"/>
            </a:endParaRPr>
          </a:p>
          <a:p>
            <a:pPr indent="0" lvl="0" marL="457200" rtl="0" algn="l">
              <a:spcBef>
                <a:spcPts val="0"/>
              </a:spcBef>
              <a:spcAft>
                <a:spcPts val="0"/>
              </a:spcAft>
              <a:buNone/>
            </a:pPr>
            <a:r>
              <a:t/>
            </a:r>
            <a:endParaRPr sz="1600">
              <a:latin typeface="Lato"/>
              <a:ea typeface="Lato"/>
              <a:cs typeface="Lato"/>
              <a:sym typeface="Lato"/>
            </a:endParaRPr>
          </a:p>
          <a:p>
            <a:pPr indent="-336550" lvl="0" marL="457200" rtl="0" algn="l">
              <a:spcBef>
                <a:spcPts val="0"/>
              </a:spcBef>
              <a:spcAft>
                <a:spcPts val="0"/>
              </a:spcAft>
              <a:buSzPts val="1700"/>
              <a:buFont typeface="Lato"/>
              <a:buChar char="●"/>
            </a:pPr>
            <a:r>
              <a:rPr lang="en" sz="1700">
                <a:latin typeface="Lato"/>
                <a:ea typeface="Lato"/>
                <a:cs typeface="Lato"/>
                <a:sym typeface="Lato"/>
              </a:rPr>
              <a:t>Guest customers not accounted for as we cannot track customer history</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 sz="1700">
                <a:latin typeface="Lato"/>
                <a:ea typeface="Lato"/>
                <a:cs typeface="Lato"/>
                <a:sym typeface="Lato"/>
              </a:rPr>
              <a:t>Positive churn rates used for the TRUE customer LTV</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457200" rtl="0" algn="l">
              <a:spcBef>
                <a:spcPts val="0"/>
              </a:spcBef>
              <a:spcAft>
                <a:spcPts val="0"/>
              </a:spcAft>
              <a:buNone/>
            </a:pPr>
            <a:r>
              <a:rPr lang="en" sz="1700" u="sng">
                <a:solidFill>
                  <a:schemeClr val="hlink"/>
                </a:solidFill>
                <a:latin typeface="Lato"/>
                <a:ea typeface="Lato"/>
                <a:cs typeface="Lato"/>
                <a:sym typeface="Lato"/>
                <a:hlinkClick r:id="rId4"/>
              </a:rPr>
              <a:t>https://baremetrics.com/blog/ltv-why-youre-measuring-ltv-wrong</a:t>
            </a:r>
            <a:endParaRPr sz="1700">
              <a:latin typeface="Lato"/>
              <a:ea typeface="Lato"/>
              <a:cs typeface="Lato"/>
              <a:sym typeface="Lato"/>
            </a:endParaRPr>
          </a:p>
          <a:p>
            <a:pPr indent="0" lvl="0" marL="0" rtl="0" algn="l">
              <a:spcBef>
                <a:spcPts val="0"/>
              </a:spcBef>
              <a:spcAft>
                <a:spcPts val="0"/>
              </a:spcAft>
              <a:buNone/>
            </a:pPr>
            <a:r>
              <a:t/>
            </a:r>
            <a:endParaRPr sz="1700">
              <a:latin typeface="Lato"/>
              <a:ea typeface="Lato"/>
              <a:cs typeface="Lato"/>
              <a:sym typeface="Lato"/>
            </a:endParaRPr>
          </a:p>
          <a:p>
            <a:pPr indent="0" lvl="0" marL="0" rtl="0" algn="l">
              <a:spcBef>
                <a:spcPts val="0"/>
              </a:spcBef>
              <a:spcAft>
                <a:spcPts val="0"/>
              </a:spcAft>
              <a:buNone/>
            </a:pPr>
            <a:r>
              <a:t/>
            </a:r>
            <a:endParaRPr sz="1700">
              <a:highlight>
                <a:schemeClr val="lt1"/>
              </a:highlight>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30"/>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3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t/>
            </a:r>
            <a:endParaRPr/>
          </a:p>
        </p:txBody>
      </p:sp>
      <p:pic>
        <p:nvPicPr>
          <p:cNvPr id="286" name="Google Shape;286;p30"/>
          <p:cNvPicPr preferRelativeResize="0"/>
          <p:nvPr/>
        </p:nvPicPr>
        <p:blipFill>
          <a:blip r:embed="rId3">
            <a:alphaModFix/>
          </a:blip>
          <a:stretch>
            <a:fillRect/>
          </a:stretch>
        </p:blipFill>
        <p:spPr>
          <a:xfrm>
            <a:off x="0" y="0"/>
            <a:ext cx="9144003" cy="5143499"/>
          </a:xfrm>
          <a:prstGeom prst="rect">
            <a:avLst/>
          </a:prstGeom>
          <a:noFill/>
          <a:ln>
            <a:noFill/>
          </a:ln>
        </p:spPr>
      </p:pic>
      <p:pic>
        <p:nvPicPr>
          <p:cNvPr id="287" name="Google Shape;287;p30"/>
          <p:cNvPicPr preferRelativeResize="0"/>
          <p:nvPr/>
        </p:nvPicPr>
        <p:blipFill>
          <a:blip r:embed="rId4">
            <a:alphaModFix/>
          </a:blip>
          <a:stretch>
            <a:fillRect/>
          </a:stretch>
        </p:blipFill>
        <p:spPr>
          <a:xfrm>
            <a:off x="0" y="8444"/>
            <a:ext cx="9144000" cy="512661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grpSp>
        <p:nvGrpSpPr>
          <p:cNvPr id="292" name="Google Shape;292;p31"/>
          <p:cNvGrpSpPr/>
          <p:nvPr/>
        </p:nvGrpSpPr>
        <p:grpSpPr>
          <a:xfrm>
            <a:off x="4641100" y="914775"/>
            <a:ext cx="3802897" cy="3796525"/>
            <a:chOff x="3689207" y="968949"/>
            <a:chExt cx="2006700" cy="4077900"/>
          </a:xfrm>
        </p:grpSpPr>
        <p:grpSp>
          <p:nvGrpSpPr>
            <p:cNvPr id="293" name="Google Shape;293;p31"/>
            <p:cNvGrpSpPr/>
            <p:nvPr/>
          </p:nvGrpSpPr>
          <p:grpSpPr>
            <a:xfrm>
              <a:off x="3722583" y="999721"/>
              <a:ext cx="1645200" cy="1573800"/>
              <a:chOff x="513831" y="745866"/>
              <a:chExt cx="1645200" cy="1573800"/>
            </a:xfrm>
          </p:grpSpPr>
          <p:sp>
            <p:nvSpPr>
              <p:cNvPr id="294" name="Google Shape;294;p31"/>
              <p:cNvSpPr/>
              <p:nvPr/>
            </p:nvSpPr>
            <p:spPr>
              <a:xfrm>
                <a:off x="513831" y="745866"/>
                <a:ext cx="1645200" cy="1573800"/>
              </a:xfrm>
              <a:prstGeom prst="ellipse">
                <a:avLst/>
              </a:prstGeom>
              <a:solidFill>
                <a:srgbClr val="FFF2CC"/>
              </a:solid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95" name="Google Shape;295;p31"/>
              <p:cNvSpPr txBox="1"/>
              <p:nvPr/>
            </p:nvSpPr>
            <p:spPr>
              <a:xfrm>
                <a:off x="580306" y="1022038"/>
                <a:ext cx="15123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latin typeface="Lato"/>
                    <a:ea typeface="Lato"/>
                    <a:cs typeface="Lato"/>
                    <a:sym typeface="Lato"/>
                  </a:rPr>
                  <a:t>Churn Rate</a:t>
                </a:r>
                <a:endParaRPr b="1" sz="2200">
                  <a:latin typeface="Lato"/>
                  <a:ea typeface="Lato"/>
                  <a:cs typeface="Lato"/>
                  <a:sym typeface="Lato"/>
                </a:endParaRPr>
              </a:p>
            </p:txBody>
          </p:sp>
        </p:grpSp>
        <p:sp>
          <p:nvSpPr>
            <p:cNvPr id="296" name="Google Shape;296;p31"/>
            <p:cNvSpPr/>
            <p:nvPr/>
          </p:nvSpPr>
          <p:spPr>
            <a:xfrm>
              <a:off x="3689207" y="968949"/>
              <a:ext cx="2006700" cy="4077900"/>
            </a:xfrm>
            <a:prstGeom prst="roundRect">
              <a:avLst>
                <a:gd fmla="val 16667" name="adj"/>
              </a:avLst>
            </a:prstGeom>
            <a:solidFill>
              <a:srgbClr val="FFF2CC"/>
            </a:solidFill>
            <a:ln cap="flat" cmpd="sng" w="3810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200000"/>
                </a:lnSpc>
                <a:spcBef>
                  <a:spcPts val="0"/>
                </a:spcBef>
                <a:spcAft>
                  <a:spcPts val="0"/>
                </a:spcAft>
                <a:buNone/>
              </a:pPr>
              <a:r>
                <a:rPr b="1" lang="en" sz="1500">
                  <a:latin typeface="Lato"/>
                  <a:ea typeface="Lato"/>
                  <a:cs typeface="Lato"/>
                  <a:sym typeface="Lato"/>
                </a:rPr>
                <a:t>Recommendation:</a:t>
              </a:r>
              <a:endParaRPr b="1" sz="1500">
                <a:latin typeface="Lato"/>
                <a:ea typeface="Lato"/>
                <a:cs typeface="Lato"/>
                <a:sym typeface="Lato"/>
              </a:endParaRPr>
            </a:p>
            <a:p>
              <a:pPr indent="-323850" lvl="0" marL="457200" rtl="0" algn="l">
                <a:lnSpc>
                  <a:spcPct val="200000"/>
                </a:lnSpc>
                <a:spcBef>
                  <a:spcPts val="1600"/>
                </a:spcBef>
                <a:spcAft>
                  <a:spcPts val="0"/>
                </a:spcAft>
                <a:buClr>
                  <a:srgbClr val="000000"/>
                </a:buClr>
                <a:buSzPts val="1500"/>
                <a:buFont typeface="Lato"/>
                <a:buChar char="●"/>
              </a:pPr>
              <a:r>
                <a:rPr b="1" lang="en" sz="1500">
                  <a:latin typeface="Lato"/>
                  <a:ea typeface="Lato"/>
                  <a:cs typeface="Lato"/>
                  <a:sym typeface="Lato"/>
                </a:rPr>
                <a:t>Continue to </a:t>
              </a:r>
              <a:r>
                <a:rPr b="1" lang="en" sz="1500">
                  <a:latin typeface="Lato"/>
                  <a:ea typeface="Lato"/>
                  <a:cs typeface="Lato"/>
                  <a:sym typeface="Lato"/>
                </a:rPr>
                <a:t>Reduce Churn Rate - Use of A/B Testing for Email Personalisation targeted at Lapsed Customers to Encourage Re-activation</a:t>
              </a:r>
              <a:endParaRPr sz="1100"/>
            </a:p>
          </p:txBody>
        </p:sp>
      </p:grpSp>
      <p:sp>
        <p:nvSpPr>
          <p:cNvPr id="297" name="Google Shape;297;p31"/>
          <p:cNvSpPr txBox="1"/>
          <p:nvPr>
            <p:ph idx="4294967295" type="ctrTitle"/>
          </p:nvPr>
        </p:nvSpPr>
        <p:spPr>
          <a:xfrm>
            <a:off x="628650" y="160200"/>
            <a:ext cx="83190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700">
                <a:solidFill>
                  <a:schemeClr val="lt1"/>
                </a:solidFill>
                <a:latin typeface="Lato"/>
                <a:ea typeface="Lato"/>
                <a:cs typeface="Lato"/>
                <a:sym typeface="Lato"/>
              </a:rPr>
              <a:t>Recent Increase in Churn Rate</a:t>
            </a:r>
            <a:endParaRPr b="1" sz="3700">
              <a:solidFill>
                <a:schemeClr val="lt1"/>
              </a:solidFill>
              <a:latin typeface="Lato"/>
              <a:ea typeface="Lato"/>
              <a:cs typeface="Lato"/>
              <a:sym typeface="Lato"/>
            </a:endParaRPr>
          </a:p>
        </p:txBody>
      </p:sp>
      <p:pic>
        <p:nvPicPr>
          <p:cNvPr id="298" name="Google Shape;298;p31"/>
          <p:cNvPicPr preferRelativeResize="0"/>
          <p:nvPr/>
        </p:nvPicPr>
        <p:blipFill>
          <a:blip r:embed="rId3">
            <a:alphaModFix/>
          </a:blip>
          <a:stretch>
            <a:fillRect/>
          </a:stretch>
        </p:blipFill>
        <p:spPr>
          <a:xfrm>
            <a:off x="725375" y="2886075"/>
            <a:ext cx="3311000" cy="1825225"/>
          </a:xfrm>
          <a:prstGeom prst="rect">
            <a:avLst/>
          </a:prstGeom>
          <a:noFill/>
          <a:ln>
            <a:noFill/>
          </a:ln>
        </p:spPr>
      </p:pic>
      <p:pic>
        <p:nvPicPr>
          <p:cNvPr id="299" name="Google Shape;299;p31"/>
          <p:cNvPicPr preferRelativeResize="0"/>
          <p:nvPr/>
        </p:nvPicPr>
        <p:blipFill>
          <a:blip r:embed="rId4">
            <a:alphaModFix/>
          </a:blip>
          <a:stretch>
            <a:fillRect/>
          </a:stretch>
        </p:blipFill>
        <p:spPr>
          <a:xfrm>
            <a:off x="725375" y="914775"/>
            <a:ext cx="3311000" cy="1825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2"/>
          <p:cNvSpPr txBox="1"/>
          <p:nvPr>
            <p:ph idx="4294967295" type="ctrTitle"/>
          </p:nvPr>
        </p:nvSpPr>
        <p:spPr>
          <a:xfrm>
            <a:off x="176000" y="116425"/>
            <a:ext cx="76473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chemeClr val="lt1"/>
                </a:solidFill>
                <a:latin typeface="Lato"/>
                <a:ea typeface="Lato"/>
                <a:cs typeface="Lato"/>
                <a:sym typeface="Lato"/>
              </a:rPr>
              <a:t>LTV for New Customers</a:t>
            </a:r>
            <a:endParaRPr b="1" sz="3400">
              <a:solidFill>
                <a:schemeClr val="lt1"/>
              </a:solidFill>
              <a:latin typeface="Lato"/>
              <a:ea typeface="Lato"/>
              <a:cs typeface="Lato"/>
              <a:sym typeface="Lato"/>
            </a:endParaRPr>
          </a:p>
        </p:txBody>
      </p:sp>
      <p:sp>
        <p:nvSpPr>
          <p:cNvPr id="305" name="Google Shape;305;p32"/>
          <p:cNvSpPr/>
          <p:nvPr/>
        </p:nvSpPr>
        <p:spPr>
          <a:xfrm rot="5400000">
            <a:off x="4722831" y="616957"/>
            <a:ext cx="3884100" cy="4794000"/>
          </a:xfrm>
          <a:prstGeom prst="roundRect">
            <a:avLst>
              <a:gd fmla="val 16667" name="adj"/>
            </a:avLst>
          </a:prstGeom>
          <a:solidFill>
            <a:srgbClr val="C9DAF8"/>
          </a:solid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6" name="Google Shape;306;p32"/>
          <p:cNvPicPr preferRelativeResize="0"/>
          <p:nvPr/>
        </p:nvPicPr>
        <p:blipFill>
          <a:blip r:embed="rId3">
            <a:alphaModFix/>
          </a:blip>
          <a:stretch>
            <a:fillRect/>
          </a:stretch>
        </p:blipFill>
        <p:spPr>
          <a:xfrm>
            <a:off x="86950" y="1455850"/>
            <a:ext cx="4064650" cy="2935250"/>
          </a:xfrm>
          <a:prstGeom prst="rect">
            <a:avLst/>
          </a:prstGeom>
          <a:noFill/>
          <a:ln>
            <a:noFill/>
          </a:ln>
        </p:spPr>
      </p:pic>
      <p:sp>
        <p:nvSpPr>
          <p:cNvPr id="307" name="Google Shape;307;p32"/>
          <p:cNvSpPr txBox="1"/>
          <p:nvPr/>
        </p:nvSpPr>
        <p:spPr>
          <a:xfrm>
            <a:off x="4276450" y="1455850"/>
            <a:ext cx="4586700" cy="3663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1D1C1D"/>
              </a:buClr>
              <a:buSzPts val="1600"/>
              <a:buFont typeface="Lato"/>
              <a:buChar char="●"/>
            </a:pPr>
            <a:r>
              <a:rPr b="1" lang="en" sz="1600">
                <a:solidFill>
                  <a:srgbClr val="1D1C1D"/>
                </a:solidFill>
                <a:latin typeface="Lato"/>
                <a:ea typeface="Lato"/>
                <a:cs typeface="Lato"/>
                <a:sym typeface="Lato"/>
              </a:rPr>
              <a:t>Low LTV (for new customers) over the majority of trading years</a:t>
            </a:r>
            <a:endParaRPr b="1" sz="1600">
              <a:solidFill>
                <a:srgbClr val="1D1C1D"/>
              </a:solidFill>
              <a:latin typeface="Lato"/>
              <a:ea typeface="Lato"/>
              <a:cs typeface="Lato"/>
              <a:sym typeface="Lato"/>
            </a:endParaRPr>
          </a:p>
          <a:p>
            <a:pPr indent="0" lvl="0" marL="0" rtl="0" algn="l">
              <a:spcBef>
                <a:spcPts val="0"/>
              </a:spcBef>
              <a:spcAft>
                <a:spcPts val="0"/>
              </a:spcAft>
              <a:buNone/>
            </a:pPr>
            <a:r>
              <a:t/>
            </a:r>
            <a:endParaRPr b="1" sz="1600">
              <a:solidFill>
                <a:srgbClr val="1D1C1D"/>
              </a:solidFill>
              <a:latin typeface="Lato"/>
              <a:ea typeface="Lato"/>
              <a:cs typeface="Lato"/>
              <a:sym typeface="Lato"/>
            </a:endParaRPr>
          </a:p>
          <a:p>
            <a:pPr indent="-330200" lvl="0" marL="457200" rtl="0" algn="l">
              <a:spcBef>
                <a:spcPts val="0"/>
              </a:spcBef>
              <a:spcAft>
                <a:spcPts val="0"/>
              </a:spcAft>
              <a:buClr>
                <a:srgbClr val="1D1C1D"/>
              </a:buClr>
              <a:buSzPts val="1600"/>
              <a:buFont typeface="Lato"/>
              <a:buChar char="●"/>
            </a:pPr>
            <a:r>
              <a:rPr b="1" lang="en" sz="1600">
                <a:solidFill>
                  <a:srgbClr val="1D1C1D"/>
                </a:solidFill>
                <a:latin typeface="Lato"/>
                <a:ea typeface="Lato"/>
                <a:cs typeface="Lato"/>
                <a:sym typeface="Lato"/>
              </a:rPr>
              <a:t>Likely that a large % of new customers churn instantly so the lower values are not surprising</a:t>
            </a:r>
            <a:endParaRPr b="1" sz="1600">
              <a:solidFill>
                <a:srgbClr val="1D1C1D"/>
              </a:solidFill>
              <a:latin typeface="Lato"/>
              <a:ea typeface="Lato"/>
              <a:cs typeface="Lato"/>
              <a:sym typeface="Lato"/>
            </a:endParaRPr>
          </a:p>
          <a:p>
            <a:pPr indent="0" lvl="0" marL="0" rtl="0" algn="l">
              <a:spcBef>
                <a:spcPts val="0"/>
              </a:spcBef>
              <a:spcAft>
                <a:spcPts val="0"/>
              </a:spcAft>
              <a:buNone/>
            </a:pPr>
            <a:r>
              <a:t/>
            </a:r>
            <a:endParaRPr b="1" sz="1200">
              <a:solidFill>
                <a:srgbClr val="1D1C1D"/>
              </a:solidFill>
              <a:latin typeface="Lato"/>
              <a:ea typeface="Lato"/>
              <a:cs typeface="Lato"/>
              <a:sym typeface="Lato"/>
            </a:endParaRPr>
          </a:p>
          <a:p>
            <a:pPr indent="0" lvl="0" marL="0" rtl="0" algn="l">
              <a:spcBef>
                <a:spcPts val="0"/>
              </a:spcBef>
              <a:spcAft>
                <a:spcPts val="0"/>
              </a:spcAft>
              <a:buNone/>
            </a:pPr>
            <a:r>
              <a:rPr b="1" lang="en" sz="1800">
                <a:latin typeface="Lato"/>
                <a:ea typeface="Lato"/>
                <a:cs typeface="Lato"/>
                <a:sym typeface="Lato"/>
              </a:rPr>
              <a:t>Recommendations:</a:t>
            </a:r>
            <a:endParaRPr b="1" sz="1800">
              <a:latin typeface="Lato"/>
              <a:ea typeface="Lato"/>
              <a:cs typeface="Lato"/>
              <a:sym typeface="Lato"/>
            </a:endParaRPr>
          </a:p>
          <a:p>
            <a:pPr indent="0" lvl="0" marL="0" rtl="0" algn="l">
              <a:spcBef>
                <a:spcPts val="0"/>
              </a:spcBef>
              <a:spcAft>
                <a:spcPts val="0"/>
              </a:spcAft>
              <a:buNone/>
            </a:pPr>
            <a:r>
              <a:t/>
            </a:r>
            <a:endParaRPr b="1" sz="1200">
              <a:latin typeface="Lato"/>
              <a:ea typeface="Lato"/>
              <a:cs typeface="Lato"/>
              <a:sym typeface="Lato"/>
            </a:endParaRPr>
          </a:p>
          <a:p>
            <a:pPr indent="-330200" lvl="0" marL="457200" rtl="0" algn="l">
              <a:spcBef>
                <a:spcPts val="0"/>
              </a:spcBef>
              <a:spcAft>
                <a:spcPts val="0"/>
              </a:spcAft>
              <a:buSzPts val="1600"/>
              <a:buFont typeface="Lato"/>
              <a:buAutoNum type="arabicParenR"/>
            </a:pPr>
            <a:r>
              <a:rPr b="1" lang="en" sz="1600">
                <a:latin typeface="Lato"/>
                <a:ea typeface="Lato"/>
                <a:cs typeface="Lato"/>
                <a:sym typeface="Lato"/>
              </a:rPr>
              <a:t>Offer reduced cross-selling based on season</a:t>
            </a:r>
            <a:endParaRPr b="1" sz="1600">
              <a:latin typeface="Lato"/>
              <a:ea typeface="Lato"/>
              <a:cs typeface="Lato"/>
              <a:sym typeface="Lato"/>
            </a:endParaRPr>
          </a:p>
          <a:p>
            <a:pPr indent="0" lvl="0" marL="0" rtl="0" algn="l">
              <a:spcBef>
                <a:spcPts val="0"/>
              </a:spcBef>
              <a:spcAft>
                <a:spcPts val="0"/>
              </a:spcAft>
              <a:buNone/>
            </a:pPr>
            <a:r>
              <a:t/>
            </a:r>
            <a:endParaRPr b="1" sz="1600">
              <a:latin typeface="Lato"/>
              <a:ea typeface="Lato"/>
              <a:cs typeface="Lato"/>
              <a:sym typeface="Lato"/>
            </a:endParaRPr>
          </a:p>
          <a:p>
            <a:pPr indent="-330200" lvl="0" marL="457200" rtl="0" algn="l">
              <a:spcBef>
                <a:spcPts val="0"/>
              </a:spcBef>
              <a:spcAft>
                <a:spcPts val="0"/>
              </a:spcAft>
              <a:buSzPts val="1600"/>
              <a:buFont typeface="Lato"/>
              <a:buAutoNum type="arabicParenR"/>
            </a:pPr>
            <a:r>
              <a:rPr b="1" lang="en" sz="1600">
                <a:latin typeface="Lato"/>
                <a:ea typeface="Lato"/>
                <a:cs typeface="Lato"/>
                <a:sym typeface="Lato"/>
              </a:rPr>
              <a:t>Reduce response times to feedback</a:t>
            </a:r>
            <a:endParaRPr b="1" sz="1600">
              <a:latin typeface="Lato"/>
              <a:ea typeface="Lato"/>
              <a:cs typeface="Lato"/>
              <a:sym typeface="Lato"/>
            </a:endParaRPr>
          </a:p>
          <a:p>
            <a:pPr indent="0" lvl="0" marL="0" rtl="0" algn="l">
              <a:spcBef>
                <a:spcPts val="0"/>
              </a:spcBef>
              <a:spcAft>
                <a:spcPts val="0"/>
              </a:spcAft>
              <a:buNone/>
            </a:pPr>
            <a:r>
              <a:t/>
            </a:r>
            <a:endParaRPr b="1" sz="1200">
              <a:solidFill>
                <a:srgbClr val="1D1C1D"/>
              </a:solidFill>
              <a:latin typeface="Lato"/>
              <a:ea typeface="Lato"/>
              <a:cs typeface="Lato"/>
              <a:sym typeface="Lato"/>
            </a:endParaRPr>
          </a:p>
          <a:p>
            <a:pPr indent="0" lvl="0" marL="0" rtl="0" algn="l">
              <a:spcBef>
                <a:spcPts val="0"/>
              </a:spcBef>
              <a:spcAft>
                <a:spcPts val="0"/>
              </a:spcAft>
              <a:buNone/>
            </a:pPr>
            <a:r>
              <a:t/>
            </a:r>
            <a:endParaRPr b="1" sz="1200">
              <a:solidFill>
                <a:srgbClr val="1D1C1D"/>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3"/>
          <p:cNvSpPr txBox="1"/>
          <p:nvPr>
            <p:ph idx="4294967295" type="ctrTitle"/>
          </p:nvPr>
        </p:nvSpPr>
        <p:spPr>
          <a:xfrm>
            <a:off x="94150" y="44400"/>
            <a:ext cx="8806200" cy="8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700">
                <a:solidFill>
                  <a:schemeClr val="lt1"/>
                </a:solidFill>
                <a:latin typeface="Lato"/>
                <a:ea typeface="Lato"/>
                <a:cs typeface="Lato"/>
                <a:sym typeface="Lato"/>
              </a:rPr>
              <a:t>Which Form of Acquisition is Most Effective? </a:t>
            </a:r>
            <a:endParaRPr b="1" sz="2700">
              <a:solidFill>
                <a:schemeClr val="lt1"/>
              </a:solidFill>
              <a:latin typeface="Lato"/>
              <a:ea typeface="Lato"/>
              <a:cs typeface="Lato"/>
              <a:sym typeface="Lato"/>
            </a:endParaRPr>
          </a:p>
        </p:txBody>
      </p:sp>
      <p:pic>
        <p:nvPicPr>
          <p:cNvPr id="313" name="Google Shape;313;p33"/>
          <p:cNvPicPr preferRelativeResize="0"/>
          <p:nvPr/>
        </p:nvPicPr>
        <p:blipFill>
          <a:blip r:embed="rId3">
            <a:alphaModFix/>
          </a:blip>
          <a:stretch>
            <a:fillRect/>
          </a:stretch>
        </p:blipFill>
        <p:spPr>
          <a:xfrm>
            <a:off x="199975" y="586175"/>
            <a:ext cx="3195250" cy="2223476"/>
          </a:xfrm>
          <a:prstGeom prst="rect">
            <a:avLst/>
          </a:prstGeom>
          <a:noFill/>
          <a:ln>
            <a:noFill/>
          </a:ln>
        </p:spPr>
      </p:pic>
      <p:pic>
        <p:nvPicPr>
          <p:cNvPr id="314" name="Google Shape;314;p33"/>
          <p:cNvPicPr preferRelativeResize="0"/>
          <p:nvPr/>
        </p:nvPicPr>
        <p:blipFill>
          <a:blip r:embed="rId4">
            <a:alphaModFix/>
          </a:blip>
          <a:stretch>
            <a:fillRect/>
          </a:stretch>
        </p:blipFill>
        <p:spPr>
          <a:xfrm>
            <a:off x="199975" y="2890125"/>
            <a:ext cx="3195250" cy="2177169"/>
          </a:xfrm>
          <a:prstGeom prst="rect">
            <a:avLst/>
          </a:prstGeom>
          <a:noFill/>
          <a:ln>
            <a:noFill/>
          </a:ln>
        </p:spPr>
      </p:pic>
      <p:sp>
        <p:nvSpPr>
          <p:cNvPr id="315" name="Google Shape;315;p33"/>
          <p:cNvSpPr txBox="1"/>
          <p:nvPr/>
        </p:nvSpPr>
        <p:spPr>
          <a:xfrm>
            <a:off x="199975" y="1055900"/>
            <a:ext cx="506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grpSp>
        <p:nvGrpSpPr>
          <p:cNvPr id="316" name="Google Shape;316;p33"/>
          <p:cNvGrpSpPr/>
          <p:nvPr/>
        </p:nvGrpSpPr>
        <p:grpSpPr>
          <a:xfrm>
            <a:off x="3666350" y="586175"/>
            <a:ext cx="5287158" cy="4517617"/>
            <a:chOff x="5955217" y="1120105"/>
            <a:chExt cx="4495500" cy="4199700"/>
          </a:xfrm>
        </p:grpSpPr>
        <p:sp>
          <p:nvSpPr>
            <p:cNvPr id="317" name="Google Shape;317;p33"/>
            <p:cNvSpPr/>
            <p:nvPr/>
          </p:nvSpPr>
          <p:spPr>
            <a:xfrm>
              <a:off x="5955217" y="1120105"/>
              <a:ext cx="4495500" cy="4199700"/>
            </a:xfrm>
            <a:prstGeom prst="roundRect">
              <a:avLst>
                <a:gd fmla="val 16667" name="adj"/>
              </a:avLst>
            </a:prstGeom>
            <a:solidFill>
              <a:srgbClr val="D9EAD3"/>
            </a:solid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3"/>
            <p:cNvSpPr txBox="1"/>
            <p:nvPr/>
          </p:nvSpPr>
          <p:spPr>
            <a:xfrm>
              <a:off x="6083161" y="1313700"/>
              <a:ext cx="4239600" cy="377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highlight>
                    <a:srgbClr val="FFD966"/>
                  </a:highlight>
                  <a:latin typeface="Lato"/>
                  <a:ea typeface="Lato"/>
                  <a:cs typeface="Lato"/>
                  <a:sym typeface="Lato"/>
                </a:rPr>
                <a:t>Organic Search - £29.91 (#6)</a:t>
              </a:r>
              <a:endParaRPr b="1" sz="1200">
                <a:highlight>
                  <a:srgbClr val="FFD966"/>
                </a:highlight>
                <a:latin typeface="Lato"/>
                <a:ea typeface="Lato"/>
                <a:cs typeface="Lato"/>
                <a:sym typeface="Lato"/>
              </a:endParaRPr>
            </a:p>
            <a:p>
              <a:pPr indent="0" lvl="0" marL="0" rtl="0" algn="l">
                <a:spcBef>
                  <a:spcPts val="0"/>
                </a:spcBef>
                <a:spcAft>
                  <a:spcPts val="0"/>
                </a:spcAft>
                <a:buNone/>
              </a:pPr>
              <a:r>
                <a:rPr lang="en" sz="1200">
                  <a:highlight>
                    <a:srgbClr val="FFD966"/>
                  </a:highlight>
                  <a:latin typeface="Lato"/>
                  <a:ea typeface="Lato"/>
                  <a:cs typeface="Lato"/>
                  <a:sym typeface="Lato"/>
                </a:rPr>
                <a:t>Volume:</a:t>
              </a:r>
              <a:r>
                <a:rPr b="1" lang="en" sz="1200">
                  <a:highlight>
                    <a:srgbClr val="FFD966"/>
                  </a:highlight>
                  <a:latin typeface="Lato"/>
                  <a:ea typeface="Lato"/>
                  <a:cs typeface="Lato"/>
                  <a:sym typeface="Lato"/>
                </a:rPr>
                <a:t> 265.2K (#1)</a:t>
              </a:r>
              <a:endParaRPr b="1" sz="1200">
                <a:highlight>
                  <a:srgbClr val="FFD966"/>
                </a:highlight>
                <a:latin typeface="Lato"/>
                <a:ea typeface="Lato"/>
                <a:cs typeface="Lato"/>
                <a:sym typeface="Lato"/>
              </a:endParaRPr>
            </a:p>
            <a:p>
              <a:pPr indent="0" lvl="0" marL="0" rtl="0" algn="l">
                <a:spcBef>
                  <a:spcPts val="0"/>
                </a:spcBef>
                <a:spcAft>
                  <a:spcPts val="0"/>
                </a:spcAft>
                <a:buNone/>
              </a:pPr>
              <a:r>
                <a:rPr lang="en" sz="1200">
                  <a:highlight>
                    <a:srgbClr val="FFD966"/>
                  </a:highlight>
                  <a:latin typeface="Lato"/>
                  <a:ea typeface="Lato"/>
                  <a:cs typeface="Lato"/>
                  <a:sym typeface="Lato"/>
                </a:rPr>
                <a:t>Insight: Highest volume channel, approximately double CPC’s volume</a:t>
              </a:r>
              <a:endParaRPr sz="1200">
                <a:highlight>
                  <a:srgbClr val="FFD966"/>
                </a:highlight>
                <a:latin typeface="Lato"/>
                <a:ea typeface="Lato"/>
                <a:cs typeface="Lato"/>
                <a:sym typeface="Lato"/>
              </a:endParaRPr>
            </a:p>
            <a:p>
              <a:pPr indent="0" lvl="0" marL="0" rtl="0" algn="l">
                <a:spcBef>
                  <a:spcPts val="0"/>
                </a:spcBef>
                <a:spcAft>
                  <a:spcPts val="0"/>
                </a:spcAft>
                <a:buNone/>
              </a:pPr>
              <a:r>
                <a:t/>
              </a:r>
              <a:endParaRPr sz="1200">
                <a:highlight>
                  <a:srgbClr val="FFD966"/>
                </a:highlight>
                <a:latin typeface="Lato"/>
                <a:ea typeface="Lato"/>
                <a:cs typeface="Lato"/>
                <a:sym typeface="Lato"/>
              </a:endParaRPr>
            </a:p>
            <a:p>
              <a:pPr indent="0" lvl="0" marL="0" rtl="0" algn="l">
                <a:spcBef>
                  <a:spcPts val="0"/>
                </a:spcBef>
                <a:spcAft>
                  <a:spcPts val="0"/>
                </a:spcAft>
                <a:buNone/>
              </a:pPr>
              <a:r>
                <a:rPr b="1" lang="en" sz="1200">
                  <a:latin typeface="Lato"/>
                  <a:ea typeface="Lato"/>
                  <a:cs typeface="Lato"/>
                  <a:sym typeface="Lato"/>
                </a:rPr>
                <a:t>Referral - £41.80 (#1)</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Volume:</a:t>
              </a:r>
              <a:r>
                <a:rPr b="1" lang="en" sz="1200">
                  <a:latin typeface="Lato"/>
                  <a:ea typeface="Lato"/>
                  <a:cs typeface="Lato"/>
                  <a:sym typeface="Lato"/>
                </a:rPr>
                <a:t> 2.1K (#7)</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Insight: Low cost involved, most valuable channel</a:t>
              </a:r>
              <a:endParaRPr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spcBef>
                  <a:spcPts val="0"/>
                </a:spcBef>
                <a:spcAft>
                  <a:spcPts val="0"/>
                </a:spcAft>
                <a:buNone/>
              </a:pPr>
              <a:r>
                <a:rPr b="1" lang="en" sz="1200">
                  <a:latin typeface="Lato"/>
                  <a:ea typeface="Lato"/>
                  <a:cs typeface="Lato"/>
                  <a:sym typeface="Lato"/>
                </a:rPr>
                <a:t>Direct Hyperlink- £32.07 (#3)</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Volume:</a:t>
              </a:r>
              <a:r>
                <a:rPr b="1" lang="en" sz="1200">
                  <a:latin typeface="Lato"/>
                  <a:ea typeface="Lato"/>
                  <a:cs typeface="Lato"/>
                  <a:sym typeface="Lato"/>
                </a:rPr>
                <a:t> 85.5K (#3)</a:t>
              </a:r>
              <a:endParaRPr b="1" sz="1200">
                <a:latin typeface="Lato"/>
                <a:ea typeface="Lato"/>
                <a:cs typeface="Lato"/>
                <a:sym typeface="Lato"/>
              </a:endParaRPr>
            </a:p>
            <a:p>
              <a:pPr indent="0" lvl="0" marL="0" rtl="0" algn="l">
                <a:spcBef>
                  <a:spcPts val="0"/>
                </a:spcBef>
                <a:spcAft>
                  <a:spcPts val="0"/>
                </a:spcAft>
                <a:buNone/>
              </a:pPr>
              <a:r>
                <a:rPr lang="en" sz="1200">
                  <a:latin typeface="Lato"/>
                  <a:ea typeface="Lato"/>
                  <a:cs typeface="Lato"/>
                  <a:sym typeface="Lato"/>
                </a:rPr>
                <a:t>Insight: 3rd highest volume channel, returning customers</a:t>
              </a:r>
              <a:endParaRPr b="1" sz="1200">
                <a:latin typeface="Lato"/>
                <a:ea typeface="Lato"/>
                <a:cs typeface="Lato"/>
                <a:sym typeface="Lato"/>
              </a:endParaRPr>
            </a:p>
            <a:p>
              <a:pPr indent="0" lvl="0" marL="0" rtl="0" algn="l">
                <a:spcBef>
                  <a:spcPts val="0"/>
                </a:spcBef>
                <a:spcAft>
                  <a:spcPts val="0"/>
                </a:spcAft>
                <a:buNone/>
              </a:pPr>
              <a:r>
                <a:t/>
              </a:r>
              <a:endParaRPr sz="1200">
                <a:latin typeface="Lato"/>
                <a:ea typeface="Lato"/>
                <a:cs typeface="Lato"/>
                <a:sym typeface="Lato"/>
              </a:endParaRPr>
            </a:p>
            <a:p>
              <a:pPr indent="0" lvl="0" marL="0" rtl="0" algn="l">
                <a:lnSpc>
                  <a:spcPct val="200000"/>
                </a:lnSpc>
                <a:spcBef>
                  <a:spcPts val="0"/>
                </a:spcBef>
                <a:spcAft>
                  <a:spcPts val="0"/>
                </a:spcAft>
                <a:buNone/>
              </a:pPr>
              <a:r>
                <a:rPr b="1" lang="en" sz="1200">
                  <a:solidFill>
                    <a:srgbClr val="1D1C1D"/>
                  </a:solidFill>
                  <a:latin typeface="Lato"/>
                  <a:ea typeface="Lato"/>
                  <a:cs typeface="Lato"/>
                  <a:sym typeface="Lato"/>
                </a:rPr>
                <a:t>Recommendation:</a:t>
              </a:r>
              <a:endParaRPr b="1" sz="1200">
                <a:solidFill>
                  <a:srgbClr val="1D1C1D"/>
                </a:solidFill>
                <a:latin typeface="Lato"/>
                <a:ea typeface="Lato"/>
                <a:cs typeface="Lato"/>
                <a:sym typeface="Lato"/>
              </a:endParaRPr>
            </a:p>
            <a:p>
              <a:pPr indent="-304800" lvl="0" marL="457200" rtl="0" algn="l">
                <a:lnSpc>
                  <a:spcPct val="150000"/>
                </a:lnSpc>
                <a:spcBef>
                  <a:spcPts val="0"/>
                </a:spcBef>
                <a:spcAft>
                  <a:spcPts val="0"/>
                </a:spcAft>
                <a:buClr>
                  <a:srgbClr val="1D1C1D"/>
                </a:buClr>
                <a:buSzPts val="1200"/>
                <a:buFont typeface="Lato"/>
                <a:buChar char="●"/>
              </a:pPr>
              <a:r>
                <a:rPr lang="en" sz="1200">
                  <a:solidFill>
                    <a:srgbClr val="1D1C1D"/>
                  </a:solidFill>
                  <a:latin typeface="Lato"/>
                  <a:ea typeface="Lato"/>
                  <a:cs typeface="Lato"/>
                  <a:sym typeface="Lato"/>
                </a:rPr>
                <a:t>Reduce CPC Marketing Spend and Redirect Funding to SEO </a:t>
              </a:r>
              <a:endParaRPr sz="1200">
                <a:solidFill>
                  <a:srgbClr val="1D1C1D"/>
                </a:solidFill>
                <a:latin typeface="Lato"/>
                <a:ea typeface="Lato"/>
                <a:cs typeface="Lato"/>
                <a:sym typeface="Lato"/>
              </a:endParaRPr>
            </a:p>
            <a:p>
              <a:pPr indent="-304800" lvl="1" marL="914400" rtl="0" algn="l">
                <a:lnSpc>
                  <a:spcPct val="150000"/>
                </a:lnSpc>
                <a:spcBef>
                  <a:spcPts val="0"/>
                </a:spcBef>
                <a:spcAft>
                  <a:spcPts val="0"/>
                </a:spcAft>
                <a:buClr>
                  <a:srgbClr val="1D1C1D"/>
                </a:buClr>
                <a:buSzPts val="1200"/>
                <a:buFont typeface="Lato"/>
                <a:buChar char="○"/>
              </a:pPr>
              <a:r>
                <a:rPr lang="en" sz="1200">
                  <a:solidFill>
                    <a:srgbClr val="1D1C1D"/>
                  </a:solidFill>
                  <a:latin typeface="Lato"/>
                  <a:ea typeface="Lato"/>
                  <a:cs typeface="Lato"/>
                  <a:sym typeface="Lato"/>
                </a:rPr>
                <a:t>Only 7.5% greater AR/T than Organic Search with half the Volume</a:t>
              </a:r>
              <a:endParaRPr sz="1200">
                <a:solidFill>
                  <a:srgbClr val="1D1C1D"/>
                </a:solidFill>
                <a:latin typeface="Lato"/>
                <a:ea typeface="Lato"/>
                <a:cs typeface="Lato"/>
                <a:sym typeface="Lato"/>
              </a:endParaRPr>
            </a:p>
            <a:p>
              <a:pPr indent="-304800" lvl="1" marL="914400" rtl="0" algn="l">
                <a:lnSpc>
                  <a:spcPct val="150000"/>
                </a:lnSpc>
                <a:spcBef>
                  <a:spcPts val="0"/>
                </a:spcBef>
                <a:spcAft>
                  <a:spcPts val="0"/>
                </a:spcAft>
                <a:buClr>
                  <a:srgbClr val="1D1C1D"/>
                </a:buClr>
                <a:buSzPts val="1200"/>
                <a:buFont typeface="Lato"/>
                <a:buChar char="○"/>
              </a:pPr>
              <a:r>
                <a:rPr lang="en" sz="1200">
                  <a:solidFill>
                    <a:srgbClr val="1D1C1D"/>
                  </a:solidFill>
                  <a:latin typeface="Lato"/>
                  <a:ea typeface="Lato"/>
                  <a:cs typeface="Lato"/>
                  <a:sym typeface="Lato"/>
                </a:rPr>
                <a:t>SEO is Cheaper than CPC  (34% of the price on average) and Generates 85% More Revenue than CPC</a:t>
              </a:r>
              <a:endParaRPr sz="1200">
                <a:solidFill>
                  <a:srgbClr val="1D1C1D"/>
                </a:solidFill>
                <a:latin typeface="Lato"/>
                <a:ea typeface="Lato"/>
                <a:cs typeface="Lato"/>
                <a:sym typeface="Lato"/>
              </a:endParaRPr>
            </a:p>
          </p:txBody>
        </p:sp>
      </p:grpSp>
      <p:sp>
        <p:nvSpPr>
          <p:cNvPr id="319" name="Google Shape;319;p33"/>
          <p:cNvSpPr/>
          <p:nvPr/>
        </p:nvSpPr>
        <p:spPr>
          <a:xfrm rot="-5400000">
            <a:off x="1825275" y="1090550"/>
            <a:ext cx="211500" cy="142200"/>
          </a:xfrm>
          <a:prstGeom prst="lef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20" name="Google Shape;320;p33"/>
          <p:cNvSpPr/>
          <p:nvPr/>
        </p:nvSpPr>
        <p:spPr>
          <a:xfrm rot="-5400000">
            <a:off x="612200" y="2924775"/>
            <a:ext cx="211500" cy="142200"/>
          </a:xfrm>
          <a:prstGeom prst="left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21" name="Google Shape;321;p33"/>
          <p:cNvSpPr/>
          <p:nvPr/>
        </p:nvSpPr>
        <p:spPr>
          <a:xfrm rot="-5400000">
            <a:off x="1328850" y="1054903"/>
            <a:ext cx="211500" cy="142200"/>
          </a:xfrm>
          <a:prstGeom prst="leftArrow">
            <a:avLst>
              <a:gd fmla="val 50000" name="adj1"/>
              <a:gd fmla="val 50000" name="adj2"/>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
        <p:nvSpPr>
          <p:cNvPr id="322" name="Google Shape;322;p33"/>
          <p:cNvSpPr/>
          <p:nvPr/>
        </p:nvSpPr>
        <p:spPr>
          <a:xfrm rot="-5400000">
            <a:off x="860650" y="3727325"/>
            <a:ext cx="211500" cy="142200"/>
          </a:xfrm>
          <a:prstGeom prst="leftArrow">
            <a:avLst>
              <a:gd fmla="val 50000" name="adj1"/>
              <a:gd fmla="val 50000" name="adj2"/>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dk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