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p.io/topics/ecommerce-conversion-funnel-optimization-guide" TargetMode="External"/><Relationship Id="rId3" Type="http://schemas.openxmlformats.org/officeDocument/2006/relationships/hyperlink" Target="https://databox.com/improve-your-funnel-conversion-rat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 business assessment conducted for Prism’s functional areas of Customer, Marketing Web &amp; Product. With analysis of the KPI’s &amp; KRI’s, and recommendations for each area.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0c2b68d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0c2b68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a3ab90f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a3ab90f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Analysis:-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Average Transaction Value ranges from £20 - £46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Average order numbers are only around 1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Churn rate decreased ‘20-’21 but increased in ‘22 at 14% - 16%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a3ab90f4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a3ab90f4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Analysis:-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Revenue from marketing channels with overall lowest from TikTok, Youtube &amp; Twitter between £85 - £150 over the 3 years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Revenue per transaction at similar levels and of growth for desktop, mobile &amp; tablet from £25 to £38, 2020-2022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3 of the lowest transaction revenue from traffic mediums - Influencer, Referral.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Opt-ins 5% - 17% across the country, more info needed - Open &amp; Click rate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Not to continue investing in low income revenue channels, continue focus on high income generating ones - Google (£10.2k), Direct (£2.7k)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Eliminate traffic mediums which contribute low income, focus on high income generating ones - Comparison &amp; CPM (£54 &amp; £48 per trans’ )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Provider special email offers to encourage opt-ins and increase customer engagement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Increase mobile app engagement with user friendliness &amp; personalization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ab90f4b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3ab90f4b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Analysis:-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Lowest profitability from beachwear due to seasonality, but shoes &amp; bags overall lowest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Return rate from 26% - 29% between 2020 and 2022 - Industry average 20%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Most returns are from shoes &amp; bags over the 3 years with up to 36% return rate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Find out reason for returns by carrying out customer feedback survey to see how best to overcome these returns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Provide store credit in exchange to ensure customers still spend with us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Take customer identification to combat serial returners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Provide clearer product information online</a:t>
            </a:r>
            <a:r>
              <a:rPr lang="en-GB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Invest in quality control and improvement for all products with return rates above industry average.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3ab90f4b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3ab90f4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0.9% Conversion Rate, compared to industry average of 2.6%.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https://www.heap.io/topics/ecommerce-conversion-funnel-optimization-guide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7.5% conversion from View Item to Add to Cart compared to 16.7% conversion from Add to Cart to Purchase.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Use effective CTAs, clock countdowns, and personalised messages in A/B testing to drive up the funnel conversion rate from View Item to Add to Cart.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82-95% of customers will come back if marketing is done in a timely and effective manner and will also recommend Prism to 5 potential customers on average.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https://databox.com/improve-your-funnel-conversion-rate</a:t>
            </a: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Implement mobile app to increase Revenue per Visit by mobiles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Implement mobile app to increase revenue per Visit by mobiles- Ever-increasing use of smartphones and an increasingly common sight in every industry.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5b615ce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5b615ce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●"/>
            </a:pP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Web - </a:t>
            </a:r>
            <a:r>
              <a:rPr lang="en-GB" sz="1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To go through the website and checkout process ourselves to ensure user friendliness, speed and simplified browse to checkout process</a:t>
            </a:r>
            <a:endParaRPr sz="1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5b615ce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5b615ce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hyperlink" Target="https://rb.gy/tsh0l" TargetMode="External"/><Relationship Id="rId5" Type="http://schemas.openxmlformats.org/officeDocument/2006/relationships/hyperlink" Target="https://rb.gy/y6yw3" TargetMode="External"/><Relationship Id="rId6" Type="http://schemas.openxmlformats.org/officeDocument/2006/relationships/hyperlink" Target="https://rb.gy/qbs4s" TargetMode="External"/><Relationship Id="rId7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05528" y="3971391"/>
            <a:ext cx="68085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Cubic Consulting</a:t>
            </a:r>
            <a:endParaRPr sz="20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Expertly </a:t>
            </a:r>
            <a:r>
              <a:rPr i="1" lang="en-GB" sz="16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navigating the data maze for you</a:t>
            </a:r>
            <a:endParaRPr i="1" sz="16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02675"/>
            <a:ext cx="45552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549922" y="148391"/>
            <a:ext cx="68085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Business Performance </a:t>
            </a:r>
            <a:endParaRPr sz="40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 Review of PRISM</a:t>
            </a:r>
            <a:endParaRPr sz="40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00" y="1968574"/>
            <a:ext cx="4017050" cy="17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EXECUTIVE SUMMARY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31000" y="1254675"/>
            <a:ext cx="7852200" cy="31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Customer:- </a:t>
            </a: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Churn rate decreased ‘20-’21 but increased in ‘22 at 14% - 16%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Marketing:- Opt-in customers spent lower than non-opt-ins due to coupon usage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Product:- </a:t>
            </a: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Return rate from 26% - 29% between ‘20 and ‘22 against industry average 20%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AutoNum type="arabicParenR"/>
            </a:pP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Web:- </a:t>
            </a:r>
            <a:r>
              <a:rPr lang="en-GB" sz="1400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0.9% Conversion Rate, compared to industry average of 2.6%. </a:t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82838"/>
            <a:ext cx="8520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40950" y="3206125"/>
            <a:ext cx="783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Provide free shipping for orders over £50 to increase transaction value.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Provide 10% discount with multi-buy to increase order numbers.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Reduce churn rate with customer satisfaction surveys for further insight.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050" y="1089075"/>
            <a:ext cx="2620876" cy="18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000" y="1089075"/>
            <a:ext cx="2620876" cy="18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350" y="1089075"/>
            <a:ext cx="2522476" cy="189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6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898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Marketing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31000" y="2849175"/>
            <a:ext cx="804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Focus on SEO for Organic Search &amp; high income generating marketing channel - Google (£10.2k) and on high income generating traffic mediums - Comparison &amp; CPM (£54 &amp; £48 per trans’ )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Discontinue investment in low income revenue channels - TikTok, Youtube &amp; Twitter, and low income traffic mediums - Influencer &amp; Referral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10% sign up offers with email to encourage opt-ins as proven positive coupon activity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700" y="995800"/>
            <a:ext cx="3552825" cy="19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 b="0" l="0" r="63353" t="0"/>
          <a:stretch/>
        </p:blipFill>
        <p:spPr>
          <a:xfrm>
            <a:off x="221400" y="995800"/>
            <a:ext cx="2162999" cy="194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5100" y="982775"/>
            <a:ext cx="2076900" cy="19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7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898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Product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673891" y="3055244"/>
            <a:ext cx="763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 feedback survey </a:t>
            </a: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to see how best to overcome returns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Provide store credit in exchange for returns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Take customer identification to combat serial returners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Quality control &amp; provide clearer product information online</a:t>
            </a:r>
            <a:r>
              <a:rPr lang="en-GB"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25" y="1030450"/>
            <a:ext cx="2063400" cy="19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300" y="1030450"/>
            <a:ext cx="2063400" cy="19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175" y="3263612"/>
            <a:ext cx="1765275" cy="17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400" y="1030450"/>
            <a:ext cx="8053274" cy="198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8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33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Web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703700" y="2998525"/>
            <a:ext cx="772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Recommendations:-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Use A/B testing or a multivariate testing software - Google Optimize, to test the optimal purchase to pay process - call to action, page layout, product description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Email personalisation to target and bring back customers who visited but left without proceeding through the website.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Implement mobile app to increase Revenue per Visit by mobiles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49" y="981400"/>
            <a:ext cx="2581701" cy="1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 b="0" l="0" r="42551" t="0"/>
          <a:stretch/>
        </p:blipFill>
        <p:spPr>
          <a:xfrm>
            <a:off x="2910900" y="981400"/>
            <a:ext cx="2709475" cy="1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 b="0" l="0" r="45259" t="0"/>
          <a:stretch/>
        </p:blipFill>
        <p:spPr>
          <a:xfrm>
            <a:off x="5722600" y="981400"/>
            <a:ext cx="2645673" cy="180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 would have also liked to look at…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 txBox="1"/>
          <p:nvPr/>
        </p:nvSpPr>
        <p:spPr>
          <a:xfrm>
            <a:off x="874275" y="1146775"/>
            <a:ext cx="674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Customer:- Demographics, seasonality and trends to benchmark against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Marketing:- Open &amp; click through rates to assess opt-in success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Product:- Detailed product information such as sizes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Web:- To go through the website and checkout process ourselves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031150" y="3492863"/>
            <a:ext cx="331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Assumption:-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Guest customers not accounted for as we cannot track customer history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916175" y="3492875"/>
            <a:ext cx="3315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Limitation:-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alatino"/>
              <a:buChar char="●"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Lack of data for marketing costs - unable to assess budgets and total net profit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56000" y="0"/>
            <a:ext cx="1156575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42886" l="49481" r="8517" t="0"/>
          <a:stretch/>
        </p:blipFill>
        <p:spPr>
          <a:xfrm>
            <a:off x="6" y="4466484"/>
            <a:ext cx="531000" cy="6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0"/>
          <p:cNvCxnSpPr/>
          <p:nvPr/>
        </p:nvCxnSpPr>
        <p:spPr>
          <a:xfrm flipH="1">
            <a:off x="8575541" y="1109572"/>
            <a:ext cx="18900" cy="3216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 rot="10800000">
            <a:off x="8585225" y="4325700"/>
            <a:ext cx="564000" cy="8178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 flipH="1" rot="10800000">
            <a:off x="-18800" y="338625"/>
            <a:ext cx="357300" cy="310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 flipH="1" rot="10800000">
            <a:off x="338500" y="-75"/>
            <a:ext cx="9300" cy="348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921575" y="3451700"/>
            <a:ext cx="713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Our workings:-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alatino"/>
                <a:ea typeface="Palatino"/>
                <a:cs typeface="Palatino"/>
                <a:sym typeface="Palatino"/>
                <a:hlinkClick r:id="rId4"/>
              </a:rPr>
              <a:t>https://rb.gy/tsh0l</a:t>
            </a: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>
              <a:solidFill>
                <a:srgbClr val="CCCCCC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alatino"/>
                <a:ea typeface="Palatino"/>
                <a:cs typeface="Palatino"/>
                <a:sym typeface="Palatino"/>
                <a:hlinkClick r:id="rId5"/>
              </a:rPr>
              <a:t>https://rb.gy/y6yw3</a:t>
            </a:r>
            <a:r>
              <a:rPr lang="en-GB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alatino"/>
                <a:ea typeface="Palatino"/>
                <a:cs typeface="Palatino"/>
                <a:sym typeface="Palatino"/>
              </a:rPr>
              <a:t>Our dashboard:- </a:t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alatino"/>
                <a:ea typeface="Palatino"/>
                <a:cs typeface="Palatino"/>
                <a:sym typeface="Palatino"/>
                <a:hlinkClick r:id="rId6"/>
              </a:rPr>
              <a:t>https://rb.gy/qbs4s</a:t>
            </a:r>
            <a:r>
              <a:rPr lang="en-GB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745500" y="2647325"/>
            <a:ext cx="73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Questions &amp; Feedback welcome</a:t>
            </a:r>
            <a:endParaRPr sz="200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0623" y="842400"/>
            <a:ext cx="2712313" cy="1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