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458" r:id="rId2"/>
    <p:sldId id="506" r:id="rId3"/>
    <p:sldId id="350" r:id="rId4"/>
    <p:sldId id="477" r:id="rId5"/>
    <p:sldId id="372" r:id="rId6"/>
    <p:sldId id="508" r:id="rId7"/>
    <p:sldId id="574" r:id="rId8"/>
    <p:sldId id="376" r:id="rId9"/>
    <p:sldId id="569" r:id="rId10"/>
    <p:sldId id="355" r:id="rId11"/>
    <p:sldId id="356" r:id="rId12"/>
    <p:sldId id="572" r:id="rId13"/>
    <p:sldId id="305" r:id="rId14"/>
    <p:sldId id="381" r:id="rId15"/>
    <p:sldId id="575" r:id="rId16"/>
    <p:sldId id="387" r:id="rId17"/>
    <p:sldId id="564" r:id="rId18"/>
    <p:sldId id="563" r:id="rId19"/>
    <p:sldId id="562" r:id="rId20"/>
    <p:sldId id="539" r:id="rId21"/>
    <p:sldId id="571" r:id="rId22"/>
    <p:sldId id="347" r:id="rId23"/>
    <p:sldId id="577" r:id="rId24"/>
    <p:sldId id="383" r:id="rId25"/>
    <p:sldId id="565" r:id="rId26"/>
    <p:sldId id="513" r:id="rId27"/>
  </p:sldIdLst>
  <p:sldSz cx="9906000" cy="6858000" type="A4"/>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32" userDrawn="1">
          <p15:clr>
            <a:srgbClr val="A4A3A4"/>
          </p15:clr>
        </p15:guide>
        <p15:guide id="2" pos="213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AAAA"/>
    <a:srgbClr val="929090"/>
    <a:srgbClr val="1224A6"/>
    <a:srgbClr val="FF00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23" autoAdjust="0"/>
    <p:restoredTop sz="92955" autoAdjust="0"/>
  </p:normalViewPr>
  <p:slideViewPr>
    <p:cSldViewPr>
      <p:cViewPr varScale="1">
        <p:scale>
          <a:sx n="80" d="100"/>
          <a:sy n="80" d="100"/>
        </p:scale>
        <p:origin x="1277" y="4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5136"/>
    </p:cViewPr>
  </p:sorterViewPr>
  <p:notesViewPr>
    <p:cSldViewPr>
      <p:cViewPr varScale="1">
        <p:scale>
          <a:sx n="52" d="100"/>
          <a:sy n="52" d="100"/>
        </p:scale>
        <p:origin x="2964" y="90"/>
      </p:cViewPr>
      <p:guideLst>
        <p:guide orient="horz" pos="3132"/>
        <p:guide pos="213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29761" y="0"/>
            <a:ext cx="2929837" cy="497126"/>
          </a:xfrm>
          <a:prstGeom prst="rect">
            <a:avLst/>
          </a:prstGeom>
        </p:spPr>
        <p:txBody>
          <a:bodyPr vert="horz" lIns="91440" tIns="45720" rIns="91440" bIns="45720" rtlCol="0"/>
          <a:lstStyle>
            <a:lvl1pPr algn="r">
              <a:defRPr sz="1200"/>
            </a:lvl1pPr>
          </a:lstStyle>
          <a:p>
            <a:fld id="{FDBD6149-F860-46EB-888F-B7F54A879ACB}" type="datetimeFigureOut">
              <a:rPr lang="en-US" smtClean="0"/>
              <a:pPr/>
              <a:t>5/31/2022</a:t>
            </a:fld>
            <a:endParaRPr lang="en-US" dirty="0"/>
          </a:p>
        </p:txBody>
      </p:sp>
      <p:sp>
        <p:nvSpPr>
          <p:cNvPr id="4" name="Footer Placeholder 3"/>
          <p:cNvSpPr>
            <a:spLocks noGrp="1"/>
          </p:cNvSpPr>
          <p:nvPr>
            <p:ph type="ftr" sz="quarter" idx="2"/>
          </p:nvPr>
        </p:nvSpPr>
        <p:spPr>
          <a:xfrm>
            <a:off x="0" y="9443662"/>
            <a:ext cx="2929837" cy="497126"/>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29761" y="9443662"/>
            <a:ext cx="2929837" cy="497126"/>
          </a:xfrm>
          <a:prstGeom prst="rect">
            <a:avLst/>
          </a:prstGeom>
        </p:spPr>
        <p:txBody>
          <a:bodyPr vert="horz" lIns="91440" tIns="45720" rIns="91440" bIns="45720" rtlCol="0" anchor="b"/>
          <a:lstStyle>
            <a:lvl1pPr algn="r">
              <a:defRPr sz="1200"/>
            </a:lvl1pPr>
          </a:lstStyle>
          <a:p>
            <a:fld id="{70C51A9C-BC3B-4640-9559-50261E7C82D1}" type="slidenum">
              <a:rPr lang="en-US" smtClean="0"/>
              <a:pPr/>
              <a:t>‹#›</a:t>
            </a:fld>
            <a:endParaRPr lang="en-US" dirty="0"/>
          </a:p>
        </p:txBody>
      </p:sp>
    </p:spTree>
    <p:extLst>
      <p:ext uri="{BB962C8B-B14F-4D97-AF65-F5344CB8AC3E}">
        <p14:creationId xmlns:p14="http://schemas.microsoft.com/office/powerpoint/2010/main" val="3077705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29761" y="0"/>
            <a:ext cx="2929837" cy="497126"/>
          </a:xfrm>
          <a:prstGeom prst="rect">
            <a:avLst/>
          </a:prstGeom>
        </p:spPr>
        <p:txBody>
          <a:bodyPr vert="horz" lIns="91440" tIns="45720" rIns="91440" bIns="45720" rtlCol="0"/>
          <a:lstStyle>
            <a:lvl1pPr algn="r">
              <a:defRPr sz="1200"/>
            </a:lvl1pPr>
          </a:lstStyle>
          <a:p>
            <a:fld id="{F54DE4C5-FD42-43C3-A107-FC2F226E7727}" type="datetimeFigureOut">
              <a:rPr lang="en-US" smtClean="0"/>
              <a:pPr/>
              <a:t>5/31/2022</a:t>
            </a:fld>
            <a:endParaRPr lang="en-US" dirty="0"/>
          </a:p>
        </p:txBody>
      </p:sp>
      <p:sp>
        <p:nvSpPr>
          <p:cNvPr id="4" name="Slide Image Placeholder 3"/>
          <p:cNvSpPr>
            <a:spLocks noGrp="1" noRot="1" noChangeAspect="1"/>
          </p:cNvSpPr>
          <p:nvPr>
            <p:ph type="sldImg" idx="2"/>
          </p:nvPr>
        </p:nvSpPr>
        <p:spPr>
          <a:xfrm>
            <a:off x="688975" y="746125"/>
            <a:ext cx="5383213" cy="37274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6117" y="4722694"/>
            <a:ext cx="5408930" cy="447413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3662"/>
            <a:ext cx="2929837" cy="497126"/>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29761" y="9443662"/>
            <a:ext cx="2929837" cy="497126"/>
          </a:xfrm>
          <a:prstGeom prst="rect">
            <a:avLst/>
          </a:prstGeom>
        </p:spPr>
        <p:txBody>
          <a:bodyPr vert="horz" lIns="91440" tIns="45720" rIns="91440" bIns="45720" rtlCol="0" anchor="b"/>
          <a:lstStyle>
            <a:lvl1pPr algn="r">
              <a:defRPr sz="1200"/>
            </a:lvl1pPr>
          </a:lstStyle>
          <a:p>
            <a:fld id="{808B528B-B34F-4B88-8010-3B17FC4A4621}" type="slidenum">
              <a:rPr lang="en-US" smtClean="0"/>
              <a:pPr/>
              <a:t>‹#›</a:t>
            </a:fld>
            <a:endParaRPr lang="en-US" dirty="0"/>
          </a:p>
        </p:txBody>
      </p:sp>
    </p:spTree>
    <p:extLst>
      <p:ext uri="{BB962C8B-B14F-4D97-AF65-F5344CB8AC3E}">
        <p14:creationId xmlns:p14="http://schemas.microsoft.com/office/powerpoint/2010/main" val="1205389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08B528B-B34F-4B88-8010-3B17FC4A4621}" type="slidenum">
              <a:rPr lang="en-US" smtClean="0"/>
              <a:pPr/>
              <a:t>11</a:t>
            </a:fld>
            <a:endParaRPr lang="en-US" dirty="0"/>
          </a:p>
        </p:txBody>
      </p:sp>
    </p:spTree>
    <p:extLst>
      <p:ext uri="{BB962C8B-B14F-4D97-AF65-F5344CB8AC3E}">
        <p14:creationId xmlns:p14="http://schemas.microsoft.com/office/powerpoint/2010/main" val="130189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08B528B-B34F-4B88-8010-3B17FC4A4621}" type="slidenum">
              <a:rPr lang="en-US" smtClean="0"/>
              <a:pPr/>
              <a:t>12</a:t>
            </a:fld>
            <a:endParaRPr lang="en-US" dirty="0"/>
          </a:p>
        </p:txBody>
      </p:sp>
    </p:spTree>
    <p:extLst>
      <p:ext uri="{BB962C8B-B14F-4D97-AF65-F5344CB8AC3E}">
        <p14:creationId xmlns:p14="http://schemas.microsoft.com/office/powerpoint/2010/main" val="3771272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5/31/2022</a:t>
            </a:fld>
            <a:endParaRPr lang="en-US" dirty="0"/>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95300" y="1600201"/>
            <a:ext cx="89154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5/31/2022</a:t>
            </a:fld>
            <a:endParaRPr lang="en-US" dirty="0"/>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74639"/>
            <a:ext cx="652145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5/31/2022</a:t>
            </a:fld>
            <a:endParaRPr lang="en-US" dirty="0"/>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95300" y="1600201"/>
            <a:ext cx="89154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19336" y="6308727"/>
            <a:ext cx="2311400" cy="365125"/>
          </a:xfrm>
          <a:prstGeom prst="rect">
            <a:avLst/>
          </a:prstGeom>
        </p:spPr>
        <p:txBody>
          <a:bodyPr/>
          <a:lstStyle/>
          <a:p>
            <a:fld id="{1D8BD707-D9CF-40AE-B4C6-C98DA3205C09}" type="datetimeFigureOut">
              <a:rPr lang="en-US" smtClean="0"/>
              <a:pPr/>
              <a:t>5/31/2022</a:t>
            </a:fld>
            <a:endParaRPr lang="en-US" dirty="0"/>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dirty="0"/>
          </a:p>
        </p:txBody>
      </p:sp>
      <p:sp>
        <p:nvSpPr>
          <p:cNvPr id="7" name="Rectangle 6"/>
          <p:cNvSpPr/>
          <p:nvPr userDrawn="1"/>
        </p:nvSpPr>
        <p:spPr>
          <a:xfrm>
            <a:off x="200472" y="6721476"/>
            <a:ext cx="294828" cy="919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p:cNvPicPr>
            <a:picLocks noChangeAspect="1"/>
          </p:cNvPicPr>
          <p:nvPr userDrawn="1"/>
        </p:nvPicPr>
        <p:blipFill>
          <a:blip r:embed="rId2"/>
          <a:stretch>
            <a:fillRect/>
          </a:stretch>
        </p:blipFill>
        <p:spPr>
          <a:xfrm>
            <a:off x="272480" y="6705906"/>
            <a:ext cx="2416616" cy="15209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5/31/2022</a:t>
            </a:fld>
            <a:endParaRPr lang="en-US" dirty="0"/>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9530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280592" y="6356351"/>
            <a:ext cx="2657500" cy="365125"/>
          </a:xfrm>
          <a:prstGeom prst="rect">
            <a:avLst/>
          </a:prstGeom>
        </p:spPr>
        <p:txBody>
          <a:bodyPr/>
          <a:lstStyle/>
          <a:p>
            <a:fld id="{1D8BD707-D9CF-40AE-B4C6-C98DA3205C09}" type="datetimeFigureOut">
              <a:rPr lang="en-US" smtClean="0"/>
              <a:pPr/>
              <a:t>5/31/2022</a:t>
            </a:fld>
            <a:endParaRPr lang="en-US" dirty="0"/>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1"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5/31/2022</a:t>
            </a:fld>
            <a:endParaRPr lang="en-US" dirty="0"/>
          </a:p>
        </p:txBody>
      </p:sp>
      <p:sp>
        <p:nvSpPr>
          <p:cNvPr id="8" name="Footer Placeholder 7"/>
          <p:cNvSpPr>
            <a:spLocks noGrp="1"/>
          </p:cNvSpPr>
          <p:nvPr>
            <p:ph type="ftr" sz="quarter" idx="11"/>
          </p:nvPr>
        </p:nvSpPr>
        <p:spPr>
          <a:xfrm>
            <a:off x="3384550" y="6356351"/>
            <a:ext cx="31369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5/31/2022</a:t>
            </a:fld>
            <a:endParaRPr lang="en-US" dirty="0"/>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userDrawn="1"/>
        </p:nvSpPr>
        <p:spPr>
          <a:xfrm>
            <a:off x="0" y="6654842"/>
            <a:ext cx="2747868" cy="253916"/>
          </a:xfrm>
          <a:prstGeom prst="rect">
            <a:avLst/>
          </a:prstGeom>
          <a:noFill/>
        </p:spPr>
        <p:txBody>
          <a:bodyPr wrap="none" rtlCol="0">
            <a:spAutoFit/>
          </a:bodyPr>
          <a:lstStyle/>
          <a:p>
            <a:r>
              <a:rPr lang="en-US" sz="1050" dirty="0">
                <a:solidFill>
                  <a:schemeClr val="bg1"/>
                </a:solidFill>
              </a:rPr>
              <a:t>©M. S. Ramaiah University of Applied Sciences</a:t>
            </a:r>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1" y="273051"/>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1"/>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5/31/2022</a:t>
            </a:fld>
            <a:endParaRPr lang="en-US" dirty="0"/>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pPr/>
              <a:t>5/31/2022</a:t>
            </a:fld>
            <a:endParaRPr lang="en-US" dirty="0"/>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userDrawn="1"/>
        </p:nvSpPr>
        <p:spPr>
          <a:xfrm>
            <a:off x="6633" y="6654842"/>
            <a:ext cx="2747868" cy="253916"/>
          </a:xfrm>
          <a:prstGeom prst="rect">
            <a:avLst/>
          </a:prstGeom>
          <a:noFill/>
        </p:spPr>
        <p:txBody>
          <a:bodyPr wrap="none" rtlCol="0">
            <a:spAutoFit/>
          </a:bodyPr>
          <a:lstStyle/>
          <a:p>
            <a:r>
              <a:rPr lang="en-US" sz="1050" dirty="0">
                <a:solidFill>
                  <a:schemeClr val="bg1"/>
                </a:solidFill>
              </a:rPr>
              <a:t>©M. S. Ramaiah University of Applied Sciences</a:t>
            </a:r>
          </a:p>
        </p:txBody>
      </p:sp>
      <p:sp>
        <p:nvSpPr>
          <p:cNvPr id="17" name="Rectangle 16"/>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pic>
        <p:nvPicPr>
          <p:cNvPr id="10" name="Picture 9" descr="C:\Users\Paramesh\Desktop\Logo\Logo.png"/>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28464" y="6337321"/>
            <a:ext cx="262890" cy="3429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hdl.handle.net/10950/1862" TargetMode="External"/><Relationship Id="rId2" Type="http://schemas.openxmlformats.org/officeDocument/2006/relationships/hyperlink" Target="https://www.kaggle.com/eswarchandt/phishing-website-detector"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0552" y="1314569"/>
            <a:ext cx="8136904" cy="2369880"/>
          </a:xfrm>
          <a:prstGeom prst="rect">
            <a:avLst/>
          </a:prstGeom>
        </p:spPr>
        <p:txBody>
          <a:bodyPr wrap="square">
            <a:spAutoFit/>
          </a:bodyPr>
          <a:lstStyle/>
          <a:p>
            <a:r>
              <a:rPr lang="en-US" altLang="en-US" sz="3200" b="1" dirty="0">
                <a:solidFill>
                  <a:srgbClr val="FF0000"/>
                </a:solidFill>
              </a:rPr>
              <a:t>            </a:t>
            </a:r>
            <a:r>
              <a:rPr lang="en-US" altLang="en-US" sz="4400" b="1" dirty="0">
                <a:solidFill>
                  <a:srgbClr val="FF0000"/>
                </a:solidFill>
              </a:rPr>
              <a:t> Final Project Presentation </a:t>
            </a:r>
            <a:br>
              <a:rPr lang="en-US" altLang="en-US" sz="3200" b="1" dirty="0">
                <a:solidFill>
                  <a:srgbClr val="FF0000"/>
                </a:solidFill>
              </a:rPr>
            </a:br>
            <a:r>
              <a:rPr lang="en-US" altLang="en-US" sz="3200" b="1" dirty="0">
                <a:solidFill>
                  <a:srgbClr val="FF0000"/>
                </a:solidFill>
              </a:rPr>
              <a:t>	</a:t>
            </a:r>
          </a:p>
          <a:p>
            <a:r>
              <a:rPr lang="en-US" altLang="en-US" sz="3200" b="1" dirty="0">
                <a:solidFill>
                  <a:srgbClr val="FF0000"/>
                </a:solidFill>
              </a:rPr>
              <a:t>     </a:t>
            </a:r>
            <a:r>
              <a:rPr lang="en-US" altLang="en-US" sz="4000" b="1" dirty="0">
                <a:solidFill>
                  <a:schemeClr val="tx2"/>
                </a:solidFill>
              </a:rPr>
              <a:t>Phishing Site Detection</a:t>
            </a:r>
            <a:br>
              <a:rPr lang="en-US" altLang="en-US" sz="3200" b="1" dirty="0">
                <a:solidFill>
                  <a:srgbClr val="002060"/>
                </a:solidFill>
              </a:rPr>
            </a:br>
            <a:endParaRPr lang="en-US" sz="3200" dirty="0"/>
          </a:p>
        </p:txBody>
      </p:sp>
    </p:spTree>
    <p:extLst>
      <p:ext uri="{BB962C8B-B14F-4D97-AF65-F5344CB8AC3E}">
        <p14:creationId xmlns:p14="http://schemas.microsoft.com/office/powerpoint/2010/main" val="2817933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BA8F0-AE59-411E-A7EA-B2431F1ACDBE}"/>
              </a:ext>
            </a:extLst>
          </p:cNvPr>
          <p:cNvSpPr>
            <a:spLocks noGrp="1"/>
          </p:cNvSpPr>
          <p:nvPr>
            <p:ph type="title"/>
          </p:nvPr>
        </p:nvSpPr>
        <p:spPr/>
        <p:txBody>
          <a:bodyPr/>
          <a:lstStyle/>
          <a:p>
            <a:r>
              <a:rPr lang="en-US" sz="3200" b="1" dirty="0">
                <a:solidFill>
                  <a:srgbClr val="FF0000"/>
                </a:solidFill>
              </a:rPr>
              <a:t>Methods and Methodology </a:t>
            </a:r>
            <a:endParaRPr lang="en-US" dirty="0"/>
          </a:p>
        </p:txBody>
      </p:sp>
      <p:sp>
        <p:nvSpPr>
          <p:cNvPr id="3" name="Content Placeholder 2">
            <a:extLst>
              <a:ext uri="{FF2B5EF4-FFF2-40B4-BE49-F238E27FC236}">
                <a16:creationId xmlns:a16="http://schemas.microsoft.com/office/drawing/2014/main" id="{E55BA06E-5657-4724-841A-10F3693CBED0}"/>
              </a:ext>
            </a:extLst>
          </p:cNvPr>
          <p:cNvSpPr>
            <a:spLocks noGrp="1"/>
          </p:cNvSpPr>
          <p:nvPr>
            <p:ph idx="1"/>
          </p:nvPr>
        </p:nvSpPr>
        <p:spPr>
          <a:xfrm>
            <a:off x="495300" y="1143001"/>
            <a:ext cx="8915400" cy="4983168"/>
          </a:xfrm>
        </p:spPr>
        <p:txBody>
          <a:bodyPr/>
          <a:lstStyle/>
          <a:p>
            <a:pPr marL="0" indent="0" algn="just">
              <a:buNone/>
            </a:pPr>
            <a:r>
              <a:rPr lang="en-US" sz="2800" b="1" dirty="0">
                <a:solidFill>
                  <a:srgbClr val="FF0000"/>
                </a:solidFill>
              </a:rPr>
              <a:t>Loading data</a:t>
            </a:r>
          </a:p>
          <a:p>
            <a:pPr algn="l" fontAlgn="base"/>
            <a:r>
              <a:rPr lang="en-US" sz="2400" b="0" i="0" dirty="0">
                <a:effectLst/>
                <a:cs typeface="Calibri" panose="020F0502020204030204" pitchFamily="34" charset="0"/>
              </a:rPr>
              <a:t>A collection of website URLs for 11000+ websites. Each sample has 30 website parameters and a class label identifying it as a phishing website or not (1 or -1).</a:t>
            </a:r>
          </a:p>
          <a:p>
            <a:pPr algn="l" fontAlgn="base"/>
            <a:r>
              <a:rPr lang="en-US" sz="2400" b="0" i="0" dirty="0">
                <a:effectLst/>
                <a:cs typeface="Calibri" panose="020F0502020204030204" pitchFamily="34" charset="0"/>
              </a:rPr>
              <a:t>The data set also serves as an input for project scoping and tries to specify the functional and non-functional requirements for it.</a:t>
            </a:r>
          </a:p>
          <a:p>
            <a:pPr marL="0" lvl="0" indent="0" algn="just">
              <a:lnSpc>
                <a:spcPct val="150000"/>
              </a:lnSpc>
              <a:spcBef>
                <a:spcPts val="730"/>
              </a:spcBef>
              <a:spcAft>
                <a:spcPts val="0"/>
              </a:spcAft>
              <a:buNone/>
            </a:pPr>
            <a:r>
              <a:rPr lang="en-US" sz="28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Familiarizing with Data </a:t>
            </a:r>
            <a:endParaRPr lang="en-IN" sz="2800" b="1" dirty="0">
              <a:solidFill>
                <a:srgbClr val="FF0000"/>
              </a:solidFill>
              <a:latin typeface="Calibri" panose="020F0502020204030204" pitchFamily="34" charset="0"/>
              <a:ea typeface="Calibri" panose="020F0502020204030204" pitchFamily="34" charset="0"/>
            </a:endParaRPr>
          </a:p>
          <a:p>
            <a:pPr algn="just">
              <a:spcBef>
                <a:spcPts val="730"/>
              </a:spcBef>
            </a:pP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this step, few </a:t>
            </a:r>
            <a:r>
              <a:rPr lang="en-US" sz="24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dataframe</a:t>
            </a: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methods are used to look into the data and its</a:t>
            </a:r>
            <a:r>
              <a:rPr lang="en-IN" sz="2400" dirty="0">
                <a:latin typeface="Calibri" panose="020F0502020204030204" pitchFamily="34" charset="0"/>
                <a:ea typeface="Calibri" panose="020F0502020204030204" pitchFamily="34" charset="0"/>
              </a:rPr>
              <a:t> </a:t>
            </a: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features. It is helpful in checking if there is any missing value in dataset and to check if there is any outliners present in the dataset.</a:t>
            </a:r>
            <a:endParaRPr lang="en-IN" sz="2400" dirty="0">
              <a:effectLst/>
              <a:latin typeface="Calibri" panose="020F0502020204030204" pitchFamily="34" charset="0"/>
              <a:ea typeface="Calibri" panose="020F0502020204030204" pitchFamily="34" charset="0"/>
            </a:endParaRPr>
          </a:p>
          <a:p>
            <a:pPr marL="0" indent="0" algn="just">
              <a:buNone/>
            </a:pPr>
            <a:endParaRPr lang="en-US" b="1" dirty="0">
              <a:solidFill>
                <a:srgbClr val="FF0000"/>
              </a:solidFill>
            </a:endParaRPr>
          </a:p>
          <a:p>
            <a:pPr marL="0" indent="0">
              <a:buNone/>
            </a:pPr>
            <a:endParaRPr lang="en-US" sz="2800" dirty="0"/>
          </a:p>
        </p:txBody>
      </p:sp>
    </p:spTree>
    <p:extLst>
      <p:ext uri="{BB962C8B-B14F-4D97-AF65-F5344CB8AC3E}">
        <p14:creationId xmlns:p14="http://schemas.microsoft.com/office/powerpoint/2010/main" val="3289175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BD56-5B15-4FA7-BBCE-069A162855D0}"/>
              </a:ext>
            </a:extLst>
          </p:cNvPr>
          <p:cNvSpPr>
            <a:spLocks noGrp="1"/>
          </p:cNvSpPr>
          <p:nvPr>
            <p:ph type="title"/>
          </p:nvPr>
        </p:nvSpPr>
        <p:spPr>
          <a:xfrm>
            <a:off x="495300" y="457205"/>
            <a:ext cx="8915400" cy="1143000"/>
          </a:xfrm>
        </p:spPr>
        <p:txBody>
          <a:bodyPr/>
          <a:lstStyle/>
          <a:p>
            <a:r>
              <a:rPr lang="en-US" sz="3200" b="1" dirty="0">
                <a:solidFill>
                  <a:srgbClr val="FF0000"/>
                </a:solidFill>
              </a:rPr>
              <a:t>Methods and Methodology </a:t>
            </a:r>
            <a:r>
              <a:rPr lang="en-US" sz="3200" dirty="0"/>
              <a:t>Contd. </a:t>
            </a:r>
          </a:p>
        </p:txBody>
      </p:sp>
      <p:sp>
        <p:nvSpPr>
          <p:cNvPr id="3" name="Content Placeholder 2">
            <a:extLst>
              <a:ext uri="{FF2B5EF4-FFF2-40B4-BE49-F238E27FC236}">
                <a16:creationId xmlns:a16="http://schemas.microsoft.com/office/drawing/2014/main" id="{DF302D6D-C311-47C6-BC8B-93798FE41020}"/>
              </a:ext>
            </a:extLst>
          </p:cNvPr>
          <p:cNvSpPr>
            <a:spLocks noGrp="1"/>
          </p:cNvSpPr>
          <p:nvPr>
            <p:ph idx="1"/>
          </p:nvPr>
        </p:nvSpPr>
        <p:spPr>
          <a:xfrm>
            <a:off x="495300" y="1143001"/>
            <a:ext cx="8915400" cy="4983168"/>
          </a:xfrm>
        </p:spPr>
        <p:txBody>
          <a:bodyPr/>
          <a:lstStyle/>
          <a:p>
            <a:pPr marL="0" lvl="0" indent="0" algn="just">
              <a:spcBef>
                <a:spcPts val="730"/>
              </a:spcBef>
              <a:spcAft>
                <a:spcPts val="0"/>
              </a:spcAft>
              <a:buNone/>
            </a:pPr>
            <a:r>
              <a:rPr lang="en-US" sz="28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Visualizing the data</a:t>
            </a:r>
            <a:endParaRPr lang="en-IN" sz="2800" b="1" dirty="0">
              <a:solidFill>
                <a:srgbClr val="FF0000"/>
              </a:solidFill>
              <a:latin typeface="Calibri" panose="020F0502020204030204" pitchFamily="34" charset="0"/>
              <a:ea typeface="Calibri" panose="020F0502020204030204" pitchFamily="34" charset="0"/>
            </a:endParaRPr>
          </a:p>
          <a:p>
            <a:pPr algn="just">
              <a:spcBef>
                <a:spcPts val="730"/>
              </a:spcBef>
            </a:pP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Few plots and graphs are displayed to find how the data is distributed and the</a:t>
            </a:r>
            <a:r>
              <a:rPr lang="en-IN" sz="2400" dirty="0">
                <a:latin typeface="Calibri" panose="020F0502020204030204" pitchFamily="34" charset="0"/>
                <a:ea typeface="Calibri" panose="020F0502020204030204" pitchFamily="34" charset="0"/>
              </a:rPr>
              <a:t> </a:t>
            </a: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how features are related to each other.</a:t>
            </a:r>
            <a:endParaRPr lang="en-IN" sz="2400" dirty="0">
              <a:effectLst/>
              <a:latin typeface="Calibri" panose="020F0502020204030204" pitchFamily="34" charset="0"/>
              <a:ea typeface="Calibri" panose="020F0502020204030204" pitchFamily="34" charset="0"/>
            </a:endParaRPr>
          </a:p>
          <a:p>
            <a:pPr marL="0" lvl="0" indent="0" algn="just">
              <a:spcBef>
                <a:spcPts val="730"/>
              </a:spcBef>
              <a:spcAft>
                <a:spcPts val="0"/>
              </a:spcAft>
              <a:buNone/>
            </a:pPr>
            <a:r>
              <a:rPr lang="en-US" sz="2800"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Splitting the Data</a:t>
            </a:r>
            <a:endParaRPr lang="en-IN" sz="2800" b="1" dirty="0">
              <a:solidFill>
                <a:srgbClr val="FF0000"/>
              </a:solidFill>
              <a:latin typeface="Calibri" panose="020F0502020204030204" pitchFamily="34" charset="0"/>
              <a:ea typeface="Calibri" panose="020F0502020204030204" pitchFamily="34" charset="0"/>
            </a:endParaRPr>
          </a:p>
          <a:p>
            <a:pPr algn="just">
              <a:spcBef>
                <a:spcPts val="730"/>
              </a:spcBef>
            </a:pPr>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Both training and testing stage is very important in preparing the best model here we used 80% of data to train the model and 20% to test the model.</a:t>
            </a:r>
            <a:endParaRPr lang="en-IN" sz="2400" dirty="0">
              <a:effectLst/>
              <a:latin typeface="Calibri" panose="020F0502020204030204" pitchFamily="34" charset="0"/>
              <a:ea typeface="Calibri" panose="020F0502020204030204" pitchFamily="34" charset="0"/>
            </a:endParaRPr>
          </a:p>
          <a:p>
            <a:pPr marL="0" lvl="0" indent="0" algn="just">
              <a:buNone/>
            </a:pPr>
            <a:endParaRPr lang="en-US" dirty="0">
              <a:solidFill>
                <a:prstClr val="black"/>
              </a:solidFill>
            </a:endParaRPr>
          </a:p>
          <a:p>
            <a:endParaRPr lang="en-US" dirty="0"/>
          </a:p>
          <a:p>
            <a:pPr marL="0" indent="0">
              <a:buNone/>
            </a:pPr>
            <a:endParaRPr lang="en-US" dirty="0"/>
          </a:p>
        </p:txBody>
      </p:sp>
    </p:spTree>
    <p:extLst>
      <p:ext uri="{BB962C8B-B14F-4D97-AF65-F5344CB8AC3E}">
        <p14:creationId xmlns:p14="http://schemas.microsoft.com/office/powerpoint/2010/main" val="1902490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BD56-5B15-4FA7-BBCE-069A162855D0}"/>
              </a:ext>
            </a:extLst>
          </p:cNvPr>
          <p:cNvSpPr>
            <a:spLocks noGrp="1"/>
          </p:cNvSpPr>
          <p:nvPr>
            <p:ph type="title"/>
          </p:nvPr>
        </p:nvSpPr>
        <p:spPr>
          <a:xfrm>
            <a:off x="495300" y="457205"/>
            <a:ext cx="8915400" cy="1143000"/>
          </a:xfrm>
        </p:spPr>
        <p:txBody>
          <a:bodyPr/>
          <a:lstStyle/>
          <a:p>
            <a:r>
              <a:rPr lang="en-US" sz="3200" b="1" dirty="0">
                <a:solidFill>
                  <a:srgbClr val="FF0000"/>
                </a:solidFill>
              </a:rPr>
              <a:t>Methods and Methodology </a:t>
            </a:r>
            <a:r>
              <a:rPr lang="en-US" sz="3200" dirty="0"/>
              <a:t>Contd. </a:t>
            </a:r>
          </a:p>
        </p:txBody>
      </p:sp>
      <p:sp>
        <p:nvSpPr>
          <p:cNvPr id="3" name="Content Placeholder 2">
            <a:extLst>
              <a:ext uri="{FF2B5EF4-FFF2-40B4-BE49-F238E27FC236}">
                <a16:creationId xmlns:a16="http://schemas.microsoft.com/office/drawing/2014/main" id="{DF302D6D-C311-47C6-BC8B-93798FE41020}"/>
              </a:ext>
            </a:extLst>
          </p:cNvPr>
          <p:cNvSpPr>
            <a:spLocks noGrp="1"/>
          </p:cNvSpPr>
          <p:nvPr>
            <p:ph idx="1"/>
          </p:nvPr>
        </p:nvSpPr>
        <p:spPr>
          <a:xfrm>
            <a:off x="495300" y="914401"/>
            <a:ext cx="8915400" cy="5211768"/>
          </a:xfrm>
        </p:spPr>
        <p:txBody>
          <a:bodyPr/>
          <a:lstStyle/>
          <a:p>
            <a:pPr marL="0" lvl="0" indent="0" algn="just">
              <a:buNone/>
            </a:pPr>
            <a:r>
              <a:rPr lang="en-US" b="1" dirty="0">
                <a:solidFill>
                  <a:srgbClr val="FF0000"/>
                </a:solidFill>
              </a:rPr>
              <a:t>Machine learning models</a:t>
            </a:r>
          </a:p>
          <a:p>
            <a:pPr marL="0" lvl="0" indent="0" algn="just">
              <a:buNone/>
            </a:pPr>
            <a:r>
              <a:rPr lang="en-US" sz="2400" dirty="0">
                <a:solidFill>
                  <a:prstClr val="black"/>
                </a:solidFill>
              </a:rPr>
              <a:t>This dataset comes under classification problem, as the input URL is classified as phishing(1) or legitimate(0). The machine learning models considered to train the dataset in this notebook are:</a:t>
            </a:r>
          </a:p>
          <a:p>
            <a:pPr algn="just"/>
            <a:r>
              <a:rPr lang="en-US" sz="2400" dirty="0">
                <a:solidFill>
                  <a:prstClr val="black"/>
                </a:solidFill>
              </a:rPr>
              <a:t>Logistic Regression</a:t>
            </a:r>
          </a:p>
          <a:p>
            <a:pPr algn="just"/>
            <a:r>
              <a:rPr lang="en-US" sz="2400" dirty="0">
                <a:solidFill>
                  <a:prstClr val="black"/>
                </a:solidFill>
              </a:rPr>
              <a:t>K-nearest </a:t>
            </a:r>
            <a:r>
              <a:rPr lang="en-US" sz="2400" dirty="0" err="1">
                <a:solidFill>
                  <a:prstClr val="black"/>
                </a:solidFill>
              </a:rPr>
              <a:t>Neighbour</a:t>
            </a:r>
            <a:endParaRPr lang="en-US" sz="2400" dirty="0">
              <a:solidFill>
                <a:prstClr val="black"/>
              </a:solidFill>
            </a:endParaRPr>
          </a:p>
          <a:p>
            <a:pPr algn="just"/>
            <a:r>
              <a:rPr lang="en-US" sz="2400" dirty="0">
                <a:solidFill>
                  <a:prstClr val="black"/>
                </a:solidFill>
              </a:rPr>
              <a:t>Support vector </a:t>
            </a:r>
            <a:r>
              <a:rPr lang="en-US" sz="2400" dirty="0" err="1">
                <a:solidFill>
                  <a:prstClr val="black"/>
                </a:solidFill>
              </a:rPr>
              <a:t>classifer</a:t>
            </a:r>
            <a:endParaRPr lang="en-US" sz="2400" dirty="0">
              <a:solidFill>
                <a:prstClr val="black"/>
              </a:solidFill>
            </a:endParaRPr>
          </a:p>
          <a:p>
            <a:pPr algn="just"/>
            <a:r>
              <a:rPr lang="en-US" sz="2400" dirty="0">
                <a:solidFill>
                  <a:prstClr val="black"/>
                </a:solidFill>
              </a:rPr>
              <a:t>Naïve Bayes</a:t>
            </a:r>
          </a:p>
          <a:p>
            <a:pPr algn="just"/>
            <a:r>
              <a:rPr lang="en-US" sz="2400" dirty="0">
                <a:solidFill>
                  <a:prstClr val="black"/>
                </a:solidFill>
              </a:rPr>
              <a:t>Decision tree</a:t>
            </a:r>
          </a:p>
          <a:p>
            <a:pPr algn="just"/>
            <a:r>
              <a:rPr lang="en-US" sz="2400" dirty="0">
                <a:solidFill>
                  <a:prstClr val="black"/>
                </a:solidFill>
              </a:rPr>
              <a:t>Random forest</a:t>
            </a:r>
          </a:p>
          <a:p>
            <a:pPr algn="just"/>
            <a:r>
              <a:rPr lang="en-US" sz="2400" dirty="0" err="1">
                <a:solidFill>
                  <a:prstClr val="black"/>
                </a:solidFill>
              </a:rPr>
              <a:t>XGBoast</a:t>
            </a:r>
            <a:r>
              <a:rPr lang="en-US" sz="2400" dirty="0">
                <a:solidFill>
                  <a:prstClr val="black"/>
                </a:solidFill>
              </a:rPr>
              <a:t> </a:t>
            </a:r>
            <a:r>
              <a:rPr lang="en-US" sz="2400" dirty="0" err="1">
                <a:solidFill>
                  <a:prstClr val="black"/>
                </a:solidFill>
              </a:rPr>
              <a:t>classifer</a:t>
            </a:r>
            <a:endParaRPr lang="en-US" sz="2400" dirty="0">
              <a:solidFill>
                <a:prstClr val="black"/>
              </a:solidFill>
            </a:endParaRPr>
          </a:p>
          <a:p>
            <a:pPr algn="just"/>
            <a:r>
              <a:rPr lang="en-US" sz="2400" dirty="0">
                <a:solidFill>
                  <a:prstClr val="black"/>
                </a:solidFill>
              </a:rPr>
              <a:t>Multilayer Perceptron</a:t>
            </a:r>
          </a:p>
          <a:p>
            <a:pPr marL="0" lvl="0" indent="0" algn="just">
              <a:buNone/>
            </a:pPr>
            <a:r>
              <a:rPr lang="en-US" sz="2400" dirty="0">
                <a:solidFill>
                  <a:prstClr val="black"/>
                </a:solidFill>
              </a:rPr>
              <a:t>	</a:t>
            </a:r>
          </a:p>
          <a:p>
            <a:endParaRPr lang="en-US" dirty="0"/>
          </a:p>
          <a:p>
            <a:pPr marL="0" indent="0">
              <a:buNone/>
            </a:pPr>
            <a:endParaRPr lang="en-US" dirty="0"/>
          </a:p>
        </p:txBody>
      </p:sp>
    </p:spTree>
    <p:extLst>
      <p:ext uri="{BB962C8B-B14F-4D97-AF65-F5344CB8AC3E}">
        <p14:creationId xmlns:p14="http://schemas.microsoft.com/office/powerpoint/2010/main" val="1531826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3B0F26-676F-A70D-B52A-EEA5DD5E181E}"/>
              </a:ext>
            </a:extLst>
          </p:cNvPr>
          <p:cNvSpPr>
            <a:spLocks noGrp="1"/>
          </p:cNvSpPr>
          <p:nvPr>
            <p:ph type="title"/>
          </p:nvPr>
        </p:nvSpPr>
        <p:spPr/>
        <p:txBody>
          <a:bodyPr/>
          <a:lstStyle/>
          <a:p>
            <a:r>
              <a:rPr lang="en-US" sz="4000" b="1" dirty="0">
                <a:solidFill>
                  <a:srgbClr val="FF0000"/>
                </a:solidFill>
              </a:rPr>
              <a:t>Block Diagram</a:t>
            </a:r>
            <a:endParaRPr lang="en-IN" sz="4000" b="1" dirty="0">
              <a:solidFill>
                <a:srgbClr val="FF0000"/>
              </a:solidFill>
            </a:endParaRPr>
          </a:p>
        </p:txBody>
      </p:sp>
      <p:pic>
        <p:nvPicPr>
          <p:cNvPr id="19" name="Picture 18" descr="A comprehensive survey of AI-enabled phishing attacks detection techniques  | SpringerLink">
            <a:extLst>
              <a:ext uri="{FF2B5EF4-FFF2-40B4-BE49-F238E27FC236}">
                <a16:creationId xmlns:a16="http://schemas.microsoft.com/office/drawing/2014/main" id="{62D4F84D-3F40-29BC-C65C-ADD4EFDFBD6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828800"/>
            <a:ext cx="8594281" cy="2971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850106"/>
          </a:xfrm>
        </p:spPr>
        <p:txBody>
          <a:bodyPr/>
          <a:lstStyle/>
          <a:p>
            <a:r>
              <a:rPr lang="en-US" sz="3600" b="1" dirty="0">
                <a:solidFill>
                  <a:srgbClr val="FF0000"/>
                </a:solidFill>
              </a:rPr>
              <a:t>Model Evaluation</a:t>
            </a:r>
          </a:p>
        </p:txBody>
      </p:sp>
      <p:sp>
        <p:nvSpPr>
          <p:cNvPr id="3" name="Content Placeholder 2"/>
          <p:cNvSpPr>
            <a:spLocks noGrp="1"/>
          </p:cNvSpPr>
          <p:nvPr>
            <p:ph idx="1"/>
          </p:nvPr>
        </p:nvSpPr>
        <p:spPr>
          <a:xfrm>
            <a:off x="495300" y="836712"/>
            <a:ext cx="8915400" cy="5564088"/>
          </a:xfrm>
        </p:spPr>
        <p:txBody>
          <a:bodyPr/>
          <a:lstStyle/>
          <a:p>
            <a:pPr algn="just"/>
            <a:r>
              <a:rPr lang="en-US" sz="2400" dirty="0"/>
              <a:t>The models are evaluated and considered metric is accuracy.</a:t>
            </a:r>
          </a:p>
          <a:p>
            <a:pPr algn="just"/>
            <a:r>
              <a:rPr lang="en-US" sz="2400" dirty="0"/>
              <a:t>Below figure shows the training and test dataset accuracy by the respective models.</a:t>
            </a:r>
          </a:p>
          <a:p>
            <a:pPr algn="just"/>
            <a:endParaRPr lang="en-US" sz="2800" dirty="0"/>
          </a:p>
        </p:txBody>
      </p:sp>
      <p:graphicFrame>
        <p:nvGraphicFramePr>
          <p:cNvPr id="4" name="Table 4">
            <a:extLst>
              <a:ext uri="{FF2B5EF4-FFF2-40B4-BE49-F238E27FC236}">
                <a16:creationId xmlns:a16="http://schemas.microsoft.com/office/drawing/2014/main" id="{E4F8B3DA-5AD6-364E-73A6-21D3D0126376}"/>
              </a:ext>
            </a:extLst>
          </p:cNvPr>
          <p:cNvGraphicFramePr>
            <a:graphicFrameLocks noGrp="1"/>
          </p:cNvGraphicFramePr>
          <p:nvPr>
            <p:extLst>
              <p:ext uri="{D42A27DB-BD31-4B8C-83A1-F6EECF244321}">
                <p14:modId xmlns:p14="http://schemas.microsoft.com/office/powerpoint/2010/main" val="2001593164"/>
              </p:ext>
            </p:extLst>
          </p:nvPr>
        </p:nvGraphicFramePr>
        <p:xfrm>
          <a:off x="990600" y="2057400"/>
          <a:ext cx="7264400" cy="402336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926233044"/>
                    </a:ext>
                  </a:extLst>
                </a:gridCol>
                <a:gridCol w="2969260">
                  <a:extLst>
                    <a:ext uri="{9D8B030D-6E8A-4147-A177-3AD203B41FA5}">
                      <a16:colId xmlns:a16="http://schemas.microsoft.com/office/drawing/2014/main" val="2915065631"/>
                    </a:ext>
                  </a:extLst>
                </a:gridCol>
                <a:gridCol w="1831340">
                  <a:extLst>
                    <a:ext uri="{9D8B030D-6E8A-4147-A177-3AD203B41FA5}">
                      <a16:colId xmlns:a16="http://schemas.microsoft.com/office/drawing/2014/main" val="1610875345"/>
                    </a:ext>
                  </a:extLst>
                </a:gridCol>
                <a:gridCol w="1549400">
                  <a:extLst>
                    <a:ext uri="{9D8B030D-6E8A-4147-A177-3AD203B41FA5}">
                      <a16:colId xmlns:a16="http://schemas.microsoft.com/office/drawing/2014/main" val="3203462574"/>
                    </a:ext>
                  </a:extLst>
                </a:gridCol>
              </a:tblGrid>
              <a:tr h="358140">
                <a:tc>
                  <a:txBody>
                    <a:bodyPr/>
                    <a:lstStyle/>
                    <a:p>
                      <a:r>
                        <a:rPr lang="en-IN" dirty="0"/>
                        <a:t>SL. No</a:t>
                      </a:r>
                    </a:p>
                  </a:txBody>
                  <a:tcPr/>
                </a:tc>
                <a:tc>
                  <a:txBody>
                    <a:bodyPr/>
                    <a:lstStyle/>
                    <a:p>
                      <a:r>
                        <a:rPr lang="en-IN" dirty="0"/>
                        <a:t>Machine Learning Model</a:t>
                      </a:r>
                    </a:p>
                  </a:txBody>
                  <a:tcPr/>
                </a:tc>
                <a:tc>
                  <a:txBody>
                    <a:bodyPr/>
                    <a:lstStyle/>
                    <a:p>
                      <a:r>
                        <a:rPr lang="en-IN" dirty="0"/>
                        <a:t>Train Accuracy</a:t>
                      </a:r>
                    </a:p>
                  </a:txBody>
                  <a:tcPr/>
                </a:tc>
                <a:tc>
                  <a:txBody>
                    <a:bodyPr/>
                    <a:lstStyle/>
                    <a:p>
                      <a:r>
                        <a:rPr lang="en-IN" dirty="0"/>
                        <a:t>Test Accuracy</a:t>
                      </a:r>
                    </a:p>
                  </a:txBody>
                  <a:tcPr/>
                </a:tc>
                <a:extLst>
                  <a:ext uri="{0D108BD9-81ED-4DB2-BD59-A6C34878D82A}">
                    <a16:rowId xmlns:a16="http://schemas.microsoft.com/office/drawing/2014/main" val="521542996"/>
                  </a:ext>
                </a:extLst>
              </a:tr>
              <a:tr h="358140">
                <a:tc>
                  <a:txBody>
                    <a:bodyPr/>
                    <a:lstStyle/>
                    <a:p>
                      <a:r>
                        <a:rPr lang="en-IN" dirty="0"/>
                        <a:t>1</a:t>
                      </a:r>
                    </a:p>
                  </a:txBody>
                  <a:tcPr/>
                </a:tc>
                <a:tc>
                  <a:txBody>
                    <a:bodyPr/>
                    <a:lstStyle/>
                    <a:p>
                      <a:r>
                        <a:rPr lang="en-IN" dirty="0"/>
                        <a:t>Logistic Regression</a:t>
                      </a:r>
                    </a:p>
                  </a:txBody>
                  <a:tcPr/>
                </a:tc>
                <a:tc>
                  <a:txBody>
                    <a:bodyPr/>
                    <a:lstStyle/>
                    <a:p>
                      <a:r>
                        <a:rPr lang="en-IN" dirty="0"/>
                        <a:t>0.927</a:t>
                      </a:r>
                    </a:p>
                  </a:txBody>
                  <a:tcPr/>
                </a:tc>
                <a:tc>
                  <a:txBody>
                    <a:bodyPr/>
                    <a:lstStyle/>
                    <a:p>
                      <a:r>
                        <a:rPr lang="en-IN" dirty="0"/>
                        <a:t>0.934</a:t>
                      </a:r>
                    </a:p>
                  </a:txBody>
                  <a:tcPr/>
                </a:tc>
                <a:extLst>
                  <a:ext uri="{0D108BD9-81ED-4DB2-BD59-A6C34878D82A}">
                    <a16:rowId xmlns:a16="http://schemas.microsoft.com/office/drawing/2014/main" val="2509201233"/>
                  </a:ext>
                </a:extLst>
              </a:tr>
              <a:tr h="358140">
                <a:tc>
                  <a:txBody>
                    <a:bodyPr/>
                    <a:lstStyle/>
                    <a:p>
                      <a:r>
                        <a:rPr lang="en-IN" dirty="0"/>
                        <a:t>2</a:t>
                      </a:r>
                    </a:p>
                  </a:txBody>
                  <a:tcPr/>
                </a:tc>
                <a:tc>
                  <a:txBody>
                    <a:bodyPr/>
                    <a:lstStyle/>
                    <a:p>
                      <a:r>
                        <a:rPr lang="en-IN" dirty="0"/>
                        <a:t>K-nearest Neighbour</a:t>
                      </a:r>
                    </a:p>
                  </a:txBody>
                  <a:tcPr/>
                </a:tc>
                <a:tc>
                  <a:txBody>
                    <a:bodyPr/>
                    <a:lstStyle/>
                    <a:p>
                      <a:r>
                        <a:rPr lang="en-IN" dirty="0"/>
                        <a:t>0.989</a:t>
                      </a:r>
                    </a:p>
                  </a:txBody>
                  <a:tcPr/>
                </a:tc>
                <a:tc>
                  <a:txBody>
                    <a:bodyPr/>
                    <a:lstStyle/>
                    <a:p>
                      <a:r>
                        <a:rPr lang="en-IN" dirty="0"/>
                        <a:t>0.956</a:t>
                      </a:r>
                    </a:p>
                  </a:txBody>
                  <a:tcPr/>
                </a:tc>
                <a:extLst>
                  <a:ext uri="{0D108BD9-81ED-4DB2-BD59-A6C34878D82A}">
                    <a16:rowId xmlns:a16="http://schemas.microsoft.com/office/drawing/2014/main" val="3897974051"/>
                  </a:ext>
                </a:extLst>
              </a:tr>
              <a:tr h="358140">
                <a:tc>
                  <a:txBody>
                    <a:bodyPr/>
                    <a:lstStyle/>
                    <a:p>
                      <a:r>
                        <a:rPr lang="en-IN" dirty="0"/>
                        <a:t>3</a:t>
                      </a:r>
                    </a:p>
                  </a:txBody>
                  <a:tcPr/>
                </a:tc>
                <a:tc>
                  <a:txBody>
                    <a:bodyPr/>
                    <a:lstStyle/>
                    <a:p>
                      <a:r>
                        <a:rPr lang="en-IN" dirty="0"/>
                        <a:t>Support Vector </a:t>
                      </a:r>
                      <a:r>
                        <a:rPr lang="en-IN" dirty="0" err="1"/>
                        <a:t>classifer</a:t>
                      </a:r>
                      <a:endParaRPr lang="en-IN" dirty="0"/>
                    </a:p>
                  </a:txBody>
                  <a:tcPr/>
                </a:tc>
                <a:tc>
                  <a:txBody>
                    <a:bodyPr/>
                    <a:lstStyle/>
                    <a:p>
                      <a:r>
                        <a:rPr lang="en-IN" dirty="0"/>
                        <a:t>0.969</a:t>
                      </a:r>
                    </a:p>
                  </a:txBody>
                  <a:tcPr/>
                </a:tc>
                <a:tc>
                  <a:txBody>
                    <a:bodyPr/>
                    <a:lstStyle/>
                    <a:p>
                      <a:r>
                        <a:rPr lang="en-IN" dirty="0"/>
                        <a:t>0.964</a:t>
                      </a:r>
                    </a:p>
                  </a:txBody>
                  <a:tcPr/>
                </a:tc>
                <a:extLst>
                  <a:ext uri="{0D108BD9-81ED-4DB2-BD59-A6C34878D82A}">
                    <a16:rowId xmlns:a16="http://schemas.microsoft.com/office/drawing/2014/main" val="2929636229"/>
                  </a:ext>
                </a:extLst>
              </a:tr>
              <a:tr h="358140">
                <a:tc>
                  <a:txBody>
                    <a:bodyPr/>
                    <a:lstStyle/>
                    <a:p>
                      <a:r>
                        <a:rPr lang="en-IN" dirty="0"/>
                        <a:t>4</a:t>
                      </a:r>
                    </a:p>
                  </a:txBody>
                  <a:tcPr/>
                </a:tc>
                <a:tc>
                  <a:txBody>
                    <a:bodyPr/>
                    <a:lstStyle/>
                    <a:p>
                      <a:r>
                        <a:rPr lang="en-IN" dirty="0"/>
                        <a:t>Naïve Bayes</a:t>
                      </a:r>
                    </a:p>
                  </a:txBody>
                  <a:tcPr/>
                </a:tc>
                <a:tc>
                  <a:txBody>
                    <a:bodyPr/>
                    <a:lstStyle/>
                    <a:p>
                      <a:r>
                        <a:rPr lang="en-IN" dirty="0"/>
                        <a:t>0.605</a:t>
                      </a:r>
                    </a:p>
                  </a:txBody>
                  <a:tcPr/>
                </a:tc>
                <a:tc>
                  <a:txBody>
                    <a:bodyPr/>
                    <a:lstStyle/>
                    <a:p>
                      <a:r>
                        <a:rPr lang="en-IN" dirty="0"/>
                        <a:t>0.605</a:t>
                      </a:r>
                    </a:p>
                  </a:txBody>
                  <a:tcPr/>
                </a:tc>
                <a:extLst>
                  <a:ext uri="{0D108BD9-81ED-4DB2-BD59-A6C34878D82A}">
                    <a16:rowId xmlns:a16="http://schemas.microsoft.com/office/drawing/2014/main" val="354705257"/>
                  </a:ext>
                </a:extLst>
              </a:tr>
              <a:tr h="358140">
                <a:tc>
                  <a:txBody>
                    <a:bodyPr/>
                    <a:lstStyle/>
                    <a:p>
                      <a:r>
                        <a:rPr lang="en-IN" dirty="0"/>
                        <a:t>5</a:t>
                      </a:r>
                    </a:p>
                  </a:txBody>
                  <a:tcPr/>
                </a:tc>
                <a:tc>
                  <a:txBody>
                    <a:bodyPr/>
                    <a:lstStyle/>
                    <a:p>
                      <a:r>
                        <a:rPr lang="en-IN" dirty="0"/>
                        <a:t>Decision tree</a:t>
                      </a:r>
                    </a:p>
                  </a:txBody>
                  <a:tcPr/>
                </a:tc>
                <a:tc>
                  <a:txBody>
                    <a:bodyPr/>
                    <a:lstStyle/>
                    <a:p>
                      <a:r>
                        <a:rPr lang="en-IN" dirty="0"/>
                        <a:t>0.991</a:t>
                      </a:r>
                    </a:p>
                  </a:txBody>
                  <a:tcPr/>
                </a:tc>
                <a:tc>
                  <a:txBody>
                    <a:bodyPr/>
                    <a:lstStyle/>
                    <a:p>
                      <a:r>
                        <a:rPr lang="en-IN" dirty="0"/>
                        <a:t>0.960</a:t>
                      </a:r>
                    </a:p>
                  </a:txBody>
                  <a:tcPr/>
                </a:tc>
                <a:extLst>
                  <a:ext uri="{0D108BD9-81ED-4DB2-BD59-A6C34878D82A}">
                    <a16:rowId xmlns:a16="http://schemas.microsoft.com/office/drawing/2014/main" val="798122153"/>
                  </a:ext>
                </a:extLst>
              </a:tr>
              <a:tr h="358140">
                <a:tc>
                  <a:txBody>
                    <a:bodyPr/>
                    <a:lstStyle/>
                    <a:p>
                      <a:r>
                        <a:rPr lang="en-IN" dirty="0"/>
                        <a:t>6</a:t>
                      </a:r>
                    </a:p>
                  </a:txBody>
                  <a:tcPr/>
                </a:tc>
                <a:tc>
                  <a:txBody>
                    <a:bodyPr/>
                    <a:lstStyle/>
                    <a:p>
                      <a:r>
                        <a:rPr lang="en-IN" dirty="0"/>
                        <a:t>Gradient Boasting </a:t>
                      </a:r>
                      <a:r>
                        <a:rPr lang="en-IN" dirty="0" err="1"/>
                        <a:t>Classifer</a:t>
                      </a:r>
                      <a:endParaRPr lang="en-IN" dirty="0"/>
                    </a:p>
                  </a:txBody>
                  <a:tcPr/>
                </a:tc>
                <a:tc>
                  <a:txBody>
                    <a:bodyPr/>
                    <a:lstStyle/>
                    <a:p>
                      <a:r>
                        <a:rPr lang="en-IN" dirty="0"/>
                        <a:t>0.989</a:t>
                      </a:r>
                    </a:p>
                  </a:txBody>
                  <a:tcPr/>
                </a:tc>
                <a:tc>
                  <a:txBody>
                    <a:bodyPr/>
                    <a:lstStyle/>
                    <a:p>
                      <a:r>
                        <a:rPr lang="en-IN" dirty="0"/>
                        <a:t>0.974</a:t>
                      </a:r>
                    </a:p>
                  </a:txBody>
                  <a:tcPr/>
                </a:tc>
                <a:extLst>
                  <a:ext uri="{0D108BD9-81ED-4DB2-BD59-A6C34878D82A}">
                    <a16:rowId xmlns:a16="http://schemas.microsoft.com/office/drawing/2014/main" val="3132668007"/>
                  </a:ext>
                </a:extLst>
              </a:tr>
              <a:tr h="358140">
                <a:tc>
                  <a:txBody>
                    <a:bodyPr/>
                    <a:lstStyle/>
                    <a:p>
                      <a:r>
                        <a:rPr lang="en-IN" dirty="0"/>
                        <a:t>7</a:t>
                      </a:r>
                    </a:p>
                  </a:txBody>
                  <a:tcPr/>
                </a:tc>
                <a:tc>
                  <a:txBody>
                    <a:bodyPr/>
                    <a:lstStyle/>
                    <a:p>
                      <a:r>
                        <a:rPr lang="en-IN" dirty="0"/>
                        <a:t>Random Forest</a:t>
                      </a:r>
                    </a:p>
                  </a:txBody>
                  <a:tcPr/>
                </a:tc>
                <a:tc>
                  <a:txBody>
                    <a:bodyPr/>
                    <a:lstStyle/>
                    <a:p>
                      <a:r>
                        <a:rPr lang="en-IN" dirty="0"/>
                        <a:t>0.991</a:t>
                      </a:r>
                    </a:p>
                  </a:txBody>
                  <a:tcPr/>
                </a:tc>
                <a:tc>
                  <a:txBody>
                    <a:bodyPr/>
                    <a:lstStyle/>
                    <a:p>
                      <a:r>
                        <a:rPr lang="en-IN" dirty="0"/>
                        <a:t>0.967</a:t>
                      </a:r>
                    </a:p>
                  </a:txBody>
                  <a:tcPr/>
                </a:tc>
                <a:extLst>
                  <a:ext uri="{0D108BD9-81ED-4DB2-BD59-A6C34878D82A}">
                    <a16:rowId xmlns:a16="http://schemas.microsoft.com/office/drawing/2014/main" val="2484142267"/>
                  </a:ext>
                </a:extLst>
              </a:tr>
              <a:tr h="358140">
                <a:tc>
                  <a:txBody>
                    <a:bodyPr/>
                    <a:lstStyle/>
                    <a:p>
                      <a:r>
                        <a:rPr lang="en-IN" dirty="0"/>
                        <a:t>8</a:t>
                      </a:r>
                    </a:p>
                  </a:txBody>
                  <a:tcPr/>
                </a:tc>
                <a:tc>
                  <a:txBody>
                    <a:bodyPr/>
                    <a:lstStyle/>
                    <a:p>
                      <a:r>
                        <a:rPr lang="en-IN" dirty="0" err="1"/>
                        <a:t>Catboast</a:t>
                      </a:r>
                      <a:endParaRPr lang="en-IN" dirty="0"/>
                    </a:p>
                  </a:txBody>
                  <a:tcPr/>
                </a:tc>
                <a:tc>
                  <a:txBody>
                    <a:bodyPr/>
                    <a:lstStyle/>
                    <a:p>
                      <a:r>
                        <a:rPr lang="en-IN" dirty="0"/>
                        <a:t>0.991</a:t>
                      </a:r>
                    </a:p>
                  </a:txBody>
                  <a:tcPr/>
                </a:tc>
                <a:tc>
                  <a:txBody>
                    <a:bodyPr/>
                    <a:lstStyle/>
                    <a:p>
                      <a:r>
                        <a:rPr lang="en-IN" dirty="0"/>
                        <a:t>0.972</a:t>
                      </a:r>
                    </a:p>
                  </a:txBody>
                  <a:tcPr/>
                </a:tc>
                <a:extLst>
                  <a:ext uri="{0D108BD9-81ED-4DB2-BD59-A6C34878D82A}">
                    <a16:rowId xmlns:a16="http://schemas.microsoft.com/office/drawing/2014/main" val="4061376463"/>
                  </a:ext>
                </a:extLst>
              </a:tr>
              <a:tr h="358140">
                <a:tc>
                  <a:txBody>
                    <a:bodyPr/>
                    <a:lstStyle/>
                    <a:p>
                      <a:r>
                        <a:rPr lang="en-IN" dirty="0"/>
                        <a:t>9</a:t>
                      </a:r>
                    </a:p>
                  </a:txBody>
                  <a:tcPr/>
                </a:tc>
                <a:tc>
                  <a:txBody>
                    <a:bodyPr/>
                    <a:lstStyle/>
                    <a:p>
                      <a:r>
                        <a:rPr lang="en-IN" dirty="0" err="1"/>
                        <a:t>XGBoast</a:t>
                      </a:r>
                      <a:r>
                        <a:rPr lang="en-IN" dirty="0"/>
                        <a:t> </a:t>
                      </a:r>
                      <a:r>
                        <a:rPr lang="en-IN" dirty="0" err="1"/>
                        <a:t>Classifer</a:t>
                      </a:r>
                      <a:endParaRPr lang="en-IN" dirty="0"/>
                    </a:p>
                  </a:txBody>
                  <a:tcPr/>
                </a:tc>
                <a:tc>
                  <a:txBody>
                    <a:bodyPr/>
                    <a:lstStyle/>
                    <a:p>
                      <a:r>
                        <a:rPr lang="en-IN" dirty="0"/>
                        <a:t>0.987</a:t>
                      </a:r>
                    </a:p>
                  </a:txBody>
                  <a:tcPr/>
                </a:tc>
                <a:tc>
                  <a:txBody>
                    <a:bodyPr/>
                    <a:lstStyle/>
                    <a:p>
                      <a:r>
                        <a:rPr lang="en-IN" dirty="0"/>
                        <a:t>0.969</a:t>
                      </a:r>
                    </a:p>
                  </a:txBody>
                  <a:tcPr/>
                </a:tc>
                <a:extLst>
                  <a:ext uri="{0D108BD9-81ED-4DB2-BD59-A6C34878D82A}">
                    <a16:rowId xmlns:a16="http://schemas.microsoft.com/office/drawing/2014/main" val="3464583896"/>
                  </a:ext>
                </a:extLst>
              </a:tr>
              <a:tr h="358140">
                <a:tc>
                  <a:txBody>
                    <a:bodyPr/>
                    <a:lstStyle/>
                    <a:p>
                      <a:r>
                        <a:rPr lang="en-IN" dirty="0"/>
                        <a:t>10</a:t>
                      </a:r>
                    </a:p>
                  </a:txBody>
                  <a:tcPr/>
                </a:tc>
                <a:tc>
                  <a:txBody>
                    <a:bodyPr/>
                    <a:lstStyle/>
                    <a:p>
                      <a:r>
                        <a:rPr lang="en-IN" dirty="0"/>
                        <a:t>Multilayer Perceptron</a:t>
                      </a:r>
                    </a:p>
                  </a:txBody>
                  <a:tcPr/>
                </a:tc>
                <a:tc>
                  <a:txBody>
                    <a:bodyPr/>
                    <a:lstStyle/>
                    <a:p>
                      <a:r>
                        <a:rPr lang="en-IN" dirty="0"/>
                        <a:t>0.986</a:t>
                      </a:r>
                    </a:p>
                  </a:txBody>
                  <a:tcPr/>
                </a:tc>
                <a:tc>
                  <a:txBody>
                    <a:bodyPr/>
                    <a:lstStyle/>
                    <a:p>
                      <a:r>
                        <a:rPr lang="en-IN" dirty="0"/>
                        <a:t>0.969</a:t>
                      </a:r>
                    </a:p>
                  </a:txBody>
                  <a:tcPr/>
                </a:tc>
                <a:extLst>
                  <a:ext uri="{0D108BD9-81ED-4DB2-BD59-A6C34878D82A}">
                    <a16:rowId xmlns:a16="http://schemas.microsoft.com/office/drawing/2014/main" val="1592699789"/>
                  </a:ext>
                </a:extLst>
              </a:tr>
            </a:tbl>
          </a:graphicData>
        </a:graphic>
      </p:graphicFrame>
    </p:spTree>
    <p:extLst>
      <p:ext uri="{BB962C8B-B14F-4D97-AF65-F5344CB8AC3E}">
        <p14:creationId xmlns:p14="http://schemas.microsoft.com/office/powerpoint/2010/main" val="1829004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096962"/>
          </a:xfrm>
        </p:spPr>
        <p:txBody>
          <a:bodyPr/>
          <a:lstStyle/>
          <a:p>
            <a:r>
              <a:rPr lang="en-US" sz="3600" b="1" dirty="0">
                <a:solidFill>
                  <a:srgbClr val="FF0000"/>
                </a:solidFill>
              </a:rPr>
              <a:t>The Main Benefit of a Phishing site detection </a:t>
            </a:r>
          </a:p>
        </p:txBody>
      </p:sp>
      <p:sp>
        <p:nvSpPr>
          <p:cNvPr id="4" name="Rectangle 3"/>
          <p:cNvSpPr/>
          <p:nvPr/>
        </p:nvSpPr>
        <p:spPr>
          <a:xfrm>
            <a:off x="762000" y="1524000"/>
            <a:ext cx="8077200" cy="4370427"/>
          </a:xfrm>
          <a:prstGeom prst="rect">
            <a:avLst/>
          </a:prstGeom>
        </p:spPr>
        <p:txBody>
          <a:bodyPr wrap="square">
            <a:spAutoFit/>
          </a:bodyPr>
          <a:lstStyle/>
          <a:p>
            <a:pPr marL="342900" indent="-342900">
              <a:buFont typeface="Arial" panose="020B0604020202020204" pitchFamily="34" charset="0"/>
              <a:buChar char="•"/>
            </a:pPr>
            <a:r>
              <a:rPr lang="en-US" sz="2400" dirty="0"/>
              <a:t>The purpose of this project is to design an intelligent system for detecting phishing websites. </a:t>
            </a:r>
          </a:p>
          <a:p>
            <a:pPr marL="342900" indent="-342900">
              <a:buFont typeface="Arial" panose="020B0604020202020204" pitchFamily="34" charset="0"/>
              <a:buChar char="•"/>
            </a:pPr>
            <a:r>
              <a:rPr lang="en-US" sz="2400" dirty="0"/>
              <a:t>Providing the safety to the user by avoiding the cyber attacks.</a:t>
            </a:r>
          </a:p>
          <a:p>
            <a:pPr marL="342900" indent="-342900">
              <a:buFont typeface="Arial" panose="020B0604020202020204" pitchFamily="34" charset="0"/>
              <a:buChar char="•"/>
            </a:pPr>
            <a:r>
              <a:rPr lang="en-US" sz="2400" dirty="0"/>
              <a:t>Eliminate the cyber threat risk level.</a:t>
            </a:r>
          </a:p>
          <a:p>
            <a:pPr marL="342900" indent="-342900">
              <a:buFont typeface="Arial" panose="020B0604020202020204" pitchFamily="34" charset="0"/>
              <a:buChar char="•"/>
            </a:pPr>
            <a:r>
              <a:rPr lang="en-US" sz="2400" dirty="0"/>
              <a:t>Increase user alertness to phishing risks.</a:t>
            </a:r>
          </a:p>
          <a:p>
            <a:pPr marL="342900" indent="-342900">
              <a:buFont typeface="Arial" panose="020B0604020202020204" pitchFamily="34" charset="0"/>
              <a:buChar char="•"/>
            </a:pPr>
            <a:r>
              <a:rPr lang="en-US" sz="2400" dirty="0"/>
              <a:t>Instill a cyber security culture and create cyber security heroes.</a:t>
            </a:r>
          </a:p>
          <a:p>
            <a:pPr marL="342900" indent="-342900">
              <a:buFont typeface="Arial" panose="020B0604020202020204" pitchFamily="34" charset="0"/>
              <a:buChar char="•"/>
            </a:pPr>
            <a:r>
              <a:rPr lang="en-US" sz="2400" dirty="0"/>
              <a:t>Change behavior to eliminate the automatic trust response</a:t>
            </a:r>
          </a:p>
          <a:p>
            <a:pPr marL="342900" indent="-342900">
              <a:buFont typeface="Arial" panose="020B0604020202020204" pitchFamily="34" charset="0"/>
              <a:buChar char="•"/>
            </a:pPr>
            <a:r>
              <a:rPr lang="en-US" sz="2400" dirty="0">
                <a:solidFill>
                  <a:srgbClr val="222222"/>
                </a:solidFill>
              </a:rPr>
              <a:t>Assess the impacts of cyber security awareness training</a:t>
            </a:r>
          </a:p>
          <a:p>
            <a:endParaRPr lang="en-US" sz="2000" dirty="0"/>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3852354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78098"/>
          </a:xfrm>
        </p:spPr>
        <p:txBody>
          <a:bodyPr/>
          <a:lstStyle/>
          <a:p>
            <a:r>
              <a:rPr lang="en-US" sz="3600" b="1" dirty="0">
                <a:solidFill>
                  <a:srgbClr val="FF0000"/>
                </a:solidFill>
              </a:rPr>
              <a:t>Results</a:t>
            </a:r>
          </a:p>
        </p:txBody>
      </p:sp>
      <p:pic>
        <p:nvPicPr>
          <p:cNvPr id="5" name="Content Placeholder 4">
            <a:extLst>
              <a:ext uri="{FF2B5EF4-FFF2-40B4-BE49-F238E27FC236}">
                <a16:creationId xmlns:a16="http://schemas.microsoft.com/office/drawing/2014/main" id="{210EAA35-5BF4-CF99-580C-DB3C9F2B7284}"/>
              </a:ext>
            </a:extLst>
          </p:cNvPr>
          <p:cNvPicPr>
            <a:picLocks noGrp="1" noChangeAspect="1"/>
          </p:cNvPicPr>
          <p:nvPr>
            <p:ph idx="1"/>
          </p:nvPr>
        </p:nvPicPr>
        <p:blipFill>
          <a:blip r:embed="rId2"/>
          <a:stretch>
            <a:fillRect/>
          </a:stretch>
        </p:blipFill>
        <p:spPr>
          <a:xfrm>
            <a:off x="929922" y="1295400"/>
            <a:ext cx="8046156" cy="4830763"/>
          </a:xfrm>
          <a:prstGeom prst="rect">
            <a:avLst/>
          </a:prstGeom>
        </p:spPr>
      </p:pic>
    </p:spTree>
    <p:extLst>
      <p:ext uri="{BB962C8B-B14F-4D97-AF65-F5344CB8AC3E}">
        <p14:creationId xmlns:p14="http://schemas.microsoft.com/office/powerpoint/2010/main" val="1433015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78098"/>
          </a:xfrm>
        </p:spPr>
        <p:txBody>
          <a:bodyPr/>
          <a:lstStyle/>
          <a:p>
            <a:r>
              <a:rPr lang="en-US" sz="3600" b="1" dirty="0">
                <a:solidFill>
                  <a:srgbClr val="FF0000"/>
                </a:solidFill>
              </a:rPr>
              <a:t>Results</a:t>
            </a:r>
          </a:p>
        </p:txBody>
      </p:sp>
      <p:pic>
        <p:nvPicPr>
          <p:cNvPr id="5" name="Content Placeholder 4">
            <a:extLst>
              <a:ext uri="{FF2B5EF4-FFF2-40B4-BE49-F238E27FC236}">
                <a16:creationId xmlns:a16="http://schemas.microsoft.com/office/drawing/2014/main" id="{E575DCDC-2ACF-63A3-DC48-5BDB24040699}"/>
              </a:ext>
            </a:extLst>
          </p:cNvPr>
          <p:cNvPicPr>
            <a:picLocks noGrp="1" noChangeAspect="1"/>
          </p:cNvPicPr>
          <p:nvPr>
            <p:ph idx="1"/>
          </p:nvPr>
        </p:nvPicPr>
        <p:blipFill>
          <a:blip r:embed="rId2"/>
          <a:stretch>
            <a:fillRect/>
          </a:stretch>
        </p:blipFill>
        <p:spPr>
          <a:xfrm>
            <a:off x="929922" y="1295400"/>
            <a:ext cx="8046156" cy="4830763"/>
          </a:xfrm>
          <a:prstGeom prst="rect">
            <a:avLst/>
          </a:prstGeom>
        </p:spPr>
      </p:pic>
    </p:spTree>
    <p:extLst>
      <p:ext uri="{BB962C8B-B14F-4D97-AF65-F5344CB8AC3E}">
        <p14:creationId xmlns:p14="http://schemas.microsoft.com/office/powerpoint/2010/main" val="1518062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78098"/>
          </a:xfrm>
        </p:spPr>
        <p:txBody>
          <a:bodyPr/>
          <a:lstStyle/>
          <a:p>
            <a:r>
              <a:rPr lang="en-US" sz="3600" b="1" dirty="0">
                <a:solidFill>
                  <a:srgbClr val="FF0000"/>
                </a:solidFill>
              </a:rPr>
              <a:t>Results</a:t>
            </a:r>
          </a:p>
        </p:txBody>
      </p:sp>
      <p:pic>
        <p:nvPicPr>
          <p:cNvPr id="5" name="Content Placeholder 4">
            <a:extLst>
              <a:ext uri="{FF2B5EF4-FFF2-40B4-BE49-F238E27FC236}">
                <a16:creationId xmlns:a16="http://schemas.microsoft.com/office/drawing/2014/main" id="{756A9501-0824-58AF-90DC-85F82E8BEF21}"/>
              </a:ext>
            </a:extLst>
          </p:cNvPr>
          <p:cNvPicPr>
            <a:picLocks noGrp="1" noChangeAspect="1"/>
          </p:cNvPicPr>
          <p:nvPr>
            <p:ph idx="1"/>
          </p:nvPr>
        </p:nvPicPr>
        <p:blipFill>
          <a:blip r:embed="rId2"/>
          <a:stretch>
            <a:fillRect/>
          </a:stretch>
        </p:blipFill>
        <p:spPr>
          <a:xfrm>
            <a:off x="929922" y="1371600"/>
            <a:ext cx="8046156" cy="4754563"/>
          </a:xfrm>
          <a:prstGeom prst="rect">
            <a:avLst/>
          </a:prstGeom>
        </p:spPr>
      </p:pic>
    </p:spTree>
    <p:extLst>
      <p:ext uri="{BB962C8B-B14F-4D97-AF65-F5344CB8AC3E}">
        <p14:creationId xmlns:p14="http://schemas.microsoft.com/office/powerpoint/2010/main" val="3342264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78098"/>
          </a:xfrm>
        </p:spPr>
        <p:txBody>
          <a:bodyPr/>
          <a:lstStyle/>
          <a:p>
            <a:r>
              <a:rPr lang="en-US" sz="3600" b="1" dirty="0">
                <a:solidFill>
                  <a:srgbClr val="FF0000"/>
                </a:solidFill>
              </a:rPr>
              <a:t>Results</a:t>
            </a:r>
          </a:p>
        </p:txBody>
      </p:sp>
      <p:pic>
        <p:nvPicPr>
          <p:cNvPr id="5" name="Content Placeholder 4">
            <a:extLst>
              <a:ext uri="{FF2B5EF4-FFF2-40B4-BE49-F238E27FC236}">
                <a16:creationId xmlns:a16="http://schemas.microsoft.com/office/drawing/2014/main" id="{17D8E41D-A0A0-BD5A-8DA8-6D40F7C642C5}"/>
              </a:ext>
            </a:extLst>
          </p:cNvPr>
          <p:cNvPicPr>
            <a:picLocks noGrp="1" noChangeAspect="1"/>
          </p:cNvPicPr>
          <p:nvPr>
            <p:ph idx="1"/>
          </p:nvPr>
        </p:nvPicPr>
        <p:blipFill>
          <a:blip r:embed="rId2"/>
          <a:stretch>
            <a:fillRect/>
          </a:stretch>
        </p:blipFill>
        <p:spPr>
          <a:xfrm>
            <a:off x="929922" y="1371600"/>
            <a:ext cx="8046156" cy="4754563"/>
          </a:xfrm>
          <a:prstGeom prst="rect">
            <a:avLst/>
          </a:prstGeom>
        </p:spPr>
      </p:pic>
    </p:spTree>
    <p:extLst>
      <p:ext uri="{BB962C8B-B14F-4D97-AF65-F5344CB8AC3E}">
        <p14:creationId xmlns:p14="http://schemas.microsoft.com/office/powerpoint/2010/main" val="4037280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Student Details</a:t>
            </a:r>
            <a:br>
              <a:rPr lang="en-US" b="1" dirty="0">
                <a:solidFill>
                  <a:srgbClr val="FF0000"/>
                </a:solidFill>
              </a:rPr>
            </a:br>
            <a:endParaRPr lang="en-US" dirty="0"/>
          </a:p>
        </p:txBody>
      </p:sp>
      <p:sp>
        <p:nvSpPr>
          <p:cNvPr id="3" name="Content Placeholder 2"/>
          <p:cNvSpPr>
            <a:spLocks noGrp="1"/>
          </p:cNvSpPr>
          <p:nvPr>
            <p:ph idx="1"/>
          </p:nvPr>
        </p:nvSpPr>
        <p:spPr>
          <a:xfrm>
            <a:off x="961791" y="2971800"/>
            <a:ext cx="7375585" cy="6149181"/>
          </a:xfrm>
        </p:spPr>
        <p:txBody>
          <a:bodyPr/>
          <a:lstStyle/>
          <a:p>
            <a:pPr marL="0" indent="0">
              <a:buNone/>
            </a:pPr>
            <a:r>
              <a:rPr lang="en-US" dirty="0"/>
              <a:t>               </a:t>
            </a:r>
          </a:p>
          <a:p>
            <a:pPr marL="0" indent="0">
              <a:buNone/>
            </a:pPr>
            <a:endParaRPr lang="en-US" dirty="0"/>
          </a:p>
          <a:p>
            <a:pPr marL="0" indent="0">
              <a:buNone/>
            </a:pPr>
            <a:endParaRPr lang="en-US" dirty="0"/>
          </a:p>
          <a:p>
            <a:pPr marL="0" indent="0">
              <a:buNone/>
            </a:pPr>
            <a:r>
              <a:rPr lang="en-US" dirty="0"/>
              <a:t>                                 Batch: 2018</a:t>
            </a:r>
          </a:p>
        </p:txBody>
      </p:sp>
      <p:graphicFrame>
        <p:nvGraphicFramePr>
          <p:cNvPr id="4" name="Content Placeholder 4"/>
          <p:cNvGraphicFramePr>
            <a:graphicFrameLocks/>
          </p:cNvGraphicFramePr>
          <p:nvPr>
            <p:extLst>
              <p:ext uri="{D42A27DB-BD31-4B8C-83A1-F6EECF244321}">
                <p14:modId xmlns:p14="http://schemas.microsoft.com/office/powerpoint/2010/main" val="4166192889"/>
              </p:ext>
            </p:extLst>
          </p:nvPr>
        </p:nvGraphicFramePr>
        <p:xfrm>
          <a:off x="1023910" y="1714488"/>
          <a:ext cx="7772400" cy="2337810"/>
        </p:xfrm>
        <a:graphic>
          <a:graphicData uri="http://schemas.openxmlformats.org/drawingml/2006/table">
            <a:tbl>
              <a:tblPr firstRow="1" bandRow="1">
                <a:tableStyleId>{5C22544A-7EE6-4342-B048-85BDC9FD1C3A}</a:tableStyleId>
              </a:tblPr>
              <a:tblGrid>
                <a:gridCol w="935764">
                  <a:extLst>
                    <a:ext uri="{9D8B030D-6E8A-4147-A177-3AD203B41FA5}">
                      <a16:colId xmlns:a16="http://schemas.microsoft.com/office/drawing/2014/main" val="20000"/>
                    </a:ext>
                  </a:extLst>
                </a:gridCol>
                <a:gridCol w="1654292">
                  <a:extLst>
                    <a:ext uri="{9D8B030D-6E8A-4147-A177-3AD203B41FA5}">
                      <a16:colId xmlns:a16="http://schemas.microsoft.com/office/drawing/2014/main" val="20001"/>
                    </a:ext>
                  </a:extLst>
                </a:gridCol>
                <a:gridCol w="3132054">
                  <a:extLst>
                    <a:ext uri="{9D8B030D-6E8A-4147-A177-3AD203B41FA5}">
                      <a16:colId xmlns:a16="http://schemas.microsoft.com/office/drawing/2014/main" val="20002"/>
                    </a:ext>
                  </a:extLst>
                </a:gridCol>
                <a:gridCol w="2050290">
                  <a:extLst>
                    <a:ext uri="{9D8B030D-6E8A-4147-A177-3AD203B41FA5}">
                      <a16:colId xmlns:a16="http://schemas.microsoft.com/office/drawing/2014/main" val="20003"/>
                    </a:ext>
                  </a:extLst>
                </a:gridCol>
              </a:tblGrid>
              <a:tr h="509010">
                <a:tc>
                  <a:txBody>
                    <a:bodyPr/>
                    <a:lstStyle/>
                    <a:p>
                      <a:r>
                        <a:rPr lang="en-US" sz="2400" dirty="0"/>
                        <a:t>Sl.No.</a:t>
                      </a:r>
                    </a:p>
                  </a:txBody>
                  <a:tcPr/>
                </a:tc>
                <a:tc>
                  <a:txBody>
                    <a:bodyPr/>
                    <a:lstStyle/>
                    <a:p>
                      <a:r>
                        <a:rPr lang="en-US" sz="2400" dirty="0"/>
                        <a:t>Reg. No.</a:t>
                      </a:r>
                    </a:p>
                  </a:txBody>
                  <a:tcPr/>
                </a:tc>
                <a:tc>
                  <a:txBody>
                    <a:bodyPr/>
                    <a:lstStyle/>
                    <a:p>
                      <a:r>
                        <a:rPr lang="en-US" sz="2400" dirty="0"/>
                        <a:t>Name of the student</a:t>
                      </a:r>
                    </a:p>
                  </a:txBody>
                  <a:tcPr/>
                </a:tc>
                <a:tc>
                  <a:txBody>
                    <a:bodyPr/>
                    <a:lstStyle/>
                    <a:p>
                      <a:r>
                        <a:rPr lang="en-US" sz="2400" dirty="0"/>
                        <a:t>Department</a:t>
                      </a:r>
                    </a:p>
                  </a:txBody>
                  <a:tcPr/>
                </a:tc>
                <a:extLst>
                  <a:ext uri="{0D108BD9-81ED-4DB2-BD59-A6C34878D82A}">
                    <a16:rowId xmlns:a16="http://schemas.microsoft.com/office/drawing/2014/main" val="10000"/>
                  </a:ext>
                </a:extLst>
              </a:tr>
              <a:tr h="359301">
                <a:tc>
                  <a:txBody>
                    <a:bodyPr/>
                    <a:lstStyle/>
                    <a:p>
                      <a:pPr algn="ctr"/>
                      <a:r>
                        <a:rPr lang="en-US" dirty="0"/>
                        <a:t>1</a:t>
                      </a:r>
                    </a:p>
                  </a:txBody>
                  <a:tcPr/>
                </a:tc>
                <a:tc>
                  <a:txBody>
                    <a:bodyPr/>
                    <a:lstStyle/>
                    <a:p>
                      <a:r>
                        <a:rPr lang="en-US" dirty="0"/>
                        <a:t>18ETCS002068</a:t>
                      </a:r>
                    </a:p>
                  </a:txBody>
                  <a:tcPr/>
                </a:tc>
                <a:tc>
                  <a:txBody>
                    <a:bodyPr/>
                    <a:lstStyle/>
                    <a:p>
                      <a:r>
                        <a:rPr lang="en-US" dirty="0"/>
                        <a:t>M C Dharshini</a:t>
                      </a:r>
                    </a:p>
                  </a:txBody>
                  <a:tcPr/>
                </a:tc>
                <a:tc>
                  <a:txBody>
                    <a:bodyPr/>
                    <a:lstStyle/>
                    <a:p>
                      <a:r>
                        <a:rPr lang="en-US" dirty="0"/>
                        <a:t>CSE</a:t>
                      </a:r>
                    </a:p>
                  </a:txBody>
                  <a:tcPr/>
                </a:tc>
                <a:extLst>
                  <a:ext uri="{0D108BD9-81ED-4DB2-BD59-A6C34878D82A}">
                    <a16:rowId xmlns:a16="http://schemas.microsoft.com/office/drawing/2014/main" val="10001"/>
                  </a:ext>
                </a:extLst>
              </a:tr>
              <a:tr h="359301">
                <a:tc>
                  <a:txBody>
                    <a:bodyPr/>
                    <a:lstStyle/>
                    <a:p>
                      <a:pPr algn="ctr"/>
                      <a:r>
                        <a:rPr lang="en-US" dirty="0"/>
                        <a:t>2</a:t>
                      </a:r>
                    </a:p>
                  </a:txBody>
                  <a:tcPr/>
                </a:tc>
                <a:tc>
                  <a:txBody>
                    <a:bodyPr/>
                    <a:lstStyle/>
                    <a:p>
                      <a:r>
                        <a:rPr lang="en-US" dirty="0"/>
                        <a:t>18ETCS002075</a:t>
                      </a:r>
                    </a:p>
                  </a:txBody>
                  <a:tcPr/>
                </a:tc>
                <a:tc>
                  <a:txBody>
                    <a:bodyPr/>
                    <a:lstStyle/>
                    <a:p>
                      <a:r>
                        <a:rPr lang="en-US" dirty="0" err="1"/>
                        <a:t>Mydur</a:t>
                      </a:r>
                      <a:r>
                        <a:rPr lang="en-US" dirty="0"/>
                        <a:t> </a:t>
                      </a:r>
                      <a:r>
                        <a:rPr lang="en-US" dirty="0" err="1"/>
                        <a:t>Manishkumar</a:t>
                      </a:r>
                      <a:endParaRPr lang="en-US" dirty="0"/>
                    </a:p>
                  </a:txBody>
                  <a:tcPr/>
                </a:tc>
                <a:tc>
                  <a:txBody>
                    <a:bodyPr/>
                    <a:lstStyle/>
                    <a:p>
                      <a:r>
                        <a:rPr lang="en-US" dirty="0"/>
                        <a:t>CSE</a:t>
                      </a:r>
                    </a:p>
                  </a:txBody>
                  <a:tcPr/>
                </a:tc>
                <a:extLst>
                  <a:ext uri="{0D108BD9-81ED-4DB2-BD59-A6C34878D82A}">
                    <a16:rowId xmlns:a16="http://schemas.microsoft.com/office/drawing/2014/main" val="531034597"/>
                  </a:ext>
                </a:extLst>
              </a:tr>
              <a:tr h="359301">
                <a:tc>
                  <a:txBody>
                    <a:bodyPr/>
                    <a:lstStyle/>
                    <a:p>
                      <a:pPr algn="ctr"/>
                      <a:r>
                        <a:rPr lang="en-US" dirty="0"/>
                        <a:t>3</a:t>
                      </a:r>
                    </a:p>
                  </a:txBody>
                  <a:tcPr/>
                </a:tc>
                <a:tc>
                  <a:txBody>
                    <a:bodyPr/>
                    <a:lstStyle/>
                    <a:p>
                      <a:r>
                        <a:rPr lang="en-US" dirty="0"/>
                        <a:t>18ETCS002076</a:t>
                      </a:r>
                    </a:p>
                  </a:txBody>
                  <a:tcPr/>
                </a:tc>
                <a:tc>
                  <a:txBody>
                    <a:bodyPr/>
                    <a:lstStyle/>
                    <a:p>
                      <a:r>
                        <a:rPr lang="en-US" dirty="0"/>
                        <a:t>Naveen Kumar R C</a:t>
                      </a:r>
                    </a:p>
                  </a:txBody>
                  <a:tcPr/>
                </a:tc>
                <a:tc>
                  <a:txBody>
                    <a:bodyPr/>
                    <a:lstStyle/>
                    <a:p>
                      <a:r>
                        <a:rPr lang="en-US" dirty="0"/>
                        <a:t>CSE</a:t>
                      </a:r>
                    </a:p>
                  </a:txBody>
                  <a:tcPr/>
                </a:tc>
                <a:extLst>
                  <a:ext uri="{0D108BD9-81ED-4DB2-BD59-A6C34878D82A}">
                    <a16:rowId xmlns:a16="http://schemas.microsoft.com/office/drawing/2014/main" val="2168210686"/>
                  </a:ext>
                </a:extLst>
              </a:tr>
              <a:tr h="359301">
                <a:tc>
                  <a:txBody>
                    <a:bodyPr/>
                    <a:lstStyle/>
                    <a:p>
                      <a:pPr algn="ctr"/>
                      <a:r>
                        <a:rPr lang="en-US" dirty="0"/>
                        <a:t>4</a:t>
                      </a:r>
                    </a:p>
                  </a:txBody>
                  <a:tcPr/>
                </a:tc>
                <a:tc>
                  <a:txBody>
                    <a:bodyPr/>
                    <a:lstStyle/>
                    <a:p>
                      <a:r>
                        <a:rPr lang="en-US" dirty="0"/>
                        <a:t>18ETCS002095</a:t>
                      </a:r>
                    </a:p>
                  </a:txBody>
                  <a:tcPr/>
                </a:tc>
                <a:tc>
                  <a:txBody>
                    <a:bodyPr/>
                    <a:lstStyle/>
                    <a:p>
                      <a:r>
                        <a:rPr lang="en-US" dirty="0" err="1"/>
                        <a:t>Rayanagoud</a:t>
                      </a:r>
                      <a:r>
                        <a:rPr lang="en-US" dirty="0"/>
                        <a:t> </a:t>
                      </a:r>
                      <a:r>
                        <a:rPr lang="en-US" dirty="0" err="1"/>
                        <a:t>Nadagoudra</a:t>
                      </a:r>
                      <a:endParaRPr lang="en-US" dirty="0"/>
                    </a:p>
                  </a:txBody>
                  <a:tcPr/>
                </a:tc>
                <a:tc>
                  <a:txBody>
                    <a:bodyPr/>
                    <a:lstStyle/>
                    <a:p>
                      <a:r>
                        <a:rPr lang="en-US" dirty="0"/>
                        <a:t>CSE</a:t>
                      </a:r>
                    </a:p>
                  </a:txBody>
                  <a:tcPr/>
                </a:tc>
                <a:extLst>
                  <a:ext uri="{0D108BD9-81ED-4DB2-BD59-A6C34878D82A}">
                    <a16:rowId xmlns:a16="http://schemas.microsoft.com/office/drawing/2014/main" val="688266285"/>
                  </a:ext>
                </a:extLst>
              </a:tr>
              <a:tr h="359301">
                <a:tc>
                  <a:txBody>
                    <a:bodyPr/>
                    <a:lstStyle/>
                    <a:p>
                      <a:pPr algn="ctr"/>
                      <a:r>
                        <a:rPr lang="en-US" dirty="0"/>
                        <a:t>5</a:t>
                      </a:r>
                    </a:p>
                  </a:txBody>
                  <a:tcPr/>
                </a:tc>
                <a:tc>
                  <a:txBody>
                    <a:bodyPr/>
                    <a:lstStyle/>
                    <a:p>
                      <a:r>
                        <a:rPr lang="en-US" dirty="0"/>
                        <a:t>18ETCS002100</a:t>
                      </a:r>
                    </a:p>
                  </a:txBody>
                  <a:tcPr/>
                </a:tc>
                <a:tc>
                  <a:txBody>
                    <a:bodyPr/>
                    <a:lstStyle/>
                    <a:p>
                      <a:r>
                        <a:rPr lang="en-US" dirty="0"/>
                        <a:t>Rohith N</a:t>
                      </a:r>
                    </a:p>
                  </a:txBody>
                  <a:tcPr/>
                </a:tc>
                <a:tc>
                  <a:txBody>
                    <a:bodyPr/>
                    <a:lstStyle/>
                    <a:p>
                      <a:r>
                        <a:rPr lang="en-US" dirty="0"/>
                        <a:t>CSE</a:t>
                      </a:r>
                    </a:p>
                  </a:txBody>
                  <a:tcPr/>
                </a:tc>
                <a:extLst>
                  <a:ext uri="{0D108BD9-81ED-4DB2-BD59-A6C34878D82A}">
                    <a16:rowId xmlns:a16="http://schemas.microsoft.com/office/drawing/2014/main" val="3681391387"/>
                  </a:ext>
                </a:extLst>
              </a:tr>
            </a:tbl>
          </a:graphicData>
        </a:graphic>
      </p:graphicFrame>
    </p:spTree>
    <p:extLst>
      <p:ext uri="{BB962C8B-B14F-4D97-AF65-F5344CB8AC3E}">
        <p14:creationId xmlns:p14="http://schemas.microsoft.com/office/powerpoint/2010/main" val="2865809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FF0000"/>
                </a:solidFill>
              </a:rPr>
              <a:t>Conclusion </a:t>
            </a:r>
          </a:p>
        </p:txBody>
      </p:sp>
      <p:sp>
        <p:nvSpPr>
          <p:cNvPr id="4" name="Content Placeholder 3"/>
          <p:cNvSpPr>
            <a:spLocks noGrp="1"/>
          </p:cNvSpPr>
          <p:nvPr>
            <p:ph idx="1"/>
          </p:nvPr>
        </p:nvSpPr>
        <p:spPr>
          <a:xfrm>
            <a:off x="495300" y="990600"/>
            <a:ext cx="8915400" cy="5135565"/>
          </a:xfrm>
        </p:spPr>
        <p:txBody>
          <a:bodyPr/>
          <a:lstStyle/>
          <a:p>
            <a:r>
              <a:rPr lang="en-US" sz="2400" dirty="0"/>
              <a:t>The final take away form this project is to explore various machine learning models, perform Exploratory Data Analysis on phishing dataset and understanding their features.</a:t>
            </a:r>
          </a:p>
          <a:p>
            <a:r>
              <a:rPr lang="en-US" sz="2400" dirty="0"/>
              <a:t>The final conclusion on the Phishing dataset is that the some feature like "HTTTPS", "</a:t>
            </a:r>
            <a:r>
              <a:rPr lang="en-US" sz="2400" dirty="0" err="1"/>
              <a:t>AnchorURL</a:t>
            </a:r>
            <a:r>
              <a:rPr lang="en-US" sz="2400" dirty="0"/>
              <a:t>", "</a:t>
            </a:r>
            <a:r>
              <a:rPr lang="en-US" sz="2400" dirty="0" err="1"/>
              <a:t>WebsiteTraffic</a:t>
            </a:r>
            <a:r>
              <a:rPr lang="en-US" sz="2400" dirty="0"/>
              <a:t>" have more importance to classify URL is phishing URL or not.</a:t>
            </a:r>
          </a:p>
          <a:p>
            <a:pPr algn="just"/>
            <a:r>
              <a:rPr lang="en-IN" sz="2400" dirty="0"/>
              <a:t>This project aims to enhance detection method to detect phishing websites using machine learning technology. We achieved 97.4% detection accuracy using Gradient Boasting </a:t>
            </a:r>
            <a:r>
              <a:rPr lang="en-IN" sz="2400" dirty="0" err="1"/>
              <a:t>Classifer</a:t>
            </a:r>
            <a:r>
              <a:rPr lang="en-IN" sz="2400" dirty="0"/>
              <a:t> algorithm with lowest false positive rate and </a:t>
            </a:r>
            <a:r>
              <a:rPr lang="en-US" sz="2400" dirty="0"/>
              <a:t>hence reduces the chance of mal</a:t>
            </a:r>
            <a:r>
              <a:rPr lang="en-IN" sz="2400" dirty="0" err="1"/>
              <a:t>icious</a:t>
            </a:r>
            <a:r>
              <a:rPr lang="en-IN" sz="2400" dirty="0"/>
              <a:t> attachments. Also result shows that classifiers give better performance when we used more data as training data.</a:t>
            </a:r>
          </a:p>
          <a:p>
            <a:pPr marL="0" indent="0" algn="just">
              <a:buNone/>
            </a:pPr>
            <a:endParaRPr lang="en-IN" sz="2800" dirty="0"/>
          </a:p>
        </p:txBody>
      </p:sp>
    </p:spTree>
    <p:extLst>
      <p:ext uri="{BB962C8B-B14F-4D97-AF65-F5344CB8AC3E}">
        <p14:creationId xmlns:p14="http://schemas.microsoft.com/office/powerpoint/2010/main" val="732355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FF0000"/>
                </a:solidFill>
              </a:rPr>
              <a:t>Future Scope</a:t>
            </a:r>
            <a:endParaRPr lang="en-IN" sz="3600" dirty="0"/>
          </a:p>
        </p:txBody>
      </p:sp>
      <p:sp>
        <p:nvSpPr>
          <p:cNvPr id="3" name="Content Placeholder 2"/>
          <p:cNvSpPr>
            <a:spLocks noGrp="1"/>
          </p:cNvSpPr>
          <p:nvPr>
            <p:ph idx="1"/>
          </p:nvPr>
        </p:nvSpPr>
        <p:spPr>
          <a:xfrm>
            <a:off x="495300" y="1143001"/>
            <a:ext cx="8915400" cy="4983164"/>
          </a:xfrm>
        </p:spPr>
        <p:txBody>
          <a:bodyPr/>
          <a:lstStyle/>
          <a:p>
            <a:r>
              <a:rPr lang="en-US" dirty="0"/>
              <a:t>This is what we get after our phishing detection, when we check the tested </a:t>
            </a:r>
            <a:r>
              <a:rPr lang="en-US" dirty="0" err="1"/>
              <a:t>url</a:t>
            </a:r>
            <a:r>
              <a:rPr lang="en-US" dirty="0"/>
              <a:t> ,we don’t get redirected to the corresponding site as it shows spelling mistake.</a:t>
            </a:r>
            <a:endParaRPr lang="en-IN" dirty="0"/>
          </a:p>
        </p:txBody>
      </p:sp>
    </p:spTree>
    <p:extLst>
      <p:ext uri="{BB962C8B-B14F-4D97-AF65-F5344CB8AC3E}">
        <p14:creationId xmlns:p14="http://schemas.microsoft.com/office/powerpoint/2010/main" val="962553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88640"/>
            <a:ext cx="8915400" cy="1143000"/>
          </a:xfrm>
        </p:spPr>
        <p:txBody>
          <a:bodyPr/>
          <a:lstStyle/>
          <a:p>
            <a:r>
              <a:rPr lang="en-US" sz="4000" dirty="0">
                <a:solidFill>
                  <a:srgbClr val="FF0000"/>
                </a:solidFill>
              </a:rPr>
              <a:t>Gantt Chart</a:t>
            </a:r>
            <a:endParaRPr lang="en-IN" sz="4000" dirty="0">
              <a:solidFill>
                <a:srgbClr val="FF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669985065"/>
              </p:ext>
            </p:extLst>
          </p:nvPr>
        </p:nvGraphicFramePr>
        <p:xfrm>
          <a:off x="495300" y="980728"/>
          <a:ext cx="8994203" cy="3757403"/>
        </p:xfrm>
        <a:graphic>
          <a:graphicData uri="http://schemas.openxmlformats.org/drawingml/2006/table">
            <a:tbl>
              <a:tblPr/>
              <a:tblGrid>
                <a:gridCol w="2336911">
                  <a:extLst>
                    <a:ext uri="{9D8B030D-6E8A-4147-A177-3AD203B41FA5}">
                      <a16:colId xmlns:a16="http://schemas.microsoft.com/office/drawing/2014/main" val="20000"/>
                    </a:ext>
                  </a:extLst>
                </a:gridCol>
                <a:gridCol w="535964">
                  <a:extLst>
                    <a:ext uri="{9D8B030D-6E8A-4147-A177-3AD203B41FA5}">
                      <a16:colId xmlns:a16="http://schemas.microsoft.com/office/drawing/2014/main" val="20001"/>
                    </a:ext>
                  </a:extLst>
                </a:gridCol>
                <a:gridCol w="556488">
                  <a:extLst>
                    <a:ext uri="{9D8B030D-6E8A-4147-A177-3AD203B41FA5}">
                      <a16:colId xmlns:a16="http://schemas.microsoft.com/office/drawing/2014/main" val="20002"/>
                    </a:ext>
                  </a:extLst>
                </a:gridCol>
                <a:gridCol w="556484">
                  <a:extLst>
                    <a:ext uri="{9D8B030D-6E8A-4147-A177-3AD203B41FA5}">
                      <a16:colId xmlns:a16="http://schemas.microsoft.com/office/drawing/2014/main" val="20003"/>
                    </a:ext>
                  </a:extLst>
                </a:gridCol>
                <a:gridCol w="556484">
                  <a:extLst>
                    <a:ext uri="{9D8B030D-6E8A-4147-A177-3AD203B41FA5}">
                      <a16:colId xmlns:a16="http://schemas.microsoft.com/office/drawing/2014/main" val="20004"/>
                    </a:ext>
                  </a:extLst>
                </a:gridCol>
                <a:gridCol w="556484">
                  <a:extLst>
                    <a:ext uri="{9D8B030D-6E8A-4147-A177-3AD203B41FA5}">
                      <a16:colId xmlns:a16="http://schemas.microsoft.com/office/drawing/2014/main" val="20005"/>
                    </a:ext>
                  </a:extLst>
                </a:gridCol>
                <a:gridCol w="556484">
                  <a:extLst>
                    <a:ext uri="{9D8B030D-6E8A-4147-A177-3AD203B41FA5}">
                      <a16:colId xmlns:a16="http://schemas.microsoft.com/office/drawing/2014/main" val="20006"/>
                    </a:ext>
                  </a:extLst>
                </a:gridCol>
                <a:gridCol w="556484">
                  <a:extLst>
                    <a:ext uri="{9D8B030D-6E8A-4147-A177-3AD203B41FA5}">
                      <a16:colId xmlns:a16="http://schemas.microsoft.com/office/drawing/2014/main" val="20007"/>
                    </a:ext>
                  </a:extLst>
                </a:gridCol>
                <a:gridCol w="556484">
                  <a:extLst>
                    <a:ext uri="{9D8B030D-6E8A-4147-A177-3AD203B41FA5}">
                      <a16:colId xmlns:a16="http://schemas.microsoft.com/office/drawing/2014/main" val="20008"/>
                    </a:ext>
                  </a:extLst>
                </a:gridCol>
                <a:gridCol w="556484">
                  <a:extLst>
                    <a:ext uri="{9D8B030D-6E8A-4147-A177-3AD203B41FA5}">
                      <a16:colId xmlns:a16="http://schemas.microsoft.com/office/drawing/2014/main" val="20009"/>
                    </a:ext>
                  </a:extLst>
                </a:gridCol>
                <a:gridCol w="556484">
                  <a:extLst>
                    <a:ext uri="{9D8B030D-6E8A-4147-A177-3AD203B41FA5}">
                      <a16:colId xmlns:a16="http://schemas.microsoft.com/office/drawing/2014/main" val="20010"/>
                    </a:ext>
                  </a:extLst>
                </a:gridCol>
                <a:gridCol w="556484">
                  <a:extLst>
                    <a:ext uri="{9D8B030D-6E8A-4147-A177-3AD203B41FA5}">
                      <a16:colId xmlns:a16="http://schemas.microsoft.com/office/drawing/2014/main" val="2529265014"/>
                    </a:ext>
                  </a:extLst>
                </a:gridCol>
                <a:gridCol w="556484">
                  <a:extLst>
                    <a:ext uri="{9D8B030D-6E8A-4147-A177-3AD203B41FA5}">
                      <a16:colId xmlns:a16="http://schemas.microsoft.com/office/drawing/2014/main" val="3467136815"/>
                    </a:ext>
                  </a:extLst>
                </a:gridCol>
              </a:tblGrid>
              <a:tr h="265097">
                <a:tc gridSpan="11">
                  <a:txBody>
                    <a:bodyPr/>
                    <a:lstStyle/>
                    <a:p>
                      <a:pPr algn="ctr" rtl="0" fontAlgn="b"/>
                      <a:r>
                        <a:rPr lang="en-US" sz="1900" b="1" i="0" u="none" strike="noStrike" dirty="0">
                          <a:solidFill>
                            <a:srgbClr val="000000"/>
                          </a:solidFill>
                          <a:effectLst/>
                          <a:latin typeface="Calibri" panose="020F0502020204030204" pitchFamily="34" charset="0"/>
                        </a:rPr>
                        <a:t> Project Work (UG) 12 weeks</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endParaRPr lang="en-US"/>
                    </a:p>
                  </a:txBody>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w="6350" cap="flat" cmpd="sng" algn="ctr">
                      <a:solidFill>
                        <a:srgbClr val="000000"/>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a:txBody>
                    <a:bodyPr/>
                    <a:lstStyle/>
                    <a:p>
                      <a:pPr algn="ctr" rtl="0" fontAlgn="b"/>
                      <a:endParaRPr lang="en-US" sz="1900" b="1"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endParaRPr lang="en-US" sz="1900" b="1"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83533">
                <a:tc>
                  <a:txBody>
                    <a:bodyPr/>
                    <a:lstStyle/>
                    <a:p>
                      <a:pPr algn="r" rtl="0" fontAlgn="b"/>
                      <a:r>
                        <a:rPr lang="en-US" sz="1300" b="1" i="0" u="none" strike="noStrike" dirty="0">
                          <a:solidFill>
                            <a:srgbClr val="000000"/>
                          </a:solidFill>
                          <a:effectLst/>
                          <a:latin typeface="Calibri" panose="020F0502020204030204" pitchFamily="34" charset="0"/>
                        </a:rPr>
                        <a:t>Week</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rtl="0" fontAlgn="b"/>
                      <a:r>
                        <a:rPr lang="en-US" sz="1300" b="0" i="0" u="none" strike="noStrike" dirty="0">
                          <a:solidFill>
                            <a:srgbClr val="000000"/>
                          </a:solidFill>
                          <a:effectLst/>
                          <a:latin typeface="Calibri" panose="020F0502020204030204" pitchFamily="34" charset="0"/>
                        </a:rPr>
                        <a:t>1</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DDEBF7"/>
                    </a:solidFill>
                  </a:tcPr>
                </a:tc>
                <a:tc>
                  <a:txBody>
                    <a:bodyPr/>
                    <a:lstStyle/>
                    <a:p>
                      <a:pPr algn="r" rtl="0" fontAlgn="b"/>
                      <a:r>
                        <a:rPr lang="en-US" sz="1300" b="0" i="0" u="none" strike="noStrike" dirty="0">
                          <a:solidFill>
                            <a:srgbClr val="000000"/>
                          </a:solidFill>
                          <a:effectLst/>
                          <a:latin typeface="Calibri" panose="020F0502020204030204" pitchFamily="34" charset="0"/>
                        </a:rPr>
                        <a:t>2</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rtl="0" fontAlgn="b"/>
                      <a:r>
                        <a:rPr lang="en-US" sz="1300" b="0" i="0" u="none" strike="noStrike" dirty="0">
                          <a:solidFill>
                            <a:srgbClr val="000000"/>
                          </a:solidFill>
                          <a:effectLst/>
                          <a:latin typeface="Calibri" panose="020F0502020204030204" pitchFamily="34" charset="0"/>
                        </a:rPr>
                        <a:t>3</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DDEBF7"/>
                    </a:solidFill>
                  </a:tcPr>
                </a:tc>
                <a:tc>
                  <a:txBody>
                    <a:bodyPr/>
                    <a:lstStyle/>
                    <a:p>
                      <a:pPr algn="r" rtl="0" fontAlgn="b"/>
                      <a:r>
                        <a:rPr lang="en-US" sz="1300" b="0" i="0" u="none" strike="noStrike" dirty="0">
                          <a:solidFill>
                            <a:srgbClr val="000000"/>
                          </a:solidFill>
                          <a:effectLst/>
                          <a:latin typeface="Calibri" panose="020F0502020204030204" pitchFamily="34" charset="0"/>
                        </a:rPr>
                        <a:t>4</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rtl="0" fontAlgn="b"/>
                      <a:r>
                        <a:rPr lang="en-US" sz="1300" b="0" i="0" u="none" strike="noStrike" dirty="0">
                          <a:solidFill>
                            <a:srgbClr val="000000"/>
                          </a:solidFill>
                          <a:effectLst/>
                          <a:latin typeface="Calibri" panose="020F0502020204030204" pitchFamily="34" charset="0"/>
                        </a:rPr>
                        <a:t>5</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rtl="0" fontAlgn="b"/>
                      <a:r>
                        <a:rPr lang="en-US" sz="1300" b="0" i="0" u="none" strike="noStrike" dirty="0">
                          <a:solidFill>
                            <a:srgbClr val="000000"/>
                          </a:solidFill>
                          <a:effectLst/>
                          <a:latin typeface="Calibri" panose="020F0502020204030204" pitchFamily="34" charset="0"/>
                        </a:rPr>
                        <a:t>6</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rtl="0" fontAlgn="b"/>
                      <a:r>
                        <a:rPr lang="en-US" sz="1300" b="0" i="0" u="none" strike="noStrike" dirty="0">
                          <a:solidFill>
                            <a:srgbClr val="000000"/>
                          </a:solidFill>
                          <a:effectLst/>
                          <a:latin typeface="Calibri" panose="020F0502020204030204" pitchFamily="34" charset="0"/>
                        </a:rPr>
                        <a:t>7</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rtl="0" fontAlgn="b"/>
                      <a:r>
                        <a:rPr lang="en-US" sz="1300" b="0" i="0" u="none" strike="noStrike" dirty="0">
                          <a:solidFill>
                            <a:srgbClr val="000000"/>
                          </a:solidFill>
                          <a:effectLst/>
                          <a:latin typeface="Calibri" panose="020F0502020204030204" pitchFamily="34" charset="0"/>
                        </a:rPr>
                        <a:t>8</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DDEBF7"/>
                    </a:solidFill>
                  </a:tcPr>
                </a:tc>
                <a:tc>
                  <a:txBody>
                    <a:bodyPr/>
                    <a:lstStyle/>
                    <a:p>
                      <a:pPr algn="r" rtl="0" fontAlgn="b"/>
                      <a:r>
                        <a:rPr lang="en-US" sz="1300" b="0" i="0" u="none" strike="noStrike" dirty="0">
                          <a:solidFill>
                            <a:srgbClr val="000000"/>
                          </a:solidFill>
                          <a:effectLst/>
                          <a:latin typeface="Calibri" panose="020F0502020204030204" pitchFamily="34" charset="0"/>
                        </a:rPr>
                        <a:t>9</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rtl="0" fontAlgn="b"/>
                      <a:r>
                        <a:rPr lang="en-US" sz="1300" b="0" i="0" u="none" strike="noStrike" dirty="0">
                          <a:solidFill>
                            <a:srgbClr val="000000"/>
                          </a:solidFill>
                          <a:effectLst/>
                          <a:latin typeface="Calibri" panose="020F0502020204030204" pitchFamily="34" charset="0"/>
                        </a:rPr>
                        <a:t>10</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rtl="0" fontAlgn="b"/>
                      <a:r>
                        <a:rPr lang="en-US" sz="1300" b="0" i="0" u="none" strike="noStrike" dirty="0">
                          <a:solidFill>
                            <a:srgbClr val="000000"/>
                          </a:solidFill>
                          <a:effectLst/>
                          <a:latin typeface="Calibri" panose="020F0502020204030204" pitchFamily="34" charset="0"/>
                        </a:rPr>
                        <a:t>11</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r" rtl="0" fontAlgn="b"/>
                      <a:r>
                        <a:rPr lang="en-US" sz="1300" b="0" i="0" u="none" strike="noStrike" dirty="0">
                          <a:solidFill>
                            <a:srgbClr val="000000"/>
                          </a:solidFill>
                          <a:effectLst/>
                          <a:latin typeface="Calibri" panose="020F0502020204030204" pitchFamily="34" charset="0"/>
                        </a:rPr>
                        <a:t>12</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1"/>
                  </a:ext>
                </a:extLst>
              </a:tr>
              <a:tr h="271430">
                <a:tc>
                  <a:txBody>
                    <a:bodyPr/>
                    <a:lstStyle/>
                    <a:p>
                      <a:pPr algn="r" rtl="0" fontAlgn="b"/>
                      <a:r>
                        <a:rPr lang="en-US" sz="1300" b="1" i="0" u="none" strike="noStrike" dirty="0">
                          <a:solidFill>
                            <a:srgbClr val="000000"/>
                          </a:solidFill>
                          <a:effectLst/>
                          <a:latin typeface="Calibri" panose="020F0502020204030204" pitchFamily="34" charset="0"/>
                        </a:rPr>
                        <a:t>Major Activities</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gridSpan="10">
                  <a:txBody>
                    <a:bodyPr/>
                    <a:lstStyle/>
                    <a:p>
                      <a:pPr algn="r"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a:txBody>
                    <a:bodyPr/>
                    <a:lstStyle/>
                    <a:p>
                      <a:pPr algn="r"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88244">
                <a:tc>
                  <a:txBody>
                    <a:bodyPr/>
                    <a:lstStyle/>
                    <a:p>
                      <a:pPr algn="l" fontAlgn="b"/>
                      <a:r>
                        <a:rPr lang="en-US" sz="1400" b="0" i="0" u="none" strike="noStrike" dirty="0">
                          <a:solidFill>
                            <a:srgbClr val="000000"/>
                          </a:solidFill>
                          <a:effectLst/>
                          <a:latin typeface="Arial" panose="020B0604020202020204" pitchFamily="34" charset="0"/>
                        </a:rPr>
                        <a:t> 1. Overview</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rgbClr val="00B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49538">
                <a:tc>
                  <a:txBody>
                    <a:bodyPr/>
                    <a:lstStyle/>
                    <a:p>
                      <a:pPr algn="l" fontAlgn="b"/>
                      <a:r>
                        <a:rPr lang="en-US" sz="1400" b="0" i="0" u="none" strike="noStrike" dirty="0">
                          <a:solidFill>
                            <a:srgbClr val="000000"/>
                          </a:solidFill>
                          <a:effectLst/>
                          <a:latin typeface="Arial" panose="020B0604020202020204" pitchFamily="34" charset="0"/>
                        </a:rPr>
                        <a:t> 2. Motivation</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7533">
                <a:tc>
                  <a:txBody>
                    <a:bodyPr/>
                    <a:lstStyle/>
                    <a:p>
                      <a:pPr algn="l" fontAlgn="ctr"/>
                      <a:r>
                        <a:rPr lang="en-US" sz="1400" b="0" i="0" u="none" strike="noStrike" dirty="0">
                          <a:solidFill>
                            <a:srgbClr val="000000"/>
                          </a:solidFill>
                          <a:effectLst/>
                          <a:latin typeface="Arial" panose="020B0604020202020204" pitchFamily="34" charset="0"/>
                        </a:rPr>
                        <a:t> 3. Approach</a:t>
                      </a:r>
                    </a:p>
                  </a:txBody>
                  <a:tcPr marL="7638" marR="7638" marT="76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88244">
                <a:tc>
                  <a:txBody>
                    <a:bodyPr/>
                    <a:lstStyle/>
                    <a:p>
                      <a:pPr algn="l" fontAlgn="b"/>
                      <a:r>
                        <a:rPr lang="en-US" sz="1400" b="0" i="0" u="none" strike="noStrike" dirty="0">
                          <a:solidFill>
                            <a:srgbClr val="000000"/>
                          </a:solidFill>
                          <a:effectLst/>
                          <a:latin typeface="Arial" panose="020B0604020202020204" pitchFamily="34" charset="0"/>
                        </a:rPr>
                        <a:t> 4. Method and Methodology</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536957">
                <a:tc>
                  <a:txBody>
                    <a:bodyPr/>
                    <a:lstStyle/>
                    <a:p>
                      <a:pPr algn="l" fontAlgn="b"/>
                      <a:r>
                        <a:rPr lang="en-US" sz="1400" b="0" i="0" u="none" strike="noStrike" dirty="0">
                          <a:solidFill>
                            <a:srgbClr val="000000"/>
                          </a:solidFill>
                          <a:effectLst/>
                          <a:latin typeface="Arial" panose="020B0604020202020204" pitchFamily="34" charset="0"/>
                        </a:rPr>
                        <a:t> 5. Model Evaluation</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69459">
                <a:tc>
                  <a:txBody>
                    <a:bodyPr/>
                    <a:lstStyle/>
                    <a:p>
                      <a:pPr algn="l" fontAlgn="b"/>
                      <a:r>
                        <a:rPr lang="en-US" sz="1400" b="0" i="0" u="none" strike="noStrike" dirty="0">
                          <a:solidFill>
                            <a:srgbClr val="000000"/>
                          </a:solidFill>
                          <a:effectLst/>
                          <a:latin typeface="Arial" panose="020B0604020202020204" pitchFamily="34" charset="0"/>
                        </a:rPr>
                        <a:t> 6. Conclusion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10008"/>
                  </a:ext>
                </a:extLst>
              </a:tr>
              <a:tr h="388244">
                <a:tc>
                  <a:txBody>
                    <a:bodyPr/>
                    <a:lstStyle/>
                    <a:p>
                      <a:pPr algn="l" fontAlgn="b"/>
                      <a:r>
                        <a:rPr lang="en-US" sz="1400" b="0" i="0" u="none" strike="noStrike" dirty="0">
                          <a:solidFill>
                            <a:srgbClr val="000000"/>
                          </a:solidFill>
                          <a:effectLst/>
                          <a:latin typeface="Arial" panose="020B060402020202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300" b="0" i="0" u="none" strike="noStrike" dirty="0">
                          <a:solidFill>
                            <a:srgbClr val="000000"/>
                          </a:solidFill>
                          <a:effectLst/>
                          <a:latin typeface="Calibri" panose="020F0502020204030204" pitchFamily="34" charset="0"/>
                        </a:rPr>
                        <a:t> </a:t>
                      </a: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29158">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263596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Cost Estimation</a:t>
            </a:r>
          </a:p>
        </p:txBody>
      </p:sp>
      <p:sp>
        <p:nvSpPr>
          <p:cNvPr id="6" name="Rectangle 5"/>
          <p:cNvSpPr/>
          <p:nvPr/>
        </p:nvSpPr>
        <p:spPr>
          <a:xfrm>
            <a:off x="494556" y="4653136"/>
            <a:ext cx="8346132" cy="1384995"/>
          </a:xfrm>
          <a:prstGeom prst="rect">
            <a:avLst/>
          </a:prstGeom>
        </p:spPr>
        <p:txBody>
          <a:bodyPr wrap="square">
            <a:spAutoFit/>
          </a:bodyPr>
          <a:lstStyle/>
          <a:p>
            <a:pPr lvl="0"/>
            <a:r>
              <a:rPr lang="en-US" sz="2800" b="1" dirty="0">
                <a:solidFill>
                  <a:prstClr val="black"/>
                </a:solidFill>
              </a:rPr>
              <a:t>Man hours:</a:t>
            </a:r>
          </a:p>
          <a:p>
            <a:pPr lvl="0"/>
            <a:r>
              <a:rPr lang="en-US" sz="2800" dirty="0">
                <a:solidFill>
                  <a:prstClr val="black"/>
                </a:solidFill>
              </a:rPr>
              <a:t>Man hours per week (students): 10 *5 students =50</a:t>
            </a:r>
          </a:p>
          <a:p>
            <a:pPr lvl="0"/>
            <a:r>
              <a:rPr lang="en-US" sz="2800" dirty="0">
                <a:solidFill>
                  <a:prstClr val="black"/>
                </a:solidFill>
              </a:rPr>
              <a:t>Man hours per week (faculty): 3 </a:t>
            </a:r>
          </a:p>
        </p:txBody>
      </p:sp>
      <p:graphicFrame>
        <p:nvGraphicFramePr>
          <p:cNvPr id="3" name="Table 2"/>
          <p:cNvGraphicFramePr>
            <a:graphicFrameLocks noGrp="1"/>
          </p:cNvGraphicFramePr>
          <p:nvPr/>
        </p:nvGraphicFramePr>
        <p:xfrm>
          <a:off x="494556" y="1268760"/>
          <a:ext cx="8640960" cy="2516012"/>
        </p:xfrm>
        <a:graphic>
          <a:graphicData uri="http://schemas.openxmlformats.org/drawingml/2006/table">
            <a:tbl>
              <a:tblPr firstRow="1" firstCol="1" bandRow="1">
                <a:tableStyleId>{5C22544A-7EE6-4342-B048-85BDC9FD1C3A}</a:tableStyleId>
              </a:tblPr>
              <a:tblGrid>
                <a:gridCol w="1834171">
                  <a:extLst>
                    <a:ext uri="{9D8B030D-6E8A-4147-A177-3AD203B41FA5}">
                      <a16:colId xmlns:a16="http://schemas.microsoft.com/office/drawing/2014/main" val="1671024181"/>
                    </a:ext>
                  </a:extLst>
                </a:gridCol>
                <a:gridCol w="5518479">
                  <a:extLst>
                    <a:ext uri="{9D8B030D-6E8A-4147-A177-3AD203B41FA5}">
                      <a16:colId xmlns:a16="http://schemas.microsoft.com/office/drawing/2014/main" val="2867027334"/>
                    </a:ext>
                  </a:extLst>
                </a:gridCol>
                <a:gridCol w="1288310">
                  <a:extLst>
                    <a:ext uri="{9D8B030D-6E8A-4147-A177-3AD203B41FA5}">
                      <a16:colId xmlns:a16="http://schemas.microsoft.com/office/drawing/2014/main" val="2661871589"/>
                    </a:ext>
                  </a:extLst>
                </a:gridCol>
              </a:tblGrid>
              <a:tr h="629003">
                <a:tc>
                  <a:txBody>
                    <a:bodyPr/>
                    <a:lstStyle/>
                    <a:p>
                      <a:pPr algn="just">
                        <a:lnSpc>
                          <a:spcPct val="150000"/>
                        </a:lnSpc>
                        <a:spcAft>
                          <a:spcPts val="0"/>
                        </a:spcAft>
                      </a:pPr>
                      <a:r>
                        <a:rPr lang="en-GB" sz="2000">
                          <a:effectLst/>
                        </a:rPr>
                        <a:t>Serial Number</a:t>
                      </a:r>
                      <a:endParaRPr lang="en-IN"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GB" sz="2000">
                          <a:effectLst/>
                        </a:rPr>
                        <a:t>Resources and Work</a:t>
                      </a:r>
                      <a:endParaRPr lang="en-IN"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GB" sz="2000">
                          <a:effectLst/>
                        </a:rPr>
                        <a:t>Cost(Rs)</a:t>
                      </a:r>
                      <a:endParaRPr lang="en-IN" sz="2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88096477"/>
                  </a:ext>
                </a:extLst>
              </a:tr>
              <a:tr h="629003">
                <a:tc>
                  <a:txBody>
                    <a:bodyPr/>
                    <a:lstStyle/>
                    <a:p>
                      <a:pPr algn="just">
                        <a:lnSpc>
                          <a:spcPct val="150000"/>
                        </a:lnSpc>
                        <a:spcAft>
                          <a:spcPts val="0"/>
                        </a:spcAft>
                      </a:pPr>
                      <a:r>
                        <a:rPr lang="en-GB" sz="2000" dirty="0">
                          <a:effectLst/>
                        </a:rPr>
                        <a:t>1</a:t>
                      </a:r>
                      <a:endParaRPr lang="en-IN"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GB" sz="2000">
                          <a:effectLst/>
                        </a:rPr>
                        <a:t>Laptop (for development)</a:t>
                      </a:r>
                      <a:endParaRPr lang="en-IN"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GB" sz="2000" dirty="0">
                          <a:effectLst/>
                        </a:rPr>
                        <a:t>30,000/-</a:t>
                      </a:r>
                      <a:endParaRPr lang="en-IN"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43133495"/>
                  </a:ext>
                </a:extLst>
              </a:tr>
              <a:tr h="629003">
                <a:tc>
                  <a:txBody>
                    <a:bodyPr/>
                    <a:lstStyle/>
                    <a:p>
                      <a:pPr algn="just">
                        <a:lnSpc>
                          <a:spcPct val="150000"/>
                        </a:lnSpc>
                        <a:spcAft>
                          <a:spcPts val="0"/>
                        </a:spcAft>
                      </a:pPr>
                      <a:r>
                        <a:rPr lang="en-GB" sz="2000">
                          <a:effectLst/>
                        </a:rPr>
                        <a:t>2</a:t>
                      </a:r>
                      <a:endParaRPr lang="en-IN"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GB" sz="2000" dirty="0">
                          <a:effectLst/>
                        </a:rPr>
                        <a:t>Human Resources (5 * 5,000)</a:t>
                      </a:r>
                      <a:endParaRPr lang="en-IN"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GB" sz="2000" dirty="0">
                          <a:effectLst/>
                        </a:rPr>
                        <a:t>25,000/-</a:t>
                      </a:r>
                      <a:endParaRPr lang="en-IN"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89491623"/>
                  </a:ext>
                </a:extLst>
              </a:tr>
              <a:tr h="629003">
                <a:tc>
                  <a:txBody>
                    <a:bodyPr/>
                    <a:lstStyle/>
                    <a:p>
                      <a:pPr algn="just">
                        <a:lnSpc>
                          <a:spcPct val="150000"/>
                        </a:lnSpc>
                        <a:spcAft>
                          <a:spcPts val="0"/>
                        </a:spcAft>
                      </a:pPr>
                      <a:r>
                        <a:rPr lang="en-GB" sz="2000">
                          <a:effectLst/>
                        </a:rPr>
                        <a:t> </a:t>
                      </a:r>
                      <a:endParaRPr lang="en-IN" sz="2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GB" sz="2000" dirty="0">
                          <a:effectLst/>
                        </a:rPr>
                        <a:t>TOTAL</a:t>
                      </a:r>
                      <a:endParaRPr lang="en-IN" sz="2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ct val="150000"/>
                        </a:lnSpc>
                        <a:spcAft>
                          <a:spcPts val="0"/>
                        </a:spcAft>
                      </a:pPr>
                      <a:r>
                        <a:rPr lang="en-GB" sz="2000" dirty="0">
                          <a:effectLst/>
                        </a:rPr>
                        <a:t>55,000/-</a:t>
                      </a:r>
                      <a:endParaRPr lang="en-IN"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14982227"/>
                  </a:ext>
                </a:extLst>
              </a:tr>
            </a:tbl>
          </a:graphicData>
        </a:graphic>
      </p:graphicFrame>
    </p:spTree>
    <p:extLst>
      <p:ext uri="{BB962C8B-B14F-4D97-AF65-F5344CB8AC3E}">
        <p14:creationId xmlns:p14="http://schemas.microsoft.com/office/powerpoint/2010/main" val="2460701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78098"/>
          </a:xfrm>
        </p:spPr>
        <p:txBody>
          <a:bodyPr/>
          <a:lstStyle/>
          <a:p>
            <a:r>
              <a:rPr lang="en-US" sz="3200" b="1" dirty="0">
                <a:solidFill>
                  <a:srgbClr val="FF0000"/>
                </a:solidFill>
              </a:rPr>
              <a:t>References</a:t>
            </a:r>
            <a:br>
              <a:rPr lang="en-US" sz="3200" b="1" dirty="0">
                <a:solidFill>
                  <a:srgbClr val="FF0000"/>
                </a:solidFill>
              </a:rPr>
            </a:br>
            <a:endParaRPr lang="en-US" sz="3200" b="1" dirty="0">
              <a:solidFill>
                <a:srgbClr val="FF0000"/>
              </a:solidFill>
            </a:endParaRPr>
          </a:p>
        </p:txBody>
      </p:sp>
      <p:sp>
        <p:nvSpPr>
          <p:cNvPr id="3" name="Content Placeholder 2"/>
          <p:cNvSpPr>
            <a:spLocks noGrp="1"/>
          </p:cNvSpPr>
          <p:nvPr>
            <p:ph idx="1"/>
          </p:nvPr>
        </p:nvSpPr>
        <p:spPr>
          <a:xfrm>
            <a:off x="495300" y="1052737"/>
            <a:ext cx="8915400" cy="5073428"/>
          </a:xfrm>
        </p:spPr>
        <p:txBody>
          <a:bodyPr/>
          <a:lstStyle/>
          <a:p>
            <a:pPr>
              <a:lnSpc>
                <a:spcPct val="150000"/>
              </a:lnSpc>
              <a:spcBef>
                <a:spcPts val="730"/>
              </a:spcBef>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dataset is borrowed from Kaggle, </a:t>
            </a:r>
            <a:r>
              <a:rPr lang="en-US" sz="1800" u="sng"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2"/>
              </a:rPr>
              <a:t>https://www.kaggle.com/eswarchandt/phishing-website-detector</a:t>
            </a:r>
            <a:endParaRPr lang="en-IN" sz="1800" u="sng" dirty="0">
              <a:latin typeface="Calibri" panose="020F0502020204030204" pitchFamily="34" charset="0"/>
              <a:ea typeface="Times New Roman" panose="02020603050405020304" pitchFamily="18" charset="0"/>
            </a:endParaRPr>
          </a:p>
          <a:p>
            <a:pPr>
              <a:lnSpc>
                <a:spcPct val="150000"/>
              </a:lnSpc>
              <a:spcBef>
                <a:spcPts val="730"/>
              </a:spcBef>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Kulkarni, Arun D. and Brown,, Leonard L. III, "Phishing Websites Detection using Machine Learning" (2019). </a:t>
            </a:r>
            <a:r>
              <a:rPr lang="en-US" sz="18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Computer Science Faculty Publications and Presentations.</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Paper 20.</a:t>
            </a:r>
            <a:b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18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3"/>
              </a:rPr>
              <a:t>http://hdl.handle.net/10950/1862</a:t>
            </a:r>
            <a:endParaRPr lang="en-IN" sz="1800" u="sng" dirty="0">
              <a:latin typeface="Calibri" panose="020F0502020204030204" pitchFamily="34" charset="0"/>
              <a:ea typeface="Calibri" panose="020F0502020204030204" pitchFamily="34" charset="0"/>
            </a:endParaRPr>
          </a:p>
          <a:p>
            <a:pPr>
              <a:lnSpc>
                <a:spcPct val="150000"/>
              </a:lnSpc>
              <a:spcBef>
                <a:spcPts val="730"/>
              </a:spcBef>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Hossein Shirazi, Kyle Haefner,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Indrakshi</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Ray: Fresh-Phish: A Framework for Auto-Detection of Phishing Websites: In (International Conference on Information Reuse and Integration (IRI)) IEEE,2017.</a:t>
            </a:r>
            <a:endParaRPr lang="en-IN" sz="1800" dirty="0">
              <a:latin typeface="Calibri" panose="020F0502020204030204" pitchFamily="34" charset="0"/>
              <a:ea typeface="Calibri" panose="020F0502020204030204" pitchFamily="34" charset="0"/>
            </a:endParaRPr>
          </a:p>
          <a:p>
            <a:pPr>
              <a:lnSpc>
                <a:spcPct val="150000"/>
              </a:lnSpc>
              <a:spcBef>
                <a:spcPts val="730"/>
              </a:spcBef>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Ankit Kumar Jain, B. B. Gupta : Towards detection of phishing websites on client-side using machine learning based approach :In Springer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Science+Business</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Media, LLC, part of Springer Nature 2017</a:t>
            </a:r>
            <a:endParaRPr lang="en-IN" sz="1800" dirty="0">
              <a:effectLst/>
              <a:latin typeface="Calibri" panose="020F0502020204030204" pitchFamily="34" charset="0"/>
              <a:ea typeface="Calibri" panose="020F0502020204030204" pitchFamily="34" charset="0"/>
            </a:endParaRPr>
          </a:p>
          <a:p>
            <a:pPr marL="0" indent="0">
              <a:buNone/>
            </a:pPr>
            <a:endParaRPr lang="en-US" sz="2800" dirty="0"/>
          </a:p>
        </p:txBody>
      </p:sp>
    </p:spTree>
    <p:extLst>
      <p:ext uri="{BB962C8B-B14F-4D97-AF65-F5344CB8AC3E}">
        <p14:creationId xmlns:p14="http://schemas.microsoft.com/office/powerpoint/2010/main" val="2469064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78098"/>
          </a:xfrm>
        </p:spPr>
        <p:txBody>
          <a:bodyPr/>
          <a:lstStyle/>
          <a:p>
            <a:r>
              <a:rPr lang="en-US" sz="3200" b="1" dirty="0">
                <a:solidFill>
                  <a:srgbClr val="FF0000"/>
                </a:solidFill>
              </a:rPr>
              <a:t>References</a:t>
            </a:r>
            <a:br>
              <a:rPr lang="en-US" sz="3200" b="1" dirty="0">
                <a:solidFill>
                  <a:srgbClr val="FF0000"/>
                </a:solidFill>
              </a:rPr>
            </a:br>
            <a:endParaRPr lang="en-US" sz="3200" b="1" dirty="0">
              <a:solidFill>
                <a:srgbClr val="FF0000"/>
              </a:solidFill>
            </a:endParaRPr>
          </a:p>
        </p:txBody>
      </p:sp>
      <p:sp>
        <p:nvSpPr>
          <p:cNvPr id="3" name="Content Placeholder 2"/>
          <p:cNvSpPr>
            <a:spLocks noGrp="1"/>
          </p:cNvSpPr>
          <p:nvPr>
            <p:ph idx="1"/>
          </p:nvPr>
        </p:nvSpPr>
        <p:spPr>
          <a:xfrm>
            <a:off x="495300" y="685800"/>
            <a:ext cx="8915400" cy="5440365"/>
          </a:xfrm>
        </p:spPr>
        <p:txBody>
          <a:bodyPr/>
          <a:lstStyle/>
          <a:p>
            <a:endParaRPr lang="en-US" sz="2400" b="0" i="0" dirty="0">
              <a:solidFill>
                <a:srgbClr val="000000"/>
              </a:solidFill>
              <a:effectLst/>
              <a:cs typeface="Calibri" panose="020F0502020204030204" pitchFamily="34" charset="0"/>
            </a:endParaRPr>
          </a:p>
          <a:p>
            <a:pPr>
              <a:lnSpc>
                <a:spcPct val="150000"/>
              </a:lnSpc>
              <a:spcBef>
                <a:spcPts val="730"/>
              </a:spcBef>
            </a:pP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Bhagyashree</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E.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Sananse</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Tanuja K.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Sarode</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Phishing URL Detection: A Machine Learning and Web Mining-based Approach : In International Journal of Computer Applications,2015</a:t>
            </a:r>
          </a:p>
          <a:p>
            <a:pPr>
              <a:lnSpc>
                <a:spcPct val="150000"/>
              </a:lnSpc>
              <a:spcBef>
                <a:spcPts val="730"/>
              </a:spcBef>
            </a:pPr>
            <a:r>
              <a:rPr lang="en-IN" sz="1800" dirty="0">
                <a:effectLst/>
                <a:latin typeface="Calibri" panose="020F0502020204030204" pitchFamily="34" charset="0"/>
                <a:ea typeface="Calibri" panose="020F0502020204030204" pitchFamily="34" charset="0"/>
              </a:rPr>
              <a:t>Y. Zhang, J. I. Hong, and L. F. </a:t>
            </a:r>
            <a:r>
              <a:rPr lang="en-IN" sz="1800" dirty="0" err="1">
                <a:effectLst/>
                <a:latin typeface="Calibri" panose="020F0502020204030204" pitchFamily="34" charset="0"/>
                <a:ea typeface="Calibri" panose="020F0502020204030204" pitchFamily="34" charset="0"/>
              </a:rPr>
              <a:t>Cranor</a:t>
            </a:r>
            <a:r>
              <a:rPr lang="en-IN" sz="1800" dirty="0">
                <a:effectLst/>
                <a:latin typeface="Calibri" panose="020F0502020204030204" pitchFamily="34" charset="0"/>
                <a:ea typeface="Calibri" panose="020F0502020204030204" pitchFamily="34" charset="0"/>
              </a:rPr>
              <a:t>, </a:t>
            </a:r>
            <a:r>
              <a:rPr lang="en-IN" sz="1800" dirty="0" err="1">
                <a:effectLst/>
                <a:latin typeface="Calibri" panose="020F0502020204030204" pitchFamily="34" charset="0"/>
                <a:ea typeface="Calibri" panose="020F0502020204030204" pitchFamily="34" charset="0"/>
              </a:rPr>
              <a:t>Cantina:A</a:t>
            </a:r>
            <a:r>
              <a:rPr lang="en-IN" sz="1800" dirty="0">
                <a:effectLst/>
                <a:latin typeface="Calibri" panose="020F0502020204030204" pitchFamily="34" charset="0"/>
                <a:ea typeface="Calibri" panose="020F0502020204030204" pitchFamily="34" charset="0"/>
              </a:rPr>
              <a:t> Content-based Approach to Detecting Phishing Web Sites, New York, NY, USA, 2007,pp. 639-648.</a:t>
            </a:r>
          </a:p>
          <a:p>
            <a:pPr>
              <a:lnSpc>
                <a:spcPct val="150000"/>
              </a:lnSpc>
              <a:spcBef>
                <a:spcPts val="730"/>
              </a:spcBef>
            </a:pPr>
            <a:r>
              <a:rPr lang="en-IN" sz="1800" dirty="0">
                <a:effectLst/>
                <a:latin typeface="Calibri" panose="020F0502020204030204" pitchFamily="34" charset="0"/>
                <a:ea typeface="Calibri" panose="020F0502020204030204" pitchFamily="34" charset="0"/>
              </a:rPr>
              <a:t>Hassan </a:t>
            </a:r>
            <a:r>
              <a:rPr lang="en-IN" sz="1800" dirty="0" err="1">
                <a:effectLst/>
                <a:latin typeface="Calibri" panose="020F0502020204030204" pitchFamily="34" charset="0"/>
                <a:ea typeface="Calibri" panose="020F0502020204030204" pitchFamily="34" charset="0"/>
              </a:rPr>
              <a:t>Y.A.Abutair</a:t>
            </a:r>
            <a:r>
              <a:rPr lang="en-IN" sz="1800" dirty="0">
                <a:effectLst/>
                <a:latin typeface="Calibri" panose="020F0502020204030204" pitchFamily="34" charset="0"/>
                <a:ea typeface="Calibri" panose="020F0502020204030204" pitchFamily="34" charset="0"/>
              </a:rPr>
              <a:t>, </a:t>
            </a:r>
            <a:r>
              <a:rPr lang="en-IN" sz="1800" dirty="0" err="1">
                <a:effectLst/>
                <a:latin typeface="Calibri" panose="020F0502020204030204" pitchFamily="34" charset="0"/>
                <a:ea typeface="Calibri" panose="020F0502020204030204" pitchFamily="34" charset="0"/>
              </a:rPr>
              <a:t>AbdelfettahBelghith</a:t>
            </a:r>
            <a:r>
              <a:rPr lang="en-IN" sz="1800" dirty="0">
                <a:effectLst/>
                <a:latin typeface="Calibri" panose="020F0502020204030204" pitchFamily="34" charset="0"/>
                <a:ea typeface="Calibri" panose="020F0502020204030204" pitchFamily="34" charset="0"/>
              </a:rPr>
              <a:t>, Using Case-Based Reason- </a:t>
            </a:r>
            <a:r>
              <a:rPr lang="en-IN" sz="1800" dirty="0" err="1">
                <a:effectLst/>
                <a:latin typeface="Calibri" panose="020F0502020204030204" pitchFamily="34" charset="0"/>
                <a:ea typeface="Calibri" panose="020F0502020204030204" pitchFamily="34" charset="0"/>
              </a:rPr>
              <a:t>ing</a:t>
            </a:r>
            <a:r>
              <a:rPr lang="en-IN" sz="1800" dirty="0">
                <a:effectLst/>
                <a:latin typeface="Calibri" panose="020F0502020204030204" pitchFamily="34" charset="0"/>
                <a:ea typeface="Calibri" panose="020F0502020204030204" pitchFamily="34" charset="0"/>
              </a:rPr>
              <a:t> for Phishing Detection, in 2017 .The 8th International Conference on Ambient </a:t>
            </a:r>
            <a:r>
              <a:rPr lang="en-IN" sz="1800" dirty="0" err="1">
                <a:effectLst/>
                <a:latin typeface="Calibri" panose="020F0502020204030204" pitchFamily="34" charset="0"/>
                <a:ea typeface="Calibri" panose="020F0502020204030204" pitchFamily="34" charset="0"/>
              </a:rPr>
              <a:t>SystemsNetworks</a:t>
            </a:r>
            <a:r>
              <a:rPr lang="en-IN" sz="1800" dirty="0">
                <a:effectLst/>
                <a:latin typeface="Calibri" panose="020F0502020204030204" pitchFamily="34" charset="0"/>
                <a:ea typeface="Calibri" panose="020F0502020204030204" pitchFamily="34" charset="0"/>
              </a:rPr>
              <a:t> and Technologies(ANT) 2017,pp.281- 288.L. </a:t>
            </a:r>
          </a:p>
          <a:p>
            <a:pPr>
              <a:lnSpc>
                <a:spcPct val="150000"/>
              </a:lnSpc>
              <a:spcBef>
                <a:spcPts val="730"/>
              </a:spcBef>
            </a:pPr>
            <a:r>
              <a:rPr lang="en-IN" sz="1800" dirty="0" err="1">
                <a:effectLst/>
                <a:latin typeface="Calibri" panose="020F0502020204030204" pitchFamily="34" charset="0"/>
                <a:ea typeface="Calibri" panose="020F0502020204030204" pitchFamily="34" charset="0"/>
              </a:rPr>
              <a:t>Breiman</a:t>
            </a:r>
            <a:r>
              <a:rPr lang="en-IN" sz="1800" dirty="0">
                <a:effectLst/>
                <a:latin typeface="Calibri" panose="020F0502020204030204" pitchFamily="34" charset="0"/>
                <a:ea typeface="Calibri" panose="020F0502020204030204" pitchFamily="34" charset="0"/>
              </a:rPr>
              <a:t>, Random Forests, Machine Learning, vol.45, no. 1, pp.5-32, Oct. 2001.</a:t>
            </a:r>
          </a:p>
          <a:p>
            <a:pPr>
              <a:lnSpc>
                <a:spcPct val="150000"/>
              </a:lnSpc>
              <a:spcBef>
                <a:spcPts val="730"/>
              </a:spcBef>
            </a:pPr>
            <a:r>
              <a:rPr lang="en-IN" sz="1800" dirty="0" err="1">
                <a:effectLst/>
                <a:latin typeface="Calibri" panose="020F0502020204030204" pitchFamily="34" charset="0"/>
                <a:ea typeface="Calibri" panose="020F0502020204030204" pitchFamily="34" charset="0"/>
              </a:rPr>
              <a:t>Sirageldin</a:t>
            </a:r>
            <a:r>
              <a:rPr lang="en-IN" sz="1800" dirty="0">
                <a:effectLst/>
                <a:latin typeface="Calibri" panose="020F0502020204030204" pitchFamily="34" charset="0"/>
                <a:ea typeface="Calibri" panose="020F0502020204030204" pitchFamily="34" charset="0"/>
              </a:rPr>
              <a:t>, B. B. </a:t>
            </a:r>
            <a:r>
              <a:rPr lang="en-IN" sz="1800" dirty="0" err="1">
                <a:effectLst/>
                <a:latin typeface="Calibri" panose="020F0502020204030204" pitchFamily="34" charset="0"/>
                <a:ea typeface="Calibri" panose="020F0502020204030204" pitchFamily="34" charset="0"/>
              </a:rPr>
              <a:t>Baharudin</a:t>
            </a:r>
            <a:r>
              <a:rPr lang="en-IN" sz="1800" dirty="0">
                <a:effectLst/>
                <a:latin typeface="Calibri" panose="020F0502020204030204" pitchFamily="34" charset="0"/>
                <a:ea typeface="Calibri" panose="020F0502020204030204" pitchFamily="34" charset="0"/>
              </a:rPr>
              <a:t>, and L. T. Jung, Malicious Web Page Detection: A Machine Learning Approach, in Advances in Computer Science and its Applications, Springer, Berlin, Heidelberg, 2014, pp.217- 22</a:t>
            </a:r>
          </a:p>
          <a:p>
            <a:endParaRPr lang="en-US" sz="2400" b="0" i="0" dirty="0">
              <a:solidFill>
                <a:srgbClr val="000000"/>
              </a:solidFill>
              <a:effectLst/>
              <a:cs typeface="Calibri" panose="020F0502020204030204" pitchFamily="34" charset="0"/>
            </a:endParaRPr>
          </a:p>
          <a:p>
            <a:pPr marL="0" indent="0">
              <a:buNone/>
            </a:pPr>
            <a:endParaRPr lang="en-US" sz="2800" dirty="0"/>
          </a:p>
        </p:txBody>
      </p:sp>
    </p:spTree>
    <p:extLst>
      <p:ext uri="{BB962C8B-B14F-4D97-AF65-F5344CB8AC3E}">
        <p14:creationId xmlns:p14="http://schemas.microsoft.com/office/powerpoint/2010/main" val="723954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544" y="2348880"/>
            <a:ext cx="8915400" cy="1232520"/>
          </a:xfrm>
        </p:spPr>
        <p:txBody>
          <a:bodyPr/>
          <a:lstStyle/>
          <a:p>
            <a:r>
              <a:rPr lang="en-US" sz="6000" b="1" dirty="0">
                <a:solidFill>
                  <a:srgbClr val="FF0000"/>
                </a:solidFill>
              </a:rPr>
              <a:t>Thank You!</a:t>
            </a:r>
          </a:p>
        </p:txBody>
      </p:sp>
    </p:spTree>
    <p:extLst>
      <p:ext uri="{BB962C8B-B14F-4D97-AF65-F5344CB8AC3E}">
        <p14:creationId xmlns:p14="http://schemas.microsoft.com/office/powerpoint/2010/main" val="3805622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282" y="428604"/>
            <a:ext cx="8915400" cy="5357850"/>
          </a:xfrm>
        </p:spPr>
        <p:txBody>
          <a:bodyPr/>
          <a:lstStyle/>
          <a:p>
            <a:pPr algn="just"/>
            <a:r>
              <a:rPr lang="en-GB" sz="2800" b="1" dirty="0">
                <a:solidFill>
                  <a:srgbClr val="FF0000"/>
                </a:solidFill>
              </a:rPr>
              <a:t>Title of the Project</a:t>
            </a:r>
          </a:p>
          <a:p>
            <a:pPr algn="just">
              <a:buNone/>
            </a:pPr>
            <a:r>
              <a:rPr lang="en-GB" b="1" dirty="0"/>
              <a:t>    </a:t>
            </a:r>
            <a:r>
              <a:rPr lang="en-GB" sz="2800" b="1" dirty="0">
                <a:solidFill>
                  <a:schemeClr val="accent1">
                    <a:lumMod val="75000"/>
                  </a:schemeClr>
                </a:solidFill>
              </a:rPr>
              <a:t>Phishing Site Detection</a:t>
            </a:r>
          </a:p>
          <a:p>
            <a:pPr algn="just"/>
            <a:r>
              <a:rPr lang="en-GB" sz="2800" b="1" dirty="0">
                <a:solidFill>
                  <a:srgbClr val="FF0000"/>
                </a:solidFill>
              </a:rPr>
              <a:t>Proposed Supervisors</a:t>
            </a:r>
          </a:p>
          <a:p>
            <a:pPr lvl="1" algn="just">
              <a:buNone/>
            </a:pPr>
            <a:r>
              <a:rPr lang="en-GB" sz="2400" b="1" dirty="0">
                <a:solidFill>
                  <a:srgbClr val="FF0000"/>
                </a:solidFill>
              </a:rPr>
              <a:t>Supervisor 1: </a:t>
            </a:r>
            <a:r>
              <a:rPr lang="en-US" sz="2400" b="1" dirty="0" err="1">
                <a:solidFill>
                  <a:schemeClr val="accent1">
                    <a:lumMod val="75000"/>
                  </a:schemeClr>
                </a:solidFill>
              </a:rPr>
              <a:t>Ms</a:t>
            </a:r>
            <a:r>
              <a:rPr lang="en-US" sz="2400" b="1" dirty="0">
                <a:solidFill>
                  <a:schemeClr val="accent1">
                    <a:lumMod val="75000"/>
                  </a:schemeClr>
                </a:solidFill>
              </a:rPr>
              <a:t> Pallavi R Kumar</a:t>
            </a:r>
            <a:endParaRPr lang="en-GB" sz="2400" b="1" dirty="0">
              <a:solidFill>
                <a:schemeClr val="accent1">
                  <a:lumMod val="75000"/>
                </a:schemeClr>
              </a:solidFill>
            </a:endParaRPr>
          </a:p>
          <a:p>
            <a:pPr lvl="1" algn="just">
              <a:buNone/>
            </a:pPr>
            <a:r>
              <a:rPr lang="en-GB" sz="2400" b="1" dirty="0">
                <a:solidFill>
                  <a:srgbClr val="FF0000"/>
                </a:solidFill>
              </a:rPr>
              <a:t>Supervisor 2:</a:t>
            </a:r>
            <a:endParaRPr lang="en-GB" dirty="0"/>
          </a:p>
          <a:p>
            <a:pPr algn="just"/>
            <a:r>
              <a:rPr lang="en-GB" sz="2800" b="1" dirty="0">
                <a:solidFill>
                  <a:srgbClr val="FF0000"/>
                </a:solidFill>
              </a:rPr>
              <a:t>Proposed Place of Work</a:t>
            </a:r>
          </a:p>
          <a:p>
            <a:pPr marL="0" indent="0" algn="just">
              <a:buNone/>
            </a:pPr>
            <a:r>
              <a:rPr lang="en-GB" sz="2800" b="1" dirty="0">
                <a:solidFill>
                  <a:srgbClr val="FF0000"/>
                </a:solidFill>
              </a:rPr>
              <a:t>	</a:t>
            </a:r>
            <a:r>
              <a:rPr lang="en-GB" sz="2400" b="1" dirty="0">
                <a:solidFill>
                  <a:schemeClr val="tx2"/>
                </a:solidFill>
              </a:rPr>
              <a:t>M S Ramaiah University of Applied Sciences</a:t>
            </a:r>
          </a:p>
          <a:p>
            <a:endParaRPr lang="en-GB" sz="2800" b="1" dirty="0">
              <a:solidFill>
                <a:srgbClr val="FF0000"/>
              </a:solidFill>
            </a:endParaRPr>
          </a:p>
        </p:txBody>
      </p:sp>
    </p:spTree>
    <p:extLst>
      <p:ext uri="{BB962C8B-B14F-4D97-AF65-F5344CB8AC3E}">
        <p14:creationId xmlns:p14="http://schemas.microsoft.com/office/powerpoint/2010/main" val="2883555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95300" y="226554"/>
            <a:ext cx="8915400" cy="634082"/>
          </a:xfrm>
        </p:spPr>
        <p:txBody>
          <a:bodyPr/>
          <a:lstStyle/>
          <a:p>
            <a:pPr eaLnBrk="1" hangingPunct="1"/>
            <a:r>
              <a:rPr lang="en-US" altLang="en-US" sz="3200" b="1" dirty="0">
                <a:solidFill>
                  <a:srgbClr val="FF0000"/>
                </a:solidFill>
              </a:rPr>
              <a:t>Outline</a:t>
            </a:r>
          </a:p>
        </p:txBody>
      </p:sp>
      <p:sp>
        <p:nvSpPr>
          <p:cNvPr id="6148" name="Rectangle 3"/>
          <p:cNvSpPr>
            <a:spLocks noGrp="1" noChangeArrowheads="1"/>
          </p:cNvSpPr>
          <p:nvPr>
            <p:ph type="body" idx="1"/>
          </p:nvPr>
        </p:nvSpPr>
        <p:spPr>
          <a:xfrm>
            <a:off x="776536" y="762000"/>
            <a:ext cx="8915400" cy="5570309"/>
          </a:xfrm>
        </p:spPr>
        <p:txBody>
          <a:bodyPr/>
          <a:lstStyle/>
          <a:p>
            <a:r>
              <a:rPr lang="en-US" altLang="en-US" sz="2000" dirty="0"/>
              <a:t>Title and Aim</a:t>
            </a:r>
          </a:p>
          <a:p>
            <a:r>
              <a:rPr lang="en-US" altLang="en-US" sz="2000" dirty="0"/>
              <a:t>Introduction</a:t>
            </a:r>
          </a:p>
          <a:p>
            <a:r>
              <a:rPr lang="en-US" altLang="en-US" sz="2000" dirty="0"/>
              <a:t>Motivation(Project Concept and its relevance)</a:t>
            </a:r>
          </a:p>
          <a:p>
            <a:r>
              <a:rPr lang="en-US" altLang="en-US" sz="2000" dirty="0"/>
              <a:t>Objectives</a:t>
            </a:r>
          </a:p>
          <a:p>
            <a:r>
              <a:rPr lang="en-US" altLang="en-US" sz="2000" dirty="0"/>
              <a:t>Approach </a:t>
            </a:r>
          </a:p>
          <a:p>
            <a:r>
              <a:rPr lang="en-US" altLang="en-US" sz="2000" dirty="0"/>
              <a:t>Methods and Methodology</a:t>
            </a:r>
          </a:p>
          <a:p>
            <a:r>
              <a:rPr lang="en-US" altLang="en-US" sz="2000" dirty="0"/>
              <a:t>Block Diagram</a:t>
            </a:r>
          </a:p>
          <a:p>
            <a:r>
              <a:rPr lang="en-US" altLang="en-US" sz="2000" dirty="0"/>
              <a:t>Model evaluation</a:t>
            </a:r>
          </a:p>
          <a:p>
            <a:r>
              <a:rPr lang="en-US" altLang="en-US" sz="2000" dirty="0"/>
              <a:t>Results</a:t>
            </a:r>
          </a:p>
          <a:p>
            <a:r>
              <a:rPr lang="en-US" sz="2000" dirty="0"/>
              <a:t>Conclusion</a:t>
            </a:r>
          </a:p>
          <a:p>
            <a:r>
              <a:rPr lang="en-US" sz="2000" dirty="0"/>
              <a:t>Future scope</a:t>
            </a:r>
          </a:p>
          <a:p>
            <a:r>
              <a:rPr lang="en-US" sz="2000" dirty="0"/>
              <a:t>Gantt chart</a:t>
            </a:r>
          </a:p>
          <a:p>
            <a:r>
              <a:rPr lang="en-US" sz="2000" dirty="0"/>
              <a:t>Cost Estimation</a:t>
            </a:r>
          </a:p>
          <a:p>
            <a:r>
              <a:rPr lang="en-US" altLang="en-US" sz="2000" dirty="0"/>
              <a:t>References</a:t>
            </a:r>
          </a:p>
        </p:txBody>
      </p:sp>
    </p:spTree>
    <p:extLst>
      <p:ext uri="{BB962C8B-B14F-4D97-AF65-F5344CB8AC3E}">
        <p14:creationId xmlns:p14="http://schemas.microsoft.com/office/powerpoint/2010/main" val="2487038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06090"/>
          </a:xfrm>
        </p:spPr>
        <p:txBody>
          <a:bodyPr/>
          <a:lstStyle/>
          <a:p>
            <a:r>
              <a:rPr lang="en-US" altLang="en-US" sz="3200" b="1" dirty="0">
                <a:solidFill>
                  <a:srgbClr val="FF0000"/>
                </a:solidFill>
              </a:rPr>
              <a:t>Title and Aim </a:t>
            </a:r>
          </a:p>
        </p:txBody>
      </p:sp>
      <p:sp>
        <p:nvSpPr>
          <p:cNvPr id="3" name="Content Placeholder 2"/>
          <p:cNvSpPr>
            <a:spLocks noGrp="1"/>
          </p:cNvSpPr>
          <p:nvPr>
            <p:ph idx="1"/>
          </p:nvPr>
        </p:nvSpPr>
        <p:spPr>
          <a:xfrm>
            <a:off x="495300" y="1124745"/>
            <a:ext cx="8915400" cy="5001424"/>
          </a:xfrm>
        </p:spPr>
        <p:txBody>
          <a:bodyPr/>
          <a:lstStyle/>
          <a:p>
            <a:pPr marL="857250" lvl="2" indent="-457200"/>
            <a:r>
              <a:rPr lang="en-US" altLang="en-US" sz="2800" b="1" dirty="0">
                <a:solidFill>
                  <a:srgbClr val="FF0000"/>
                </a:solidFill>
              </a:rPr>
              <a:t>Title</a:t>
            </a:r>
          </a:p>
          <a:p>
            <a:pPr marL="400050" lvl="2" indent="0" algn="just">
              <a:buNone/>
            </a:pPr>
            <a:r>
              <a:rPr lang="en-US" altLang="en-US" dirty="0"/>
              <a:t>       </a:t>
            </a:r>
            <a:r>
              <a:rPr lang="en-US" altLang="en-US" sz="2800" dirty="0"/>
              <a:t>Phishing Site Detection</a:t>
            </a:r>
          </a:p>
          <a:p>
            <a:pPr marL="400050" lvl="2" indent="0" algn="just">
              <a:buNone/>
            </a:pPr>
            <a:r>
              <a:rPr lang="en-US" altLang="en-US" sz="2800" dirty="0"/>
              <a:t>                                          </a:t>
            </a:r>
            <a:r>
              <a:rPr lang="en-US" altLang="en-US" sz="1800" dirty="0"/>
              <a:t>using Machine Learning</a:t>
            </a:r>
          </a:p>
          <a:p>
            <a:pPr marL="857250" lvl="2" indent="-457200"/>
            <a:r>
              <a:rPr lang="en-US" altLang="en-US" sz="2800" b="1" dirty="0">
                <a:solidFill>
                  <a:srgbClr val="FF0000"/>
                </a:solidFill>
              </a:rPr>
              <a:t>Aim</a:t>
            </a:r>
          </a:p>
          <a:p>
            <a:pPr marL="0" lvl="1" indent="0" algn="just">
              <a:buNone/>
            </a:pPr>
            <a:r>
              <a:rPr lang="en-US" altLang="en-US" dirty="0"/>
              <a:t>           </a:t>
            </a:r>
            <a:r>
              <a:rPr lang="en-US" b="0" dirty="0">
                <a:effectLst/>
              </a:rPr>
              <a:t>This website is develop for identify the safety of </a:t>
            </a:r>
            <a:r>
              <a:rPr lang="en-US" dirty="0"/>
              <a:t>URL.</a:t>
            </a:r>
            <a:endParaRPr lang="en-US" b="0" dirty="0">
              <a:effectLst/>
            </a:endParaRPr>
          </a:p>
          <a:p>
            <a:pPr marL="0" lvl="1" indent="0" algn="just">
              <a:buNone/>
            </a:pPr>
            <a:endParaRPr lang="en-US" altLang="en-US" dirty="0"/>
          </a:p>
        </p:txBody>
      </p:sp>
    </p:spTree>
    <p:extLst>
      <p:ext uri="{BB962C8B-B14F-4D97-AF65-F5344CB8AC3E}">
        <p14:creationId xmlns:p14="http://schemas.microsoft.com/office/powerpoint/2010/main" val="911670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Introduction</a:t>
            </a:r>
          </a:p>
        </p:txBody>
      </p:sp>
      <p:sp>
        <p:nvSpPr>
          <p:cNvPr id="3" name="Content Placeholder 2"/>
          <p:cNvSpPr>
            <a:spLocks noGrp="1"/>
          </p:cNvSpPr>
          <p:nvPr>
            <p:ph idx="1"/>
          </p:nvPr>
        </p:nvSpPr>
        <p:spPr>
          <a:xfrm>
            <a:off x="495300" y="1219201"/>
            <a:ext cx="8915400" cy="5378152"/>
          </a:xfrm>
        </p:spPr>
        <p:txBody>
          <a:bodyPr/>
          <a:lstStyle/>
          <a:p>
            <a:pPr algn="just"/>
            <a:r>
              <a:rPr lang="en-US" sz="2400" b="0" i="0" dirty="0">
                <a:effectLst/>
              </a:rPr>
              <a:t>The Internet has become an indispensable part of our life, However, It also has provided opportunities to anonymously perform malicious activities like Phishing. Phishers try to deceive their victims by social engineering or creating mockup websites to steal information such as account ID, username, password from individuals and organizations. Although many methods have been proposed to detect phishing websites, Phishers have evolved their methods to escape from these detection methods. One of the most successful methods for detecting these malicious activities is Machine Learning. This is because most Phishing attacks have some common characteristics which can be identified by machine learning methods.</a:t>
            </a:r>
            <a:endParaRPr lang="en-US" sz="2400" dirty="0"/>
          </a:p>
        </p:txBody>
      </p:sp>
    </p:spTree>
    <p:extLst>
      <p:ext uri="{BB962C8B-B14F-4D97-AF65-F5344CB8AC3E}">
        <p14:creationId xmlns:p14="http://schemas.microsoft.com/office/powerpoint/2010/main" val="2868370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Motivation</a:t>
            </a:r>
          </a:p>
        </p:txBody>
      </p:sp>
      <p:sp>
        <p:nvSpPr>
          <p:cNvPr id="4" name="Rectangle 3"/>
          <p:cNvSpPr/>
          <p:nvPr/>
        </p:nvSpPr>
        <p:spPr>
          <a:xfrm>
            <a:off x="685800" y="1166843"/>
            <a:ext cx="8991600" cy="4154984"/>
          </a:xfrm>
          <a:prstGeom prst="rect">
            <a:avLst/>
          </a:prstGeom>
        </p:spPr>
        <p:txBody>
          <a:bodyPr wrap="square">
            <a:spAutoFit/>
          </a:bodyPr>
          <a:lstStyle/>
          <a:p>
            <a:r>
              <a:rPr lang="en-US" sz="2400" dirty="0"/>
              <a:t>Detection and prevention of phishing websites endure measure continuously a major space for analysis. There are different types of phishing techniques that offer torrential and essential ways that offer attackers to penetrate the data of people and organizations. Uniform resource locator URLs sometimes are also referred to as “Weblinks” play a vital role in a phishing attack. </a:t>
            </a:r>
          </a:p>
          <a:p>
            <a:r>
              <a:rPr lang="en-US" sz="2400" dirty="0"/>
              <a:t>Uniform resource locator has a vulnerability of redirecting the pages i.e., through the hyperlink, which could redirect to the legitimate website or the phishing site. Different techniques in making phishing sites are emerging day by day. This actually motivated several researchers to put up their concentrate on finding the phishing sites.</a:t>
            </a:r>
            <a:endParaRPr lang="en-IN" sz="2400" dirty="0"/>
          </a:p>
        </p:txBody>
      </p:sp>
    </p:spTree>
    <p:extLst>
      <p:ext uri="{BB962C8B-B14F-4D97-AF65-F5344CB8AC3E}">
        <p14:creationId xmlns:p14="http://schemas.microsoft.com/office/powerpoint/2010/main" val="2017596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Objectives</a:t>
            </a:r>
          </a:p>
        </p:txBody>
      </p:sp>
      <p:sp>
        <p:nvSpPr>
          <p:cNvPr id="3" name="Content Placeholder 2"/>
          <p:cNvSpPr>
            <a:spLocks noGrp="1"/>
          </p:cNvSpPr>
          <p:nvPr>
            <p:ph idx="1"/>
          </p:nvPr>
        </p:nvSpPr>
        <p:spPr>
          <a:xfrm>
            <a:off x="495300" y="980729"/>
            <a:ext cx="8915400" cy="5145440"/>
          </a:xfrm>
        </p:spPr>
        <p:txBody>
          <a:bodyPr/>
          <a:lstStyle/>
          <a:p>
            <a:pPr marL="0" lvl="0" indent="0" algn="just">
              <a:buNone/>
            </a:pPr>
            <a:r>
              <a:rPr lang="en-US" sz="2400" dirty="0">
                <a:solidFill>
                  <a:prstClr val="black"/>
                </a:solidFill>
              </a:rPr>
              <a:t>The objective of this project is to train machine learning models and deep neural nets on the dataset created to predict phishing websites. Both phishing and benign URLs of website are gathered to form a dataset and from them required URL and website content-based features are extracted. The performance level of each model is measures and compared.</a:t>
            </a:r>
          </a:p>
          <a:p>
            <a:pPr marL="0" lvl="0" indent="0" algn="just">
              <a:buNone/>
            </a:pPr>
            <a:r>
              <a:rPr lang="en-US" sz="2400" dirty="0">
                <a:solidFill>
                  <a:prstClr val="black"/>
                </a:solidFill>
              </a:rPr>
              <a:t>Utilize technologies like:</a:t>
            </a:r>
          </a:p>
          <a:p>
            <a:pPr algn="just"/>
            <a:r>
              <a:rPr lang="en-US" sz="2400" dirty="0">
                <a:solidFill>
                  <a:prstClr val="black"/>
                </a:solidFill>
              </a:rPr>
              <a:t>Python modules</a:t>
            </a:r>
          </a:p>
          <a:p>
            <a:pPr marL="0" indent="0" algn="just">
              <a:buNone/>
            </a:pPr>
            <a:r>
              <a:rPr lang="en-US" sz="2400" dirty="0">
                <a:solidFill>
                  <a:prstClr val="black"/>
                </a:solidFill>
              </a:rPr>
              <a:t>                                -pandas, scikit learn, </a:t>
            </a:r>
            <a:r>
              <a:rPr lang="en-US" sz="2400" dirty="0" err="1">
                <a:solidFill>
                  <a:prstClr val="black"/>
                </a:solidFill>
              </a:rPr>
              <a:t>numpy</a:t>
            </a:r>
            <a:r>
              <a:rPr lang="en-US" sz="2400" dirty="0">
                <a:solidFill>
                  <a:prstClr val="black"/>
                </a:solidFill>
              </a:rPr>
              <a:t>, flask.</a:t>
            </a:r>
          </a:p>
          <a:p>
            <a:pPr algn="just"/>
            <a:r>
              <a:rPr lang="en-US" sz="2400" dirty="0">
                <a:solidFill>
                  <a:prstClr val="black"/>
                </a:solidFill>
              </a:rPr>
              <a:t>Machine learning algorithm</a:t>
            </a:r>
          </a:p>
          <a:p>
            <a:pPr marL="0" indent="0" algn="just">
              <a:buNone/>
            </a:pPr>
            <a:r>
              <a:rPr lang="en-US" sz="2400" dirty="0">
                <a:solidFill>
                  <a:prstClr val="black"/>
                </a:solidFill>
              </a:rPr>
              <a:t>                                 - Classification, Regression</a:t>
            </a:r>
          </a:p>
          <a:p>
            <a:pPr algn="just"/>
            <a:r>
              <a:rPr lang="en-US" sz="2400" dirty="0">
                <a:solidFill>
                  <a:prstClr val="black"/>
                </a:solidFill>
              </a:rPr>
              <a:t>HTML, CSS</a:t>
            </a:r>
          </a:p>
          <a:p>
            <a:pPr marL="0" lvl="0" indent="0" algn="just">
              <a:buNone/>
            </a:pPr>
            <a:endParaRPr lang="en-US" sz="2400" dirty="0">
              <a:solidFill>
                <a:prstClr val="black"/>
              </a:solidFill>
            </a:endParaRPr>
          </a:p>
          <a:p>
            <a:pPr marL="0" lvl="0" indent="0" algn="just">
              <a:buNone/>
            </a:pPr>
            <a:endParaRPr lang="en-US" sz="2800" dirty="0">
              <a:solidFill>
                <a:prstClr val="black"/>
              </a:solidFill>
            </a:endParaRPr>
          </a:p>
          <a:p>
            <a:pPr marL="0" indent="0" algn="just">
              <a:buNone/>
            </a:pPr>
            <a:endParaRPr lang="en-US" sz="2800" dirty="0">
              <a:solidFill>
                <a:prstClr val="black"/>
              </a:solidFill>
            </a:endParaRPr>
          </a:p>
          <a:p>
            <a:pPr algn="just"/>
            <a:endParaRPr lang="en-US" sz="2800" dirty="0">
              <a:solidFill>
                <a:prstClr val="black"/>
              </a:solidFill>
            </a:endParaRPr>
          </a:p>
          <a:p>
            <a:pPr marL="0" indent="0" algn="just">
              <a:buNone/>
            </a:pPr>
            <a:endParaRPr lang="en-US" sz="2800" dirty="0">
              <a:solidFill>
                <a:prstClr val="black"/>
              </a:solidFill>
            </a:endParaRPr>
          </a:p>
          <a:p>
            <a:pPr algn="just"/>
            <a:endParaRPr lang="en-US" sz="2800" dirty="0">
              <a:solidFill>
                <a:prstClr val="black"/>
              </a:solidFill>
            </a:endParaRPr>
          </a:p>
          <a:p>
            <a:pPr marL="0" indent="0" algn="just">
              <a:buNone/>
            </a:pPr>
            <a:endParaRPr lang="en-US" sz="2800" dirty="0">
              <a:solidFill>
                <a:prstClr val="black"/>
              </a:solidFill>
            </a:endParaRPr>
          </a:p>
          <a:p>
            <a:pPr marL="0" indent="0" algn="just">
              <a:buNone/>
            </a:pPr>
            <a:endParaRPr lang="en-US" sz="2800" dirty="0"/>
          </a:p>
        </p:txBody>
      </p:sp>
    </p:spTree>
    <p:extLst>
      <p:ext uri="{BB962C8B-B14F-4D97-AF65-F5344CB8AC3E}">
        <p14:creationId xmlns:p14="http://schemas.microsoft.com/office/powerpoint/2010/main" val="3202589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Approach</a:t>
            </a:r>
          </a:p>
        </p:txBody>
      </p:sp>
      <p:sp>
        <p:nvSpPr>
          <p:cNvPr id="3" name="Content Placeholder 2"/>
          <p:cNvSpPr>
            <a:spLocks noGrp="1"/>
          </p:cNvSpPr>
          <p:nvPr>
            <p:ph idx="1"/>
          </p:nvPr>
        </p:nvSpPr>
        <p:spPr>
          <a:xfrm>
            <a:off x="495300" y="980729"/>
            <a:ext cx="8915400" cy="5145440"/>
          </a:xfrm>
        </p:spPr>
        <p:txBody>
          <a:bodyPr/>
          <a:lstStyle/>
          <a:p>
            <a:pPr algn="just"/>
            <a:r>
              <a:rPr lang="en-US" sz="2400" dirty="0">
                <a:solidFill>
                  <a:prstClr val="black"/>
                </a:solidFill>
              </a:rPr>
              <a:t>Collect dataset containing phishing and legitimate websites from the open source platform.</a:t>
            </a:r>
          </a:p>
          <a:p>
            <a:pPr algn="just"/>
            <a:r>
              <a:rPr lang="en-US" sz="2400" dirty="0">
                <a:solidFill>
                  <a:prstClr val="black"/>
                </a:solidFill>
              </a:rPr>
              <a:t>Write a code to extract the required features from the URL database.</a:t>
            </a:r>
          </a:p>
          <a:p>
            <a:pPr algn="just"/>
            <a:r>
              <a:rPr lang="en-US" sz="2400" dirty="0">
                <a:solidFill>
                  <a:prstClr val="black"/>
                </a:solidFill>
              </a:rPr>
              <a:t>Analyze and preprocess the dataset by using EDA techniques.</a:t>
            </a:r>
          </a:p>
          <a:p>
            <a:pPr algn="just"/>
            <a:r>
              <a:rPr lang="en-US" sz="2400" dirty="0">
                <a:solidFill>
                  <a:prstClr val="black"/>
                </a:solidFill>
              </a:rPr>
              <a:t>Divide the dataset into training and testing sets.</a:t>
            </a:r>
          </a:p>
          <a:p>
            <a:pPr algn="just"/>
            <a:r>
              <a:rPr lang="en-US" sz="2400" dirty="0">
                <a:solidFill>
                  <a:prstClr val="black"/>
                </a:solidFill>
              </a:rPr>
              <a:t>Run selected machine learning and deep neural network algorithm like multilayer perceptron, Random forest, Decision tree on the dataset.</a:t>
            </a:r>
          </a:p>
          <a:p>
            <a:pPr algn="just"/>
            <a:r>
              <a:rPr lang="en-US" sz="2400" dirty="0">
                <a:solidFill>
                  <a:prstClr val="black"/>
                </a:solidFill>
              </a:rPr>
              <a:t>Write a code for displaying the evaluation result considering accuracy metrics.</a:t>
            </a:r>
          </a:p>
          <a:p>
            <a:pPr algn="just"/>
            <a:r>
              <a:rPr lang="en-US" sz="2400" dirty="0">
                <a:solidFill>
                  <a:prstClr val="black"/>
                </a:solidFill>
              </a:rPr>
              <a:t>Compare the obtained results for trained models and specify which is better.</a:t>
            </a:r>
          </a:p>
          <a:p>
            <a:pPr algn="just"/>
            <a:endParaRPr lang="en-US" sz="2800" dirty="0">
              <a:solidFill>
                <a:prstClr val="black"/>
              </a:solidFill>
            </a:endParaRPr>
          </a:p>
          <a:p>
            <a:pPr marL="0" indent="0" algn="just">
              <a:buNone/>
            </a:pPr>
            <a:endParaRPr lang="en-US" sz="2800" dirty="0">
              <a:solidFill>
                <a:prstClr val="black"/>
              </a:solidFill>
            </a:endParaRPr>
          </a:p>
          <a:p>
            <a:pPr algn="just"/>
            <a:endParaRPr lang="en-US" sz="2800" dirty="0">
              <a:solidFill>
                <a:prstClr val="black"/>
              </a:solidFill>
            </a:endParaRPr>
          </a:p>
          <a:p>
            <a:pPr marL="0" indent="0" algn="just">
              <a:buNone/>
            </a:pPr>
            <a:endParaRPr lang="en-US" sz="2800" dirty="0">
              <a:solidFill>
                <a:prstClr val="black"/>
              </a:solidFill>
            </a:endParaRPr>
          </a:p>
          <a:p>
            <a:pPr algn="just"/>
            <a:endParaRPr lang="en-US" sz="2800" dirty="0">
              <a:solidFill>
                <a:prstClr val="black"/>
              </a:solidFill>
            </a:endParaRPr>
          </a:p>
          <a:p>
            <a:pPr marL="0" indent="0" algn="just">
              <a:buNone/>
            </a:pPr>
            <a:endParaRPr lang="en-US" sz="2800" dirty="0">
              <a:solidFill>
                <a:prstClr val="black"/>
              </a:solidFill>
            </a:endParaRPr>
          </a:p>
          <a:p>
            <a:pPr marL="0" indent="0" algn="just">
              <a:buNone/>
            </a:pPr>
            <a:endParaRPr lang="en-US" sz="2800" dirty="0"/>
          </a:p>
        </p:txBody>
      </p:sp>
    </p:spTree>
    <p:extLst>
      <p:ext uri="{BB962C8B-B14F-4D97-AF65-F5344CB8AC3E}">
        <p14:creationId xmlns:p14="http://schemas.microsoft.com/office/powerpoint/2010/main" val="521423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 Template</Template>
  <TotalTime>6885</TotalTime>
  <Words>1632</Words>
  <Application>Microsoft Office PowerPoint</Application>
  <PresentationFormat>A4 Paper (210x297 mm)</PresentationFormat>
  <Paragraphs>306</Paragraphs>
  <Slides>26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Times New Roman</vt:lpstr>
      <vt:lpstr>Wingdings</vt:lpstr>
      <vt:lpstr>Office Theme</vt:lpstr>
      <vt:lpstr>PowerPoint Presentation</vt:lpstr>
      <vt:lpstr>Student Details </vt:lpstr>
      <vt:lpstr>PowerPoint Presentation</vt:lpstr>
      <vt:lpstr>Outline</vt:lpstr>
      <vt:lpstr>Title and Aim </vt:lpstr>
      <vt:lpstr>Introduction</vt:lpstr>
      <vt:lpstr>Motivation</vt:lpstr>
      <vt:lpstr>Objectives</vt:lpstr>
      <vt:lpstr>Approach</vt:lpstr>
      <vt:lpstr>Methods and Methodology </vt:lpstr>
      <vt:lpstr>Methods and Methodology Contd. </vt:lpstr>
      <vt:lpstr>Methods and Methodology Contd. </vt:lpstr>
      <vt:lpstr>Block Diagram</vt:lpstr>
      <vt:lpstr>Model Evaluation</vt:lpstr>
      <vt:lpstr>The Main Benefit of a Phishing site detection </vt:lpstr>
      <vt:lpstr>Results</vt:lpstr>
      <vt:lpstr>Results</vt:lpstr>
      <vt:lpstr>Results</vt:lpstr>
      <vt:lpstr>Results</vt:lpstr>
      <vt:lpstr>Conclusion </vt:lpstr>
      <vt:lpstr>Future Scope</vt:lpstr>
      <vt:lpstr>Gantt Chart</vt:lpstr>
      <vt:lpstr>Cost Estimation</vt:lpstr>
      <vt:lpstr>References </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FORMULATION OF  RESEARCH PROBLEM- AN APPROACH  Speaker : Dr. Govind  R. Kadambi</dc:title>
  <dc:creator>Nethra</dc:creator>
  <cp:lastModifiedBy>darshinidarshu948178@gmail.com</cp:lastModifiedBy>
  <cp:revision>383</cp:revision>
  <cp:lastPrinted>2016-01-29T07:37:30Z</cp:lastPrinted>
  <dcterms:created xsi:type="dcterms:W3CDTF">2014-10-09T06:35:03Z</dcterms:created>
  <dcterms:modified xsi:type="dcterms:W3CDTF">2022-05-31T09:57:08Z</dcterms:modified>
</cp:coreProperties>
</file>