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Int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italic.fntdata"/><Relationship Id="rId20" Type="http://schemas.openxmlformats.org/officeDocument/2006/relationships/slide" Target="slides/slide15.xml"/><Relationship Id="rId41" Type="http://schemas.openxmlformats.org/officeDocument/2006/relationships/font" Target="fonts/Int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Inter-bold.fntdata"/><Relationship Id="rId16" Type="http://schemas.openxmlformats.org/officeDocument/2006/relationships/slide" Target="slides/slide11.xml"/><Relationship Id="rId38" Type="http://schemas.openxmlformats.org/officeDocument/2006/relationships/font" Target="fonts/In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9c6c6dfd6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9c6c6dfd6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9c6c6dfd6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9c6c6dfd6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Compensation:-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9c6c6dfd6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9c6c6dfd6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9c6c6dfd6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9c6c6dfd6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9c6c6dfd6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9c6c6dfd6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9c6c6dfd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9c6c6dfd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9c6c6dfd6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9c6c6dfd6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9d934c3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9d934c3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9d934c31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9d934c31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9d934c31e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9d934c31e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9c6c6dfd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9c6c6dfd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9d934c31e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29d934c31e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9d934c31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29d934c31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29d934c31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29d934c31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9c6c6dfd6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9c6c6dfd6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9d934c31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9d934c31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9d934c31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29d934c31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9d934c31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9d934c31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9d934c31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9d934c31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2a1270b0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a1270b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9c6c6df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9c6c6df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a08ad9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a08ad9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9c6c6d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9c6c6d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9c6c6df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9c6c6df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9d934c31e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9d934c31e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9c6c6dfd6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9c6c6dfd6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9c6c6dfd6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9c6c6dfd6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Hottest deals:- sellers can buy more reward points, the customers will be compelled to rush to that store and buy shit before the reward points of that shop die in a pit of glory and money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Inter"/>
                <a:ea typeface="Inter"/>
                <a:cs typeface="Inter"/>
                <a:sym typeface="Inter"/>
              </a:rPr>
              <a:t>NPCI Hackathon</a:t>
            </a:r>
            <a:endParaRPr>
              <a:latin typeface="Inter"/>
              <a:ea typeface="Inter"/>
              <a:cs typeface="Inter"/>
              <a:sym typeface="Inter"/>
            </a:endParaRPr>
          </a:p>
        </p:txBody>
      </p:sp>
      <p:sp>
        <p:nvSpPr>
          <p:cNvPr id="55" name="Google Shape;55;p13"/>
          <p:cNvSpPr txBox="1"/>
          <p:nvPr>
            <p:ph idx="1" type="subTitle"/>
          </p:nvPr>
        </p:nvSpPr>
        <p:spPr>
          <a:xfrm>
            <a:off x="311700" y="2834125"/>
            <a:ext cx="8520600" cy="113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nter"/>
                <a:ea typeface="Inter"/>
                <a:cs typeface="Inter"/>
                <a:sym typeface="Inter"/>
              </a:rPr>
              <a:t>Team Hucker</a:t>
            </a:r>
            <a:endParaRPr>
              <a:latin typeface="Inter"/>
              <a:ea typeface="Inter"/>
              <a:cs typeface="Inter"/>
              <a:sym typeface="Inter"/>
            </a:endParaRPr>
          </a:p>
          <a:p>
            <a:pPr indent="0" lvl="0" marL="0" rtl="0" algn="ctr">
              <a:spcBef>
                <a:spcPts val="0"/>
              </a:spcBef>
              <a:spcAft>
                <a:spcPts val="0"/>
              </a:spcAft>
              <a:buNone/>
            </a:pPr>
            <a:r>
              <a:t/>
            </a:r>
            <a:endParaRPr>
              <a:latin typeface="Inter"/>
              <a:ea typeface="Inter"/>
              <a:cs typeface="Inter"/>
              <a:sym typeface="Inter"/>
            </a:endParaRPr>
          </a:p>
        </p:txBody>
      </p:sp>
      <p:pic>
        <p:nvPicPr>
          <p:cNvPr id="56" name="Google Shape;56;p13"/>
          <p:cNvPicPr preferRelativeResize="0"/>
          <p:nvPr/>
        </p:nvPicPr>
        <p:blipFill>
          <a:blip r:embed="rId3">
            <a:alphaModFix/>
          </a:blip>
          <a:stretch>
            <a:fillRect/>
          </a:stretch>
        </p:blipFill>
        <p:spPr>
          <a:xfrm>
            <a:off x="8056500" y="0"/>
            <a:ext cx="1087501" cy="1095093"/>
          </a:xfrm>
          <a:prstGeom prst="rect">
            <a:avLst/>
          </a:prstGeom>
          <a:noFill/>
          <a:ln>
            <a:noFill/>
          </a:ln>
        </p:spPr>
      </p:pic>
      <p:pic>
        <p:nvPicPr>
          <p:cNvPr id="57" name="Google Shape;57;p13"/>
          <p:cNvPicPr preferRelativeResize="0"/>
          <p:nvPr/>
        </p:nvPicPr>
        <p:blipFill>
          <a:blip r:embed="rId4">
            <a:alphaModFix/>
          </a:blip>
          <a:stretch>
            <a:fillRect/>
          </a:stretch>
        </p:blipFill>
        <p:spPr>
          <a:xfrm>
            <a:off x="6969000" y="3800"/>
            <a:ext cx="1087500" cy="1087500"/>
          </a:xfrm>
          <a:prstGeom prst="rect">
            <a:avLst/>
          </a:prstGeom>
          <a:noFill/>
          <a:ln>
            <a:noFill/>
          </a:ln>
        </p:spPr>
      </p:pic>
      <p:pic>
        <p:nvPicPr>
          <p:cNvPr id="58" name="Google Shape;58;p13"/>
          <p:cNvPicPr preferRelativeResize="0"/>
          <p:nvPr/>
        </p:nvPicPr>
        <p:blipFill>
          <a:blip r:embed="rId5">
            <a:alphaModFix/>
          </a:blip>
          <a:stretch>
            <a:fillRect/>
          </a:stretch>
        </p:blipFill>
        <p:spPr>
          <a:xfrm>
            <a:off x="0" y="10575"/>
            <a:ext cx="2647209" cy="121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411075" y="208088"/>
            <a:ext cx="4415774" cy="3092574"/>
          </a:xfrm>
          <a:prstGeom prst="rect">
            <a:avLst/>
          </a:prstGeom>
          <a:noFill/>
          <a:ln>
            <a:noFill/>
          </a:ln>
        </p:spPr>
      </p:pic>
      <p:sp>
        <p:nvSpPr>
          <p:cNvPr id="150" name="Google Shape;150;p22"/>
          <p:cNvSpPr txBox="1"/>
          <p:nvPr/>
        </p:nvSpPr>
        <p:spPr>
          <a:xfrm>
            <a:off x="334475" y="3429725"/>
            <a:ext cx="84978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Inter"/>
                <a:ea typeface="Inter"/>
                <a:cs typeface="Inter"/>
                <a:sym typeface="Inter"/>
              </a:rPr>
              <a:t>Source: </a:t>
            </a:r>
            <a:r>
              <a:rPr lang="en" sz="1600">
                <a:solidFill>
                  <a:schemeClr val="dk2"/>
                </a:solidFill>
                <a:latin typeface="Inter"/>
                <a:ea typeface="Inter"/>
                <a:cs typeface="Inter"/>
                <a:sym typeface="Inter"/>
              </a:rPr>
              <a:t>Byron Sharp, Anne Sharp, Loyalty programs and their impact on repeat-purchase loyalty patterns,International Journal of Research in Marketing,</a:t>
            </a:r>
            <a:endParaRPr sz="1600">
              <a:solidFill>
                <a:schemeClr val="dk2"/>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2"/>
                </a:solidFill>
                <a:latin typeface="Inter"/>
                <a:ea typeface="Inter"/>
                <a:cs typeface="Inter"/>
                <a:sym typeface="Inter"/>
              </a:rPr>
              <a:t>Pages 473-486, (https://www.sciencedirect.com/science/article/pii/S0167811697000220)</a:t>
            </a:r>
            <a:endParaRPr sz="1600">
              <a:solidFill>
                <a:schemeClr val="dk2"/>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2"/>
              </a:solidFill>
              <a:latin typeface="Inter"/>
              <a:ea typeface="Inter"/>
              <a:cs typeface="Inter"/>
              <a:sym typeface="Inter"/>
            </a:endParaRPr>
          </a:p>
          <a:p>
            <a:pPr indent="0" lvl="0" marL="0" rtl="0" algn="l">
              <a:spcBef>
                <a:spcPts val="1200"/>
              </a:spcBef>
              <a:spcAft>
                <a:spcPts val="0"/>
              </a:spcAft>
              <a:buNone/>
            </a:pPr>
            <a:r>
              <a:t/>
            </a:r>
            <a:endParaRPr sz="900">
              <a:solidFill>
                <a:schemeClr val="dk2"/>
              </a:solidFill>
              <a:latin typeface="Inter"/>
              <a:ea typeface="Inter"/>
              <a:cs typeface="Inter"/>
              <a:sym typeface="Inter"/>
            </a:endParaRPr>
          </a:p>
        </p:txBody>
      </p:sp>
      <p:sp>
        <p:nvSpPr>
          <p:cNvPr id="151" name="Google Shape;151;p22"/>
          <p:cNvSpPr txBox="1"/>
          <p:nvPr/>
        </p:nvSpPr>
        <p:spPr>
          <a:xfrm>
            <a:off x="5307425" y="1037400"/>
            <a:ext cx="3610500" cy="22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The graph clearly demonstrates that consumers are more likely to make purchases when incentivized with rewards. Implementing a unified reward system motivates consumers to buy more, ultimately increasing profits for shopkeepers.</a:t>
            </a:r>
            <a:endParaRPr sz="1600">
              <a:solidFill>
                <a:schemeClr val="dk2"/>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10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20">
                <a:latin typeface="Inter"/>
                <a:ea typeface="Inter"/>
                <a:cs typeface="Inter"/>
                <a:sym typeface="Inter"/>
              </a:rPr>
              <a:t>Why </a:t>
            </a:r>
            <a:r>
              <a:rPr lang="en" sz="2520">
                <a:latin typeface="Inter"/>
                <a:ea typeface="Inter"/>
                <a:cs typeface="Inter"/>
                <a:sym typeface="Inter"/>
              </a:rPr>
              <a:t>will sellers allow reward points earned at some other store to be used at theirs?</a:t>
            </a:r>
            <a:endParaRPr sz="2520">
              <a:latin typeface="Inter"/>
              <a:ea typeface="Inter"/>
              <a:cs typeface="Inter"/>
              <a:sym typeface="Inter"/>
            </a:endParaRPr>
          </a:p>
        </p:txBody>
      </p:sp>
      <p:sp>
        <p:nvSpPr>
          <p:cNvPr id="157" name="Google Shape;157;p23"/>
          <p:cNvSpPr txBox="1"/>
          <p:nvPr>
            <p:ph idx="1" type="body"/>
          </p:nvPr>
        </p:nvSpPr>
        <p:spPr>
          <a:xfrm>
            <a:off x="311700" y="2246625"/>
            <a:ext cx="8520600" cy="177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nter"/>
                <a:ea typeface="Inter"/>
                <a:cs typeface="Inter"/>
                <a:sym typeface="Inter"/>
              </a:rPr>
              <a:t>They can cash-in their reward points for</a:t>
            </a:r>
            <a:r>
              <a:rPr lang="en">
                <a:latin typeface="Inter"/>
                <a:ea typeface="Inter"/>
                <a:cs typeface="Inter"/>
                <a:sym typeface="Inter"/>
              </a:rPr>
              <a:t> </a:t>
            </a:r>
            <a:r>
              <a:rPr lang="en">
                <a:latin typeface="Inter"/>
                <a:ea typeface="Inter"/>
                <a:cs typeface="Inter"/>
                <a:sym typeface="Inter"/>
              </a:rPr>
              <a:t>compensation, so there is no loss of money.</a:t>
            </a:r>
            <a:endParaRPr>
              <a:latin typeface="Inter"/>
              <a:ea typeface="Inter"/>
              <a:cs typeface="Inter"/>
              <a:sym typeface="Inter"/>
            </a:endParaRPr>
          </a:p>
          <a:p>
            <a:pPr indent="0" lvl="0" marL="0" rtl="0" algn="ctr">
              <a:spcBef>
                <a:spcPts val="1200"/>
              </a:spcBef>
              <a:spcAft>
                <a:spcPts val="1200"/>
              </a:spcAft>
              <a:buNone/>
            </a:pPr>
            <a:r>
              <a:rPr lang="en">
                <a:latin typeface="Inter"/>
                <a:ea typeface="Inter"/>
                <a:cs typeface="Inter"/>
                <a:sym typeface="Inter"/>
              </a:rPr>
              <a:t>A customer using the app will give preferential treatment to those sellers who allow reward points to be redeemed rather than to those who </a:t>
            </a:r>
            <a:r>
              <a:rPr lang="en">
                <a:latin typeface="Inter"/>
                <a:ea typeface="Inter"/>
                <a:cs typeface="Inter"/>
                <a:sym typeface="Inter"/>
              </a:rPr>
              <a:t>do not allo</a:t>
            </a:r>
            <a:r>
              <a:rPr lang="en">
                <a:latin typeface="Inter"/>
                <a:ea typeface="Inter"/>
                <a:cs typeface="Inter"/>
                <a:sym typeface="Inter"/>
              </a:rPr>
              <a:t>w it.</a:t>
            </a:r>
            <a:endParaRPr>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b="0" l="0" r="0" t="2181"/>
          <a:stretch/>
        </p:blipFill>
        <p:spPr>
          <a:xfrm>
            <a:off x="344925" y="279100"/>
            <a:ext cx="2858125" cy="3701877"/>
          </a:xfrm>
          <a:prstGeom prst="rect">
            <a:avLst/>
          </a:prstGeom>
          <a:noFill/>
          <a:ln>
            <a:noFill/>
          </a:ln>
        </p:spPr>
      </p:pic>
      <p:pic>
        <p:nvPicPr>
          <p:cNvPr id="163" name="Google Shape;163;p24"/>
          <p:cNvPicPr preferRelativeResize="0"/>
          <p:nvPr/>
        </p:nvPicPr>
        <p:blipFill rotWithShape="1">
          <a:blip r:embed="rId4">
            <a:alphaModFix/>
          </a:blip>
          <a:srcRect b="0" l="1750" r="-1749" t="4379"/>
          <a:stretch/>
        </p:blipFill>
        <p:spPr>
          <a:xfrm>
            <a:off x="3392450" y="279100"/>
            <a:ext cx="2180774" cy="3690176"/>
          </a:xfrm>
          <a:prstGeom prst="rect">
            <a:avLst/>
          </a:prstGeom>
          <a:noFill/>
          <a:ln>
            <a:noFill/>
          </a:ln>
        </p:spPr>
      </p:pic>
      <p:sp>
        <p:nvSpPr>
          <p:cNvPr id="164" name="Google Shape;164;p24"/>
          <p:cNvSpPr txBox="1"/>
          <p:nvPr/>
        </p:nvSpPr>
        <p:spPr>
          <a:xfrm>
            <a:off x="378775" y="4246375"/>
            <a:ext cx="85170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Inter"/>
                <a:ea typeface="Inter"/>
                <a:cs typeface="Inter"/>
                <a:sym typeface="Inter"/>
              </a:rPr>
              <a:t>Source: https://rewardtheworld.net/loyalty-programs-impact-on-customer-purchase-behavior/</a:t>
            </a:r>
            <a:endParaRPr sz="16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600">
              <a:solidFill>
                <a:schemeClr val="dk2"/>
              </a:solidFill>
              <a:latin typeface="Inter"/>
              <a:ea typeface="Inter"/>
              <a:cs typeface="Inter"/>
              <a:sym typeface="Inter"/>
            </a:endParaRPr>
          </a:p>
          <a:p>
            <a:pPr indent="0" lvl="0" marL="0" rtl="0" algn="l">
              <a:spcBef>
                <a:spcPts val="0"/>
              </a:spcBef>
              <a:spcAft>
                <a:spcPts val="0"/>
              </a:spcAft>
              <a:buNone/>
            </a:pPr>
            <a:r>
              <a:t/>
            </a:r>
            <a:endParaRPr sz="1600">
              <a:solidFill>
                <a:schemeClr val="dk2"/>
              </a:solidFill>
              <a:latin typeface="Inter"/>
              <a:ea typeface="Inter"/>
              <a:cs typeface="Inter"/>
              <a:sym typeface="Inter"/>
            </a:endParaRPr>
          </a:p>
        </p:txBody>
      </p:sp>
      <p:sp>
        <p:nvSpPr>
          <p:cNvPr id="165" name="Google Shape;165;p24"/>
          <p:cNvSpPr txBox="1"/>
          <p:nvPr/>
        </p:nvSpPr>
        <p:spPr>
          <a:xfrm>
            <a:off x="5762625" y="977875"/>
            <a:ext cx="3070200" cy="22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Inter"/>
                <a:ea typeface="Inter"/>
                <a:cs typeface="Inter"/>
                <a:sym typeface="Inter"/>
              </a:rPr>
              <a:t>A good loyalty program enforces consumer spending, which leads to an increased to a greater volume of trade. This is ultimately benefici</a:t>
            </a:r>
            <a:r>
              <a:rPr lang="en" sz="1600">
                <a:solidFill>
                  <a:schemeClr val="dk1"/>
                </a:solidFill>
                <a:latin typeface="Inter"/>
                <a:ea typeface="Inter"/>
                <a:cs typeface="Inter"/>
                <a:sym typeface="Inter"/>
              </a:rPr>
              <a:t>al for the businesses.</a:t>
            </a:r>
            <a:endParaRPr sz="1600">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1044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Clr>
                <a:schemeClr val="dk1"/>
              </a:buClr>
              <a:buSzPts val="1100"/>
              <a:buFont typeface="Arial"/>
              <a:buNone/>
            </a:pPr>
            <a:r>
              <a:rPr lang="en" sz="2500">
                <a:latin typeface="Inter"/>
                <a:ea typeface="Inter"/>
                <a:cs typeface="Inter"/>
                <a:sym typeface="Inter"/>
              </a:rPr>
              <a:t>Why will stores use our reward system if they already have a pre-existing system in place?</a:t>
            </a:r>
            <a:endParaRPr sz="2500">
              <a:latin typeface="Inter"/>
              <a:ea typeface="Inter"/>
              <a:cs typeface="Inter"/>
              <a:sym typeface="Inter"/>
            </a:endParaRPr>
          </a:p>
        </p:txBody>
      </p:sp>
      <p:sp>
        <p:nvSpPr>
          <p:cNvPr id="171" name="Google Shape;171;p25"/>
          <p:cNvSpPr txBox="1"/>
          <p:nvPr>
            <p:ph idx="1" type="body"/>
          </p:nvPr>
        </p:nvSpPr>
        <p:spPr>
          <a:xfrm>
            <a:off x="311700" y="2240925"/>
            <a:ext cx="8520600" cy="22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By registering into this system, each shop gains access to a much larger pool of customers than they could reach on their own.</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They will also get exposure to non-regular customers who approach store to redeem reward points.</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This directly leads to more sales, and hence more profit.</a:t>
            </a:r>
            <a:endParaRPr sz="160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199500" y="888075"/>
            <a:ext cx="5628475" cy="2896450"/>
          </a:xfrm>
          <a:prstGeom prst="rect">
            <a:avLst/>
          </a:prstGeom>
          <a:noFill/>
          <a:ln>
            <a:noFill/>
          </a:ln>
        </p:spPr>
      </p:pic>
      <p:sp>
        <p:nvSpPr>
          <p:cNvPr id="177" name="Google Shape;177;p26"/>
          <p:cNvSpPr txBox="1"/>
          <p:nvPr/>
        </p:nvSpPr>
        <p:spPr>
          <a:xfrm>
            <a:off x="290175" y="4634025"/>
            <a:ext cx="85935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Inter"/>
                <a:ea typeface="Inter"/>
                <a:cs typeface="Inter"/>
                <a:sym typeface="Inter"/>
              </a:rPr>
              <a:t>Source : https://mirasvit.com/blog/loyalty-reward-points.html</a:t>
            </a:r>
            <a:endParaRPr sz="1600">
              <a:solidFill>
                <a:schemeClr val="dk2"/>
              </a:solidFill>
              <a:latin typeface="Inter"/>
              <a:ea typeface="Inter"/>
              <a:cs typeface="Inter"/>
              <a:sym typeface="Inter"/>
            </a:endParaRPr>
          </a:p>
          <a:p>
            <a:pPr indent="0" lvl="0" marL="0" rtl="0" algn="l">
              <a:spcBef>
                <a:spcPts val="0"/>
              </a:spcBef>
              <a:spcAft>
                <a:spcPts val="0"/>
              </a:spcAft>
              <a:buNone/>
            </a:pPr>
            <a:r>
              <a:t/>
            </a:r>
            <a:endParaRPr sz="1800">
              <a:solidFill>
                <a:schemeClr val="dk2"/>
              </a:solidFill>
              <a:latin typeface="Inter"/>
              <a:ea typeface="Inter"/>
              <a:cs typeface="Inter"/>
              <a:sym typeface="Inter"/>
            </a:endParaRPr>
          </a:p>
        </p:txBody>
      </p:sp>
      <p:sp>
        <p:nvSpPr>
          <p:cNvPr id="178" name="Google Shape;178;p26"/>
          <p:cNvSpPr txBox="1"/>
          <p:nvPr/>
        </p:nvSpPr>
        <p:spPr>
          <a:xfrm>
            <a:off x="5964675" y="1145900"/>
            <a:ext cx="2919000" cy="24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An app-based solution that sends notifications and reminders about deals with a clean interface can remedy all the common issues that normal loyalty programs suffer from. </a:t>
            </a:r>
            <a:endParaRPr sz="1600">
              <a:solidFill>
                <a:schemeClr val="dk2"/>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TECHNICAL CHALLENGES</a:t>
            </a:r>
            <a:endParaRPr>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nvSpPr>
        <p:spPr>
          <a:xfrm>
            <a:off x="68575" y="831325"/>
            <a:ext cx="8790000" cy="44829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2"/>
              </a:buClr>
              <a:buSzPts val="3000"/>
              <a:buChar char="➢"/>
            </a:pPr>
            <a:r>
              <a:rPr lang="en" sz="3000">
                <a:solidFill>
                  <a:schemeClr val="dk1"/>
                </a:solidFill>
                <a:latin typeface="Inter"/>
                <a:ea typeface="Inter"/>
                <a:cs typeface="Inter"/>
                <a:sym typeface="Inter"/>
              </a:rPr>
              <a:t>Are we dealing with real money?</a:t>
            </a:r>
            <a:endParaRPr sz="3000">
              <a:solidFill>
                <a:schemeClr val="dk1"/>
              </a:solidFill>
              <a:latin typeface="Inter"/>
              <a:ea typeface="Inter"/>
              <a:cs typeface="Inter"/>
              <a:sym typeface="Inter"/>
            </a:endParaRPr>
          </a:p>
          <a:p>
            <a:pPr indent="-419100" lvl="0" marL="457200" rtl="0" algn="l">
              <a:lnSpc>
                <a:spcPct val="115000"/>
              </a:lnSpc>
              <a:spcBef>
                <a:spcPts val="0"/>
              </a:spcBef>
              <a:spcAft>
                <a:spcPts val="0"/>
              </a:spcAft>
              <a:buClr>
                <a:schemeClr val="dk1"/>
              </a:buClr>
              <a:buSzPts val="3000"/>
              <a:buFont typeface="Inter"/>
              <a:buChar char="➢"/>
            </a:pPr>
            <a:r>
              <a:rPr lang="en" sz="3000">
                <a:solidFill>
                  <a:schemeClr val="dk1"/>
                </a:solidFill>
                <a:latin typeface="Inter"/>
                <a:ea typeface="Inter"/>
                <a:cs typeface="Inter"/>
                <a:sym typeface="Inter"/>
              </a:rPr>
              <a:t>Our Database</a:t>
            </a:r>
            <a:endParaRPr sz="3000">
              <a:solidFill>
                <a:schemeClr val="dk1"/>
              </a:solidFill>
              <a:latin typeface="Inter"/>
              <a:ea typeface="Inter"/>
              <a:cs typeface="Inter"/>
              <a:sym typeface="Inter"/>
            </a:endParaRPr>
          </a:p>
          <a:p>
            <a:pPr indent="-419100" lvl="0" marL="457200" rtl="0" algn="l">
              <a:lnSpc>
                <a:spcPct val="115000"/>
              </a:lnSpc>
              <a:spcBef>
                <a:spcPts val="0"/>
              </a:spcBef>
              <a:spcAft>
                <a:spcPts val="0"/>
              </a:spcAft>
              <a:buClr>
                <a:schemeClr val="dk1"/>
              </a:buClr>
              <a:buSzPts val="3000"/>
              <a:buFont typeface="Inter"/>
              <a:buChar char="➢"/>
            </a:pPr>
            <a:r>
              <a:rPr lang="en" sz="3000">
                <a:solidFill>
                  <a:schemeClr val="dk1"/>
                </a:solidFill>
                <a:latin typeface="Inter"/>
                <a:ea typeface="Inter"/>
                <a:cs typeface="Inter"/>
                <a:sym typeface="Inter"/>
              </a:rPr>
              <a:t>Authentication</a:t>
            </a:r>
            <a:endParaRPr sz="3000">
              <a:solidFill>
                <a:schemeClr val="dk1"/>
              </a:solidFill>
              <a:latin typeface="Inter"/>
              <a:ea typeface="Inter"/>
              <a:cs typeface="Inter"/>
              <a:sym typeface="Inter"/>
            </a:endParaRPr>
          </a:p>
          <a:p>
            <a:pPr indent="-419100" lvl="0" marL="457200" rtl="0" algn="l">
              <a:lnSpc>
                <a:spcPct val="115000"/>
              </a:lnSpc>
              <a:spcBef>
                <a:spcPts val="0"/>
              </a:spcBef>
              <a:spcAft>
                <a:spcPts val="0"/>
              </a:spcAft>
              <a:buClr>
                <a:schemeClr val="dk1"/>
              </a:buClr>
              <a:buSzPts val="3000"/>
              <a:buFont typeface="Inter"/>
              <a:buChar char="➢"/>
            </a:pPr>
            <a:r>
              <a:rPr lang="en" sz="3000">
                <a:solidFill>
                  <a:schemeClr val="dk1"/>
                </a:solidFill>
                <a:latin typeface="Inter"/>
                <a:ea typeface="Inter"/>
                <a:cs typeface="Inter"/>
                <a:sym typeface="Inter"/>
              </a:rPr>
              <a:t>Security Concerns</a:t>
            </a:r>
            <a:endParaRPr sz="3000">
              <a:solidFill>
                <a:schemeClr val="dk1"/>
              </a:solidFill>
              <a:latin typeface="Inter"/>
              <a:ea typeface="Inter"/>
              <a:cs typeface="Inter"/>
              <a:sym typeface="Inter"/>
            </a:endParaRPr>
          </a:p>
          <a:p>
            <a:pPr indent="-419100" lvl="0" marL="457200" rtl="0" algn="l">
              <a:lnSpc>
                <a:spcPct val="115000"/>
              </a:lnSpc>
              <a:spcBef>
                <a:spcPts val="0"/>
              </a:spcBef>
              <a:spcAft>
                <a:spcPts val="0"/>
              </a:spcAft>
              <a:buClr>
                <a:schemeClr val="dk1"/>
              </a:buClr>
              <a:buSzPts val="3000"/>
              <a:buFont typeface="Inter"/>
              <a:buChar char="➢"/>
            </a:pPr>
            <a:r>
              <a:rPr lang="en" sz="3000">
                <a:solidFill>
                  <a:schemeClr val="dk1"/>
                </a:solidFill>
                <a:latin typeface="Inter"/>
                <a:ea typeface="Inter"/>
                <a:cs typeface="Inter"/>
                <a:sym typeface="Inter"/>
              </a:rPr>
              <a:t>Who will be managing the finances?</a:t>
            </a:r>
            <a:endParaRPr sz="3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Are we dealing with real money?</a:t>
            </a:r>
            <a:endParaRPr>
              <a:latin typeface="Inter"/>
              <a:ea typeface="Inter"/>
              <a:cs typeface="Inter"/>
              <a:sym typeface="Inter"/>
            </a:endParaRPr>
          </a:p>
        </p:txBody>
      </p:sp>
      <p:sp>
        <p:nvSpPr>
          <p:cNvPr id="194" name="Google Shape;194;p29"/>
          <p:cNvSpPr txBox="1"/>
          <p:nvPr>
            <p:ph idx="1" type="body"/>
          </p:nvPr>
        </p:nvSpPr>
        <p:spPr>
          <a:xfrm>
            <a:off x="311700" y="1727100"/>
            <a:ext cx="8520600" cy="205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Yes, w</a:t>
            </a:r>
            <a:r>
              <a:rPr lang="en" sz="1600">
                <a:latin typeface="Inter"/>
                <a:ea typeface="Inter"/>
                <a:cs typeface="Inter"/>
                <a:sym typeface="Inter"/>
              </a:rPr>
              <a:t>e are dealing with actual funds, but only on the sellers’ side.</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A customer will not be ever feeling that he/she is dealing with real money and will only think of the reward </a:t>
            </a:r>
            <a:r>
              <a:rPr lang="en" sz="1600">
                <a:latin typeface="Inter"/>
                <a:ea typeface="Inter"/>
                <a:cs typeface="Inter"/>
                <a:sym typeface="Inter"/>
              </a:rPr>
              <a:t>points as actual rewards that can be redeemed.</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This will help reinforce the concept of reward points in the minds of the customer which in turn boosts the frequency of usage of these reward points by the customer.</a:t>
            </a:r>
            <a:endParaRPr sz="1600">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Our Database?</a:t>
            </a:r>
            <a:endParaRPr>
              <a:latin typeface="Inter"/>
              <a:ea typeface="Inter"/>
              <a:cs typeface="Inter"/>
              <a:sym typeface="Inter"/>
            </a:endParaRPr>
          </a:p>
        </p:txBody>
      </p:sp>
      <p:sp>
        <p:nvSpPr>
          <p:cNvPr id="200" name="Google Shape;20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The Database will be an SQL database which provides better maintainability than NoSQL counterparts. The database can be hosted on the VM </a:t>
            </a:r>
            <a:r>
              <a:rPr lang="en" sz="1600">
                <a:latin typeface="Inter"/>
                <a:ea typeface="Inter"/>
                <a:cs typeface="Inter"/>
                <a:sym typeface="Inter"/>
              </a:rPr>
              <a:t>platform</a:t>
            </a:r>
            <a:r>
              <a:rPr lang="en" sz="1600">
                <a:latin typeface="Inter"/>
                <a:ea typeface="Inter"/>
                <a:cs typeface="Inter"/>
                <a:sym typeface="Inter"/>
              </a:rPr>
              <a:t> on which we are hosting our servers or any Database provider.</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Postgres is an excellent choice for our use case as it is an SQL database, low latency and atomic transactions.</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A Database provider is much more </a:t>
            </a:r>
            <a:r>
              <a:rPr lang="en" sz="1600">
                <a:latin typeface="Inter"/>
                <a:ea typeface="Inter"/>
                <a:cs typeface="Inter"/>
                <a:sym typeface="Inter"/>
              </a:rPr>
              <a:t>preferred</a:t>
            </a:r>
            <a:r>
              <a:rPr lang="en" sz="1600">
                <a:latin typeface="Inter"/>
                <a:ea typeface="Inter"/>
                <a:cs typeface="Inter"/>
                <a:sym typeface="Inter"/>
              </a:rPr>
              <a:t> than hosting it on our own as it allows us to not worry about backups and </a:t>
            </a:r>
            <a:r>
              <a:rPr lang="en" sz="1600">
                <a:latin typeface="Inter"/>
                <a:ea typeface="Inter"/>
                <a:cs typeface="Inter"/>
                <a:sym typeface="Inter"/>
              </a:rPr>
              <a:t>availability</a:t>
            </a:r>
            <a:r>
              <a:rPr lang="en" sz="1600">
                <a:latin typeface="Inter"/>
                <a:ea typeface="Inter"/>
                <a:cs typeface="Inter"/>
                <a:sym typeface="Inter"/>
              </a:rPr>
              <a:t> of our database, and also allows us to horizontally scale faster.</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The </a:t>
            </a:r>
            <a:r>
              <a:rPr lang="en" sz="1600">
                <a:latin typeface="Inter"/>
                <a:ea typeface="Inter"/>
                <a:cs typeface="Inter"/>
                <a:sym typeface="Inter"/>
              </a:rPr>
              <a:t>database</a:t>
            </a:r>
            <a:r>
              <a:rPr lang="en" sz="1600">
                <a:latin typeface="Inter"/>
                <a:ea typeface="Inter"/>
                <a:cs typeface="Inter"/>
                <a:sym typeface="Inter"/>
              </a:rPr>
              <a:t> will contain few tables, namely, sellers, customers and transactions, all of which are self explanatory on their use case.</a:t>
            </a:r>
            <a:endParaRPr sz="1600">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Authentication</a:t>
            </a:r>
            <a:endParaRPr>
              <a:latin typeface="Inter"/>
              <a:ea typeface="Inter"/>
              <a:cs typeface="Inter"/>
              <a:sym typeface="Inter"/>
            </a:endParaRPr>
          </a:p>
        </p:txBody>
      </p:sp>
      <p:sp>
        <p:nvSpPr>
          <p:cNvPr id="206" name="Google Shape;206;p31"/>
          <p:cNvSpPr txBox="1"/>
          <p:nvPr>
            <p:ph idx="1" type="body"/>
          </p:nvPr>
        </p:nvSpPr>
        <p:spPr>
          <a:xfrm>
            <a:off x="311700" y="1950825"/>
            <a:ext cx="8520600" cy="163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Customer authentication can be done simply by allowing them to register through their Gmail account using OAuth2.</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Seller Authentication can also be done using OAuth2 albeit taking some extra data from them to properly identify them.</a:t>
            </a:r>
            <a:endParaRPr sz="160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744575"/>
            <a:ext cx="8520600" cy="126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Inter"/>
                <a:ea typeface="Inter"/>
                <a:cs typeface="Inter"/>
                <a:sym typeface="Inter"/>
              </a:rPr>
              <a:t>Team Members</a:t>
            </a:r>
            <a:endParaRPr>
              <a:latin typeface="Inter"/>
              <a:ea typeface="Inter"/>
              <a:cs typeface="Inter"/>
              <a:sym typeface="Inter"/>
            </a:endParaRPr>
          </a:p>
        </p:txBody>
      </p:sp>
      <p:sp>
        <p:nvSpPr>
          <p:cNvPr id="64" name="Google Shape;64;p14"/>
          <p:cNvSpPr txBox="1"/>
          <p:nvPr>
            <p:ph idx="1" type="subTitle"/>
          </p:nvPr>
        </p:nvSpPr>
        <p:spPr>
          <a:xfrm>
            <a:off x="311700" y="2298800"/>
            <a:ext cx="8520600" cy="1848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400">
                <a:latin typeface="Inter"/>
                <a:ea typeface="Inter"/>
                <a:cs typeface="Inter"/>
                <a:sym typeface="Inter"/>
              </a:rPr>
              <a:t>Rayan Halder</a:t>
            </a:r>
            <a:endParaRPr sz="2400">
              <a:latin typeface="Inter"/>
              <a:ea typeface="Inter"/>
              <a:cs typeface="Inter"/>
              <a:sym typeface="Inter"/>
            </a:endParaRPr>
          </a:p>
          <a:p>
            <a:pPr indent="0" lvl="0" marL="0" rtl="0" algn="ctr">
              <a:lnSpc>
                <a:spcPct val="90000"/>
              </a:lnSpc>
              <a:spcBef>
                <a:spcPts val="0"/>
              </a:spcBef>
              <a:spcAft>
                <a:spcPts val="0"/>
              </a:spcAft>
              <a:buNone/>
            </a:pPr>
            <a:r>
              <a:rPr lang="en" sz="2400">
                <a:latin typeface="Inter"/>
                <a:ea typeface="Inter"/>
                <a:cs typeface="Inter"/>
                <a:sym typeface="Inter"/>
              </a:rPr>
              <a:t>Suraj Khot</a:t>
            </a:r>
            <a:endParaRPr sz="2400">
              <a:latin typeface="Inter"/>
              <a:ea typeface="Inter"/>
              <a:cs typeface="Inter"/>
              <a:sym typeface="Inter"/>
            </a:endParaRPr>
          </a:p>
          <a:p>
            <a:pPr indent="0" lvl="0" marL="0" rtl="0" algn="ctr">
              <a:lnSpc>
                <a:spcPct val="90000"/>
              </a:lnSpc>
              <a:spcBef>
                <a:spcPts val="0"/>
              </a:spcBef>
              <a:spcAft>
                <a:spcPts val="0"/>
              </a:spcAft>
              <a:buNone/>
            </a:pPr>
            <a:r>
              <a:rPr lang="en" sz="2400">
                <a:latin typeface="Inter"/>
                <a:ea typeface="Inter"/>
                <a:cs typeface="Inter"/>
                <a:sym typeface="Inter"/>
              </a:rPr>
              <a:t>Saransh Yadav</a:t>
            </a:r>
            <a:endParaRPr sz="2400">
              <a:latin typeface="Inter"/>
              <a:ea typeface="Inter"/>
              <a:cs typeface="Inter"/>
              <a:sym typeface="Inter"/>
            </a:endParaRPr>
          </a:p>
          <a:p>
            <a:pPr indent="0" lvl="0" marL="0" rtl="0" algn="ctr">
              <a:lnSpc>
                <a:spcPct val="90000"/>
              </a:lnSpc>
              <a:spcBef>
                <a:spcPts val="0"/>
              </a:spcBef>
              <a:spcAft>
                <a:spcPts val="0"/>
              </a:spcAft>
              <a:buNone/>
            </a:pPr>
            <a:r>
              <a:rPr lang="en" sz="2400">
                <a:latin typeface="Inter"/>
                <a:ea typeface="Inter"/>
                <a:cs typeface="Inter"/>
                <a:sym typeface="Inter"/>
              </a:rPr>
              <a:t>Krish Agarwal</a:t>
            </a:r>
            <a:endParaRPr sz="24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Security Concerns</a:t>
            </a:r>
            <a:endParaRPr>
              <a:latin typeface="Inter"/>
              <a:ea typeface="Inter"/>
              <a:cs typeface="Inter"/>
              <a:sym typeface="Inter"/>
            </a:endParaRPr>
          </a:p>
        </p:txBody>
      </p:sp>
      <p:sp>
        <p:nvSpPr>
          <p:cNvPr id="212" name="Google Shape;212;p32"/>
          <p:cNvSpPr txBox="1"/>
          <p:nvPr>
            <p:ph idx="1" type="body"/>
          </p:nvPr>
        </p:nvSpPr>
        <p:spPr>
          <a:xfrm>
            <a:off x="311700" y="2109400"/>
            <a:ext cx="8520600" cy="2114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600">
                <a:latin typeface="Inter"/>
                <a:ea typeface="Inter"/>
                <a:cs typeface="Inter"/>
                <a:sym typeface="Inter"/>
              </a:rPr>
              <a:t>The banking part of the service can be shifted to proper 3rd party providers like RazorPay or Stripe or GPay / ApplePay so that we do not have to deal with </a:t>
            </a:r>
            <a:r>
              <a:rPr lang="en" sz="1600">
                <a:latin typeface="Inter"/>
                <a:ea typeface="Inter"/>
                <a:cs typeface="Inter"/>
                <a:sym typeface="Inter"/>
              </a:rPr>
              <a:t>security</a:t>
            </a:r>
            <a:r>
              <a:rPr lang="en" sz="1600">
                <a:latin typeface="Inter"/>
                <a:ea typeface="Inter"/>
                <a:cs typeface="Inter"/>
                <a:sym typeface="Inter"/>
              </a:rPr>
              <a:t> issues on our side as any mistake can hamper our relationship with the sellers.</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Using these 3rd Party services or Aggregators will prove to be quite beneficial as instead of focusing our concern with security issues related to banking, we can utilise our time on improving the experience for the customers and the sellers.</a:t>
            </a:r>
            <a:endParaRPr sz="1600">
              <a:latin typeface="Inter"/>
              <a:ea typeface="Inter"/>
              <a:cs typeface="Inter"/>
              <a:sym typeface="Inter"/>
            </a:endParaRPr>
          </a:p>
          <a:p>
            <a:pPr indent="0" lvl="0" marL="0" rtl="0" algn="ctr">
              <a:spcBef>
                <a:spcPts val="1200"/>
              </a:spcBef>
              <a:spcAft>
                <a:spcPts val="1200"/>
              </a:spcAft>
              <a:buNone/>
            </a:pPr>
            <a:r>
              <a:t/>
            </a:r>
            <a:endParaRPr sz="1600">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Who will be managing the finances?</a:t>
            </a:r>
            <a:endParaRPr>
              <a:latin typeface="Inter"/>
              <a:ea typeface="Inter"/>
              <a:cs typeface="Inter"/>
              <a:sym typeface="Inter"/>
            </a:endParaRPr>
          </a:p>
        </p:txBody>
      </p:sp>
      <p:sp>
        <p:nvSpPr>
          <p:cNvPr id="218" name="Google Shape;218;p33"/>
          <p:cNvSpPr txBox="1"/>
          <p:nvPr>
            <p:ph idx="1" type="body"/>
          </p:nvPr>
        </p:nvSpPr>
        <p:spPr>
          <a:xfrm>
            <a:off x="311700" y="1772300"/>
            <a:ext cx="8520600" cy="24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The finances will be managed through a central account registered under the name of the business or organization, ensuring streamlined control and oversight of funds.</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A current banking account will be required to handle the frequency of transactions on our end.</a:t>
            </a:r>
            <a:br>
              <a:rPr lang="en" sz="1600">
                <a:latin typeface="Inter"/>
                <a:ea typeface="Inter"/>
                <a:cs typeface="Inter"/>
                <a:sym typeface="Inter"/>
              </a:rPr>
            </a:br>
            <a:r>
              <a:rPr lang="en" sz="1600">
                <a:latin typeface="Inter"/>
                <a:ea typeface="Inter"/>
                <a:cs typeface="Inter"/>
                <a:sym typeface="Inter"/>
              </a:rPr>
              <a:t>Considering the volume our service might </a:t>
            </a:r>
            <a:r>
              <a:rPr lang="en" sz="1600">
                <a:latin typeface="Inter"/>
                <a:ea typeface="Inter"/>
                <a:cs typeface="Inter"/>
                <a:sym typeface="Inter"/>
              </a:rPr>
              <a:t>receive</a:t>
            </a:r>
            <a:r>
              <a:rPr lang="en" sz="1600">
                <a:latin typeface="Inter"/>
                <a:ea typeface="Inter"/>
                <a:cs typeface="Inter"/>
                <a:sym typeface="Inter"/>
              </a:rPr>
              <a:t> on successful penetration into the market ecosystem, we will need to make proper arrangements with the banking authorities to properly handle the sheer volume of transactions.</a:t>
            </a:r>
            <a:endParaRPr sz="1600">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How will we host our servers and offset its costs?</a:t>
            </a:r>
            <a:endParaRPr>
              <a:latin typeface="Inter"/>
              <a:ea typeface="Inter"/>
              <a:cs typeface="Inter"/>
              <a:sym typeface="Inter"/>
            </a:endParaRPr>
          </a:p>
        </p:txBody>
      </p:sp>
      <p:sp>
        <p:nvSpPr>
          <p:cNvPr id="224" name="Google Shape;224;p34"/>
          <p:cNvSpPr txBox="1"/>
          <p:nvPr>
            <p:ph idx="1" type="body"/>
          </p:nvPr>
        </p:nvSpPr>
        <p:spPr>
          <a:xfrm>
            <a:off x="311700" y="2131150"/>
            <a:ext cx="8520600" cy="214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Servers can be hosted on any Virtual machine provider like AWS, GCP, </a:t>
            </a:r>
            <a:r>
              <a:rPr lang="en" sz="1600">
                <a:latin typeface="Inter"/>
                <a:ea typeface="Inter"/>
                <a:cs typeface="Inter"/>
                <a:sym typeface="Inter"/>
              </a:rPr>
              <a:t>Azure or Linode. </a:t>
            </a:r>
            <a:br>
              <a:rPr lang="en" sz="1600">
                <a:latin typeface="Inter"/>
                <a:ea typeface="Inter"/>
                <a:cs typeface="Inter"/>
                <a:sym typeface="Inter"/>
              </a:rPr>
            </a:br>
            <a:r>
              <a:rPr lang="en" sz="1600">
                <a:latin typeface="Inter"/>
                <a:ea typeface="Inter"/>
                <a:cs typeface="Inter"/>
                <a:sym typeface="Inter"/>
              </a:rPr>
              <a:t>The costs will be offset by charging the sellers at a higher rate for giving the redeem points than the amount that can be redeemed by the customers using those redeem points.</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This differential will allow us to maintain our costs.</a:t>
            </a:r>
            <a:endParaRPr sz="1600">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1595425" y="220850"/>
            <a:ext cx="5953125" cy="1733550"/>
          </a:xfrm>
          <a:prstGeom prst="rect">
            <a:avLst/>
          </a:prstGeom>
          <a:noFill/>
          <a:ln>
            <a:noFill/>
          </a:ln>
        </p:spPr>
      </p:pic>
      <p:sp>
        <p:nvSpPr>
          <p:cNvPr id="230" name="Google Shape;230;p35"/>
          <p:cNvSpPr txBox="1"/>
          <p:nvPr/>
        </p:nvSpPr>
        <p:spPr>
          <a:xfrm>
            <a:off x="367700" y="3864700"/>
            <a:ext cx="8384100" cy="1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Inter"/>
                <a:ea typeface="Inter"/>
                <a:cs typeface="Inter"/>
                <a:sym typeface="Inter"/>
              </a:rPr>
              <a:t>Source: https://pib.gov.in/PressReleaseIframePage.aspx?PRID=2057013#:~:text=UPI%20has%20revolutionised%20digital%20payments,volume%20has%20reached%207%2C062%20crore.</a:t>
            </a:r>
            <a:endParaRPr sz="16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2"/>
              </a:solidFill>
              <a:latin typeface="Inter"/>
              <a:ea typeface="Inter"/>
              <a:cs typeface="Inter"/>
              <a:sym typeface="Inter"/>
            </a:endParaRPr>
          </a:p>
        </p:txBody>
      </p:sp>
      <p:sp>
        <p:nvSpPr>
          <p:cNvPr id="231" name="Google Shape;231;p35"/>
          <p:cNvSpPr txBox="1"/>
          <p:nvPr/>
        </p:nvSpPr>
        <p:spPr>
          <a:xfrm>
            <a:off x="511700" y="2252775"/>
            <a:ext cx="8129400" cy="14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Considering the high trade volume </a:t>
            </a:r>
            <a:r>
              <a:rPr lang="en" sz="1600">
                <a:solidFill>
                  <a:schemeClr val="dk2"/>
                </a:solidFill>
                <a:latin typeface="Inter"/>
                <a:ea typeface="Inter"/>
                <a:cs typeface="Inter"/>
                <a:sym typeface="Inter"/>
              </a:rPr>
              <a:t>occurring</a:t>
            </a:r>
            <a:r>
              <a:rPr lang="en" sz="1600">
                <a:solidFill>
                  <a:schemeClr val="dk2"/>
                </a:solidFill>
                <a:latin typeface="Inter"/>
                <a:ea typeface="Inter"/>
                <a:cs typeface="Inter"/>
                <a:sym typeface="Inter"/>
              </a:rPr>
              <a:t> over UPI, even a small margin between the rates we charge the businesses for providing their customers with reward points and the rates at which customers redeem their rewards points allows us to make enough to </a:t>
            </a:r>
            <a:r>
              <a:rPr lang="en" sz="1600">
                <a:solidFill>
                  <a:schemeClr val="dk2"/>
                </a:solidFill>
                <a:latin typeface="Inter"/>
                <a:ea typeface="Inter"/>
                <a:cs typeface="Inter"/>
                <a:sym typeface="Inter"/>
              </a:rPr>
              <a:t>accommodate</a:t>
            </a:r>
            <a:r>
              <a:rPr lang="en" sz="1600">
                <a:solidFill>
                  <a:schemeClr val="dk2"/>
                </a:solidFill>
                <a:latin typeface="Inter"/>
                <a:ea typeface="Inter"/>
                <a:cs typeface="Inter"/>
                <a:sym typeface="Inter"/>
              </a:rPr>
              <a:t> the cost of the services we are providing.</a:t>
            </a:r>
            <a:endParaRPr sz="1600">
              <a:solidFill>
                <a:schemeClr val="dk2"/>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Sellers and Us</a:t>
            </a:r>
            <a:endParaRPr/>
          </a:p>
        </p:txBody>
      </p:sp>
      <p:sp>
        <p:nvSpPr>
          <p:cNvPr id="237" name="Google Shape;237;p36"/>
          <p:cNvSpPr txBox="1"/>
          <p:nvPr>
            <p:ph idx="1" type="body"/>
          </p:nvPr>
        </p:nvSpPr>
        <p:spPr>
          <a:xfrm>
            <a:off x="311700" y="1108975"/>
            <a:ext cx="8520600" cy="3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Inter"/>
                <a:ea typeface="Inter"/>
                <a:cs typeface="Inter"/>
                <a:sym typeface="Inter"/>
              </a:rPr>
              <a:t>We will be providing a proper onboarding for the sellers upon successful  registration on our service.</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This will allow the sellers to properly learn about the system and the ins and outs of it.</a:t>
            </a:r>
            <a:br>
              <a:rPr lang="en" sz="1600">
                <a:latin typeface="Inter"/>
                <a:ea typeface="Inter"/>
                <a:cs typeface="Inter"/>
                <a:sym typeface="Inter"/>
              </a:rPr>
            </a:br>
            <a:r>
              <a:rPr lang="en" sz="1600">
                <a:latin typeface="Inter"/>
                <a:ea typeface="Inter"/>
                <a:cs typeface="Inter"/>
                <a:sym typeface="Inter"/>
              </a:rPr>
              <a:t>The sellers </a:t>
            </a:r>
            <a:r>
              <a:rPr lang="en" sz="1600">
                <a:latin typeface="Inter"/>
                <a:ea typeface="Inter"/>
                <a:cs typeface="Inter"/>
                <a:sym typeface="Inter"/>
              </a:rPr>
              <a:t>will</a:t>
            </a:r>
            <a:r>
              <a:rPr lang="en" sz="1600">
                <a:latin typeface="Inter"/>
                <a:ea typeface="Inter"/>
                <a:cs typeface="Inter"/>
                <a:sym typeface="Inter"/>
              </a:rPr>
              <a:t> not be altering their workflow much by participating in the rewards system.</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The major part of the hassle will be on the customer side, thus offloading the work required from the sellers to the customers.</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The sellers will only be required to confirm each transaction.</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 Read more about the way we can integrate this with UPI to provide an even more </a:t>
            </a:r>
            <a:r>
              <a:rPr lang="en" sz="1600">
                <a:latin typeface="Inter"/>
                <a:ea typeface="Inter"/>
                <a:cs typeface="Inter"/>
                <a:sym typeface="Inter"/>
              </a:rPr>
              <a:t>seamless</a:t>
            </a:r>
            <a:r>
              <a:rPr lang="en" sz="1600">
                <a:latin typeface="Inter"/>
                <a:ea typeface="Inter"/>
                <a:cs typeface="Inter"/>
                <a:sym typeface="Inter"/>
              </a:rPr>
              <a:t> experience for both the sellers and the customers at the end of our slides.</a:t>
            </a:r>
            <a:endParaRPr sz="1600">
              <a:latin typeface="Inter"/>
              <a:ea typeface="Inter"/>
              <a:cs typeface="Inter"/>
              <a:sym typeface="Inter"/>
            </a:endParaRPr>
          </a:p>
        </p:txBody>
      </p:sp>
      <p:sp>
        <p:nvSpPr>
          <p:cNvPr id="238" name="Google Shape;238;p36"/>
          <p:cNvSpPr txBox="1"/>
          <p:nvPr/>
        </p:nvSpPr>
        <p:spPr>
          <a:xfrm>
            <a:off x="1814825" y="2106975"/>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Customer and Sellers’ Grievances</a:t>
            </a:r>
            <a:endParaRPr>
              <a:latin typeface="Inter"/>
              <a:ea typeface="Inter"/>
              <a:cs typeface="Inter"/>
              <a:sym typeface="Inter"/>
            </a:endParaRPr>
          </a:p>
        </p:txBody>
      </p:sp>
      <p:sp>
        <p:nvSpPr>
          <p:cNvPr id="244" name="Google Shape;244;p37"/>
          <p:cNvSpPr txBox="1"/>
          <p:nvPr>
            <p:ph idx="1" type="body"/>
          </p:nvPr>
        </p:nvSpPr>
        <p:spPr>
          <a:xfrm>
            <a:off x="311700" y="1815800"/>
            <a:ext cx="8520600" cy="234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We will be providing two grievances channel, one for the customers and one for the sellers, individually to properly address their concerns in a timely manner.</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They will be able to contact us primarily </a:t>
            </a:r>
            <a:r>
              <a:rPr lang="en" sz="1600">
                <a:latin typeface="Inter"/>
                <a:ea typeface="Inter"/>
                <a:cs typeface="Inter"/>
                <a:sym typeface="Inter"/>
              </a:rPr>
              <a:t>through</a:t>
            </a:r>
            <a:r>
              <a:rPr lang="en" sz="1600">
                <a:latin typeface="Inter"/>
                <a:ea typeface="Inter"/>
                <a:cs typeface="Inter"/>
                <a:sym typeface="Inter"/>
              </a:rPr>
              <a:t> mail and later by a contact number when we can manage the manpower for it.</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This will allow us to always be available for the consumers of our service and help them through our service.</a:t>
            </a:r>
            <a:endParaRPr sz="1600">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About Initial Capital</a:t>
            </a:r>
            <a:endParaRPr>
              <a:latin typeface="Inter"/>
              <a:ea typeface="Inter"/>
              <a:cs typeface="Inter"/>
              <a:sym typeface="Inter"/>
            </a:endParaRPr>
          </a:p>
        </p:txBody>
      </p:sp>
      <p:sp>
        <p:nvSpPr>
          <p:cNvPr id="250" name="Google Shape;250;p38"/>
          <p:cNvSpPr txBox="1"/>
          <p:nvPr>
            <p:ph idx="1" type="body"/>
          </p:nvPr>
        </p:nvSpPr>
        <p:spPr>
          <a:xfrm>
            <a:off x="311700" y="2069625"/>
            <a:ext cx="8520600" cy="168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Inter"/>
                <a:ea typeface="Inter"/>
                <a:cs typeface="Inter"/>
                <a:sym typeface="Inter"/>
              </a:rPr>
              <a:t>A starting initial capital will help us to lure in customers by enticing them with starter reward points and will also allow us to offset the cost for the sellers at the start so they can test out the system and see if they can benefit from it, which they </a:t>
            </a:r>
            <a:r>
              <a:rPr lang="en" sz="1600">
                <a:latin typeface="Inter"/>
                <a:ea typeface="Inter"/>
                <a:cs typeface="Inter"/>
                <a:sym typeface="Inter"/>
              </a:rPr>
              <a:t>absolutely</a:t>
            </a:r>
            <a:r>
              <a:rPr lang="en" sz="1600">
                <a:latin typeface="Inter"/>
                <a:ea typeface="Inter"/>
                <a:cs typeface="Inter"/>
                <a:sym typeface="Inter"/>
              </a:rPr>
              <a:t> will allowing us to make them our paying sellers.</a:t>
            </a:r>
            <a:endParaRPr sz="160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Our plans on Integration with UPI</a:t>
            </a:r>
            <a:endParaRPr>
              <a:latin typeface="Inter"/>
              <a:ea typeface="Inter"/>
              <a:cs typeface="Inter"/>
              <a:sym typeface="Inter"/>
            </a:endParaRPr>
          </a:p>
        </p:txBody>
      </p:sp>
      <p:sp>
        <p:nvSpPr>
          <p:cNvPr id="256" name="Google Shape;256;p39"/>
          <p:cNvSpPr txBox="1"/>
          <p:nvPr>
            <p:ph idx="1" type="body"/>
          </p:nvPr>
        </p:nvSpPr>
        <p:spPr>
          <a:xfrm>
            <a:off x="232975" y="1574550"/>
            <a:ext cx="8520600" cy="26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Our solution can be </a:t>
            </a:r>
            <a:r>
              <a:rPr lang="en" sz="1600"/>
              <a:t>implemented along with UPI to provide an even more seamless experience.</a:t>
            </a:r>
            <a:br>
              <a:rPr lang="en" sz="1600"/>
            </a:br>
            <a:r>
              <a:rPr lang="en" sz="1600"/>
              <a:t>We can get the customer and seller data directly from the UPI transaction and provide the reward points or compensation accordingly.</a:t>
            </a:r>
            <a:endParaRPr sz="1600"/>
          </a:p>
          <a:p>
            <a:pPr indent="0" lvl="0" marL="0" rtl="0" algn="ctr">
              <a:spcBef>
                <a:spcPts val="1200"/>
              </a:spcBef>
              <a:spcAft>
                <a:spcPts val="1200"/>
              </a:spcAft>
              <a:buNone/>
            </a:pPr>
            <a:r>
              <a:rPr lang="en" sz="1600"/>
              <a:t>UPI Data will also allow us to handle fraudulent transactions easily as a seller to merchant transaction or vice versa cannot be easily spoofed.</a:t>
            </a:r>
            <a:br>
              <a:rPr lang="en" sz="1600"/>
            </a:br>
            <a:r>
              <a:rPr lang="en" sz="1600"/>
              <a:t>The customers can also be moved away from actual money by directly applying the discount on their transaction, thus completing the entire transaction in one sweep go.</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a:t>
            </a:r>
            <a:endParaRPr/>
          </a:p>
        </p:txBody>
      </p:sp>
      <p:sp>
        <p:nvSpPr>
          <p:cNvPr id="262" name="Google Shape;262;p40"/>
          <p:cNvSpPr txBox="1"/>
          <p:nvPr>
            <p:ph idx="1" type="body"/>
          </p:nvPr>
        </p:nvSpPr>
        <p:spPr>
          <a:xfrm>
            <a:off x="311700" y="2048700"/>
            <a:ext cx="8520600" cy="252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t>Our solution to the unifying reward points across many businesses involves selling reward points to businesses, which lets them set up their own methods of distributing these points to consumers. The manner in which they distribute these points can boost their customer base and loyalty as these customers will be inclined to shop at businesses that provide better rewards. Together with a robust UPI integration, that guarantees a seamless experience and addresses safety concerns, our app provides a modern paradigm of online shopping.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Problem Statement</a:t>
            </a:r>
            <a:endParaRPr>
              <a:latin typeface="Inter"/>
              <a:ea typeface="Inter"/>
              <a:cs typeface="Inter"/>
              <a:sym typeface="Inter"/>
            </a:endParaRPr>
          </a:p>
        </p:txBody>
      </p:sp>
      <p:sp>
        <p:nvSpPr>
          <p:cNvPr id="70" name="Google Shape;70;p15"/>
          <p:cNvSpPr txBox="1"/>
          <p:nvPr>
            <p:ph idx="1" type="body"/>
          </p:nvPr>
        </p:nvSpPr>
        <p:spPr>
          <a:xfrm>
            <a:off x="311700" y="2210925"/>
            <a:ext cx="8597700" cy="204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600">
                <a:latin typeface="Inter"/>
                <a:ea typeface="Inter"/>
                <a:cs typeface="Inter"/>
                <a:sym typeface="Inter"/>
              </a:rPr>
              <a:t>Many apps and shops offer reward points to loyal customers. These points can only be used at those respective shops / apps. From the customer point of view, it would be beneficial to merge reward points or use them across sellers, but from the seller’s point of view, this could lead to losses.</a:t>
            </a:r>
            <a:endParaRPr sz="1600">
              <a:latin typeface="Inter"/>
              <a:ea typeface="Inter"/>
              <a:cs typeface="Inter"/>
              <a:sym typeface="Inter"/>
            </a:endParaRPr>
          </a:p>
          <a:p>
            <a:pPr indent="0" lvl="0" marL="0" rtl="0" algn="ctr">
              <a:spcBef>
                <a:spcPts val="1200"/>
              </a:spcBef>
              <a:spcAft>
                <a:spcPts val="1200"/>
              </a:spcAft>
              <a:buClr>
                <a:schemeClr val="dk1"/>
              </a:buClr>
              <a:buSzPts val="1100"/>
              <a:buFont typeface="Arial"/>
              <a:buNone/>
            </a:pPr>
            <a:r>
              <a:rPr lang="en" sz="1600">
                <a:latin typeface="Inter"/>
                <a:ea typeface="Inter"/>
                <a:cs typeface="Inter"/>
                <a:sym typeface="Inter"/>
              </a:rPr>
              <a:t>Come up with a unified rewards system that would incentivize the shopkeepers to join this system.</a:t>
            </a:r>
            <a:endParaRPr sz="1600">
              <a:latin typeface="Inter"/>
              <a:ea typeface="Inter"/>
              <a:cs typeface="Inter"/>
              <a:sym typeface="Inter"/>
            </a:endParaRPr>
          </a:p>
        </p:txBody>
      </p:sp>
      <p:sp>
        <p:nvSpPr>
          <p:cNvPr id="71" name="Google Shape;71;p15"/>
          <p:cNvSpPr txBox="1"/>
          <p:nvPr/>
        </p:nvSpPr>
        <p:spPr>
          <a:xfrm>
            <a:off x="2873100" y="1349300"/>
            <a:ext cx="3397800" cy="43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2000">
                <a:solidFill>
                  <a:schemeClr val="dk1"/>
                </a:solidFill>
                <a:latin typeface="Inter"/>
                <a:ea typeface="Inter"/>
                <a:cs typeface="Inter"/>
                <a:sym typeface="Inter"/>
              </a:rPr>
              <a:t>Unified Reward Systems</a:t>
            </a:r>
            <a:endParaRPr sz="200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6"/>
          <p:cNvGrpSpPr/>
          <p:nvPr/>
        </p:nvGrpSpPr>
        <p:grpSpPr>
          <a:xfrm>
            <a:off x="308838" y="1242975"/>
            <a:ext cx="3558375" cy="924600"/>
            <a:chOff x="308838" y="1242975"/>
            <a:chExt cx="3558375" cy="924600"/>
          </a:xfrm>
        </p:grpSpPr>
        <p:cxnSp>
          <p:nvCxnSpPr>
            <p:cNvPr id="77" name="Google Shape;77;p16"/>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78" name="Google Shape;78;p16"/>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Inter"/>
                  <a:ea typeface="Inter"/>
                  <a:cs typeface="Inter"/>
                  <a:sym typeface="Inter"/>
                </a:rPr>
                <a:t>Sellers and Reward Points</a:t>
              </a:r>
              <a:endParaRPr b="1" sz="1200">
                <a:latin typeface="Inter"/>
                <a:ea typeface="Inter"/>
                <a:cs typeface="Inter"/>
                <a:sym typeface="Inter"/>
              </a:endParaRPr>
            </a:p>
            <a:p>
              <a:pPr indent="0" lvl="0" marL="0" rtl="0" algn="r">
                <a:spcBef>
                  <a:spcPts val="0"/>
                </a:spcBef>
                <a:spcAft>
                  <a:spcPts val="0"/>
                </a:spcAft>
                <a:buNone/>
              </a:pPr>
              <a:r>
                <a:t/>
              </a:r>
              <a:endParaRPr b="1" sz="800">
                <a:latin typeface="Inter"/>
                <a:ea typeface="Inter"/>
                <a:cs typeface="Inter"/>
                <a:sym typeface="Inter"/>
              </a:endParaRPr>
            </a:p>
            <a:p>
              <a:pPr indent="0" lvl="0" marL="0" rtl="0" algn="r">
                <a:spcBef>
                  <a:spcPts val="0"/>
                </a:spcBef>
                <a:spcAft>
                  <a:spcPts val="1600"/>
                </a:spcAft>
                <a:buNone/>
              </a:pPr>
              <a:r>
                <a:rPr lang="en" sz="800">
                  <a:latin typeface="Inter"/>
                  <a:ea typeface="Inter"/>
                  <a:cs typeface="Inter"/>
                  <a:sym typeface="Inter"/>
                </a:rPr>
                <a:t>Sellers will buy reward points from us at a fixed rate and provide it to their customers as a percentage basis of transaction value.</a:t>
              </a:r>
              <a:br>
                <a:rPr lang="en" sz="800">
                  <a:latin typeface="Inter"/>
                  <a:ea typeface="Inter"/>
                  <a:cs typeface="Inter"/>
                  <a:sym typeface="Inter"/>
                </a:rPr>
              </a:br>
              <a:r>
                <a:rPr lang="en" sz="800">
                  <a:latin typeface="Inter"/>
                  <a:ea typeface="Inter"/>
                  <a:cs typeface="Inter"/>
                  <a:sym typeface="Inter"/>
                </a:rPr>
                <a:t>For big stores we can allow sellers to give reward </a:t>
              </a:r>
              <a:r>
                <a:rPr lang="en" sz="800">
                  <a:latin typeface="Inter"/>
                  <a:ea typeface="Inter"/>
                  <a:cs typeface="Inter"/>
                  <a:sym typeface="Inter"/>
                </a:rPr>
                <a:t>points on an item to item basis rather than on a single metric of transaction value for even more fine grained control over the reward points.</a:t>
              </a:r>
              <a:endParaRPr b="1" sz="800">
                <a:latin typeface="Inter"/>
                <a:ea typeface="Inter"/>
                <a:cs typeface="Inter"/>
                <a:sym typeface="Inter"/>
              </a:endParaRPr>
            </a:p>
          </p:txBody>
        </p:sp>
      </p:grpSp>
      <p:grpSp>
        <p:nvGrpSpPr>
          <p:cNvPr id="79" name="Google Shape;79;p16"/>
          <p:cNvGrpSpPr/>
          <p:nvPr/>
        </p:nvGrpSpPr>
        <p:grpSpPr>
          <a:xfrm>
            <a:off x="308838" y="2646125"/>
            <a:ext cx="3263100" cy="924600"/>
            <a:chOff x="308838" y="2646125"/>
            <a:chExt cx="3263100" cy="924600"/>
          </a:xfrm>
        </p:grpSpPr>
        <p:cxnSp>
          <p:nvCxnSpPr>
            <p:cNvPr id="80" name="Google Shape;80;p16"/>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81" name="Google Shape;81;p16"/>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Inter"/>
                  <a:ea typeface="Inter"/>
                  <a:cs typeface="Inter"/>
                  <a:sym typeface="Inter"/>
                </a:rPr>
                <a:t>The Transaction</a:t>
              </a:r>
              <a:endParaRPr b="1" sz="1200">
                <a:latin typeface="Inter"/>
                <a:ea typeface="Inter"/>
                <a:cs typeface="Inter"/>
                <a:sym typeface="Inter"/>
              </a:endParaRPr>
            </a:p>
            <a:p>
              <a:pPr indent="0" lvl="0" marL="0" rtl="0" algn="r">
                <a:spcBef>
                  <a:spcPts val="0"/>
                </a:spcBef>
                <a:spcAft>
                  <a:spcPts val="0"/>
                </a:spcAft>
                <a:buNone/>
              </a:pPr>
              <a:r>
                <a:t/>
              </a:r>
              <a:endParaRPr b="1" sz="800">
                <a:latin typeface="Inter"/>
                <a:ea typeface="Inter"/>
                <a:cs typeface="Inter"/>
                <a:sym typeface="Inter"/>
              </a:endParaRPr>
            </a:p>
            <a:p>
              <a:pPr indent="0" lvl="0" marL="0" rtl="0" algn="r">
                <a:spcBef>
                  <a:spcPts val="0"/>
                </a:spcBef>
                <a:spcAft>
                  <a:spcPts val="1600"/>
                </a:spcAft>
                <a:buNone/>
              </a:pPr>
              <a:r>
                <a:rPr lang="en" sz="800">
                  <a:latin typeface="Inter"/>
                  <a:ea typeface="Inter"/>
                  <a:cs typeface="Inter"/>
                  <a:sym typeface="Inter"/>
                </a:rPr>
                <a:t>Customers upon completing a transaction can go to our app and register their transaction. They can then either gain reward points for the transaction or use their existing reward points to apply a discount on the transaction.</a:t>
              </a:r>
              <a:endParaRPr b="1" sz="800">
                <a:latin typeface="Inter"/>
                <a:ea typeface="Inter"/>
                <a:cs typeface="Inter"/>
                <a:sym typeface="Inter"/>
              </a:endParaRPr>
            </a:p>
          </p:txBody>
        </p:sp>
      </p:grpSp>
      <p:grpSp>
        <p:nvGrpSpPr>
          <p:cNvPr id="82" name="Google Shape;82;p16"/>
          <p:cNvGrpSpPr/>
          <p:nvPr/>
        </p:nvGrpSpPr>
        <p:grpSpPr>
          <a:xfrm>
            <a:off x="4657738" y="3391700"/>
            <a:ext cx="4162763" cy="1299000"/>
            <a:chOff x="4657738" y="3391700"/>
            <a:chExt cx="4162763" cy="1299000"/>
          </a:xfrm>
        </p:grpSpPr>
        <p:cxnSp>
          <p:nvCxnSpPr>
            <p:cNvPr id="83" name="Google Shape;83;p16"/>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84" name="Google Shape;84;p16"/>
            <p:cNvSpPr txBox="1"/>
            <p:nvPr/>
          </p:nvSpPr>
          <p:spPr>
            <a:xfrm>
              <a:off x="6696500" y="3391700"/>
              <a:ext cx="2124000" cy="12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Using as a Discount</a:t>
              </a:r>
              <a:endParaRPr b="1" sz="1200">
                <a:latin typeface="Inter"/>
                <a:ea typeface="Inter"/>
                <a:cs typeface="Inter"/>
                <a:sym typeface="Inter"/>
              </a:endParaRPr>
            </a:p>
            <a:p>
              <a:pPr indent="0" lvl="0" marL="0" rtl="0" algn="l">
                <a:spcBef>
                  <a:spcPts val="0"/>
                </a:spcBef>
                <a:spcAft>
                  <a:spcPts val="0"/>
                </a:spcAft>
                <a:buNone/>
              </a:pPr>
              <a:r>
                <a:t/>
              </a:r>
              <a:endParaRPr b="1" sz="800">
                <a:latin typeface="Inter"/>
                <a:ea typeface="Inter"/>
                <a:cs typeface="Inter"/>
                <a:sym typeface="Inter"/>
              </a:endParaRPr>
            </a:p>
            <a:p>
              <a:pPr indent="0" lvl="0" marL="0" rtl="0" algn="l">
                <a:spcBef>
                  <a:spcPts val="0"/>
                </a:spcBef>
                <a:spcAft>
                  <a:spcPts val="1600"/>
                </a:spcAft>
                <a:buNone/>
              </a:pPr>
              <a:r>
                <a:rPr lang="en" sz="800">
                  <a:latin typeface="Inter"/>
                  <a:ea typeface="Inter"/>
                  <a:cs typeface="Inter"/>
                  <a:sym typeface="Inter"/>
                </a:rPr>
                <a:t>When the customers select to use their existing reward points to avail a discount on the purchase, a notification will go to the seller to approve the discount to prevent fraudulent transactions. If at any point the seller denies the redeem request, grievance channels will be </a:t>
              </a:r>
              <a:r>
                <a:rPr lang="en" sz="800">
                  <a:latin typeface="Inter"/>
                  <a:ea typeface="Inter"/>
                  <a:cs typeface="Inter"/>
                  <a:sym typeface="Inter"/>
                </a:rPr>
                <a:t>available</a:t>
              </a:r>
              <a:r>
                <a:rPr lang="en" sz="800">
                  <a:latin typeface="Inter"/>
                  <a:ea typeface="Inter"/>
                  <a:cs typeface="Inter"/>
                  <a:sym typeface="Inter"/>
                </a:rPr>
                <a:t> for the customers to complain.</a:t>
              </a:r>
              <a:endParaRPr sz="800">
                <a:latin typeface="Inter"/>
                <a:ea typeface="Inter"/>
                <a:cs typeface="Inter"/>
                <a:sym typeface="Inter"/>
              </a:endParaRPr>
            </a:p>
          </p:txBody>
        </p:sp>
      </p:grpSp>
      <p:grpSp>
        <p:nvGrpSpPr>
          <p:cNvPr id="85" name="Google Shape;85;p16"/>
          <p:cNvGrpSpPr/>
          <p:nvPr/>
        </p:nvGrpSpPr>
        <p:grpSpPr>
          <a:xfrm>
            <a:off x="5209838" y="882150"/>
            <a:ext cx="3577850" cy="924600"/>
            <a:chOff x="5209838" y="882150"/>
            <a:chExt cx="3577850" cy="924600"/>
          </a:xfrm>
        </p:grpSpPr>
        <p:sp>
          <p:nvSpPr>
            <p:cNvPr id="86" name="Google Shape;86;p16"/>
            <p:cNvSpPr txBox="1"/>
            <p:nvPr/>
          </p:nvSpPr>
          <p:spPr>
            <a:xfrm>
              <a:off x="6663688" y="8821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Did we succeed?</a:t>
              </a:r>
              <a:endParaRPr b="1" sz="1200">
                <a:latin typeface="Inter"/>
                <a:ea typeface="Inter"/>
                <a:cs typeface="Inter"/>
                <a:sym typeface="Inter"/>
              </a:endParaRPr>
            </a:p>
            <a:p>
              <a:pPr indent="0" lvl="0" marL="0" rtl="0" algn="l">
                <a:spcBef>
                  <a:spcPts val="0"/>
                </a:spcBef>
                <a:spcAft>
                  <a:spcPts val="0"/>
                </a:spcAft>
                <a:buNone/>
              </a:pPr>
              <a:r>
                <a:t/>
              </a:r>
              <a:endParaRPr b="1" sz="800">
                <a:latin typeface="Inter"/>
                <a:ea typeface="Inter"/>
                <a:cs typeface="Inter"/>
                <a:sym typeface="Inter"/>
              </a:endParaRPr>
            </a:p>
            <a:p>
              <a:pPr indent="0" lvl="0" marL="0" rtl="0" algn="l">
                <a:spcBef>
                  <a:spcPts val="0"/>
                </a:spcBef>
                <a:spcAft>
                  <a:spcPts val="1600"/>
                </a:spcAft>
                <a:buNone/>
              </a:pPr>
              <a:r>
                <a:rPr lang="en" sz="800">
                  <a:latin typeface="Inter"/>
                  <a:ea typeface="Inter"/>
                  <a:cs typeface="Inter"/>
                  <a:sym typeface="Inter"/>
                </a:rPr>
                <a:t>Our solution makes sure that customers are satisfied while also ensuring that businesses receive a new way to expand their horizons. In the end, both parties stand to gain from our idea.</a:t>
              </a:r>
              <a:endParaRPr sz="800">
                <a:latin typeface="Inter"/>
                <a:ea typeface="Inter"/>
                <a:cs typeface="Inter"/>
                <a:sym typeface="Inter"/>
              </a:endParaRPr>
            </a:p>
          </p:txBody>
        </p:sp>
        <p:cxnSp>
          <p:nvCxnSpPr>
            <p:cNvPr id="87" name="Google Shape;87;p16"/>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88" name="Google Shape;88;p16"/>
          <p:cNvGrpSpPr/>
          <p:nvPr/>
        </p:nvGrpSpPr>
        <p:grpSpPr>
          <a:xfrm>
            <a:off x="5610288" y="2040350"/>
            <a:ext cx="3210213" cy="1197600"/>
            <a:chOff x="5610288" y="2040350"/>
            <a:chExt cx="3210213" cy="1197600"/>
          </a:xfrm>
        </p:grpSpPr>
        <p:cxnSp>
          <p:nvCxnSpPr>
            <p:cNvPr id="89" name="Google Shape;89;p16"/>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90" name="Google Shape;90;p16"/>
            <p:cNvSpPr txBox="1"/>
            <p:nvPr/>
          </p:nvSpPr>
          <p:spPr>
            <a:xfrm>
              <a:off x="6696500" y="2040350"/>
              <a:ext cx="2124000" cy="11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Gaining Reward Points</a:t>
              </a:r>
              <a:endParaRPr b="1" sz="1200">
                <a:latin typeface="Inter"/>
                <a:ea typeface="Inter"/>
                <a:cs typeface="Inter"/>
                <a:sym typeface="Inter"/>
              </a:endParaRPr>
            </a:p>
            <a:p>
              <a:pPr indent="0" lvl="0" marL="0" rtl="0" algn="l">
                <a:spcBef>
                  <a:spcPts val="0"/>
                </a:spcBef>
                <a:spcAft>
                  <a:spcPts val="0"/>
                </a:spcAft>
                <a:buNone/>
              </a:pPr>
              <a:r>
                <a:t/>
              </a:r>
              <a:endParaRPr b="1" sz="800">
                <a:latin typeface="Inter"/>
                <a:ea typeface="Inter"/>
                <a:cs typeface="Inter"/>
                <a:sym typeface="Inter"/>
              </a:endParaRPr>
            </a:p>
            <a:p>
              <a:pPr indent="0" lvl="0" marL="0" rtl="0" algn="l">
                <a:spcBef>
                  <a:spcPts val="0"/>
                </a:spcBef>
                <a:spcAft>
                  <a:spcPts val="1600"/>
                </a:spcAft>
                <a:buNone/>
              </a:pPr>
              <a:r>
                <a:rPr lang="en" sz="800">
                  <a:latin typeface="Inter"/>
                  <a:ea typeface="Inter"/>
                  <a:cs typeface="Inter"/>
                  <a:sym typeface="Inter"/>
                </a:rPr>
                <a:t>Upon choosing to gain reward points, the customers will directly gain reward points ( if the seller has bought any reward points ). The seller only needs to verify if the transaction is an actual one or not on their app to approve the remittance of the reward point.</a:t>
              </a:r>
              <a:endParaRPr sz="800">
                <a:latin typeface="Inter"/>
                <a:ea typeface="Inter"/>
                <a:cs typeface="Inter"/>
                <a:sym typeface="Inter"/>
              </a:endParaRPr>
            </a:p>
          </p:txBody>
        </p:sp>
      </p:grpSp>
      <p:grpSp>
        <p:nvGrpSpPr>
          <p:cNvPr id="91" name="Google Shape;91;p16"/>
          <p:cNvGrpSpPr/>
          <p:nvPr/>
        </p:nvGrpSpPr>
        <p:grpSpPr>
          <a:xfrm>
            <a:off x="2601236" y="654951"/>
            <a:ext cx="3922200" cy="3915924"/>
            <a:chOff x="2610905" y="610653"/>
            <a:chExt cx="3922200" cy="3922200"/>
          </a:xfrm>
        </p:grpSpPr>
        <p:sp>
          <p:nvSpPr>
            <p:cNvPr id="92" name="Google Shape;92;p16"/>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08" name="Google Shape;108;p16"/>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09" name="Google Shape;109;p16"/>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10" name="Google Shape;110;p16"/>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11" name="Google Shape;111;p16"/>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
        <p:nvSpPr>
          <p:cNvPr id="112" name="Google Shape;112;p16"/>
          <p:cNvSpPr txBox="1"/>
          <p:nvPr/>
        </p:nvSpPr>
        <p:spPr>
          <a:xfrm>
            <a:off x="-75" y="242750"/>
            <a:ext cx="91440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Inter"/>
                <a:ea typeface="Inter"/>
                <a:cs typeface="Inter"/>
                <a:sym typeface="Inter"/>
              </a:rPr>
              <a:t>Our Proposed Solution</a:t>
            </a:r>
            <a:endParaRPr b="1" sz="20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Problems we are solving</a:t>
            </a:r>
            <a:endParaRPr>
              <a:latin typeface="Inter"/>
              <a:ea typeface="Inter"/>
              <a:cs typeface="Inter"/>
              <a:sym typeface="Inter"/>
            </a:endParaRPr>
          </a:p>
        </p:txBody>
      </p:sp>
      <p:sp>
        <p:nvSpPr>
          <p:cNvPr id="118" name="Google Shape;118;p17"/>
          <p:cNvSpPr txBox="1"/>
          <p:nvPr>
            <p:ph idx="1" type="body"/>
          </p:nvPr>
        </p:nvSpPr>
        <p:spPr>
          <a:xfrm>
            <a:off x="311700" y="1152475"/>
            <a:ext cx="8520600" cy="3354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Inter"/>
              <a:buAutoNum type="arabicPeriod"/>
            </a:pPr>
            <a:r>
              <a:rPr lang="en" sz="1600">
                <a:latin typeface="Inter"/>
                <a:ea typeface="Inter"/>
                <a:cs typeface="Inter"/>
                <a:sym typeface="Inter"/>
              </a:rPr>
              <a:t>What do our reward points mean? What are their uses?</a:t>
            </a:r>
            <a:endParaRPr sz="1600">
              <a:latin typeface="Inter"/>
              <a:ea typeface="Inter"/>
              <a:cs typeface="Inter"/>
              <a:sym typeface="Inter"/>
            </a:endParaRPr>
          </a:p>
          <a:p>
            <a:pPr indent="-330200" lvl="0" marL="457200" rtl="0" algn="l">
              <a:lnSpc>
                <a:spcPct val="150000"/>
              </a:lnSpc>
              <a:spcBef>
                <a:spcPts val="0"/>
              </a:spcBef>
              <a:spcAft>
                <a:spcPts val="0"/>
              </a:spcAft>
              <a:buSzPts val="1600"/>
              <a:buFont typeface="Inter"/>
              <a:buAutoNum type="arabicPeriod"/>
            </a:pPr>
            <a:r>
              <a:rPr lang="en" sz="1600">
                <a:latin typeface="Inter"/>
                <a:ea typeface="Inter"/>
                <a:cs typeface="Inter"/>
                <a:sym typeface="Inter"/>
              </a:rPr>
              <a:t>Why will sellers join the Unified Rewards System?</a:t>
            </a:r>
            <a:endParaRPr sz="1600">
              <a:latin typeface="Inter"/>
              <a:ea typeface="Inter"/>
              <a:cs typeface="Inter"/>
              <a:sym typeface="Inter"/>
            </a:endParaRPr>
          </a:p>
          <a:p>
            <a:pPr indent="-330200" lvl="0" marL="457200" rtl="0" algn="l">
              <a:lnSpc>
                <a:spcPct val="150000"/>
              </a:lnSpc>
              <a:spcBef>
                <a:spcPts val="0"/>
              </a:spcBef>
              <a:spcAft>
                <a:spcPts val="0"/>
              </a:spcAft>
              <a:buSzPts val="1600"/>
              <a:buFont typeface="Inter"/>
              <a:buAutoNum type="arabicPeriod"/>
            </a:pPr>
            <a:r>
              <a:rPr lang="en" sz="1600">
                <a:latin typeface="Inter"/>
                <a:ea typeface="Inter"/>
                <a:cs typeface="Inter"/>
                <a:sym typeface="Inter"/>
              </a:rPr>
              <a:t>Why will sellers allow reward points earned at some other store to be used at theirs?</a:t>
            </a:r>
            <a:endParaRPr sz="1600">
              <a:latin typeface="Inter"/>
              <a:ea typeface="Inter"/>
              <a:cs typeface="Inter"/>
              <a:sym typeface="Inter"/>
            </a:endParaRPr>
          </a:p>
          <a:p>
            <a:pPr indent="-330200" lvl="0" marL="457200" rtl="0" algn="l">
              <a:lnSpc>
                <a:spcPct val="150000"/>
              </a:lnSpc>
              <a:spcBef>
                <a:spcPts val="0"/>
              </a:spcBef>
              <a:spcAft>
                <a:spcPts val="0"/>
              </a:spcAft>
              <a:buSzPts val="1600"/>
              <a:buFont typeface="Inter"/>
              <a:buAutoNum type="arabicPeriod"/>
            </a:pPr>
            <a:r>
              <a:rPr lang="en" sz="1600">
                <a:latin typeface="Inter"/>
                <a:ea typeface="Inter"/>
                <a:cs typeface="Inter"/>
                <a:sym typeface="Inter"/>
              </a:rPr>
              <a:t>Why will stores use our reward system if they already have a pre-existing system in place?</a:t>
            </a:r>
            <a:endParaRPr sz="1600">
              <a:latin typeface="Inter"/>
              <a:ea typeface="Inter"/>
              <a:cs typeface="Inter"/>
              <a:sym typeface="Inter"/>
            </a:endParaRPr>
          </a:p>
          <a:p>
            <a:pPr indent="-330200" lvl="0" marL="457200" rtl="0" algn="l">
              <a:lnSpc>
                <a:spcPct val="150000"/>
              </a:lnSpc>
              <a:spcBef>
                <a:spcPts val="0"/>
              </a:spcBef>
              <a:spcAft>
                <a:spcPts val="0"/>
              </a:spcAft>
              <a:buSzPts val="1600"/>
              <a:buFont typeface="Inter"/>
              <a:buAutoNum type="arabicPeriod"/>
            </a:pPr>
            <a:r>
              <a:rPr lang="en" sz="1600">
                <a:latin typeface="Inter"/>
                <a:ea typeface="Inter"/>
                <a:cs typeface="Inter"/>
                <a:sym typeface="Inter"/>
              </a:rPr>
              <a:t>What if a customer shops consistently at big stores and uses the reward points on small stores? Will the big stores face a loss?</a:t>
            </a:r>
            <a:endParaRPr sz="16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Reward Points</a:t>
            </a:r>
            <a:endParaRPr>
              <a:latin typeface="Inter"/>
              <a:ea typeface="Inter"/>
              <a:cs typeface="Inter"/>
              <a:sym typeface="Inter"/>
            </a:endParaRPr>
          </a:p>
        </p:txBody>
      </p:sp>
      <p:sp>
        <p:nvSpPr>
          <p:cNvPr id="124" name="Google Shape;12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Inter"/>
              <a:buAutoNum type="arabicPeriod"/>
            </a:pPr>
            <a:r>
              <a:rPr lang="en" sz="1600">
                <a:latin typeface="Inter"/>
                <a:ea typeface="Inter"/>
                <a:cs typeface="Inter"/>
                <a:sym typeface="Inter"/>
              </a:rPr>
              <a:t>Sellers will be buying reward points @Rupees 1 /- for 100 Reward Points.</a:t>
            </a:r>
            <a:endParaRPr sz="1600">
              <a:latin typeface="Inter"/>
              <a:ea typeface="Inter"/>
              <a:cs typeface="Inter"/>
              <a:sym typeface="Inter"/>
            </a:endParaRPr>
          </a:p>
          <a:p>
            <a:pPr indent="-330200" lvl="0" marL="457200" rtl="0" algn="l">
              <a:spcBef>
                <a:spcPts val="0"/>
              </a:spcBef>
              <a:spcAft>
                <a:spcPts val="0"/>
              </a:spcAft>
              <a:buSzPts val="1600"/>
              <a:buFont typeface="Inter"/>
              <a:buAutoNum type="arabicPeriod"/>
            </a:pPr>
            <a:r>
              <a:rPr lang="en" sz="1600">
                <a:latin typeface="Inter"/>
                <a:ea typeface="Inter"/>
                <a:cs typeface="Inter"/>
                <a:sym typeface="Inter"/>
              </a:rPr>
              <a:t>Customers will be redeeming the reward points @ Rupees 1/- for 110</a:t>
            </a:r>
            <a:r>
              <a:rPr baseline="30000" lang="en" sz="1600">
                <a:latin typeface="Inter"/>
                <a:ea typeface="Inter"/>
                <a:cs typeface="Inter"/>
                <a:sym typeface="Inter"/>
              </a:rPr>
              <a:t>*</a:t>
            </a:r>
            <a:r>
              <a:rPr lang="en" sz="1600">
                <a:latin typeface="Inter"/>
                <a:ea typeface="Inter"/>
                <a:cs typeface="Inter"/>
                <a:sym typeface="Inter"/>
              </a:rPr>
              <a:t> Reward Points.</a:t>
            </a:r>
            <a:endParaRPr sz="1600">
              <a:latin typeface="Inter"/>
              <a:ea typeface="Inter"/>
              <a:cs typeface="Inter"/>
              <a:sym typeface="Inter"/>
            </a:endParaRPr>
          </a:p>
          <a:p>
            <a:pPr indent="-330200" lvl="0" marL="457200" rtl="0" algn="l">
              <a:spcBef>
                <a:spcPts val="0"/>
              </a:spcBef>
              <a:spcAft>
                <a:spcPts val="0"/>
              </a:spcAft>
              <a:buSzPts val="1600"/>
              <a:buFont typeface="Inter"/>
              <a:buAutoNum type="arabicPeriod"/>
            </a:pPr>
            <a:r>
              <a:rPr lang="en" sz="1600">
                <a:latin typeface="Inter"/>
                <a:ea typeface="Inter"/>
                <a:cs typeface="Inter"/>
                <a:sym typeface="Inter"/>
              </a:rPr>
              <a:t>After a transaction, a customer will be either be able to gain reward points or use them to cash out a discount from the transaction. </a:t>
            </a:r>
            <a:endParaRPr sz="1600">
              <a:latin typeface="Inter"/>
              <a:ea typeface="Inter"/>
              <a:cs typeface="Inter"/>
              <a:sym typeface="Inter"/>
            </a:endParaRPr>
          </a:p>
          <a:p>
            <a:pPr indent="-330200" lvl="0" marL="457200" rtl="0" algn="l">
              <a:spcBef>
                <a:spcPts val="0"/>
              </a:spcBef>
              <a:spcAft>
                <a:spcPts val="0"/>
              </a:spcAft>
              <a:buSzPts val="1600"/>
              <a:buFont typeface="Inter"/>
              <a:buAutoNum type="arabicPeriod"/>
            </a:pPr>
            <a:r>
              <a:rPr lang="en" sz="1600">
                <a:latin typeface="Inter"/>
                <a:ea typeface="Inter"/>
                <a:cs typeface="Inter"/>
                <a:sym typeface="Inter"/>
              </a:rPr>
              <a:t>The Reward Points will expire within 1 year of acquisition of such, to make the customers spend them as much as they can and not </a:t>
            </a:r>
            <a:r>
              <a:rPr lang="en" sz="1600">
                <a:latin typeface="Inter"/>
                <a:ea typeface="Inter"/>
                <a:cs typeface="Inter"/>
                <a:sym typeface="Inter"/>
              </a:rPr>
              <a:t>horde</a:t>
            </a:r>
            <a:r>
              <a:rPr lang="en" sz="1600">
                <a:latin typeface="Inter"/>
                <a:ea typeface="Inter"/>
                <a:cs typeface="Inter"/>
                <a:sym typeface="Inter"/>
              </a:rPr>
              <a:t> reward points.</a:t>
            </a:r>
            <a:endParaRPr sz="1600">
              <a:latin typeface="Inter"/>
              <a:ea typeface="Inter"/>
              <a:cs typeface="Inter"/>
              <a:sym typeface="Inter"/>
            </a:endParaRPr>
          </a:p>
        </p:txBody>
      </p:sp>
      <p:sp>
        <p:nvSpPr>
          <p:cNvPr id="125" name="Google Shape;125;p18"/>
          <p:cNvSpPr txBox="1"/>
          <p:nvPr/>
        </p:nvSpPr>
        <p:spPr>
          <a:xfrm>
            <a:off x="387100" y="4848300"/>
            <a:ext cx="44349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Inter"/>
                <a:ea typeface="Inter"/>
                <a:cs typeface="Inter"/>
                <a:sym typeface="Inter"/>
              </a:rPr>
              <a:t>* -&gt; This value of 110 is subject to change depending on the requirements of the model</a:t>
            </a:r>
            <a:endParaRPr sz="800">
              <a:solidFill>
                <a:schemeClr val="dk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8520600" cy="127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nter"/>
                <a:ea typeface="Inter"/>
                <a:cs typeface="Inter"/>
                <a:sym typeface="Inter"/>
              </a:rPr>
              <a:t>What if a customer shops consistently at big stores and uses the reward points on small stores? Will the big stores face a loss?</a:t>
            </a:r>
            <a:endParaRPr>
              <a:latin typeface="Inter"/>
              <a:ea typeface="Inter"/>
              <a:cs typeface="Inter"/>
              <a:sym typeface="Inter"/>
            </a:endParaRPr>
          </a:p>
        </p:txBody>
      </p:sp>
      <p:sp>
        <p:nvSpPr>
          <p:cNvPr id="131" name="Google Shape;131;p19"/>
          <p:cNvSpPr txBox="1"/>
          <p:nvPr>
            <p:ph idx="1" type="body"/>
          </p:nvPr>
        </p:nvSpPr>
        <p:spPr>
          <a:xfrm>
            <a:off x="311700" y="2571750"/>
            <a:ext cx="8520600" cy="223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latin typeface="Inter"/>
                <a:ea typeface="Inter"/>
                <a:cs typeface="Inter"/>
                <a:sym typeface="Inter"/>
              </a:rPr>
              <a:t>Although a big store will be giving out more reward points, they will build a larger base of loyal customers than otherwise. Because of this, although they may earn slightly less per product sold, the overall volume sale will increase. The larger amount of exchange offsets the costs of giving out reward points, making the store more profitable.</a:t>
            </a:r>
            <a:endParaRPr sz="160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nvPicPr>
        <p:blipFill rotWithShape="1">
          <a:blip r:embed="rId3">
            <a:alphaModFix/>
          </a:blip>
          <a:srcRect b="0" l="6013" r="19647" t="0"/>
          <a:stretch/>
        </p:blipFill>
        <p:spPr>
          <a:xfrm>
            <a:off x="157275" y="155075"/>
            <a:ext cx="4732724" cy="3681524"/>
          </a:xfrm>
          <a:prstGeom prst="rect">
            <a:avLst/>
          </a:prstGeom>
          <a:noFill/>
          <a:ln>
            <a:noFill/>
          </a:ln>
        </p:spPr>
      </p:pic>
      <p:sp>
        <p:nvSpPr>
          <p:cNvPr id="137" name="Google Shape;137;p20"/>
          <p:cNvSpPr txBox="1"/>
          <p:nvPr/>
        </p:nvSpPr>
        <p:spPr>
          <a:xfrm>
            <a:off x="334475" y="4135625"/>
            <a:ext cx="84174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2"/>
                </a:solidFill>
                <a:latin typeface="Inter"/>
                <a:ea typeface="Inter"/>
                <a:cs typeface="Inter"/>
                <a:sym typeface="Inter"/>
              </a:rPr>
              <a:t>Source : https://mirasvit.com/blog/loyalty-reward-points.html</a:t>
            </a:r>
            <a:endParaRPr sz="1600">
              <a:solidFill>
                <a:schemeClr val="dk2"/>
              </a:solidFill>
              <a:latin typeface="Inter"/>
              <a:ea typeface="Inter"/>
              <a:cs typeface="Inter"/>
              <a:sym typeface="Inter"/>
            </a:endParaRPr>
          </a:p>
          <a:p>
            <a:pPr indent="0" lvl="0" marL="0" rtl="0" algn="l">
              <a:spcBef>
                <a:spcPts val="0"/>
              </a:spcBef>
              <a:spcAft>
                <a:spcPts val="0"/>
              </a:spcAft>
              <a:buNone/>
            </a:pPr>
            <a:r>
              <a:t/>
            </a:r>
            <a:endParaRPr sz="1600">
              <a:solidFill>
                <a:schemeClr val="dk2"/>
              </a:solidFill>
              <a:latin typeface="Inter"/>
              <a:ea typeface="Inter"/>
              <a:cs typeface="Inter"/>
              <a:sym typeface="Inter"/>
            </a:endParaRPr>
          </a:p>
        </p:txBody>
      </p:sp>
      <p:sp>
        <p:nvSpPr>
          <p:cNvPr id="138" name="Google Shape;138;p20"/>
          <p:cNvSpPr txBox="1"/>
          <p:nvPr/>
        </p:nvSpPr>
        <p:spPr>
          <a:xfrm>
            <a:off x="5312450" y="1385375"/>
            <a:ext cx="3671400" cy="26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Inter"/>
                <a:ea typeface="Inter"/>
                <a:cs typeface="Inter"/>
                <a:sym typeface="Inter"/>
              </a:rPr>
              <a:t>This graph shows that consumer loyalty increases when retailers give reward points. </a:t>
            </a:r>
            <a:br>
              <a:rPr lang="en" sz="1600">
                <a:solidFill>
                  <a:schemeClr val="dk1"/>
                </a:solidFill>
                <a:latin typeface="Inter"/>
                <a:ea typeface="Inter"/>
                <a:cs typeface="Inter"/>
                <a:sym typeface="Inter"/>
              </a:rPr>
            </a:br>
            <a:br>
              <a:rPr lang="en" sz="1600">
                <a:solidFill>
                  <a:schemeClr val="dk1"/>
                </a:solidFill>
                <a:latin typeface="Inter"/>
                <a:ea typeface="Inter"/>
                <a:cs typeface="Inter"/>
                <a:sym typeface="Inter"/>
              </a:rPr>
            </a:br>
            <a:r>
              <a:rPr lang="en" sz="1600">
                <a:solidFill>
                  <a:schemeClr val="dk1"/>
                </a:solidFill>
                <a:latin typeface="Inter"/>
                <a:ea typeface="Inter"/>
                <a:cs typeface="Inter"/>
                <a:sym typeface="Inter"/>
              </a:rPr>
              <a:t>For this reason, a reward-system based platform will have a high customer retention.</a:t>
            </a:r>
            <a:endParaRPr sz="16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131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Clr>
                <a:schemeClr val="dk1"/>
              </a:buClr>
              <a:buSzPts val="1100"/>
              <a:buFont typeface="Arial"/>
              <a:buNone/>
            </a:pPr>
            <a:r>
              <a:rPr lang="en" sz="2500">
                <a:latin typeface="Inter"/>
                <a:ea typeface="Inter"/>
                <a:cs typeface="Inter"/>
                <a:sym typeface="Inter"/>
              </a:rPr>
              <a:t>Why will sellers join the Unified Rewards System even though it may (or may not) reduce the footfall at their stores?</a:t>
            </a:r>
            <a:endParaRPr sz="2500">
              <a:latin typeface="Inter"/>
              <a:ea typeface="Inter"/>
              <a:cs typeface="Inter"/>
              <a:sym typeface="Inter"/>
            </a:endParaRPr>
          </a:p>
        </p:txBody>
      </p:sp>
      <p:sp>
        <p:nvSpPr>
          <p:cNvPr id="144" name="Google Shape;144;p21"/>
          <p:cNvSpPr txBox="1"/>
          <p:nvPr>
            <p:ph idx="1" type="body"/>
          </p:nvPr>
        </p:nvSpPr>
        <p:spPr>
          <a:xfrm>
            <a:off x="311700" y="2025025"/>
            <a:ext cx="8520600" cy="258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Inter"/>
                <a:ea typeface="Inter"/>
                <a:cs typeface="Inter"/>
                <a:sym typeface="Inter"/>
              </a:rPr>
              <a:t>More chances of attracting customers.</a:t>
            </a:r>
            <a:br>
              <a:rPr lang="en" sz="1600">
                <a:latin typeface="Inter"/>
                <a:ea typeface="Inter"/>
                <a:cs typeface="Inter"/>
                <a:sym typeface="Inter"/>
              </a:rPr>
            </a:br>
            <a:r>
              <a:rPr lang="en" sz="1600">
                <a:latin typeface="Inter"/>
                <a:ea typeface="Inter"/>
                <a:cs typeface="Inter"/>
                <a:sym typeface="Inter"/>
              </a:rPr>
              <a:t>Customers will feel rewarded on any sale having a reward point attached to it</a:t>
            </a:r>
            <a:endParaRPr sz="1600">
              <a:latin typeface="Inter"/>
              <a:ea typeface="Inter"/>
              <a:cs typeface="Inter"/>
              <a:sym typeface="Inter"/>
            </a:endParaRPr>
          </a:p>
          <a:p>
            <a:pPr indent="0" lvl="0" marL="0" rtl="0" algn="ctr">
              <a:spcBef>
                <a:spcPts val="1200"/>
              </a:spcBef>
              <a:spcAft>
                <a:spcPts val="0"/>
              </a:spcAft>
              <a:buNone/>
            </a:pPr>
            <a:r>
              <a:rPr lang="en" sz="1600">
                <a:latin typeface="Inter"/>
                <a:ea typeface="Inter"/>
                <a:cs typeface="Inter"/>
                <a:sym typeface="Inter"/>
              </a:rPr>
              <a:t>Sellers will be able to attract customers by increasing reward points offered on a certain day. Customers will be notified about the hottest deals being offered, which boosts sales.</a:t>
            </a:r>
            <a:endParaRPr sz="1600">
              <a:latin typeface="Inter"/>
              <a:ea typeface="Inter"/>
              <a:cs typeface="Inter"/>
              <a:sym typeface="Inter"/>
            </a:endParaRPr>
          </a:p>
          <a:p>
            <a:pPr indent="0" lvl="0" marL="0" rtl="0" algn="ctr">
              <a:spcBef>
                <a:spcPts val="1200"/>
              </a:spcBef>
              <a:spcAft>
                <a:spcPts val="1200"/>
              </a:spcAft>
              <a:buNone/>
            </a:pPr>
            <a:r>
              <a:rPr lang="en" sz="1600">
                <a:latin typeface="Inter"/>
                <a:ea typeface="Inter"/>
                <a:cs typeface="Inter"/>
                <a:sym typeface="Inter"/>
              </a:rPr>
              <a:t>They do not need to manage their own rewards system and challenge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