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639D399B-38F6-4903-A429-06D26B77A0E8}" type="datetimeFigureOut">
              <a:rPr lang="en-US" smtClean="0"/>
              <a:t>11/13/2019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51C2B5-F183-45A7-A23C-0BDF99F56C6C}" type="slidenum">
              <a:rPr lang="en-US" smtClean="0"/>
              <a:t>‹#›</a:t>
            </a:fld>
            <a:endParaRPr lang="en-US"/>
          </a:p>
        </p:txBody>
      </p:sp>
    </p:spTree>
    <p:extLst>
      <p:ext uri="{BB962C8B-B14F-4D97-AF65-F5344CB8AC3E}">
        <p14:creationId xmlns:p14="http://schemas.microsoft.com/office/powerpoint/2010/main" val="7881392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D399B-38F6-4903-A429-06D26B77A0E8}"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361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D399B-38F6-4903-A429-06D26B77A0E8}"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66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D399B-38F6-4903-A429-06D26B77A0E8}"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57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D399B-38F6-4903-A429-06D26B77A0E8}"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1C2B5-F183-45A7-A23C-0BDF99F56C6C}"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503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D399B-38F6-4903-A429-06D26B77A0E8}"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C2B5-F183-45A7-A23C-0BDF99F56C6C}"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401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D399B-38F6-4903-A429-06D26B77A0E8}"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1C2B5-F183-45A7-A23C-0BDF99F56C6C}"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456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D399B-38F6-4903-A429-06D26B77A0E8}"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51C2B5-F183-45A7-A23C-0BDF99F56C6C}"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62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D399B-38F6-4903-A429-06D26B77A0E8}"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51C2B5-F183-45A7-A23C-0BDF99F56C6C}"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35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D399B-38F6-4903-A429-06D26B77A0E8}"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C2B5-F183-45A7-A23C-0BDF99F56C6C}" type="slidenum">
              <a:rPr lang="en-US" smtClean="0"/>
              <a:t>‹#›</a:t>
            </a:fld>
            <a:endParaRPr lang="en-US"/>
          </a:p>
        </p:txBody>
      </p:sp>
    </p:spTree>
    <p:extLst>
      <p:ext uri="{BB962C8B-B14F-4D97-AF65-F5344CB8AC3E}">
        <p14:creationId xmlns:p14="http://schemas.microsoft.com/office/powerpoint/2010/main" val="38199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D399B-38F6-4903-A429-06D26B77A0E8}"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1C2B5-F183-45A7-A23C-0BDF99F56C6C}" type="slidenum">
              <a:rPr lang="en-US" smtClean="0"/>
              <a:t>‹#›</a:t>
            </a:fld>
            <a:endParaRPr lang="en-US"/>
          </a:p>
        </p:txBody>
      </p:sp>
    </p:spTree>
    <p:extLst>
      <p:ext uri="{BB962C8B-B14F-4D97-AF65-F5344CB8AC3E}">
        <p14:creationId xmlns:p14="http://schemas.microsoft.com/office/powerpoint/2010/main" val="193705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639D399B-38F6-4903-A429-06D26B77A0E8}" type="datetimeFigureOut">
              <a:rPr lang="en-US" smtClean="0"/>
              <a:t>11/13/2019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C51C2B5-F183-45A7-A23C-0BDF99F56C6C}" type="slidenum">
              <a:rPr lang="en-US" smtClean="0"/>
              <a:t>‹#›</a:t>
            </a:fld>
            <a:endParaRPr lang="en-US"/>
          </a:p>
        </p:txBody>
      </p:sp>
    </p:spTree>
    <p:extLst>
      <p:ext uri="{BB962C8B-B14F-4D97-AF65-F5344CB8AC3E}">
        <p14:creationId xmlns:p14="http://schemas.microsoft.com/office/powerpoint/2010/main" val="9711891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DB21-A2B9-41F9-A995-96134C020054}"/>
              </a:ext>
            </a:extLst>
          </p:cNvPr>
          <p:cNvSpPr>
            <a:spLocks noGrp="1"/>
          </p:cNvSpPr>
          <p:nvPr>
            <p:ph type="ctrTitle"/>
          </p:nvPr>
        </p:nvSpPr>
        <p:spPr>
          <a:xfrm>
            <a:off x="961787" y="758952"/>
            <a:ext cx="5681940" cy="4041648"/>
          </a:xfrm>
        </p:spPr>
        <p:txBody>
          <a:bodyPr>
            <a:normAutofit/>
          </a:bodyPr>
          <a:lstStyle/>
          <a:p>
            <a:r>
              <a:rPr lang="en-US" dirty="0"/>
              <a:t>Rental Car System</a:t>
            </a:r>
          </a:p>
        </p:txBody>
      </p:sp>
      <p:sp>
        <p:nvSpPr>
          <p:cNvPr id="12" name="Rectangle 11">
            <a:extLst>
              <a:ext uri="{FF2B5EF4-FFF2-40B4-BE49-F238E27FC236}">
                <a16:creationId xmlns:a16="http://schemas.microsoft.com/office/drawing/2014/main" id="{A4FE3B65-59C7-4E6E-B9A2-C5B5B2EED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r">
            <a:extLst>
              <a:ext uri="{FF2B5EF4-FFF2-40B4-BE49-F238E27FC236}">
                <a16:creationId xmlns:a16="http://schemas.microsoft.com/office/drawing/2014/main" id="{CA47F3A2-EEF0-4A73-ACDD-A6A398D7B6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6010" y="1554214"/>
            <a:ext cx="3744546" cy="3744546"/>
          </a:xfrm>
          <a:prstGeom prst="rect">
            <a:avLst/>
          </a:prstGeom>
        </p:spPr>
      </p:pic>
      <p:sp>
        <p:nvSpPr>
          <p:cNvPr id="4" name="TextBox 3">
            <a:extLst>
              <a:ext uri="{FF2B5EF4-FFF2-40B4-BE49-F238E27FC236}">
                <a16:creationId xmlns:a16="http://schemas.microsoft.com/office/drawing/2014/main" id="{E17FB71C-AD3F-4796-94F2-26D6A7E693B9}"/>
              </a:ext>
            </a:extLst>
          </p:cNvPr>
          <p:cNvSpPr txBox="1"/>
          <p:nvPr/>
        </p:nvSpPr>
        <p:spPr>
          <a:xfrm>
            <a:off x="961788" y="4800600"/>
            <a:ext cx="3883590" cy="1200329"/>
          </a:xfrm>
          <a:prstGeom prst="rect">
            <a:avLst/>
          </a:prstGeom>
          <a:noFill/>
        </p:spPr>
        <p:txBody>
          <a:bodyPr wrap="square" rtlCol="0">
            <a:spAutoFit/>
          </a:bodyPr>
          <a:lstStyle/>
          <a:p>
            <a:r>
              <a:rPr lang="en-US" b="1" dirty="0"/>
              <a:t>By : </a:t>
            </a:r>
          </a:p>
          <a:p>
            <a:pPr marL="342900" indent="-342900">
              <a:buFont typeface="+mj-lt"/>
              <a:buAutoNum type="arabicPeriod"/>
            </a:pPr>
            <a:r>
              <a:rPr lang="en-US" dirty="0"/>
              <a:t>Rayan </a:t>
            </a:r>
            <a:r>
              <a:rPr lang="en-US" dirty="0" err="1"/>
              <a:t>Essam</a:t>
            </a:r>
            <a:r>
              <a:rPr lang="en-US" dirty="0"/>
              <a:t> Taj</a:t>
            </a:r>
          </a:p>
          <a:p>
            <a:pPr marL="342900" indent="-342900">
              <a:buFont typeface="+mj-lt"/>
              <a:buAutoNum type="arabicPeriod"/>
            </a:pPr>
            <a:r>
              <a:rPr lang="en-US" dirty="0"/>
              <a:t>Faisal </a:t>
            </a:r>
            <a:r>
              <a:rPr lang="en-US" dirty="0" err="1"/>
              <a:t>Faiz</a:t>
            </a:r>
            <a:r>
              <a:rPr lang="en-US" dirty="0"/>
              <a:t> Saharti</a:t>
            </a:r>
          </a:p>
          <a:p>
            <a:pPr marL="342900" indent="-342900">
              <a:buFont typeface="+mj-lt"/>
              <a:buAutoNum type="arabicPeriod"/>
            </a:pPr>
            <a:r>
              <a:rPr lang="en-US" dirty="0"/>
              <a:t>Abdul-Rahman Hani Al-</a:t>
            </a:r>
            <a:r>
              <a:rPr lang="en-US" dirty="0" err="1"/>
              <a:t>Johani</a:t>
            </a:r>
            <a:endParaRPr lang="en-US" dirty="0"/>
          </a:p>
        </p:txBody>
      </p:sp>
      <p:sp>
        <p:nvSpPr>
          <p:cNvPr id="11" name="TextBox 10">
            <a:extLst>
              <a:ext uri="{FF2B5EF4-FFF2-40B4-BE49-F238E27FC236}">
                <a16:creationId xmlns:a16="http://schemas.microsoft.com/office/drawing/2014/main" id="{206F612C-89A9-4036-A44C-2DF021858325}"/>
              </a:ext>
            </a:extLst>
          </p:cNvPr>
          <p:cNvSpPr txBox="1"/>
          <p:nvPr/>
        </p:nvSpPr>
        <p:spPr>
          <a:xfrm>
            <a:off x="5283521" y="4800600"/>
            <a:ext cx="1360206" cy="1200329"/>
          </a:xfrm>
          <a:prstGeom prst="rect">
            <a:avLst/>
          </a:prstGeom>
          <a:noFill/>
        </p:spPr>
        <p:txBody>
          <a:bodyPr wrap="square" rtlCol="0">
            <a:spAutoFit/>
          </a:bodyPr>
          <a:lstStyle/>
          <a:p>
            <a:endParaRPr lang="en-US" b="1" dirty="0"/>
          </a:p>
          <a:p>
            <a:r>
              <a:rPr lang="en-US" b="1" dirty="0"/>
              <a:t>1740377</a:t>
            </a:r>
          </a:p>
          <a:p>
            <a:r>
              <a:rPr lang="en-US" b="1" dirty="0"/>
              <a:t>1741977</a:t>
            </a:r>
          </a:p>
          <a:p>
            <a:r>
              <a:rPr lang="en-US" b="1" dirty="0"/>
              <a:t>1741977</a:t>
            </a:r>
          </a:p>
        </p:txBody>
      </p:sp>
    </p:spTree>
    <p:extLst>
      <p:ext uri="{BB962C8B-B14F-4D97-AF65-F5344CB8AC3E}">
        <p14:creationId xmlns:p14="http://schemas.microsoft.com/office/powerpoint/2010/main" val="27256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2D95E-86BF-4C44-90F9-0F013044C61D}"/>
              </a:ext>
            </a:extLst>
          </p:cNvPr>
          <p:cNvSpPr>
            <a:spLocks noGrp="1"/>
          </p:cNvSpPr>
          <p:nvPr>
            <p:ph type="title"/>
          </p:nvPr>
        </p:nvSpPr>
        <p:spPr>
          <a:xfrm>
            <a:off x="1261872" y="294198"/>
            <a:ext cx="9692640" cy="1397124"/>
          </a:xfrm>
        </p:spPr>
        <p:txBody>
          <a:bodyPr>
            <a:normAutofit/>
          </a:bodyPr>
          <a:lstStyle/>
          <a:p>
            <a:r>
              <a:rPr lang="en-US" dirty="0"/>
              <a:t>Reservation</a:t>
            </a:r>
          </a:p>
        </p:txBody>
      </p:sp>
      <p:sp>
        <p:nvSpPr>
          <p:cNvPr id="3" name="Content Placeholder 2">
            <a:extLst>
              <a:ext uri="{FF2B5EF4-FFF2-40B4-BE49-F238E27FC236}">
                <a16:creationId xmlns:a16="http://schemas.microsoft.com/office/drawing/2014/main" id="{E6F23D89-4FF0-4AC5-9844-BC25AB5EC0C5}"/>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207DC233-F4FD-4E71-872A-EF0C8EE26869}"/>
              </a:ext>
            </a:extLst>
          </p:cNvPr>
          <p:cNvPicPr>
            <a:picLocks noChangeAspect="1"/>
          </p:cNvPicPr>
          <p:nvPr/>
        </p:nvPicPr>
        <p:blipFill rotWithShape="1">
          <a:blip r:embed="rId2">
            <a:extLst>
              <a:ext uri="{28A0092B-C50C-407E-A947-70E740481C1C}">
                <a14:useLocalDpi xmlns:a14="http://schemas.microsoft.com/office/drawing/2010/main" val="0"/>
              </a:ext>
            </a:extLst>
          </a:blip>
          <a:srcRect l="7589" t="53926" r="71389" b="30074"/>
          <a:stretch/>
        </p:blipFill>
        <p:spPr>
          <a:xfrm>
            <a:off x="884301" y="1828800"/>
            <a:ext cx="9692640" cy="4532283"/>
          </a:xfrm>
          <a:prstGeom prst="rect">
            <a:avLst/>
          </a:prstGeom>
        </p:spPr>
      </p:pic>
    </p:spTree>
    <p:extLst>
      <p:ext uri="{BB962C8B-B14F-4D97-AF65-F5344CB8AC3E}">
        <p14:creationId xmlns:p14="http://schemas.microsoft.com/office/powerpoint/2010/main" val="25147814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EB4C0-6496-4147-B112-DBDCA74AC340}"/>
              </a:ext>
            </a:extLst>
          </p:cNvPr>
          <p:cNvSpPr>
            <a:spLocks noGrp="1"/>
          </p:cNvSpPr>
          <p:nvPr>
            <p:ph type="title"/>
          </p:nvPr>
        </p:nvSpPr>
        <p:spPr>
          <a:xfrm>
            <a:off x="1261872" y="-243130"/>
            <a:ext cx="9692640" cy="1397124"/>
          </a:xfrm>
        </p:spPr>
        <p:txBody>
          <a:bodyPr>
            <a:normAutofit/>
          </a:bodyPr>
          <a:lstStyle/>
          <a:p>
            <a:r>
              <a:rPr lang="en-US" dirty="0"/>
              <a:t>Use Case Diagram : Overview</a:t>
            </a:r>
          </a:p>
        </p:txBody>
      </p:sp>
      <p:sp>
        <p:nvSpPr>
          <p:cNvPr id="3" name="Content Placeholder 2">
            <a:extLst>
              <a:ext uri="{FF2B5EF4-FFF2-40B4-BE49-F238E27FC236}">
                <a16:creationId xmlns:a16="http://schemas.microsoft.com/office/drawing/2014/main" id="{E5EADF35-4754-4150-99CA-82B591F3E507}"/>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ABC757CD-2CF2-4448-A4F9-72FEC0F24F5F}"/>
              </a:ext>
            </a:extLst>
          </p:cNvPr>
          <p:cNvPicPr>
            <a:picLocks noChangeAspect="1"/>
          </p:cNvPicPr>
          <p:nvPr/>
        </p:nvPicPr>
        <p:blipFill rotWithShape="1">
          <a:blip r:embed="rId2"/>
          <a:srcRect l="744" t="7662" r="29420" b="16998"/>
          <a:stretch/>
        </p:blipFill>
        <p:spPr>
          <a:xfrm>
            <a:off x="1685059" y="1397045"/>
            <a:ext cx="8514311" cy="5166757"/>
          </a:xfrm>
          <a:prstGeom prst="rect">
            <a:avLst/>
          </a:prstGeom>
        </p:spPr>
      </p:pic>
    </p:spTree>
    <p:extLst>
      <p:ext uri="{BB962C8B-B14F-4D97-AF65-F5344CB8AC3E}">
        <p14:creationId xmlns:p14="http://schemas.microsoft.com/office/powerpoint/2010/main" val="14055496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435F4-AD9C-4E6B-9FA8-EC047C7DE38A}"/>
              </a:ext>
            </a:extLst>
          </p:cNvPr>
          <p:cNvSpPr>
            <a:spLocks noGrp="1"/>
          </p:cNvSpPr>
          <p:nvPr>
            <p:ph type="title"/>
          </p:nvPr>
        </p:nvSpPr>
        <p:spPr>
          <a:xfrm>
            <a:off x="1261872" y="294198"/>
            <a:ext cx="9692640" cy="1397124"/>
          </a:xfrm>
        </p:spPr>
        <p:txBody>
          <a:bodyPr>
            <a:noAutofit/>
          </a:bodyPr>
          <a:lstStyle/>
          <a:p>
            <a:pPr algn="ctr"/>
            <a:br>
              <a:rPr lang="en-US" sz="6000" dirty="0"/>
            </a:br>
            <a:r>
              <a:rPr lang="en-US" sz="6000" dirty="0"/>
              <a:t>THE END</a:t>
            </a:r>
          </a:p>
        </p:txBody>
      </p:sp>
      <p:sp>
        <p:nvSpPr>
          <p:cNvPr id="3" name="Content Placeholder 2">
            <a:extLst>
              <a:ext uri="{FF2B5EF4-FFF2-40B4-BE49-F238E27FC236}">
                <a16:creationId xmlns:a16="http://schemas.microsoft.com/office/drawing/2014/main" id="{C4B9F3DF-CAF0-407F-A22D-8DE7C5978957}"/>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35144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7D993-BEDB-42F9-AEFD-53B7EC3298FB}"/>
              </a:ext>
            </a:extLst>
          </p:cNvPr>
          <p:cNvSpPr>
            <a:spLocks noGrp="1"/>
          </p:cNvSpPr>
          <p:nvPr>
            <p:ph type="title"/>
          </p:nvPr>
        </p:nvSpPr>
        <p:spPr>
          <a:xfrm>
            <a:off x="1261872" y="294198"/>
            <a:ext cx="9692640" cy="1397124"/>
          </a:xfrm>
        </p:spPr>
        <p:txBody>
          <a:bodyPr>
            <a:normAutofit/>
          </a:bodyPr>
          <a:lstStyle/>
          <a:p>
            <a:r>
              <a:rPr lang="en-US" dirty="0"/>
              <a:t>Project Description</a:t>
            </a:r>
          </a:p>
        </p:txBody>
      </p:sp>
      <p:sp>
        <p:nvSpPr>
          <p:cNvPr id="3" name="Content Placeholder 2">
            <a:extLst>
              <a:ext uri="{FF2B5EF4-FFF2-40B4-BE49-F238E27FC236}">
                <a16:creationId xmlns:a16="http://schemas.microsoft.com/office/drawing/2014/main" id="{ED8FAC85-388D-4DBF-B65E-65FAC064BEAF}"/>
              </a:ext>
            </a:extLst>
          </p:cNvPr>
          <p:cNvSpPr>
            <a:spLocks noGrp="1"/>
          </p:cNvSpPr>
          <p:nvPr>
            <p:ph idx="1"/>
          </p:nvPr>
        </p:nvSpPr>
        <p:spPr>
          <a:xfrm>
            <a:off x="1261872" y="1904216"/>
            <a:ext cx="8595360" cy="3073137"/>
          </a:xfrm>
        </p:spPr>
        <p:txBody>
          <a:bodyPr anchor="t">
            <a:normAutofit fontScale="92500" lnSpcReduction="10000"/>
          </a:bodyPr>
          <a:lstStyle/>
          <a:p>
            <a:endParaRPr lang="en-US" sz="2800" spc="300" dirty="0">
              <a:latin typeface="Times New Roman" panose="02020603050405020304" pitchFamily="18" charset="0"/>
              <a:cs typeface="Times New Roman" panose="02020603050405020304" pitchFamily="18" charset="0"/>
            </a:endParaRPr>
          </a:p>
          <a:p>
            <a:r>
              <a:rPr lang="en-US" sz="2800" spc="300" dirty="0">
                <a:latin typeface="Times New Roman" panose="02020603050405020304" pitchFamily="18" charset="0"/>
                <a:cs typeface="Times New Roman" panose="02020603050405020304" pitchFamily="18" charset="0"/>
              </a:rPr>
              <a:t>“Rental Car System” is a system that allows the customer to rent a vehicle.</a:t>
            </a:r>
          </a:p>
          <a:p>
            <a:r>
              <a:rPr lang="en-US" sz="2800" spc="300" dirty="0">
                <a:latin typeface="Times New Roman" panose="02020603050405020304" pitchFamily="18" charset="0"/>
                <a:cs typeface="Times New Roman" panose="02020603050405020304" pitchFamily="18" charset="0"/>
              </a:rPr>
              <a:t>Can search through a variety of filters.</a:t>
            </a:r>
          </a:p>
          <a:p>
            <a:r>
              <a:rPr lang="en-US" sz="2800" spc="300" dirty="0">
                <a:latin typeface="Times New Roman" panose="02020603050405020304" pitchFamily="18" charset="0"/>
                <a:cs typeface="Times New Roman" panose="02020603050405020304" pitchFamily="18" charset="0"/>
              </a:rPr>
              <a:t>Must decide the number of days.</a:t>
            </a:r>
          </a:p>
          <a:p>
            <a:r>
              <a:rPr lang="en-US" sz="2800" spc="300" dirty="0">
                <a:latin typeface="Times New Roman" panose="02020603050405020304" pitchFamily="18" charset="0"/>
                <a:cs typeface="Times New Roman" panose="02020603050405020304" pitchFamily="18" charset="0"/>
              </a:rPr>
              <a:t>Must choose a pickup/drop off location.</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09710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7D993-BEDB-42F9-AEFD-53B7EC3298FB}"/>
              </a:ext>
            </a:extLst>
          </p:cNvPr>
          <p:cNvSpPr>
            <a:spLocks noGrp="1"/>
          </p:cNvSpPr>
          <p:nvPr>
            <p:ph type="title"/>
          </p:nvPr>
        </p:nvSpPr>
        <p:spPr>
          <a:xfrm>
            <a:off x="1261872" y="294198"/>
            <a:ext cx="9692640" cy="1397124"/>
          </a:xfrm>
        </p:spPr>
        <p:txBody>
          <a:bodyPr>
            <a:normAutofit/>
          </a:bodyPr>
          <a:lstStyle/>
          <a:p>
            <a:r>
              <a:rPr lang="en-US" dirty="0"/>
              <a:t>Feasibility Study</a:t>
            </a:r>
          </a:p>
        </p:txBody>
      </p:sp>
      <p:graphicFrame>
        <p:nvGraphicFramePr>
          <p:cNvPr id="4" name="Content Placeholder 3">
            <a:extLst>
              <a:ext uri="{FF2B5EF4-FFF2-40B4-BE49-F238E27FC236}">
                <a16:creationId xmlns:a16="http://schemas.microsoft.com/office/drawing/2014/main" id="{EEB27E9A-DDC4-4052-825B-8936B4138D7C}"/>
              </a:ext>
            </a:extLst>
          </p:cNvPr>
          <p:cNvGraphicFramePr>
            <a:graphicFrameLocks noGrp="1"/>
          </p:cNvGraphicFramePr>
          <p:nvPr>
            <p:ph idx="1"/>
            <p:extLst>
              <p:ext uri="{D42A27DB-BD31-4B8C-83A1-F6EECF244321}">
                <p14:modId xmlns:p14="http://schemas.microsoft.com/office/powerpoint/2010/main" val="2129556769"/>
              </p:ext>
            </p:extLst>
          </p:nvPr>
        </p:nvGraphicFramePr>
        <p:xfrm>
          <a:off x="807252" y="1976093"/>
          <a:ext cx="9929878" cy="4415280"/>
        </p:xfrm>
        <a:graphic>
          <a:graphicData uri="http://schemas.openxmlformats.org/drawingml/2006/table">
            <a:tbl>
              <a:tblPr firstRow="1" firstCol="1" bandRow="1">
                <a:tableStyleId>{5C22544A-7EE6-4342-B048-85BDC9FD1C3A}</a:tableStyleId>
              </a:tblPr>
              <a:tblGrid>
                <a:gridCol w="823585">
                  <a:extLst>
                    <a:ext uri="{9D8B030D-6E8A-4147-A177-3AD203B41FA5}">
                      <a16:colId xmlns:a16="http://schemas.microsoft.com/office/drawing/2014/main" val="2490624463"/>
                    </a:ext>
                  </a:extLst>
                </a:gridCol>
                <a:gridCol w="1941922">
                  <a:extLst>
                    <a:ext uri="{9D8B030D-6E8A-4147-A177-3AD203B41FA5}">
                      <a16:colId xmlns:a16="http://schemas.microsoft.com/office/drawing/2014/main" val="496648664"/>
                    </a:ext>
                  </a:extLst>
                </a:gridCol>
                <a:gridCol w="1392531">
                  <a:extLst>
                    <a:ext uri="{9D8B030D-6E8A-4147-A177-3AD203B41FA5}">
                      <a16:colId xmlns:a16="http://schemas.microsoft.com/office/drawing/2014/main" val="223730496"/>
                    </a:ext>
                  </a:extLst>
                </a:gridCol>
                <a:gridCol w="5771840">
                  <a:extLst>
                    <a:ext uri="{9D8B030D-6E8A-4147-A177-3AD203B41FA5}">
                      <a16:colId xmlns:a16="http://schemas.microsoft.com/office/drawing/2014/main" val="1572218588"/>
                    </a:ext>
                  </a:extLst>
                </a:gridCol>
              </a:tblGrid>
              <a:tr h="554670">
                <a:tc>
                  <a:txBody>
                    <a:bodyPr/>
                    <a:lstStyle/>
                    <a:p>
                      <a:pPr marL="0" marR="0" algn="ctr">
                        <a:lnSpc>
                          <a:spcPct val="107000"/>
                        </a:lnSpc>
                        <a:spcBef>
                          <a:spcPts val="0"/>
                        </a:spcBef>
                        <a:spcAft>
                          <a:spcPts val="0"/>
                        </a:spcAft>
                      </a:pPr>
                      <a:r>
                        <a:rPr lang="en-US" sz="1600">
                          <a:effectLst/>
                        </a:rPr>
                        <a:t>Serial 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Feasibility Concern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a:effectLst/>
                        </a:rPr>
                        <a:t>Status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dirty="0">
                          <a:effectLst/>
                        </a:rPr>
                        <a:t>Reasons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1783292"/>
                  </a:ext>
                </a:extLst>
              </a:tr>
              <a:tr h="1328250">
                <a:tc>
                  <a:txBody>
                    <a:bodyPr/>
                    <a:lstStyle/>
                    <a:p>
                      <a:pPr marL="0" marR="0" algn="ctr">
                        <a:lnSpc>
                          <a:spcPct val="107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Economical</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Satisfied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rPr>
                        <a:t>Our System will not cost a lot of money.</a:t>
                      </a:r>
                      <a:endParaRPr lang="en-US" sz="1400" dirty="0">
                        <a:effectLst/>
                      </a:endParaRPr>
                    </a:p>
                    <a:p>
                      <a:pPr marL="0" marR="0">
                        <a:lnSpc>
                          <a:spcPct val="107000"/>
                        </a:lnSpc>
                        <a:spcBef>
                          <a:spcPts val="0"/>
                        </a:spcBef>
                        <a:spcAft>
                          <a:spcPts val="0"/>
                        </a:spcAft>
                      </a:pPr>
                      <a:r>
                        <a:rPr lang="en-US" sz="1600" dirty="0">
                          <a:effectLst/>
                        </a:rPr>
                        <a:t>The only thing that the system will need is a database in order to keep everything synchronized through all the branches.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3739003"/>
                  </a:ext>
                </a:extLst>
              </a:tr>
              <a:tr h="1408519">
                <a:tc>
                  <a:txBody>
                    <a:bodyPr/>
                    <a:lstStyle/>
                    <a:p>
                      <a:pPr marL="0" marR="0" algn="ctr">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a:effectLst/>
                        </a:rPr>
                        <a:t>Technical</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Satisfied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a:effectLst/>
                        </a:rPr>
                        <a:t>We are going to need to draw the customers in order to tell them why they should use this website, because it is simple, easy to learn and use for all types of users as it caters to universal usability.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9335536"/>
                  </a:ext>
                </a:extLst>
              </a:tr>
              <a:tr h="1123841">
                <a:tc>
                  <a:txBody>
                    <a:bodyPr/>
                    <a:lstStyle/>
                    <a:p>
                      <a:pPr marL="0" marR="0" algn="ctr">
                        <a:lnSpc>
                          <a:spcPct val="107000"/>
                        </a:lnSpc>
                        <a:spcBef>
                          <a:spcPts val="0"/>
                        </a:spcBef>
                        <a:spcAft>
                          <a:spcPts val="0"/>
                        </a:spcAft>
                      </a:pPr>
                      <a:r>
                        <a:rPr lang="en-US" sz="1600">
                          <a:effectLst/>
                        </a:rPr>
                        <a:t>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a:effectLst/>
                        </a:rPr>
                        <a:t>Organizational</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Satisfied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600" dirty="0">
                          <a:effectLst/>
                        </a:rPr>
                        <a:t>it will be very convenient for the customer to find what he wants so easily and quickly. They will be only a few checks away from renting the car that they need.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509460"/>
                  </a:ext>
                </a:extLst>
              </a:tr>
            </a:tbl>
          </a:graphicData>
        </a:graphic>
      </p:graphicFrame>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92173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A955E-94A1-4A48-B639-EB64A1503C3C}"/>
              </a:ext>
            </a:extLst>
          </p:cNvPr>
          <p:cNvSpPr>
            <a:spLocks noGrp="1"/>
          </p:cNvSpPr>
          <p:nvPr>
            <p:ph type="title"/>
          </p:nvPr>
        </p:nvSpPr>
        <p:spPr>
          <a:xfrm>
            <a:off x="1261872" y="294198"/>
            <a:ext cx="9692640" cy="1397124"/>
          </a:xfrm>
        </p:spPr>
        <p:txBody>
          <a:bodyPr>
            <a:normAutofit/>
          </a:bodyPr>
          <a:lstStyle/>
          <a:p>
            <a:r>
              <a:rPr lang="en-US" dirty="0"/>
              <a:t>Class Diagram : Overview</a:t>
            </a:r>
          </a:p>
        </p:txBody>
      </p:sp>
      <p:sp>
        <p:nvSpPr>
          <p:cNvPr id="3" name="Content Placeholder 2">
            <a:extLst>
              <a:ext uri="{FF2B5EF4-FFF2-40B4-BE49-F238E27FC236}">
                <a16:creationId xmlns:a16="http://schemas.microsoft.com/office/drawing/2014/main" id="{FEF7CB4B-AE42-4E27-9BD5-79CC11A8FF13}"/>
              </a:ext>
            </a:extLst>
          </p:cNvPr>
          <p:cNvSpPr>
            <a:spLocks noGrp="1"/>
          </p:cNvSpPr>
          <p:nvPr>
            <p:ph idx="1"/>
          </p:nvPr>
        </p:nvSpPr>
        <p:spPr>
          <a:xfrm>
            <a:off x="1261872" y="1828800"/>
            <a:ext cx="8595360" cy="4351337"/>
          </a:xfrm>
        </p:spPr>
        <p:txBody>
          <a:bodyPr>
            <a:normAutofit/>
          </a:bodyPr>
          <a:lstStyle/>
          <a:p>
            <a:endParaRPr lang="en-US"/>
          </a:p>
          <a:p>
            <a:endParaRPr lang="en-US"/>
          </a:p>
        </p:txBody>
      </p:sp>
      <p:sp>
        <p:nvSpPr>
          <p:cNvPr id="7"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52891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2EB63-3E2B-4AC5-8CF0-1D62F4BACF13}"/>
              </a:ext>
            </a:extLst>
          </p:cNvPr>
          <p:cNvSpPr>
            <a:spLocks noGrp="1"/>
          </p:cNvSpPr>
          <p:nvPr>
            <p:ph type="title"/>
          </p:nvPr>
        </p:nvSpPr>
        <p:spPr>
          <a:xfrm>
            <a:off x="1261872" y="294198"/>
            <a:ext cx="9692640" cy="1397124"/>
          </a:xfrm>
        </p:spPr>
        <p:txBody>
          <a:bodyPr>
            <a:normAutofit/>
          </a:bodyPr>
          <a:lstStyle/>
          <a:p>
            <a:r>
              <a:rPr lang="en-US" i="1" dirty="0"/>
              <a:t>User</a:t>
            </a:r>
          </a:p>
        </p:txBody>
      </p:sp>
      <p:sp>
        <p:nvSpPr>
          <p:cNvPr id="3" name="Content Placeholder 2">
            <a:extLst>
              <a:ext uri="{FF2B5EF4-FFF2-40B4-BE49-F238E27FC236}">
                <a16:creationId xmlns:a16="http://schemas.microsoft.com/office/drawing/2014/main" id="{1C942B19-80BA-4D9A-9DFE-F5052B5114FF}"/>
              </a:ext>
            </a:extLst>
          </p:cNvPr>
          <p:cNvSpPr>
            <a:spLocks noGrp="1"/>
          </p:cNvSpPr>
          <p:nvPr>
            <p:ph idx="1"/>
          </p:nvPr>
        </p:nvSpPr>
        <p:spPr>
          <a:xfrm>
            <a:off x="1261872" y="1828800"/>
            <a:ext cx="8595360" cy="4351337"/>
          </a:xfrm>
        </p:spPr>
        <p:txBody>
          <a:bodyPr>
            <a:normAutofit/>
          </a:bodyPr>
          <a:lstStyle/>
          <a:p>
            <a:endParaRPr lang="en-US" dirty="0"/>
          </a:p>
          <a:p>
            <a:pPr marL="0" indent="0">
              <a:buNone/>
            </a:pPr>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A27FD7F9-CB92-4BBB-9BAE-92194E6BC3FB}"/>
              </a:ext>
            </a:extLst>
          </p:cNvPr>
          <p:cNvPicPr>
            <a:picLocks noChangeAspect="1"/>
          </p:cNvPicPr>
          <p:nvPr/>
        </p:nvPicPr>
        <p:blipFill rotWithShape="1">
          <a:blip r:embed="rId2">
            <a:extLst>
              <a:ext uri="{28A0092B-C50C-407E-A947-70E740481C1C}">
                <a14:useLocalDpi xmlns:a14="http://schemas.microsoft.com/office/drawing/2010/main" val="0"/>
              </a:ext>
            </a:extLst>
          </a:blip>
          <a:srcRect l="18073" t="448" r="70450" b="88936"/>
          <a:stretch/>
        </p:blipFill>
        <p:spPr>
          <a:xfrm>
            <a:off x="2697996" y="2328026"/>
            <a:ext cx="6286959" cy="3572759"/>
          </a:xfrm>
          <a:prstGeom prst="rect">
            <a:avLst/>
          </a:prstGeom>
        </p:spPr>
      </p:pic>
    </p:spTree>
    <p:extLst>
      <p:ext uri="{BB962C8B-B14F-4D97-AF65-F5344CB8AC3E}">
        <p14:creationId xmlns:p14="http://schemas.microsoft.com/office/powerpoint/2010/main" val="1681444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FF6E6-CB29-477E-9B8D-40954FFADD77}"/>
              </a:ext>
            </a:extLst>
          </p:cNvPr>
          <p:cNvSpPr>
            <a:spLocks noGrp="1"/>
          </p:cNvSpPr>
          <p:nvPr>
            <p:ph type="title"/>
          </p:nvPr>
        </p:nvSpPr>
        <p:spPr>
          <a:xfrm>
            <a:off x="1261872" y="421520"/>
            <a:ext cx="9692640" cy="1397124"/>
          </a:xfrm>
        </p:spPr>
        <p:txBody>
          <a:bodyPr anchor="t">
            <a:normAutofit/>
          </a:bodyPr>
          <a:lstStyle/>
          <a:p>
            <a:r>
              <a:rPr lang="en-US" sz="3200" i="1" dirty="0"/>
              <a:t>Renter extends User</a:t>
            </a:r>
          </a:p>
        </p:txBody>
      </p:sp>
      <p:sp>
        <p:nvSpPr>
          <p:cNvPr id="3" name="Content Placeholder 2">
            <a:extLst>
              <a:ext uri="{FF2B5EF4-FFF2-40B4-BE49-F238E27FC236}">
                <a16:creationId xmlns:a16="http://schemas.microsoft.com/office/drawing/2014/main" id="{ABF8E7D5-054E-48D2-8100-E8E7E4653BC4}"/>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1502A882-CAC1-4D22-B330-C8FEBFE81FB2}"/>
              </a:ext>
            </a:extLst>
          </p:cNvPr>
          <p:cNvPicPr>
            <a:picLocks noChangeAspect="1"/>
          </p:cNvPicPr>
          <p:nvPr/>
        </p:nvPicPr>
        <p:blipFill rotWithShape="1">
          <a:blip r:embed="rId2">
            <a:extLst>
              <a:ext uri="{28A0092B-C50C-407E-A947-70E740481C1C}">
                <a14:useLocalDpi xmlns:a14="http://schemas.microsoft.com/office/drawing/2010/main" val="0"/>
              </a:ext>
            </a:extLst>
          </a:blip>
          <a:srcRect l="25454" t="14610" r="63906" b="80481"/>
          <a:stretch/>
        </p:blipFill>
        <p:spPr>
          <a:xfrm>
            <a:off x="2604516" y="1317554"/>
            <a:ext cx="5910067" cy="1675263"/>
          </a:xfrm>
          <a:prstGeom prst="rect">
            <a:avLst/>
          </a:prstGeom>
        </p:spPr>
      </p:pic>
      <p:sp>
        <p:nvSpPr>
          <p:cNvPr id="9" name="Title 1">
            <a:extLst>
              <a:ext uri="{FF2B5EF4-FFF2-40B4-BE49-F238E27FC236}">
                <a16:creationId xmlns:a16="http://schemas.microsoft.com/office/drawing/2014/main" id="{C7C2E3CD-AABD-4BBB-91A7-8945B9BEB7FE}"/>
              </a:ext>
            </a:extLst>
          </p:cNvPr>
          <p:cNvSpPr txBox="1">
            <a:spLocks/>
          </p:cNvSpPr>
          <p:nvPr/>
        </p:nvSpPr>
        <p:spPr>
          <a:xfrm>
            <a:off x="1237488" y="3563523"/>
            <a:ext cx="9692640" cy="1397124"/>
          </a:xfrm>
          <a:prstGeom prst="rect">
            <a:avLst/>
          </a:prstGeom>
        </p:spPr>
        <p:txBody>
          <a:bodyPr vert="horz" lIns="91440" tIns="27432" rIns="91440" bIns="45720" rtlCol="0" anchor="t">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sz="3200" i="1" dirty="0"/>
              <a:t>Admin extends User</a:t>
            </a:r>
          </a:p>
        </p:txBody>
      </p:sp>
      <p:pic>
        <p:nvPicPr>
          <p:cNvPr id="7" name="Picture 6">
            <a:extLst>
              <a:ext uri="{FF2B5EF4-FFF2-40B4-BE49-F238E27FC236}">
                <a16:creationId xmlns:a16="http://schemas.microsoft.com/office/drawing/2014/main" id="{8378984D-8B51-4E7F-B4BA-C389E2AF3792}"/>
              </a:ext>
            </a:extLst>
          </p:cNvPr>
          <p:cNvPicPr>
            <a:picLocks noChangeAspect="1"/>
          </p:cNvPicPr>
          <p:nvPr/>
        </p:nvPicPr>
        <p:blipFill rotWithShape="1">
          <a:blip r:embed="rId2">
            <a:extLst>
              <a:ext uri="{28A0092B-C50C-407E-A947-70E740481C1C}">
                <a14:useLocalDpi xmlns:a14="http://schemas.microsoft.com/office/drawing/2010/main" val="0"/>
              </a:ext>
            </a:extLst>
          </a:blip>
          <a:srcRect l="10424" t="14571" r="76878" b="80480"/>
          <a:stretch/>
        </p:blipFill>
        <p:spPr>
          <a:xfrm>
            <a:off x="2604517" y="4642352"/>
            <a:ext cx="5910067" cy="1675263"/>
          </a:xfrm>
          <a:prstGeom prst="rect">
            <a:avLst/>
          </a:prstGeom>
        </p:spPr>
      </p:pic>
    </p:spTree>
    <p:extLst>
      <p:ext uri="{BB962C8B-B14F-4D97-AF65-F5344CB8AC3E}">
        <p14:creationId xmlns:p14="http://schemas.microsoft.com/office/powerpoint/2010/main" val="14976991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631C-D634-4970-9E65-AE52B4CF944D}"/>
              </a:ext>
            </a:extLst>
          </p:cNvPr>
          <p:cNvSpPr>
            <a:spLocks noGrp="1"/>
          </p:cNvSpPr>
          <p:nvPr>
            <p:ph type="title"/>
          </p:nvPr>
        </p:nvSpPr>
        <p:spPr>
          <a:xfrm>
            <a:off x="1261872" y="328923"/>
            <a:ext cx="9692640" cy="1397124"/>
          </a:xfrm>
        </p:spPr>
        <p:txBody>
          <a:bodyPr anchor="t">
            <a:normAutofit/>
          </a:bodyPr>
          <a:lstStyle/>
          <a:p>
            <a:r>
              <a:rPr lang="en-US" sz="3200" i="1" dirty="0"/>
              <a:t>Customer extends Renter</a:t>
            </a:r>
          </a:p>
        </p:txBody>
      </p:sp>
      <p:sp>
        <p:nvSpPr>
          <p:cNvPr id="3" name="Content Placeholder 2">
            <a:extLst>
              <a:ext uri="{FF2B5EF4-FFF2-40B4-BE49-F238E27FC236}">
                <a16:creationId xmlns:a16="http://schemas.microsoft.com/office/drawing/2014/main" id="{8149EB9C-2589-4DA5-B82A-0326821A0F50}"/>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D9E5A4ED-812F-48F5-BB61-A8C801203DDD}"/>
              </a:ext>
            </a:extLst>
          </p:cNvPr>
          <p:cNvPicPr>
            <a:picLocks noChangeAspect="1"/>
          </p:cNvPicPr>
          <p:nvPr/>
        </p:nvPicPr>
        <p:blipFill rotWithShape="1">
          <a:blip r:embed="rId2">
            <a:extLst>
              <a:ext uri="{28A0092B-C50C-407E-A947-70E740481C1C}">
                <a14:useLocalDpi xmlns:a14="http://schemas.microsoft.com/office/drawing/2010/main" val="0"/>
              </a:ext>
            </a:extLst>
          </a:blip>
          <a:srcRect l="26592" t="22785" r="54217" b="68439"/>
          <a:stretch/>
        </p:blipFill>
        <p:spPr>
          <a:xfrm>
            <a:off x="2334768" y="4625468"/>
            <a:ext cx="7003567" cy="1967696"/>
          </a:xfrm>
          <a:prstGeom prst="rect">
            <a:avLst/>
          </a:prstGeom>
        </p:spPr>
      </p:pic>
      <p:sp>
        <p:nvSpPr>
          <p:cNvPr id="9" name="Title 1">
            <a:extLst>
              <a:ext uri="{FF2B5EF4-FFF2-40B4-BE49-F238E27FC236}">
                <a16:creationId xmlns:a16="http://schemas.microsoft.com/office/drawing/2014/main" id="{18E5DB99-1F0D-4E08-BBF6-D838D674E6A6}"/>
              </a:ext>
            </a:extLst>
          </p:cNvPr>
          <p:cNvSpPr txBox="1">
            <a:spLocks/>
          </p:cNvSpPr>
          <p:nvPr/>
        </p:nvSpPr>
        <p:spPr>
          <a:xfrm>
            <a:off x="1237488" y="4010756"/>
            <a:ext cx="9692640" cy="1397124"/>
          </a:xfrm>
          <a:prstGeom prst="rect">
            <a:avLst/>
          </a:prstGeom>
        </p:spPr>
        <p:txBody>
          <a:bodyPr vert="horz" lIns="91440" tIns="27432" rIns="91440" bIns="45720" rtlCol="0" anchor="t">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sz="3200" i="1" dirty="0"/>
              <a:t>Organization extends Renter</a:t>
            </a:r>
          </a:p>
        </p:txBody>
      </p:sp>
      <p:pic>
        <p:nvPicPr>
          <p:cNvPr id="7" name="Picture 6">
            <a:extLst>
              <a:ext uri="{FF2B5EF4-FFF2-40B4-BE49-F238E27FC236}">
                <a16:creationId xmlns:a16="http://schemas.microsoft.com/office/drawing/2014/main" id="{160375CA-5BBB-4BEB-95F8-CF9BA48D2F87}"/>
              </a:ext>
            </a:extLst>
          </p:cNvPr>
          <p:cNvPicPr>
            <a:picLocks noChangeAspect="1"/>
          </p:cNvPicPr>
          <p:nvPr/>
        </p:nvPicPr>
        <p:blipFill rotWithShape="1">
          <a:blip r:embed="rId2">
            <a:extLst>
              <a:ext uri="{28A0092B-C50C-407E-A947-70E740481C1C}">
                <a14:useLocalDpi xmlns:a14="http://schemas.microsoft.com/office/drawing/2010/main" val="0"/>
              </a:ext>
            </a:extLst>
          </a:blip>
          <a:srcRect l="229" t="23123" r="74955" b="63207"/>
          <a:stretch/>
        </p:blipFill>
        <p:spPr>
          <a:xfrm>
            <a:off x="1863078" y="1068414"/>
            <a:ext cx="7946946" cy="2689702"/>
          </a:xfrm>
          <a:prstGeom prst="rect">
            <a:avLst/>
          </a:prstGeom>
        </p:spPr>
      </p:pic>
    </p:spTree>
    <p:extLst>
      <p:ext uri="{BB962C8B-B14F-4D97-AF65-F5344CB8AC3E}">
        <p14:creationId xmlns:p14="http://schemas.microsoft.com/office/powerpoint/2010/main" val="8681953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35221-F2E8-4E94-86CD-4FCEDBFD8E73}"/>
              </a:ext>
            </a:extLst>
          </p:cNvPr>
          <p:cNvSpPr>
            <a:spLocks noGrp="1"/>
          </p:cNvSpPr>
          <p:nvPr>
            <p:ph type="title"/>
          </p:nvPr>
        </p:nvSpPr>
        <p:spPr>
          <a:xfrm>
            <a:off x="1261872" y="664587"/>
            <a:ext cx="9692640" cy="1397124"/>
          </a:xfrm>
        </p:spPr>
        <p:txBody>
          <a:bodyPr anchor="t">
            <a:normAutofit/>
          </a:bodyPr>
          <a:lstStyle/>
          <a:p>
            <a:r>
              <a:rPr lang="en-US" dirty="0"/>
              <a:t>Branch</a:t>
            </a:r>
          </a:p>
        </p:txBody>
      </p:sp>
      <p:sp>
        <p:nvSpPr>
          <p:cNvPr id="3" name="Content Placeholder 2">
            <a:extLst>
              <a:ext uri="{FF2B5EF4-FFF2-40B4-BE49-F238E27FC236}">
                <a16:creationId xmlns:a16="http://schemas.microsoft.com/office/drawing/2014/main" id="{3841423D-5E35-424D-AB78-9F9036C389C0}"/>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F13C5376-058F-416B-879D-78C84807CD06}"/>
              </a:ext>
            </a:extLst>
          </p:cNvPr>
          <p:cNvPicPr>
            <a:picLocks noChangeAspect="1"/>
          </p:cNvPicPr>
          <p:nvPr/>
        </p:nvPicPr>
        <p:blipFill rotWithShape="1">
          <a:blip r:embed="rId2">
            <a:extLst>
              <a:ext uri="{28A0092B-C50C-407E-A947-70E740481C1C}">
                <a14:useLocalDpi xmlns:a14="http://schemas.microsoft.com/office/drawing/2010/main" val="0"/>
              </a:ext>
            </a:extLst>
          </a:blip>
          <a:srcRect l="53313" t="42531" r="36486" b="46499"/>
          <a:stretch/>
        </p:blipFill>
        <p:spPr>
          <a:xfrm>
            <a:off x="2523281" y="1668470"/>
            <a:ext cx="7070935" cy="4671996"/>
          </a:xfrm>
          <a:prstGeom prst="rect">
            <a:avLst/>
          </a:prstGeom>
        </p:spPr>
      </p:pic>
    </p:spTree>
    <p:extLst>
      <p:ext uri="{BB962C8B-B14F-4D97-AF65-F5344CB8AC3E}">
        <p14:creationId xmlns:p14="http://schemas.microsoft.com/office/powerpoint/2010/main" val="1694968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CE1C0-4F6A-4E96-9EFF-091B098004A0}"/>
              </a:ext>
            </a:extLst>
          </p:cNvPr>
          <p:cNvSpPr>
            <a:spLocks noGrp="1"/>
          </p:cNvSpPr>
          <p:nvPr>
            <p:ph type="title"/>
          </p:nvPr>
        </p:nvSpPr>
        <p:spPr>
          <a:xfrm>
            <a:off x="1261872" y="294198"/>
            <a:ext cx="9692640" cy="1397124"/>
          </a:xfrm>
        </p:spPr>
        <p:txBody>
          <a:bodyPr>
            <a:normAutofit/>
          </a:bodyPr>
          <a:lstStyle/>
          <a:p>
            <a:r>
              <a:rPr lang="en-US" dirty="0"/>
              <a:t>Car</a:t>
            </a:r>
          </a:p>
        </p:txBody>
      </p:sp>
      <p:sp>
        <p:nvSpPr>
          <p:cNvPr id="3" name="Content Placeholder 2">
            <a:extLst>
              <a:ext uri="{FF2B5EF4-FFF2-40B4-BE49-F238E27FC236}">
                <a16:creationId xmlns:a16="http://schemas.microsoft.com/office/drawing/2014/main" id="{DC807E78-5C2C-4020-B230-98744A7F7188}"/>
              </a:ext>
            </a:extLst>
          </p:cNvPr>
          <p:cNvSpPr>
            <a:spLocks noGrp="1"/>
          </p:cNvSpPr>
          <p:nvPr>
            <p:ph idx="1"/>
          </p:nvPr>
        </p:nvSpPr>
        <p:spPr>
          <a:xfrm>
            <a:off x="1261872" y="1828800"/>
            <a:ext cx="8595360" cy="4351337"/>
          </a:xfrm>
        </p:spPr>
        <p:txBody>
          <a:bodyPr>
            <a:normAutofit/>
          </a:bodyPr>
          <a:lstStyle/>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A7AF1A71-DFAA-4D20-9A18-7C86B306AB07}"/>
              </a:ext>
            </a:extLst>
          </p:cNvPr>
          <p:cNvPicPr>
            <a:picLocks noChangeAspect="1"/>
          </p:cNvPicPr>
          <p:nvPr/>
        </p:nvPicPr>
        <p:blipFill rotWithShape="1">
          <a:blip r:embed="rId2">
            <a:extLst>
              <a:ext uri="{28A0092B-C50C-407E-A947-70E740481C1C}">
                <a14:useLocalDpi xmlns:a14="http://schemas.microsoft.com/office/drawing/2010/main" val="0"/>
              </a:ext>
            </a:extLst>
          </a:blip>
          <a:srcRect l="53664" t="68555" r="34962" b="21690"/>
          <a:stretch/>
        </p:blipFill>
        <p:spPr>
          <a:xfrm>
            <a:off x="1941435" y="1828800"/>
            <a:ext cx="8257935" cy="4351337"/>
          </a:xfrm>
          <a:prstGeom prst="rect">
            <a:avLst/>
          </a:prstGeom>
        </p:spPr>
      </p:pic>
      <p:sp>
        <p:nvSpPr>
          <p:cNvPr id="6" name="TextBox 5">
            <a:extLst>
              <a:ext uri="{FF2B5EF4-FFF2-40B4-BE49-F238E27FC236}">
                <a16:creationId xmlns:a16="http://schemas.microsoft.com/office/drawing/2014/main" id="{0349EFAC-C7BD-4709-B503-4F18776EC750}"/>
              </a:ext>
            </a:extLst>
          </p:cNvPr>
          <p:cNvSpPr txBox="1"/>
          <p:nvPr/>
        </p:nvSpPr>
        <p:spPr>
          <a:xfrm>
            <a:off x="5739243" y="1800854"/>
            <a:ext cx="65139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Car</a:t>
            </a:r>
          </a:p>
        </p:txBody>
      </p:sp>
    </p:spTree>
    <p:extLst>
      <p:ext uri="{BB962C8B-B14F-4D97-AF65-F5344CB8AC3E}">
        <p14:creationId xmlns:p14="http://schemas.microsoft.com/office/powerpoint/2010/main" val="34419877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otalTime>5</TotalTime>
  <Words>213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Schoolbook</vt:lpstr>
      <vt:lpstr>Times New Roman</vt:lpstr>
      <vt:lpstr>Wingdings 2</vt:lpstr>
      <vt:lpstr>View</vt:lpstr>
      <vt:lpstr>Rental Car System</vt:lpstr>
      <vt:lpstr>Project Description</vt:lpstr>
      <vt:lpstr>Feasibility Study</vt:lpstr>
      <vt:lpstr>Class Diagram : Overview</vt:lpstr>
      <vt:lpstr>User</vt:lpstr>
      <vt:lpstr>Renter extends User</vt:lpstr>
      <vt:lpstr>Customer extends Renter</vt:lpstr>
      <vt:lpstr>Branch</vt:lpstr>
      <vt:lpstr>Car</vt:lpstr>
      <vt:lpstr>Reservation</vt:lpstr>
      <vt:lpstr>Use Case Diagram : Overview</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Car System</dc:title>
  <dc:creator>Faisal Saharti</dc:creator>
  <cp:lastModifiedBy>Faisal Saharti</cp:lastModifiedBy>
  <cp:revision>4</cp:revision>
  <dcterms:created xsi:type="dcterms:W3CDTF">2019-11-11T09:51:25Z</dcterms:created>
  <dcterms:modified xsi:type="dcterms:W3CDTF">2019-11-13T17:29:40Z</dcterms:modified>
</cp:coreProperties>
</file>