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57" r:id="rId3"/>
    <p:sldId id="258" r:id="rId4"/>
    <p:sldId id="260" r:id="rId5"/>
    <p:sldId id="259"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5" d="100"/>
          <a:sy n="75" d="100"/>
        </p:scale>
        <p:origin x="946"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spc="3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Rectangle 6"/>
          <p:cNvSpPr/>
          <p:nvPr/>
        </p:nvSpPr>
        <p:spPr>
          <a:xfrm>
            <a:off x="0" y="0"/>
            <a:ext cx="457200" cy="6858000"/>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Date Placeholder 7"/>
          <p:cNvSpPr>
            <a:spLocks noGrp="1"/>
          </p:cNvSpPr>
          <p:nvPr>
            <p:ph type="dt" sz="half" idx="10"/>
          </p:nvPr>
        </p:nvSpPr>
        <p:spPr/>
        <p:txBody>
          <a:bodyPr/>
          <a:lstStyle/>
          <a:p>
            <a:fld id="{639D399B-38F6-4903-A429-06D26B77A0E8}" type="datetimeFigureOut">
              <a:rPr lang="en-US" smtClean="0"/>
              <a:t>11/11/2019</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6C51C2B5-F183-45A7-A23C-0BDF99F56C6C}" type="slidenum">
              <a:rPr lang="en-US" smtClean="0"/>
              <a:t>‹#›</a:t>
            </a:fld>
            <a:endParaRPr lang="en-US"/>
          </a:p>
        </p:txBody>
      </p:sp>
    </p:spTree>
    <p:extLst>
      <p:ext uri="{BB962C8B-B14F-4D97-AF65-F5344CB8AC3E}">
        <p14:creationId xmlns:p14="http://schemas.microsoft.com/office/powerpoint/2010/main" val="788139240"/>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9D399B-38F6-4903-A429-06D26B77A0E8}" type="datetimeFigureOut">
              <a:rPr lang="en-US" smtClean="0"/>
              <a:t>11/11/2019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51C2B5-F183-45A7-A23C-0BDF99F56C6C}" type="slidenum">
              <a:rPr lang="en-US" smtClean="0"/>
              <a:t>‹#›</a:t>
            </a:fld>
            <a:endParaRPr lang="en-US"/>
          </a:p>
        </p:txBody>
      </p:sp>
      <p:sp>
        <p:nvSpPr>
          <p:cNvPr id="7" name="Rectangle 6"/>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3636169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9D399B-38F6-4903-A429-06D26B77A0E8}" type="datetimeFigureOut">
              <a:rPr lang="en-US" smtClean="0"/>
              <a:t>11/11/2019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51C2B5-F183-45A7-A23C-0BDF99F56C6C}" type="slidenum">
              <a:rPr lang="en-US" smtClean="0"/>
              <a:t>‹#›</a:t>
            </a:fld>
            <a:endParaRPr lang="en-US"/>
          </a:p>
        </p:txBody>
      </p:sp>
      <p:sp>
        <p:nvSpPr>
          <p:cNvPr id="7" name="Rectangle 6"/>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9866648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9D399B-38F6-4903-A429-06D26B77A0E8}" type="datetimeFigureOut">
              <a:rPr lang="en-US" smtClean="0"/>
              <a:t>11/11/2019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51C2B5-F183-45A7-A23C-0BDF99F56C6C}" type="slidenum">
              <a:rPr lang="en-US" smtClean="0"/>
              <a:t>‹#›</a:t>
            </a:fld>
            <a:endParaRPr lang="en-US"/>
          </a:p>
        </p:txBody>
      </p:sp>
      <p:sp>
        <p:nvSpPr>
          <p:cNvPr id="8" name="Rectangle 7"/>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7855749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1"/>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spc="30" baseline="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9D399B-38F6-4903-A429-06D26B77A0E8}" type="datetimeFigureOut">
              <a:rPr lang="en-US" smtClean="0"/>
              <a:t>11/11/2019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51C2B5-F183-45A7-A23C-0BDF99F56C6C}" type="slidenum">
              <a:rPr lang="en-US" smtClean="0"/>
              <a:t>‹#›</a:t>
            </a:fld>
            <a:endParaRPr lang="en-US"/>
          </a:p>
        </p:txBody>
      </p:sp>
      <p:sp>
        <p:nvSpPr>
          <p:cNvPr id="8" name="Rectangle 7"/>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4650397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39D399B-38F6-4903-A429-06D26B77A0E8}" type="datetimeFigureOut">
              <a:rPr lang="en-US" smtClean="0"/>
              <a:t>11/11/2019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51C2B5-F183-45A7-A23C-0BDF99F56C6C}" type="slidenum">
              <a:rPr lang="en-US" smtClean="0"/>
              <a:t>‹#›</a:t>
            </a:fld>
            <a:endParaRPr lang="en-US"/>
          </a:p>
        </p:txBody>
      </p:sp>
      <p:sp>
        <p:nvSpPr>
          <p:cNvPr id="8" name="Rectangle 7"/>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0240175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39D399B-38F6-4903-A429-06D26B77A0E8}" type="datetimeFigureOut">
              <a:rPr lang="en-US" smtClean="0"/>
              <a:t>11/11/2019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C51C2B5-F183-45A7-A23C-0BDF99F56C6C}" type="slidenum">
              <a:rPr lang="en-US" smtClean="0"/>
              <a:t>‹#›</a:t>
            </a:fld>
            <a:endParaRPr lang="en-US"/>
          </a:p>
        </p:txBody>
      </p:sp>
      <p:sp>
        <p:nvSpPr>
          <p:cNvPr id="11" name="Rectangle 10"/>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0545633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39D399B-38F6-4903-A429-06D26B77A0E8}" type="datetimeFigureOut">
              <a:rPr lang="en-US" smtClean="0"/>
              <a:t>11/11/2019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C51C2B5-F183-45A7-A23C-0BDF99F56C6C}" type="slidenum">
              <a:rPr lang="en-US" smtClean="0"/>
              <a:t>‹#›</a:t>
            </a:fld>
            <a:endParaRPr lang="en-US"/>
          </a:p>
        </p:txBody>
      </p:sp>
      <p:sp>
        <p:nvSpPr>
          <p:cNvPr id="7" name="Rectangle 6"/>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6556257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9D399B-38F6-4903-A429-06D26B77A0E8}" type="datetimeFigureOut">
              <a:rPr lang="en-US" smtClean="0"/>
              <a:t>11/11/2019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C51C2B5-F183-45A7-A23C-0BDF99F56C6C}" type="slidenum">
              <a:rPr lang="en-US" smtClean="0"/>
              <a:t>‹#›</a:t>
            </a:fld>
            <a:endParaRPr lang="en-US"/>
          </a:p>
        </p:txBody>
      </p:sp>
      <p:sp>
        <p:nvSpPr>
          <p:cNvPr id="5" name="Rectangle 4"/>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8313552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2800" b="1"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39D399B-38F6-4903-A429-06D26B77A0E8}" type="datetimeFigureOut">
              <a:rPr lang="en-US" smtClean="0"/>
              <a:t>11/11/2019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51C2B5-F183-45A7-A23C-0BDF99F56C6C}" type="slidenum">
              <a:rPr lang="en-US" smtClean="0"/>
              <a:t>‹#›</a:t>
            </a:fld>
            <a:endParaRPr lang="en-US"/>
          </a:p>
        </p:txBody>
      </p:sp>
    </p:spTree>
    <p:extLst>
      <p:ext uri="{BB962C8B-B14F-4D97-AF65-F5344CB8AC3E}">
        <p14:creationId xmlns:p14="http://schemas.microsoft.com/office/powerpoint/2010/main" val="3819973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1">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400" baseline="0">
                <a:solidFill>
                  <a:schemeClr val="bg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39D399B-38F6-4903-A429-06D26B77A0E8}" type="datetimeFigureOut">
              <a:rPr lang="en-US" smtClean="0"/>
              <a:t>11/11/2019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51C2B5-F183-45A7-A23C-0BDF99F56C6C}" type="slidenum">
              <a:rPr lang="en-US" smtClean="0"/>
              <a:t>‹#›</a:t>
            </a:fld>
            <a:endParaRPr lang="en-US"/>
          </a:p>
        </p:txBody>
      </p:sp>
    </p:spTree>
    <p:extLst>
      <p:ext uri="{BB962C8B-B14F-4D97-AF65-F5344CB8AC3E}">
        <p14:creationId xmlns:p14="http://schemas.microsoft.com/office/powerpoint/2010/main" val="19370596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294198"/>
            <a:ext cx="9692640" cy="1397124"/>
          </a:xfrm>
          <a:prstGeom prst="rect">
            <a:avLst/>
          </a:prstGeom>
        </p:spPr>
        <p:txBody>
          <a:bodyPr vert="horz" lIns="91440" tIns="27432"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accent1">
                    <a:lumMod val="40000"/>
                    <a:lumOff val="60000"/>
                  </a:schemeClr>
                </a:solidFill>
              </a:defRPr>
            </a:lvl1pPr>
          </a:lstStyle>
          <a:p>
            <a:fld id="{639D399B-38F6-4903-A429-06D26B77A0E8}" type="datetimeFigureOut">
              <a:rPr lang="en-US" smtClean="0"/>
              <a:t>11/11/2019</a:t>
            </a:fld>
            <a:endParaRPr lang="en-U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accent1">
                    <a:lumMod val="40000"/>
                    <a:lumOff val="60000"/>
                  </a:schemeClr>
                </a:solidFill>
              </a:defRPr>
            </a:lvl1pPr>
          </a:lstStyle>
          <a:p>
            <a:endParaRPr lang="en-US"/>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accent1">
                    <a:lumMod val="60000"/>
                    <a:lumOff val="40000"/>
                  </a:schemeClr>
                </a:solidFill>
                <a:latin typeface="+mj-lt"/>
              </a:defRPr>
            </a:lvl1pPr>
          </a:lstStyle>
          <a:p>
            <a:fld id="{6C51C2B5-F183-45A7-A23C-0BDF99F56C6C}" type="slidenum">
              <a:rPr lang="en-US" smtClean="0"/>
              <a:t>‹#›</a:t>
            </a:fld>
            <a:endParaRPr lang="en-US"/>
          </a:p>
        </p:txBody>
      </p:sp>
    </p:spTree>
    <p:extLst>
      <p:ext uri="{BB962C8B-B14F-4D97-AF65-F5344CB8AC3E}">
        <p14:creationId xmlns:p14="http://schemas.microsoft.com/office/powerpoint/2010/main" val="971189196"/>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914400" rtl="0" eaLnBrk="1" latinLnBrk="0" hangingPunct="1">
        <a:lnSpc>
          <a:spcPct val="90000"/>
        </a:lnSpc>
        <a:spcBef>
          <a:spcPct val="0"/>
        </a:spcBef>
        <a:buNone/>
        <a:defRPr sz="4400" b="1" kern="1200" spc="-50" baseline="0">
          <a:solidFill>
            <a:schemeClr val="accent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2000" kern="1200" spc="10" baseline="0">
          <a:solidFill>
            <a:schemeClr val="tx1">
              <a:lumMod val="65000"/>
              <a:lumOff val="35000"/>
            </a:schemeClr>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A0DB21-A2B9-41F9-A995-96134C020054}"/>
              </a:ext>
            </a:extLst>
          </p:cNvPr>
          <p:cNvSpPr>
            <a:spLocks noGrp="1"/>
          </p:cNvSpPr>
          <p:nvPr>
            <p:ph type="ctrTitle"/>
          </p:nvPr>
        </p:nvSpPr>
        <p:spPr>
          <a:xfrm>
            <a:off x="961787" y="758952"/>
            <a:ext cx="5681940" cy="4041648"/>
          </a:xfrm>
        </p:spPr>
        <p:txBody>
          <a:bodyPr>
            <a:normAutofit/>
          </a:bodyPr>
          <a:lstStyle/>
          <a:p>
            <a:r>
              <a:rPr lang="en-US" dirty="0"/>
              <a:t>Rental Car System</a:t>
            </a:r>
          </a:p>
        </p:txBody>
      </p:sp>
      <p:sp>
        <p:nvSpPr>
          <p:cNvPr id="12" name="Rectangle 11">
            <a:extLst>
              <a:ext uri="{FF2B5EF4-FFF2-40B4-BE49-F238E27FC236}">
                <a16:creationId xmlns:a16="http://schemas.microsoft.com/office/drawing/2014/main" id="{A4FE3B65-59C7-4E6E-B9A2-C5B5B2EED6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0652759" y="-3484712"/>
            <a:ext cx="320040" cy="32004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Car">
            <a:extLst>
              <a:ext uri="{FF2B5EF4-FFF2-40B4-BE49-F238E27FC236}">
                <a16:creationId xmlns:a16="http://schemas.microsoft.com/office/drawing/2014/main" id="{CA47F3A2-EEF0-4A73-ACDD-A6A398D7B62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096010" y="1554214"/>
            <a:ext cx="3744546" cy="3744546"/>
          </a:xfrm>
          <a:prstGeom prst="rect">
            <a:avLst/>
          </a:prstGeom>
        </p:spPr>
      </p:pic>
      <p:sp>
        <p:nvSpPr>
          <p:cNvPr id="4" name="TextBox 3">
            <a:extLst>
              <a:ext uri="{FF2B5EF4-FFF2-40B4-BE49-F238E27FC236}">
                <a16:creationId xmlns:a16="http://schemas.microsoft.com/office/drawing/2014/main" id="{E17FB71C-AD3F-4796-94F2-26D6A7E693B9}"/>
              </a:ext>
            </a:extLst>
          </p:cNvPr>
          <p:cNvSpPr txBox="1"/>
          <p:nvPr/>
        </p:nvSpPr>
        <p:spPr>
          <a:xfrm>
            <a:off x="961788" y="4800600"/>
            <a:ext cx="3883590" cy="1200329"/>
          </a:xfrm>
          <a:prstGeom prst="rect">
            <a:avLst/>
          </a:prstGeom>
          <a:noFill/>
        </p:spPr>
        <p:txBody>
          <a:bodyPr wrap="square" rtlCol="0">
            <a:spAutoFit/>
          </a:bodyPr>
          <a:lstStyle/>
          <a:p>
            <a:r>
              <a:rPr lang="en-US" b="1" dirty="0"/>
              <a:t>By : </a:t>
            </a:r>
          </a:p>
          <a:p>
            <a:pPr marL="342900" indent="-342900">
              <a:buFont typeface="+mj-lt"/>
              <a:buAutoNum type="arabicPeriod"/>
            </a:pPr>
            <a:r>
              <a:rPr lang="en-US" dirty="0"/>
              <a:t>Rayan </a:t>
            </a:r>
            <a:r>
              <a:rPr lang="en-US" dirty="0" err="1"/>
              <a:t>Essam</a:t>
            </a:r>
            <a:r>
              <a:rPr lang="en-US" dirty="0"/>
              <a:t> Taj</a:t>
            </a:r>
          </a:p>
          <a:p>
            <a:pPr marL="342900" indent="-342900">
              <a:buFont typeface="+mj-lt"/>
              <a:buAutoNum type="arabicPeriod"/>
            </a:pPr>
            <a:r>
              <a:rPr lang="en-US" dirty="0"/>
              <a:t>Faisal </a:t>
            </a:r>
            <a:r>
              <a:rPr lang="en-US" dirty="0" err="1"/>
              <a:t>Faiz</a:t>
            </a:r>
            <a:r>
              <a:rPr lang="en-US" dirty="0"/>
              <a:t> Saharti</a:t>
            </a:r>
          </a:p>
          <a:p>
            <a:pPr marL="342900" indent="-342900">
              <a:buFont typeface="+mj-lt"/>
              <a:buAutoNum type="arabicPeriod"/>
            </a:pPr>
            <a:r>
              <a:rPr lang="en-US" dirty="0"/>
              <a:t>Abdul-Rahman Hani Al-</a:t>
            </a:r>
            <a:r>
              <a:rPr lang="en-US" dirty="0" err="1"/>
              <a:t>Johani</a:t>
            </a:r>
            <a:endParaRPr lang="en-US" dirty="0"/>
          </a:p>
        </p:txBody>
      </p:sp>
      <p:sp>
        <p:nvSpPr>
          <p:cNvPr id="11" name="TextBox 10">
            <a:extLst>
              <a:ext uri="{FF2B5EF4-FFF2-40B4-BE49-F238E27FC236}">
                <a16:creationId xmlns:a16="http://schemas.microsoft.com/office/drawing/2014/main" id="{206F612C-89A9-4036-A44C-2DF021858325}"/>
              </a:ext>
            </a:extLst>
          </p:cNvPr>
          <p:cNvSpPr txBox="1"/>
          <p:nvPr/>
        </p:nvSpPr>
        <p:spPr>
          <a:xfrm>
            <a:off x="5283521" y="4800600"/>
            <a:ext cx="1360206" cy="1200329"/>
          </a:xfrm>
          <a:prstGeom prst="rect">
            <a:avLst/>
          </a:prstGeom>
          <a:noFill/>
        </p:spPr>
        <p:txBody>
          <a:bodyPr wrap="square" rtlCol="0">
            <a:spAutoFit/>
          </a:bodyPr>
          <a:lstStyle/>
          <a:p>
            <a:endParaRPr lang="en-US" b="1" dirty="0"/>
          </a:p>
          <a:p>
            <a:r>
              <a:rPr lang="en-US" b="1" dirty="0"/>
              <a:t>1740377</a:t>
            </a:r>
          </a:p>
          <a:p>
            <a:r>
              <a:rPr lang="en-US" b="1" dirty="0"/>
              <a:t>1741977</a:t>
            </a:r>
          </a:p>
          <a:p>
            <a:r>
              <a:rPr lang="en-US" b="1" dirty="0"/>
              <a:t>1741977</a:t>
            </a:r>
          </a:p>
        </p:txBody>
      </p:sp>
    </p:spTree>
    <p:extLst>
      <p:ext uri="{BB962C8B-B14F-4D97-AF65-F5344CB8AC3E}">
        <p14:creationId xmlns:p14="http://schemas.microsoft.com/office/powerpoint/2010/main" val="27256163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DB0431E-0B04-44A1-9C51-531E28D18A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742D95E-86BF-4C44-90F9-0F013044C61D}"/>
              </a:ext>
            </a:extLst>
          </p:cNvPr>
          <p:cNvSpPr>
            <a:spLocks noGrp="1"/>
          </p:cNvSpPr>
          <p:nvPr>
            <p:ph type="title"/>
          </p:nvPr>
        </p:nvSpPr>
        <p:spPr>
          <a:xfrm>
            <a:off x="1261872" y="294198"/>
            <a:ext cx="9692640" cy="1397124"/>
          </a:xfrm>
        </p:spPr>
        <p:txBody>
          <a:bodyPr>
            <a:normAutofit/>
          </a:bodyPr>
          <a:lstStyle/>
          <a:p>
            <a:r>
              <a:rPr lang="en-US" dirty="0"/>
              <a:t>Reservation</a:t>
            </a:r>
          </a:p>
        </p:txBody>
      </p:sp>
      <p:sp>
        <p:nvSpPr>
          <p:cNvPr id="3" name="Content Placeholder 2">
            <a:extLst>
              <a:ext uri="{FF2B5EF4-FFF2-40B4-BE49-F238E27FC236}">
                <a16:creationId xmlns:a16="http://schemas.microsoft.com/office/drawing/2014/main" id="{E6F23D89-4FF0-4AC5-9844-BC25AB5EC0C5}"/>
              </a:ext>
            </a:extLst>
          </p:cNvPr>
          <p:cNvSpPr>
            <a:spLocks noGrp="1"/>
          </p:cNvSpPr>
          <p:nvPr>
            <p:ph idx="1"/>
          </p:nvPr>
        </p:nvSpPr>
        <p:spPr>
          <a:xfrm>
            <a:off x="1261872" y="1828800"/>
            <a:ext cx="8595360" cy="4351337"/>
          </a:xfrm>
        </p:spPr>
        <p:txBody>
          <a:bodyPr>
            <a:normAutofit/>
          </a:bodyPr>
          <a:lstStyle/>
          <a:p>
            <a:endParaRPr lang="en-US" dirty="0"/>
          </a:p>
          <a:p>
            <a:endParaRPr lang="en-US" dirty="0"/>
          </a:p>
        </p:txBody>
      </p:sp>
      <p:sp>
        <p:nvSpPr>
          <p:cNvPr id="10" name="Rectangle 9">
            <a:extLst>
              <a:ext uri="{FF2B5EF4-FFF2-40B4-BE49-F238E27FC236}">
                <a16:creationId xmlns:a16="http://schemas.microsoft.com/office/drawing/2014/main" id="{6B424749-EEE0-49C9-9ABF-97B171A3EA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6650" y="0"/>
            <a:ext cx="9144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5" name="Picture 4">
            <a:extLst>
              <a:ext uri="{FF2B5EF4-FFF2-40B4-BE49-F238E27FC236}">
                <a16:creationId xmlns:a16="http://schemas.microsoft.com/office/drawing/2014/main" id="{207DC233-F4FD-4E71-872A-EF0C8EE26869}"/>
              </a:ext>
            </a:extLst>
          </p:cNvPr>
          <p:cNvPicPr>
            <a:picLocks noChangeAspect="1"/>
          </p:cNvPicPr>
          <p:nvPr/>
        </p:nvPicPr>
        <p:blipFill rotWithShape="1">
          <a:blip r:embed="rId2">
            <a:extLst>
              <a:ext uri="{28A0092B-C50C-407E-A947-70E740481C1C}">
                <a14:useLocalDpi xmlns:a14="http://schemas.microsoft.com/office/drawing/2010/main" val="0"/>
              </a:ext>
            </a:extLst>
          </a:blip>
          <a:srcRect l="7589" t="53926" r="71389" b="30074"/>
          <a:stretch/>
        </p:blipFill>
        <p:spPr>
          <a:xfrm>
            <a:off x="884301" y="1828800"/>
            <a:ext cx="9692640" cy="4532283"/>
          </a:xfrm>
          <a:prstGeom prst="rect">
            <a:avLst/>
          </a:prstGeom>
        </p:spPr>
      </p:pic>
    </p:spTree>
    <p:extLst>
      <p:ext uri="{BB962C8B-B14F-4D97-AF65-F5344CB8AC3E}">
        <p14:creationId xmlns:p14="http://schemas.microsoft.com/office/powerpoint/2010/main" val="2514781436"/>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DB0431E-0B04-44A1-9C51-531E28D18A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23EB4C0-6496-4147-B112-DBDCA74AC340}"/>
              </a:ext>
            </a:extLst>
          </p:cNvPr>
          <p:cNvSpPr>
            <a:spLocks noGrp="1"/>
          </p:cNvSpPr>
          <p:nvPr>
            <p:ph type="title"/>
          </p:nvPr>
        </p:nvSpPr>
        <p:spPr>
          <a:xfrm>
            <a:off x="1261872" y="294198"/>
            <a:ext cx="9692640" cy="1397124"/>
          </a:xfrm>
        </p:spPr>
        <p:txBody>
          <a:bodyPr>
            <a:normAutofit/>
          </a:bodyPr>
          <a:lstStyle/>
          <a:p>
            <a:r>
              <a:rPr lang="en-US" dirty="0"/>
              <a:t>Use Case Diagram : Overview</a:t>
            </a:r>
          </a:p>
        </p:txBody>
      </p:sp>
      <p:sp>
        <p:nvSpPr>
          <p:cNvPr id="3" name="Content Placeholder 2">
            <a:extLst>
              <a:ext uri="{FF2B5EF4-FFF2-40B4-BE49-F238E27FC236}">
                <a16:creationId xmlns:a16="http://schemas.microsoft.com/office/drawing/2014/main" id="{E5EADF35-4754-4150-99CA-82B591F3E507}"/>
              </a:ext>
            </a:extLst>
          </p:cNvPr>
          <p:cNvSpPr>
            <a:spLocks noGrp="1"/>
          </p:cNvSpPr>
          <p:nvPr>
            <p:ph idx="1"/>
          </p:nvPr>
        </p:nvSpPr>
        <p:spPr>
          <a:xfrm>
            <a:off x="1261872" y="1828800"/>
            <a:ext cx="8595360" cy="4351337"/>
          </a:xfrm>
        </p:spPr>
        <p:txBody>
          <a:bodyPr>
            <a:normAutofit/>
          </a:bodyPr>
          <a:lstStyle/>
          <a:p>
            <a:endParaRPr lang="en-US" dirty="0"/>
          </a:p>
          <a:p>
            <a:endParaRPr lang="en-US" dirty="0"/>
          </a:p>
        </p:txBody>
      </p:sp>
      <p:sp>
        <p:nvSpPr>
          <p:cNvPr id="10" name="Rectangle 9">
            <a:extLst>
              <a:ext uri="{FF2B5EF4-FFF2-40B4-BE49-F238E27FC236}">
                <a16:creationId xmlns:a16="http://schemas.microsoft.com/office/drawing/2014/main" id="{6B424749-EEE0-49C9-9ABF-97B171A3EA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6650" y="0"/>
            <a:ext cx="9144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405549620"/>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DB0431E-0B04-44A1-9C51-531E28D18A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F6435F4-AD9C-4E6B-9FA8-EC047C7DE38A}"/>
              </a:ext>
            </a:extLst>
          </p:cNvPr>
          <p:cNvSpPr>
            <a:spLocks noGrp="1"/>
          </p:cNvSpPr>
          <p:nvPr>
            <p:ph type="title"/>
          </p:nvPr>
        </p:nvSpPr>
        <p:spPr>
          <a:xfrm>
            <a:off x="1261872" y="294198"/>
            <a:ext cx="9692640" cy="1397124"/>
          </a:xfrm>
        </p:spPr>
        <p:txBody>
          <a:bodyPr>
            <a:noAutofit/>
          </a:bodyPr>
          <a:lstStyle/>
          <a:p>
            <a:pPr algn="ctr"/>
            <a:br>
              <a:rPr lang="en-US" sz="6000" dirty="0"/>
            </a:br>
            <a:r>
              <a:rPr lang="en-US" sz="6000" dirty="0"/>
              <a:t>THE END</a:t>
            </a:r>
          </a:p>
        </p:txBody>
      </p:sp>
      <p:sp>
        <p:nvSpPr>
          <p:cNvPr id="3" name="Content Placeholder 2">
            <a:extLst>
              <a:ext uri="{FF2B5EF4-FFF2-40B4-BE49-F238E27FC236}">
                <a16:creationId xmlns:a16="http://schemas.microsoft.com/office/drawing/2014/main" id="{C4B9F3DF-CAF0-407F-A22D-8DE7C5978957}"/>
              </a:ext>
            </a:extLst>
          </p:cNvPr>
          <p:cNvSpPr>
            <a:spLocks noGrp="1"/>
          </p:cNvSpPr>
          <p:nvPr>
            <p:ph idx="1"/>
          </p:nvPr>
        </p:nvSpPr>
        <p:spPr>
          <a:xfrm>
            <a:off x="1261872" y="1828800"/>
            <a:ext cx="8595360" cy="4351337"/>
          </a:xfrm>
        </p:spPr>
        <p:txBody>
          <a:bodyPr>
            <a:normAutofit/>
          </a:bodyPr>
          <a:lstStyle/>
          <a:p>
            <a:endParaRPr lang="en-US" dirty="0"/>
          </a:p>
          <a:p>
            <a:endParaRPr lang="en-US" dirty="0"/>
          </a:p>
        </p:txBody>
      </p:sp>
      <p:sp>
        <p:nvSpPr>
          <p:cNvPr id="10" name="Rectangle 9">
            <a:extLst>
              <a:ext uri="{FF2B5EF4-FFF2-40B4-BE49-F238E27FC236}">
                <a16:creationId xmlns:a16="http://schemas.microsoft.com/office/drawing/2014/main" id="{6B424749-EEE0-49C9-9ABF-97B171A3EA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6650" y="0"/>
            <a:ext cx="9144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823514407"/>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DB0431E-0B04-44A1-9C51-531E28D18A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997D993-BEDB-42F9-AEFD-53B7EC3298FB}"/>
              </a:ext>
            </a:extLst>
          </p:cNvPr>
          <p:cNvSpPr>
            <a:spLocks noGrp="1"/>
          </p:cNvSpPr>
          <p:nvPr>
            <p:ph type="title"/>
          </p:nvPr>
        </p:nvSpPr>
        <p:spPr>
          <a:xfrm>
            <a:off x="1261872" y="294198"/>
            <a:ext cx="9692640" cy="1397124"/>
          </a:xfrm>
        </p:spPr>
        <p:txBody>
          <a:bodyPr>
            <a:normAutofit/>
          </a:bodyPr>
          <a:lstStyle/>
          <a:p>
            <a:r>
              <a:rPr lang="en-US" dirty="0"/>
              <a:t>Project Description</a:t>
            </a:r>
          </a:p>
        </p:txBody>
      </p:sp>
      <p:sp>
        <p:nvSpPr>
          <p:cNvPr id="3" name="Content Placeholder 2">
            <a:extLst>
              <a:ext uri="{FF2B5EF4-FFF2-40B4-BE49-F238E27FC236}">
                <a16:creationId xmlns:a16="http://schemas.microsoft.com/office/drawing/2014/main" id="{ED8FAC85-388D-4DBF-B65E-65FAC064BEAF}"/>
              </a:ext>
            </a:extLst>
          </p:cNvPr>
          <p:cNvSpPr>
            <a:spLocks noGrp="1"/>
          </p:cNvSpPr>
          <p:nvPr>
            <p:ph idx="1"/>
          </p:nvPr>
        </p:nvSpPr>
        <p:spPr>
          <a:xfrm>
            <a:off x="1261872" y="1904216"/>
            <a:ext cx="8595360" cy="3073137"/>
          </a:xfrm>
        </p:spPr>
        <p:txBody>
          <a:bodyPr anchor="t">
            <a:normAutofit fontScale="92500" lnSpcReduction="10000"/>
          </a:bodyPr>
          <a:lstStyle/>
          <a:p>
            <a:endParaRPr lang="en-US" sz="2800" spc="300" dirty="0">
              <a:latin typeface="Times New Roman" panose="02020603050405020304" pitchFamily="18" charset="0"/>
              <a:cs typeface="Times New Roman" panose="02020603050405020304" pitchFamily="18" charset="0"/>
            </a:endParaRPr>
          </a:p>
          <a:p>
            <a:r>
              <a:rPr lang="en-US" sz="2800" spc="300" dirty="0">
                <a:latin typeface="Times New Roman" panose="02020603050405020304" pitchFamily="18" charset="0"/>
                <a:cs typeface="Times New Roman" panose="02020603050405020304" pitchFamily="18" charset="0"/>
              </a:rPr>
              <a:t>“Rental Car System” is a system that allows the customer to rent a vehicle.</a:t>
            </a:r>
          </a:p>
          <a:p>
            <a:r>
              <a:rPr lang="en-US" sz="2800" spc="300" dirty="0">
                <a:latin typeface="Times New Roman" panose="02020603050405020304" pitchFamily="18" charset="0"/>
                <a:cs typeface="Times New Roman" panose="02020603050405020304" pitchFamily="18" charset="0"/>
              </a:rPr>
              <a:t>Can search through a variety of filters.</a:t>
            </a:r>
          </a:p>
          <a:p>
            <a:r>
              <a:rPr lang="en-US" sz="2800" spc="300" dirty="0">
                <a:latin typeface="Times New Roman" panose="02020603050405020304" pitchFamily="18" charset="0"/>
                <a:cs typeface="Times New Roman" panose="02020603050405020304" pitchFamily="18" charset="0"/>
              </a:rPr>
              <a:t>Must decide the number of days.</a:t>
            </a:r>
          </a:p>
          <a:p>
            <a:r>
              <a:rPr lang="en-US" sz="2800" spc="300" dirty="0">
                <a:latin typeface="Times New Roman" panose="02020603050405020304" pitchFamily="18" charset="0"/>
                <a:cs typeface="Times New Roman" panose="02020603050405020304" pitchFamily="18" charset="0"/>
              </a:rPr>
              <a:t>Must choose a pickup/drop off location.</a:t>
            </a:r>
          </a:p>
        </p:txBody>
      </p:sp>
      <p:sp>
        <p:nvSpPr>
          <p:cNvPr id="10" name="Rectangle 9">
            <a:extLst>
              <a:ext uri="{FF2B5EF4-FFF2-40B4-BE49-F238E27FC236}">
                <a16:creationId xmlns:a16="http://schemas.microsoft.com/office/drawing/2014/main" id="{6B424749-EEE0-49C9-9ABF-97B171A3EA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6650" y="0"/>
            <a:ext cx="9144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150971096"/>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DB0431E-0B04-44A1-9C51-531E28D18A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997D993-BEDB-42F9-AEFD-53B7EC3298FB}"/>
              </a:ext>
            </a:extLst>
          </p:cNvPr>
          <p:cNvSpPr>
            <a:spLocks noGrp="1"/>
          </p:cNvSpPr>
          <p:nvPr>
            <p:ph type="title"/>
          </p:nvPr>
        </p:nvSpPr>
        <p:spPr>
          <a:xfrm>
            <a:off x="1261872" y="294198"/>
            <a:ext cx="9692640" cy="1397124"/>
          </a:xfrm>
        </p:spPr>
        <p:txBody>
          <a:bodyPr>
            <a:normAutofit/>
          </a:bodyPr>
          <a:lstStyle/>
          <a:p>
            <a:r>
              <a:rPr lang="en-US" dirty="0"/>
              <a:t>Feasibility Study</a:t>
            </a:r>
          </a:p>
        </p:txBody>
      </p:sp>
      <p:graphicFrame>
        <p:nvGraphicFramePr>
          <p:cNvPr id="4" name="Content Placeholder 3">
            <a:extLst>
              <a:ext uri="{FF2B5EF4-FFF2-40B4-BE49-F238E27FC236}">
                <a16:creationId xmlns:a16="http://schemas.microsoft.com/office/drawing/2014/main" id="{EEB27E9A-DDC4-4052-825B-8936B4138D7C}"/>
              </a:ext>
            </a:extLst>
          </p:cNvPr>
          <p:cNvGraphicFramePr>
            <a:graphicFrameLocks noGrp="1"/>
          </p:cNvGraphicFramePr>
          <p:nvPr>
            <p:ph idx="1"/>
            <p:extLst>
              <p:ext uri="{D42A27DB-BD31-4B8C-83A1-F6EECF244321}">
                <p14:modId xmlns:p14="http://schemas.microsoft.com/office/powerpoint/2010/main" val="2129556769"/>
              </p:ext>
            </p:extLst>
          </p:nvPr>
        </p:nvGraphicFramePr>
        <p:xfrm>
          <a:off x="807252" y="1976093"/>
          <a:ext cx="9929878" cy="4415280"/>
        </p:xfrm>
        <a:graphic>
          <a:graphicData uri="http://schemas.openxmlformats.org/drawingml/2006/table">
            <a:tbl>
              <a:tblPr firstRow="1" firstCol="1" bandRow="1">
                <a:tableStyleId>{5C22544A-7EE6-4342-B048-85BDC9FD1C3A}</a:tableStyleId>
              </a:tblPr>
              <a:tblGrid>
                <a:gridCol w="823585">
                  <a:extLst>
                    <a:ext uri="{9D8B030D-6E8A-4147-A177-3AD203B41FA5}">
                      <a16:colId xmlns:a16="http://schemas.microsoft.com/office/drawing/2014/main" val="2490624463"/>
                    </a:ext>
                  </a:extLst>
                </a:gridCol>
                <a:gridCol w="1941922">
                  <a:extLst>
                    <a:ext uri="{9D8B030D-6E8A-4147-A177-3AD203B41FA5}">
                      <a16:colId xmlns:a16="http://schemas.microsoft.com/office/drawing/2014/main" val="496648664"/>
                    </a:ext>
                  </a:extLst>
                </a:gridCol>
                <a:gridCol w="1392531">
                  <a:extLst>
                    <a:ext uri="{9D8B030D-6E8A-4147-A177-3AD203B41FA5}">
                      <a16:colId xmlns:a16="http://schemas.microsoft.com/office/drawing/2014/main" val="223730496"/>
                    </a:ext>
                  </a:extLst>
                </a:gridCol>
                <a:gridCol w="5771840">
                  <a:extLst>
                    <a:ext uri="{9D8B030D-6E8A-4147-A177-3AD203B41FA5}">
                      <a16:colId xmlns:a16="http://schemas.microsoft.com/office/drawing/2014/main" val="1572218588"/>
                    </a:ext>
                  </a:extLst>
                </a:gridCol>
              </a:tblGrid>
              <a:tr h="554670">
                <a:tc>
                  <a:txBody>
                    <a:bodyPr/>
                    <a:lstStyle/>
                    <a:p>
                      <a:pPr marL="0" marR="0" algn="ctr">
                        <a:lnSpc>
                          <a:spcPct val="107000"/>
                        </a:lnSpc>
                        <a:spcBef>
                          <a:spcPts val="0"/>
                        </a:spcBef>
                        <a:spcAft>
                          <a:spcPts val="0"/>
                        </a:spcAft>
                      </a:pPr>
                      <a:r>
                        <a:rPr lang="en-US" sz="1600">
                          <a:effectLst/>
                        </a:rPr>
                        <a:t>Serial No.</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600">
                          <a:effectLst/>
                        </a:rPr>
                        <a:t>Feasibility Concern</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600">
                          <a:effectLst/>
                        </a:rPr>
                        <a:t>Status</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600" dirty="0">
                          <a:effectLst/>
                        </a:rPr>
                        <a:t>Reasons</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891783292"/>
                  </a:ext>
                </a:extLst>
              </a:tr>
              <a:tr h="1328250">
                <a:tc>
                  <a:txBody>
                    <a:bodyPr/>
                    <a:lstStyle/>
                    <a:p>
                      <a:pPr marL="0" marR="0" algn="ctr">
                        <a:lnSpc>
                          <a:spcPct val="107000"/>
                        </a:lnSpc>
                        <a:spcBef>
                          <a:spcPts val="0"/>
                        </a:spcBef>
                        <a:spcAft>
                          <a:spcPts val="0"/>
                        </a:spcAft>
                      </a:pPr>
                      <a:r>
                        <a:rPr lang="en-US" sz="1600">
                          <a:effectLst/>
                        </a:rPr>
                        <a:t>1</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600" b="1" dirty="0">
                          <a:effectLst/>
                        </a:rPr>
                        <a:t>Economical</a:t>
                      </a:r>
                      <a:endParaRPr lang="en-US" sz="14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600" b="1" dirty="0">
                          <a:effectLst/>
                        </a:rPr>
                        <a:t>Satisfied</a:t>
                      </a:r>
                      <a:endParaRPr lang="en-US" sz="14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600" dirty="0">
                          <a:effectLst/>
                        </a:rPr>
                        <a:t>Our System will not cost a lot of money.</a:t>
                      </a:r>
                      <a:endParaRPr lang="en-US" sz="1400" dirty="0">
                        <a:effectLst/>
                      </a:endParaRPr>
                    </a:p>
                    <a:p>
                      <a:pPr marL="0" marR="0">
                        <a:lnSpc>
                          <a:spcPct val="107000"/>
                        </a:lnSpc>
                        <a:spcBef>
                          <a:spcPts val="0"/>
                        </a:spcBef>
                        <a:spcAft>
                          <a:spcPts val="0"/>
                        </a:spcAft>
                      </a:pPr>
                      <a:r>
                        <a:rPr lang="en-US" sz="1600" dirty="0">
                          <a:effectLst/>
                        </a:rPr>
                        <a:t>The only thing that the system will need is a database in order to keep everything synchronized through all the branches.</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723739003"/>
                  </a:ext>
                </a:extLst>
              </a:tr>
              <a:tr h="1408519">
                <a:tc>
                  <a:txBody>
                    <a:bodyPr/>
                    <a:lstStyle/>
                    <a:p>
                      <a:pPr marL="0" marR="0" algn="ctr">
                        <a:lnSpc>
                          <a:spcPct val="107000"/>
                        </a:lnSpc>
                        <a:spcBef>
                          <a:spcPts val="0"/>
                        </a:spcBef>
                        <a:spcAft>
                          <a:spcPts val="0"/>
                        </a:spcAft>
                      </a:pPr>
                      <a:r>
                        <a:rPr lang="en-US" sz="1600">
                          <a:effectLst/>
                        </a:rPr>
                        <a:t>2</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600" b="1">
                          <a:effectLst/>
                        </a:rPr>
                        <a:t>Technical</a:t>
                      </a:r>
                      <a:endParaRPr lang="en-US" sz="140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600" b="1" dirty="0">
                          <a:effectLst/>
                        </a:rPr>
                        <a:t>Satisfied</a:t>
                      </a:r>
                      <a:endParaRPr lang="en-US" sz="14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600">
                          <a:effectLst/>
                        </a:rPr>
                        <a:t>We are going to need to draw the customers in order to tell them why they should use this website, because it is simple, easy to learn and use for all types of users as it caters to universal usability.</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829335536"/>
                  </a:ext>
                </a:extLst>
              </a:tr>
              <a:tr h="1123841">
                <a:tc>
                  <a:txBody>
                    <a:bodyPr/>
                    <a:lstStyle/>
                    <a:p>
                      <a:pPr marL="0" marR="0" algn="ctr">
                        <a:lnSpc>
                          <a:spcPct val="107000"/>
                        </a:lnSpc>
                        <a:spcBef>
                          <a:spcPts val="0"/>
                        </a:spcBef>
                        <a:spcAft>
                          <a:spcPts val="0"/>
                        </a:spcAft>
                      </a:pPr>
                      <a:r>
                        <a:rPr lang="en-US" sz="1600">
                          <a:effectLst/>
                        </a:rPr>
                        <a:t>3</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600" b="1">
                          <a:effectLst/>
                        </a:rPr>
                        <a:t>Organizational</a:t>
                      </a:r>
                      <a:endParaRPr lang="en-US" sz="140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600" b="1" dirty="0">
                          <a:effectLst/>
                        </a:rPr>
                        <a:t>Satisfied</a:t>
                      </a:r>
                      <a:endParaRPr lang="en-US" sz="14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600" dirty="0">
                          <a:effectLst/>
                        </a:rPr>
                        <a:t>it will be very convenient for the customer to find what he wants so easily and quickly. They will be only a few checks away from renting the car that they need.</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67509460"/>
                  </a:ext>
                </a:extLst>
              </a:tr>
            </a:tbl>
          </a:graphicData>
        </a:graphic>
      </p:graphicFrame>
      <p:sp>
        <p:nvSpPr>
          <p:cNvPr id="10" name="Rectangle 9">
            <a:extLst>
              <a:ext uri="{FF2B5EF4-FFF2-40B4-BE49-F238E27FC236}">
                <a16:creationId xmlns:a16="http://schemas.microsoft.com/office/drawing/2014/main" id="{6B424749-EEE0-49C9-9ABF-97B171A3EA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6650" y="0"/>
            <a:ext cx="9144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179217325"/>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1000"/>
                                        <p:tgtEl>
                                          <p:spTgt spid="4"/>
                                        </p:tgtEl>
                                      </p:cBhvr>
                                    </p:animEffect>
                                    <p:anim calcmode="lin" valueType="num">
                                      <p:cBhvr>
                                        <p:cTn id="14" dur="1000" fill="hold"/>
                                        <p:tgtEl>
                                          <p:spTgt spid="4"/>
                                        </p:tgtEl>
                                        <p:attrNameLst>
                                          <p:attrName>ppt_x</p:attrName>
                                        </p:attrNameLst>
                                      </p:cBhvr>
                                      <p:tavLst>
                                        <p:tav tm="0">
                                          <p:val>
                                            <p:strVal val="#ppt_x"/>
                                          </p:val>
                                        </p:tav>
                                        <p:tav tm="100000">
                                          <p:val>
                                            <p:strVal val="#ppt_x"/>
                                          </p:val>
                                        </p:tav>
                                      </p:tavLst>
                                    </p:anim>
                                    <p:anim calcmode="lin" valueType="num">
                                      <p:cBhvr>
                                        <p:cTn id="15"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6" name="Rectangle 7">
            <a:extLst>
              <a:ext uri="{FF2B5EF4-FFF2-40B4-BE49-F238E27FC236}">
                <a16:creationId xmlns:a16="http://schemas.microsoft.com/office/drawing/2014/main" id="{5DB0431E-0B04-44A1-9C51-531E28D18A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37A955E-94A1-4A48-B639-EB64A1503C3C}"/>
              </a:ext>
            </a:extLst>
          </p:cNvPr>
          <p:cNvSpPr>
            <a:spLocks noGrp="1"/>
          </p:cNvSpPr>
          <p:nvPr>
            <p:ph type="title"/>
          </p:nvPr>
        </p:nvSpPr>
        <p:spPr>
          <a:xfrm>
            <a:off x="1261872" y="294198"/>
            <a:ext cx="9692640" cy="1397124"/>
          </a:xfrm>
        </p:spPr>
        <p:txBody>
          <a:bodyPr>
            <a:normAutofit/>
          </a:bodyPr>
          <a:lstStyle/>
          <a:p>
            <a:r>
              <a:rPr lang="en-US" dirty="0"/>
              <a:t>Class Diagram : Overview</a:t>
            </a:r>
          </a:p>
        </p:txBody>
      </p:sp>
      <p:sp>
        <p:nvSpPr>
          <p:cNvPr id="3" name="Content Placeholder 2">
            <a:extLst>
              <a:ext uri="{FF2B5EF4-FFF2-40B4-BE49-F238E27FC236}">
                <a16:creationId xmlns:a16="http://schemas.microsoft.com/office/drawing/2014/main" id="{FEF7CB4B-AE42-4E27-9BD5-79CC11A8FF13}"/>
              </a:ext>
            </a:extLst>
          </p:cNvPr>
          <p:cNvSpPr>
            <a:spLocks noGrp="1"/>
          </p:cNvSpPr>
          <p:nvPr>
            <p:ph idx="1"/>
          </p:nvPr>
        </p:nvSpPr>
        <p:spPr>
          <a:xfrm>
            <a:off x="1261872" y="1828800"/>
            <a:ext cx="8595360" cy="4351337"/>
          </a:xfrm>
        </p:spPr>
        <p:txBody>
          <a:bodyPr>
            <a:normAutofit/>
          </a:bodyPr>
          <a:lstStyle/>
          <a:p>
            <a:endParaRPr lang="en-US"/>
          </a:p>
          <a:p>
            <a:endParaRPr lang="en-US"/>
          </a:p>
        </p:txBody>
      </p:sp>
      <p:sp>
        <p:nvSpPr>
          <p:cNvPr id="7" name="Rectangle 9">
            <a:extLst>
              <a:ext uri="{FF2B5EF4-FFF2-40B4-BE49-F238E27FC236}">
                <a16:creationId xmlns:a16="http://schemas.microsoft.com/office/drawing/2014/main" id="{6B424749-EEE0-49C9-9ABF-97B171A3EA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6650" y="0"/>
            <a:ext cx="9144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035289146"/>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DB0431E-0B04-44A1-9C51-531E28D18A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462EB63-3E2B-4AC5-8CF0-1D62F4BACF13}"/>
              </a:ext>
            </a:extLst>
          </p:cNvPr>
          <p:cNvSpPr>
            <a:spLocks noGrp="1"/>
          </p:cNvSpPr>
          <p:nvPr>
            <p:ph type="title"/>
          </p:nvPr>
        </p:nvSpPr>
        <p:spPr>
          <a:xfrm>
            <a:off x="1261872" y="294198"/>
            <a:ext cx="9692640" cy="1397124"/>
          </a:xfrm>
        </p:spPr>
        <p:txBody>
          <a:bodyPr>
            <a:normAutofit/>
          </a:bodyPr>
          <a:lstStyle/>
          <a:p>
            <a:r>
              <a:rPr lang="en-US" i="1" dirty="0"/>
              <a:t>User</a:t>
            </a:r>
          </a:p>
        </p:txBody>
      </p:sp>
      <p:sp>
        <p:nvSpPr>
          <p:cNvPr id="3" name="Content Placeholder 2">
            <a:extLst>
              <a:ext uri="{FF2B5EF4-FFF2-40B4-BE49-F238E27FC236}">
                <a16:creationId xmlns:a16="http://schemas.microsoft.com/office/drawing/2014/main" id="{1C942B19-80BA-4D9A-9DFE-F5052B5114FF}"/>
              </a:ext>
            </a:extLst>
          </p:cNvPr>
          <p:cNvSpPr>
            <a:spLocks noGrp="1"/>
          </p:cNvSpPr>
          <p:nvPr>
            <p:ph idx="1"/>
          </p:nvPr>
        </p:nvSpPr>
        <p:spPr>
          <a:xfrm>
            <a:off x="1261872" y="1828800"/>
            <a:ext cx="8595360" cy="4351337"/>
          </a:xfrm>
        </p:spPr>
        <p:txBody>
          <a:bodyPr>
            <a:normAutofit/>
          </a:bodyPr>
          <a:lstStyle/>
          <a:p>
            <a:endParaRPr lang="en-US" dirty="0"/>
          </a:p>
          <a:p>
            <a:pPr marL="0" indent="0">
              <a:buNone/>
            </a:pPr>
            <a:endParaRPr lang="en-US" dirty="0"/>
          </a:p>
        </p:txBody>
      </p:sp>
      <p:sp>
        <p:nvSpPr>
          <p:cNvPr id="10" name="Rectangle 9">
            <a:extLst>
              <a:ext uri="{FF2B5EF4-FFF2-40B4-BE49-F238E27FC236}">
                <a16:creationId xmlns:a16="http://schemas.microsoft.com/office/drawing/2014/main" id="{6B424749-EEE0-49C9-9ABF-97B171A3EA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6650" y="0"/>
            <a:ext cx="9144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5" name="Picture 4">
            <a:extLst>
              <a:ext uri="{FF2B5EF4-FFF2-40B4-BE49-F238E27FC236}">
                <a16:creationId xmlns:a16="http://schemas.microsoft.com/office/drawing/2014/main" id="{A27FD7F9-CB92-4BBB-9BAE-92194E6BC3FB}"/>
              </a:ext>
            </a:extLst>
          </p:cNvPr>
          <p:cNvPicPr>
            <a:picLocks noChangeAspect="1"/>
          </p:cNvPicPr>
          <p:nvPr/>
        </p:nvPicPr>
        <p:blipFill rotWithShape="1">
          <a:blip r:embed="rId2">
            <a:extLst>
              <a:ext uri="{28A0092B-C50C-407E-A947-70E740481C1C}">
                <a14:useLocalDpi xmlns:a14="http://schemas.microsoft.com/office/drawing/2010/main" val="0"/>
              </a:ext>
            </a:extLst>
          </a:blip>
          <a:srcRect l="18073" t="448" r="70450" b="88936"/>
          <a:stretch/>
        </p:blipFill>
        <p:spPr>
          <a:xfrm>
            <a:off x="2697996" y="2328026"/>
            <a:ext cx="6286959" cy="3572759"/>
          </a:xfrm>
          <a:prstGeom prst="rect">
            <a:avLst/>
          </a:prstGeom>
        </p:spPr>
      </p:pic>
    </p:spTree>
    <p:extLst>
      <p:ext uri="{BB962C8B-B14F-4D97-AF65-F5344CB8AC3E}">
        <p14:creationId xmlns:p14="http://schemas.microsoft.com/office/powerpoint/2010/main" val="168144483"/>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DB0431E-0B04-44A1-9C51-531E28D18A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0CFF6E6-CB29-477E-9B8D-40954FFADD77}"/>
              </a:ext>
            </a:extLst>
          </p:cNvPr>
          <p:cNvSpPr>
            <a:spLocks noGrp="1"/>
          </p:cNvSpPr>
          <p:nvPr>
            <p:ph type="title"/>
          </p:nvPr>
        </p:nvSpPr>
        <p:spPr>
          <a:xfrm>
            <a:off x="1261872" y="421520"/>
            <a:ext cx="9692640" cy="1397124"/>
          </a:xfrm>
        </p:spPr>
        <p:txBody>
          <a:bodyPr anchor="t">
            <a:normAutofit/>
          </a:bodyPr>
          <a:lstStyle/>
          <a:p>
            <a:r>
              <a:rPr lang="en-US" sz="3200" i="1" dirty="0"/>
              <a:t>Renter extends User</a:t>
            </a:r>
          </a:p>
        </p:txBody>
      </p:sp>
      <p:sp>
        <p:nvSpPr>
          <p:cNvPr id="3" name="Content Placeholder 2">
            <a:extLst>
              <a:ext uri="{FF2B5EF4-FFF2-40B4-BE49-F238E27FC236}">
                <a16:creationId xmlns:a16="http://schemas.microsoft.com/office/drawing/2014/main" id="{ABF8E7D5-054E-48D2-8100-E8E7E4653BC4}"/>
              </a:ext>
            </a:extLst>
          </p:cNvPr>
          <p:cNvSpPr>
            <a:spLocks noGrp="1"/>
          </p:cNvSpPr>
          <p:nvPr>
            <p:ph idx="1"/>
          </p:nvPr>
        </p:nvSpPr>
        <p:spPr>
          <a:xfrm>
            <a:off x="1261872" y="1828800"/>
            <a:ext cx="8595360" cy="4351337"/>
          </a:xfrm>
        </p:spPr>
        <p:txBody>
          <a:bodyPr>
            <a:normAutofit/>
          </a:bodyPr>
          <a:lstStyle/>
          <a:p>
            <a:endParaRPr lang="en-US" dirty="0"/>
          </a:p>
          <a:p>
            <a:endParaRPr lang="en-US" dirty="0"/>
          </a:p>
        </p:txBody>
      </p:sp>
      <p:sp>
        <p:nvSpPr>
          <p:cNvPr id="10" name="Rectangle 9">
            <a:extLst>
              <a:ext uri="{FF2B5EF4-FFF2-40B4-BE49-F238E27FC236}">
                <a16:creationId xmlns:a16="http://schemas.microsoft.com/office/drawing/2014/main" id="{6B424749-EEE0-49C9-9ABF-97B171A3EA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6650" y="0"/>
            <a:ext cx="9144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5" name="Picture 4">
            <a:extLst>
              <a:ext uri="{FF2B5EF4-FFF2-40B4-BE49-F238E27FC236}">
                <a16:creationId xmlns:a16="http://schemas.microsoft.com/office/drawing/2014/main" id="{1502A882-CAC1-4D22-B330-C8FEBFE81FB2}"/>
              </a:ext>
            </a:extLst>
          </p:cNvPr>
          <p:cNvPicPr>
            <a:picLocks noChangeAspect="1"/>
          </p:cNvPicPr>
          <p:nvPr/>
        </p:nvPicPr>
        <p:blipFill rotWithShape="1">
          <a:blip r:embed="rId2">
            <a:extLst>
              <a:ext uri="{28A0092B-C50C-407E-A947-70E740481C1C}">
                <a14:useLocalDpi xmlns:a14="http://schemas.microsoft.com/office/drawing/2010/main" val="0"/>
              </a:ext>
            </a:extLst>
          </a:blip>
          <a:srcRect l="25454" t="14610" r="63906" b="80481"/>
          <a:stretch/>
        </p:blipFill>
        <p:spPr>
          <a:xfrm>
            <a:off x="2604516" y="1317554"/>
            <a:ext cx="5910067" cy="1675263"/>
          </a:xfrm>
          <a:prstGeom prst="rect">
            <a:avLst/>
          </a:prstGeom>
        </p:spPr>
      </p:pic>
      <p:sp>
        <p:nvSpPr>
          <p:cNvPr id="9" name="Title 1">
            <a:extLst>
              <a:ext uri="{FF2B5EF4-FFF2-40B4-BE49-F238E27FC236}">
                <a16:creationId xmlns:a16="http://schemas.microsoft.com/office/drawing/2014/main" id="{C7C2E3CD-AABD-4BBB-91A7-8945B9BEB7FE}"/>
              </a:ext>
            </a:extLst>
          </p:cNvPr>
          <p:cNvSpPr txBox="1">
            <a:spLocks/>
          </p:cNvSpPr>
          <p:nvPr/>
        </p:nvSpPr>
        <p:spPr>
          <a:xfrm>
            <a:off x="1237488" y="3563523"/>
            <a:ext cx="9692640" cy="1397124"/>
          </a:xfrm>
          <a:prstGeom prst="rect">
            <a:avLst/>
          </a:prstGeom>
        </p:spPr>
        <p:txBody>
          <a:bodyPr vert="horz" lIns="91440" tIns="27432" rIns="91440" bIns="45720" rtlCol="0" anchor="t">
            <a:normAutofit/>
          </a:bodyPr>
          <a:lstStyle>
            <a:lvl1pPr algn="l" defTabSz="914400" rtl="0" eaLnBrk="1" latinLnBrk="0" hangingPunct="1">
              <a:lnSpc>
                <a:spcPct val="90000"/>
              </a:lnSpc>
              <a:spcBef>
                <a:spcPct val="0"/>
              </a:spcBef>
              <a:buNone/>
              <a:defRPr sz="4400" b="1" kern="1200" spc="-50" baseline="0">
                <a:solidFill>
                  <a:schemeClr val="accent1"/>
                </a:solidFill>
                <a:latin typeface="+mj-lt"/>
                <a:ea typeface="+mj-ea"/>
                <a:cs typeface="+mj-cs"/>
              </a:defRPr>
            </a:lvl1pPr>
          </a:lstStyle>
          <a:p>
            <a:r>
              <a:rPr lang="en-US" sz="3200" i="1" dirty="0"/>
              <a:t>Admin extends User</a:t>
            </a:r>
          </a:p>
        </p:txBody>
      </p:sp>
      <p:pic>
        <p:nvPicPr>
          <p:cNvPr id="7" name="Picture 6">
            <a:extLst>
              <a:ext uri="{FF2B5EF4-FFF2-40B4-BE49-F238E27FC236}">
                <a16:creationId xmlns:a16="http://schemas.microsoft.com/office/drawing/2014/main" id="{8378984D-8B51-4E7F-B4BA-C389E2AF3792}"/>
              </a:ext>
            </a:extLst>
          </p:cNvPr>
          <p:cNvPicPr>
            <a:picLocks noChangeAspect="1"/>
          </p:cNvPicPr>
          <p:nvPr/>
        </p:nvPicPr>
        <p:blipFill rotWithShape="1">
          <a:blip r:embed="rId2">
            <a:extLst>
              <a:ext uri="{28A0092B-C50C-407E-A947-70E740481C1C}">
                <a14:useLocalDpi xmlns:a14="http://schemas.microsoft.com/office/drawing/2010/main" val="0"/>
              </a:ext>
            </a:extLst>
          </a:blip>
          <a:srcRect l="10424" t="14571" r="76878" b="80480"/>
          <a:stretch/>
        </p:blipFill>
        <p:spPr>
          <a:xfrm>
            <a:off x="2604517" y="4642352"/>
            <a:ext cx="5910067" cy="1675263"/>
          </a:xfrm>
          <a:prstGeom prst="rect">
            <a:avLst/>
          </a:prstGeom>
        </p:spPr>
      </p:pic>
    </p:spTree>
    <p:extLst>
      <p:ext uri="{BB962C8B-B14F-4D97-AF65-F5344CB8AC3E}">
        <p14:creationId xmlns:p14="http://schemas.microsoft.com/office/powerpoint/2010/main" val="1497699108"/>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9">
                                            <p:txEl>
                                              <p:pRg st="0" end="0"/>
                                            </p:txEl>
                                          </p:spTgt>
                                        </p:tgtEl>
                                        <p:attrNameLst>
                                          <p:attrName>style.visibility</p:attrName>
                                        </p:attrNameLst>
                                      </p:cBhvr>
                                      <p:to>
                                        <p:strVal val="visible"/>
                                      </p:to>
                                    </p:set>
                                    <p:anim calcmode="lin" valueType="num">
                                      <p:cBhvr additive="base">
                                        <p:cTn id="19"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DB0431E-0B04-44A1-9C51-531E28D18A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313631C-D634-4970-9E65-AE52B4CF944D}"/>
              </a:ext>
            </a:extLst>
          </p:cNvPr>
          <p:cNvSpPr>
            <a:spLocks noGrp="1"/>
          </p:cNvSpPr>
          <p:nvPr>
            <p:ph type="title"/>
          </p:nvPr>
        </p:nvSpPr>
        <p:spPr>
          <a:xfrm>
            <a:off x="1261872" y="328923"/>
            <a:ext cx="9692640" cy="1397124"/>
          </a:xfrm>
        </p:spPr>
        <p:txBody>
          <a:bodyPr anchor="t">
            <a:normAutofit/>
          </a:bodyPr>
          <a:lstStyle/>
          <a:p>
            <a:r>
              <a:rPr lang="en-US" sz="3200" i="1" dirty="0"/>
              <a:t>Customer extends Renter</a:t>
            </a:r>
          </a:p>
        </p:txBody>
      </p:sp>
      <p:sp>
        <p:nvSpPr>
          <p:cNvPr id="3" name="Content Placeholder 2">
            <a:extLst>
              <a:ext uri="{FF2B5EF4-FFF2-40B4-BE49-F238E27FC236}">
                <a16:creationId xmlns:a16="http://schemas.microsoft.com/office/drawing/2014/main" id="{8149EB9C-2589-4DA5-B82A-0326821A0F50}"/>
              </a:ext>
            </a:extLst>
          </p:cNvPr>
          <p:cNvSpPr>
            <a:spLocks noGrp="1"/>
          </p:cNvSpPr>
          <p:nvPr>
            <p:ph idx="1"/>
          </p:nvPr>
        </p:nvSpPr>
        <p:spPr>
          <a:xfrm>
            <a:off x="1261872" y="1828800"/>
            <a:ext cx="8595360" cy="4351337"/>
          </a:xfrm>
        </p:spPr>
        <p:txBody>
          <a:bodyPr>
            <a:normAutofit/>
          </a:bodyPr>
          <a:lstStyle/>
          <a:p>
            <a:endParaRPr lang="en-US" dirty="0"/>
          </a:p>
          <a:p>
            <a:endParaRPr lang="en-US" dirty="0"/>
          </a:p>
        </p:txBody>
      </p:sp>
      <p:sp>
        <p:nvSpPr>
          <p:cNvPr id="10" name="Rectangle 9">
            <a:extLst>
              <a:ext uri="{FF2B5EF4-FFF2-40B4-BE49-F238E27FC236}">
                <a16:creationId xmlns:a16="http://schemas.microsoft.com/office/drawing/2014/main" id="{6B424749-EEE0-49C9-9ABF-97B171A3EA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6650" y="0"/>
            <a:ext cx="9144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5" name="Picture 4">
            <a:extLst>
              <a:ext uri="{FF2B5EF4-FFF2-40B4-BE49-F238E27FC236}">
                <a16:creationId xmlns:a16="http://schemas.microsoft.com/office/drawing/2014/main" id="{D9E5A4ED-812F-48F5-BB61-A8C801203DDD}"/>
              </a:ext>
            </a:extLst>
          </p:cNvPr>
          <p:cNvPicPr>
            <a:picLocks noChangeAspect="1"/>
          </p:cNvPicPr>
          <p:nvPr/>
        </p:nvPicPr>
        <p:blipFill rotWithShape="1">
          <a:blip r:embed="rId2">
            <a:extLst>
              <a:ext uri="{28A0092B-C50C-407E-A947-70E740481C1C}">
                <a14:useLocalDpi xmlns:a14="http://schemas.microsoft.com/office/drawing/2010/main" val="0"/>
              </a:ext>
            </a:extLst>
          </a:blip>
          <a:srcRect l="26592" t="22785" r="54217" b="68439"/>
          <a:stretch/>
        </p:blipFill>
        <p:spPr>
          <a:xfrm>
            <a:off x="2334768" y="4625468"/>
            <a:ext cx="7003567" cy="1967696"/>
          </a:xfrm>
          <a:prstGeom prst="rect">
            <a:avLst/>
          </a:prstGeom>
        </p:spPr>
      </p:pic>
      <p:sp>
        <p:nvSpPr>
          <p:cNvPr id="9" name="Title 1">
            <a:extLst>
              <a:ext uri="{FF2B5EF4-FFF2-40B4-BE49-F238E27FC236}">
                <a16:creationId xmlns:a16="http://schemas.microsoft.com/office/drawing/2014/main" id="{18E5DB99-1F0D-4E08-BBF6-D838D674E6A6}"/>
              </a:ext>
            </a:extLst>
          </p:cNvPr>
          <p:cNvSpPr txBox="1">
            <a:spLocks/>
          </p:cNvSpPr>
          <p:nvPr/>
        </p:nvSpPr>
        <p:spPr>
          <a:xfrm>
            <a:off x="1237488" y="4010756"/>
            <a:ext cx="9692640" cy="1397124"/>
          </a:xfrm>
          <a:prstGeom prst="rect">
            <a:avLst/>
          </a:prstGeom>
        </p:spPr>
        <p:txBody>
          <a:bodyPr vert="horz" lIns="91440" tIns="27432" rIns="91440" bIns="45720" rtlCol="0" anchor="t">
            <a:normAutofit/>
          </a:bodyPr>
          <a:lstStyle>
            <a:lvl1pPr algn="l" defTabSz="914400" rtl="0" eaLnBrk="1" latinLnBrk="0" hangingPunct="1">
              <a:lnSpc>
                <a:spcPct val="90000"/>
              </a:lnSpc>
              <a:spcBef>
                <a:spcPct val="0"/>
              </a:spcBef>
              <a:buNone/>
              <a:defRPr sz="4400" b="1" kern="1200" spc="-50" baseline="0">
                <a:solidFill>
                  <a:schemeClr val="accent1"/>
                </a:solidFill>
                <a:latin typeface="+mj-lt"/>
                <a:ea typeface="+mj-ea"/>
                <a:cs typeface="+mj-cs"/>
              </a:defRPr>
            </a:lvl1pPr>
          </a:lstStyle>
          <a:p>
            <a:r>
              <a:rPr lang="en-US" sz="3200" i="1" dirty="0"/>
              <a:t>Organization extends Renter</a:t>
            </a:r>
          </a:p>
        </p:txBody>
      </p:sp>
      <p:pic>
        <p:nvPicPr>
          <p:cNvPr id="7" name="Picture 6">
            <a:extLst>
              <a:ext uri="{FF2B5EF4-FFF2-40B4-BE49-F238E27FC236}">
                <a16:creationId xmlns:a16="http://schemas.microsoft.com/office/drawing/2014/main" id="{160375CA-5BBB-4BEB-95F8-CF9BA48D2F87}"/>
              </a:ext>
            </a:extLst>
          </p:cNvPr>
          <p:cNvPicPr>
            <a:picLocks noChangeAspect="1"/>
          </p:cNvPicPr>
          <p:nvPr/>
        </p:nvPicPr>
        <p:blipFill rotWithShape="1">
          <a:blip r:embed="rId2">
            <a:extLst>
              <a:ext uri="{28A0092B-C50C-407E-A947-70E740481C1C}">
                <a14:useLocalDpi xmlns:a14="http://schemas.microsoft.com/office/drawing/2010/main" val="0"/>
              </a:ext>
            </a:extLst>
          </a:blip>
          <a:srcRect l="229" t="23123" r="74955" b="63207"/>
          <a:stretch/>
        </p:blipFill>
        <p:spPr>
          <a:xfrm>
            <a:off x="1863078" y="1068414"/>
            <a:ext cx="7946946" cy="2689702"/>
          </a:xfrm>
          <a:prstGeom prst="rect">
            <a:avLst/>
          </a:prstGeom>
        </p:spPr>
      </p:pic>
    </p:spTree>
    <p:extLst>
      <p:ext uri="{BB962C8B-B14F-4D97-AF65-F5344CB8AC3E}">
        <p14:creationId xmlns:p14="http://schemas.microsoft.com/office/powerpoint/2010/main" val="868195343"/>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9">
                                            <p:txEl>
                                              <p:pRg st="0" end="0"/>
                                            </p:txEl>
                                          </p:spTgt>
                                        </p:tgtEl>
                                        <p:attrNameLst>
                                          <p:attrName>style.visibility</p:attrName>
                                        </p:attrNameLst>
                                      </p:cBhvr>
                                      <p:to>
                                        <p:strVal val="visible"/>
                                      </p:to>
                                    </p:set>
                                    <p:anim calcmode="lin" valueType="num">
                                      <p:cBhvr additive="base">
                                        <p:cTn id="19"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DB0431E-0B04-44A1-9C51-531E28D18A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235221-F2E8-4E94-86CD-4FCEDBFD8E73}"/>
              </a:ext>
            </a:extLst>
          </p:cNvPr>
          <p:cNvSpPr>
            <a:spLocks noGrp="1"/>
          </p:cNvSpPr>
          <p:nvPr>
            <p:ph type="title"/>
          </p:nvPr>
        </p:nvSpPr>
        <p:spPr>
          <a:xfrm>
            <a:off x="1261872" y="664587"/>
            <a:ext cx="9692640" cy="1397124"/>
          </a:xfrm>
        </p:spPr>
        <p:txBody>
          <a:bodyPr anchor="t">
            <a:normAutofit/>
          </a:bodyPr>
          <a:lstStyle/>
          <a:p>
            <a:r>
              <a:rPr lang="en-US" dirty="0"/>
              <a:t>Branch</a:t>
            </a:r>
          </a:p>
        </p:txBody>
      </p:sp>
      <p:sp>
        <p:nvSpPr>
          <p:cNvPr id="3" name="Content Placeholder 2">
            <a:extLst>
              <a:ext uri="{FF2B5EF4-FFF2-40B4-BE49-F238E27FC236}">
                <a16:creationId xmlns:a16="http://schemas.microsoft.com/office/drawing/2014/main" id="{3841423D-5E35-424D-AB78-9F9036C389C0}"/>
              </a:ext>
            </a:extLst>
          </p:cNvPr>
          <p:cNvSpPr>
            <a:spLocks noGrp="1"/>
          </p:cNvSpPr>
          <p:nvPr>
            <p:ph idx="1"/>
          </p:nvPr>
        </p:nvSpPr>
        <p:spPr>
          <a:xfrm>
            <a:off x="1261872" y="1828800"/>
            <a:ext cx="8595360" cy="4351337"/>
          </a:xfrm>
        </p:spPr>
        <p:txBody>
          <a:bodyPr>
            <a:normAutofit/>
          </a:bodyPr>
          <a:lstStyle/>
          <a:p>
            <a:endParaRPr lang="en-US" dirty="0"/>
          </a:p>
          <a:p>
            <a:endParaRPr lang="en-US" dirty="0"/>
          </a:p>
        </p:txBody>
      </p:sp>
      <p:sp>
        <p:nvSpPr>
          <p:cNvPr id="10" name="Rectangle 9">
            <a:extLst>
              <a:ext uri="{FF2B5EF4-FFF2-40B4-BE49-F238E27FC236}">
                <a16:creationId xmlns:a16="http://schemas.microsoft.com/office/drawing/2014/main" id="{6B424749-EEE0-49C9-9ABF-97B171A3EA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6650" y="0"/>
            <a:ext cx="9144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5" name="Picture 4">
            <a:extLst>
              <a:ext uri="{FF2B5EF4-FFF2-40B4-BE49-F238E27FC236}">
                <a16:creationId xmlns:a16="http://schemas.microsoft.com/office/drawing/2014/main" id="{F13C5376-058F-416B-879D-78C84807CD06}"/>
              </a:ext>
            </a:extLst>
          </p:cNvPr>
          <p:cNvPicPr>
            <a:picLocks noChangeAspect="1"/>
          </p:cNvPicPr>
          <p:nvPr/>
        </p:nvPicPr>
        <p:blipFill rotWithShape="1">
          <a:blip r:embed="rId2">
            <a:extLst>
              <a:ext uri="{28A0092B-C50C-407E-A947-70E740481C1C}">
                <a14:useLocalDpi xmlns:a14="http://schemas.microsoft.com/office/drawing/2010/main" val="0"/>
              </a:ext>
            </a:extLst>
          </a:blip>
          <a:srcRect l="53313" t="42531" r="36486" b="46499"/>
          <a:stretch/>
        </p:blipFill>
        <p:spPr>
          <a:xfrm>
            <a:off x="2523281" y="1668470"/>
            <a:ext cx="7070935" cy="4671996"/>
          </a:xfrm>
          <a:prstGeom prst="rect">
            <a:avLst/>
          </a:prstGeom>
        </p:spPr>
      </p:pic>
    </p:spTree>
    <p:extLst>
      <p:ext uri="{BB962C8B-B14F-4D97-AF65-F5344CB8AC3E}">
        <p14:creationId xmlns:p14="http://schemas.microsoft.com/office/powerpoint/2010/main" val="1694968617"/>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DB0431E-0B04-44A1-9C51-531E28D18A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05CE1C0-4F6A-4E96-9EFF-091B098004A0}"/>
              </a:ext>
            </a:extLst>
          </p:cNvPr>
          <p:cNvSpPr>
            <a:spLocks noGrp="1"/>
          </p:cNvSpPr>
          <p:nvPr>
            <p:ph type="title"/>
          </p:nvPr>
        </p:nvSpPr>
        <p:spPr>
          <a:xfrm>
            <a:off x="1261872" y="294198"/>
            <a:ext cx="9692640" cy="1397124"/>
          </a:xfrm>
        </p:spPr>
        <p:txBody>
          <a:bodyPr>
            <a:normAutofit/>
          </a:bodyPr>
          <a:lstStyle/>
          <a:p>
            <a:r>
              <a:rPr lang="en-US" dirty="0"/>
              <a:t>Car</a:t>
            </a:r>
          </a:p>
        </p:txBody>
      </p:sp>
      <p:sp>
        <p:nvSpPr>
          <p:cNvPr id="3" name="Content Placeholder 2">
            <a:extLst>
              <a:ext uri="{FF2B5EF4-FFF2-40B4-BE49-F238E27FC236}">
                <a16:creationId xmlns:a16="http://schemas.microsoft.com/office/drawing/2014/main" id="{DC807E78-5C2C-4020-B230-98744A7F7188}"/>
              </a:ext>
            </a:extLst>
          </p:cNvPr>
          <p:cNvSpPr>
            <a:spLocks noGrp="1"/>
          </p:cNvSpPr>
          <p:nvPr>
            <p:ph idx="1"/>
          </p:nvPr>
        </p:nvSpPr>
        <p:spPr>
          <a:xfrm>
            <a:off x="1261872" y="1828800"/>
            <a:ext cx="8595360" cy="4351337"/>
          </a:xfrm>
        </p:spPr>
        <p:txBody>
          <a:bodyPr>
            <a:normAutofit/>
          </a:bodyPr>
          <a:lstStyle/>
          <a:p>
            <a:endParaRPr lang="en-US" dirty="0"/>
          </a:p>
          <a:p>
            <a:endParaRPr lang="en-US" dirty="0"/>
          </a:p>
        </p:txBody>
      </p:sp>
      <p:sp>
        <p:nvSpPr>
          <p:cNvPr id="10" name="Rectangle 9">
            <a:extLst>
              <a:ext uri="{FF2B5EF4-FFF2-40B4-BE49-F238E27FC236}">
                <a16:creationId xmlns:a16="http://schemas.microsoft.com/office/drawing/2014/main" id="{6B424749-EEE0-49C9-9ABF-97B171A3EA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6650" y="0"/>
            <a:ext cx="9144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5" name="Picture 4">
            <a:extLst>
              <a:ext uri="{FF2B5EF4-FFF2-40B4-BE49-F238E27FC236}">
                <a16:creationId xmlns:a16="http://schemas.microsoft.com/office/drawing/2014/main" id="{A7AF1A71-DFAA-4D20-9A18-7C86B306AB07}"/>
              </a:ext>
            </a:extLst>
          </p:cNvPr>
          <p:cNvPicPr>
            <a:picLocks noChangeAspect="1"/>
          </p:cNvPicPr>
          <p:nvPr/>
        </p:nvPicPr>
        <p:blipFill rotWithShape="1">
          <a:blip r:embed="rId2">
            <a:extLst>
              <a:ext uri="{28A0092B-C50C-407E-A947-70E740481C1C}">
                <a14:useLocalDpi xmlns:a14="http://schemas.microsoft.com/office/drawing/2010/main" val="0"/>
              </a:ext>
            </a:extLst>
          </a:blip>
          <a:srcRect l="53664" t="68555" r="34962" b="21690"/>
          <a:stretch/>
        </p:blipFill>
        <p:spPr>
          <a:xfrm>
            <a:off x="1941435" y="1828800"/>
            <a:ext cx="8257935" cy="4351337"/>
          </a:xfrm>
          <a:prstGeom prst="rect">
            <a:avLst/>
          </a:prstGeom>
        </p:spPr>
      </p:pic>
      <p:sp>
        <p:nvSpPr>
          <p:cNvPr id="6" name="TextBox 5">
            <a:extLst>
              <a:ext uri="{FF2B5EF4-FFF2-40B4-BE49-F238E27FC236}">
                <a16:creationId xmlns:a16="http://schemas.microsoft.com/office/drawing/2014/main" id="{0349EFAC-C7BD-4709-B503-4F18776EC750}"/>
              </a:ext>
            </a:extLst>
          </p:cNvPr>
          <p:cNvSpPr txBox="1"/>
          <p:nvPr/>
        </p:nvSpPr>
        <p:spPr>
          <a:xfrm>
            <a:off x="5739243" y="1800854"/>
            <a:ext cx="651397" cy="369332"/>
          </a:xfrm>
          <a:prstGeom prst="rect">
            <a:avLst/>
          </a:prstGeom>
          <a:noFill/>
        </p:spPr>
        <p:txBody>
          <a:bodyPr wrap="square" rtlCol="0">
            <a:spAutoFit/>
          </a:bodyPr>
          <a:lstStyle/>
          <a:p>
            <a:r>
              <a:rPr lang="en-US" dirty="0">
                <a:solidFill>
                  <a:schemeClr val="bg1"/>
                </a:solidFill>
                <a:latin typeface="Arial" panose="020B0604020202020204" pitchFamily="34" charset="0"/>
                <a:cs typeface="Arial" panose="020B0604020202020204" pitchFamily="34" charset="0"/>
              </a:rPr>
              <a:t>Car</a:t>
            </a:r>
          </a:p>
        </p:txBody>
      </p:sp>
    </p:spTree>
    <p:extLst>
      <p:ext uri="{BB962C8B-B14F-4D97-AF65-F5344CB8AC3E}">
        <p14:creationId xmlns:p14="http://schemas.microsoft.com/office/powerpoint/2010/main" val="3441987720"/>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View">
  <a:themeElements>
    <a:clrScheme name="View">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3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7B713C7F-58B7-4AE9-B361-B13EB9EC4C0C}"/>
    </a:ext>
  </a:extLst>
</a:theme>
</file>

<file path=docProps/app.xml><?xml version="1.0" encoding="utf-8"?>
<Properties xmlns="http://schemas.openxmlformats.org/officeDocument/2006/extended-properties" xmlns:vt="http://schemas.openxmlformats.org/officeDocument/2006/docPropsVTypes">
  <TotalTime>2</TotalTime>
  <Words>213</Words>
  <Application>Microsoft Office PowerPoint</Application>
  <PresentationFormat>Widescreen</PresentationFormat>
  <Paragraphs>45</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Century Schoolbook</vt:lpstr>
      <vt:lpstr>Times New Roman</vt:lpstr>
      <vt:lpstr>Wingdings 2</vt:lpstr>
      <vt:lpstr>View</vt:lpstr>
      <vt:lpstr>Rental Car System</vt:lpstr>
      <vt:lpstr>Project Description</vt:lpstr>
      <vt:lpstr>Feasibility Study</vt:lpstr>
      <vt:lpstr>Class Diagram : Overview</vt:lpstr>
      <vt:lpstr>User</vt:lpstr>
      <vt:lpstr>Renter extends User</vt:lpstr>
      <vt:lpstr>Customer extends Renter</vt:lpstr>
      <vt:lpstr>Branch</vt:lpstr>
      <vt:lpstr>Car</vt:lpstr>
      <vt:lpstr>Reservation</vt:lpstr>
      <vt:lpstr>Use Case Diagram : Overview</vt:lpstr>
      <vt:lpstr> THE 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Rental Car System</dc:title>
  <dc:creator>Faisal Saharti</dc:creator>
  <cp:lastModifiedBy>Faisal Saharti</cp:lastModifiedBy>
  <cp:revision>3</cp:revision>
  <dcterms:created xsi:type="dcterms:W3CDTF">2019-11-11T09:51:25Z</dcterms:created>
  <dcterms:modified xsi:type="dcterms:W3CDTF">2019-11-11T09:53:41Z</dcterms:modified>
</cp:coreProperties>
</file>