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9E0ED-CE0E-4E8B-B5D8-01E571300292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AD762-E578-4C8C-BA81-20C27D4EF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9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488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95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3971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0861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29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8436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020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0" name="Google Shape;3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590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5063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4624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4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091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6630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05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218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E21-6E52-49C5-B66B-E349181FF26D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5DF6-81F3-4EA0-A03C-F34052875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9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E21-6E52-49C5-B66B-E349181FF26D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5DF6-81F3-4EA0-A03C-F34052875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3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E21-6E52-49C5-B66B-E349181FF26D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5DF6-81F3-4EA0-A03C-F34052875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86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dt" idx="10"/>
          </p:nvPr>
        </p:nvSpPr>
        <p:spPr>
          <a:xfrm>
            <a:off x="885228" y="62051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8822635" y="5349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Google Shape;19;p21"/>
          <p:cNvSpPr/>
          <p:nvPr/>
        </p:nvSpPr>
        <p:spPr>
          <a:xfrm>
            <a:off x="0" y="1"/>
            <a:ext cx="12192000" cy="62051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5229" y="762517"/>
            <a:ext cx="2743200" cy="731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062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1_Divi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Google Shape;2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1" y="728134"/>
            <a:ext cx="4346359" cy="537865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2"/>
          <p:cNvSpPr txBox="1"/>
          <p:nvPr/>
        </p:nvSpPr>
        <p:spPr>
          <a:xfrm>
            <a:off x="1295400" y="1680839"/>
            <a:ext cx="3403848" cy="21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1" y="728134"/>
            <a:ext cx="4346359" cy="537865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2"/>
          <p:cNvSpPr txBox="1"/>
          <p:nvPr/>
        </p:nvSpPr>
        <p:spPr>
          <a:xfrm>
            <a:off x="1295400" y="1680839"/>
            <a:ext cx="3403848" cy="21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294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/>
          <p:nvPr/>
        </p:nvSpPr>
        <p:spPr>
          <a:xfrm>
            <a:off x="-575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840317" y="725998"/>
            <a:ext cx="7987424" cy="74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5" name="Google Shape;3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44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4404785" y="2421467"/>
            <a:ext cx="7020983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4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245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E21-6E52-49C5-B66B-E349181FF26D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5DF6-81F3-4EA0-A03C-F34052875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2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E21-6E52-49C5-B66B-E349181FF26D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5DF6-81F3-4EA0-A03C-F34052875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4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E21-6E52-49C5-B66B-E349181FF26D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5DF6-81F3-4EA0-A03C-F34052875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7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E21-6E52-49C5-B66B-E349181FF26D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5DF6-81F3-4EA0-A03C-F34052875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87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E21-6E52-49C5-B66B-E349181FF26D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5DF6-81F3-4EA0-A03C-F34052875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01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E21-6E52-49C5-B66B-E349181FF26D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5DF6-81F3-4EA0-A03C-F34052875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6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E21-6E52-49C5-B66B-E349181FF26D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5DF6-81F3-4EA0-A03C-F34052875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28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DE21-6E52-49C5-B66B-E349181FF26D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5DF6-81F3-4EA0-A03C-F34052875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63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DE21-6E52-49C5-B66B-E349181FF26D}" type="datetimeFigureOut">
              <a:rPr lang="en-IN" smtClean="0"/>
              <a:t>31-12-2022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55DF6-81F3-4EA0-A03C-F34052875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20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"/>
          <p:cNvSpPr txBox="1"/>
          <p:nvPr/>
        </p:nvSpPr>
        <p:spPr>
          <a:xfrm>
            <a:off x="740049" y="3429000"/>
            <a:ext cx="9193696" cy="1429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267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Lending Club Case </a:t>
            </a:r>
            <a:r>
              <a:rPr lang="en-US" sz="4267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Study - Solution </a:t>
            </a:r>
            <a:endParaRPr sz="4267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5" name="Google Shape;3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9827" y="0"/>
            <a:ext cx="1808723" cy="210330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"/>
          <p:cNvSpPr txBox="1"/>
          <p:nvPr/>
        </p:nvSpPr>
        <p:spPr>
          <a:xfrm>
            <a:off x="1542815" y="954717"/>
            <a:ext cx="3594264" cy="174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400"/>
            </a:pPr>
            <a:endParaRPr sz="1867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90000"/>
              </a:lnSpc>
              <a:spcBef>
                <a:spcPts val="1333"/>
              </a:spcBef>
              <a:buClr>
                <a:schemeClr val="dk1"/>
              </a:buClr>
              <a:buSzPts val="1400"/>
            </a:pPr>
            <a:r>
              <a:rPr lang="en-US" sz="1867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"/>
          <p:cNvSpPr txBox="1">
            <a:spLocks noGrp="1"/>
          </p:cNvSpPr>
          <p:nvPr>
            <p:ph type="sldNum" idx="12"/>
          </p:nvPr>
        </p:nvSpPr>
        <p:spPr>
          <a:xfrm>
            <a:off x="8822635" y="5349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31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/>
          </a:p>
        </p:txBody>
      </p:sp>
      <p:sp>
        <p:nvSpPr>
          <p:cNvPr id="400" name="Google Shape;400;p4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7331523" cy="510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dirty="0" smtClean="0"/>
              <a:t>Data Analysis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9" y="1043394"/>
            <a:ext cx="6146345" cy="2389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2472" y="1043394"/>
            <a:ext cx="5083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Verified loans seems to be more default. But this needs to be analyzed with other factors.</a:t>
            </a: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It is observed that till Sep 2009 – NO verified loan is Default.</a:t>
            </a:r>
            <a:endParaRPr lang="en-IN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9" y="3517595"/>
            <a:ext cx="6146346" cy="33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  <p:sp>
        <p:nvSpPr>
          <p:cNvPr id="400" name="Google Shape;400;p4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7331523" cy="510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dirty="0" smtClean="0"/>
              <a:t>Data Analysis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01" y="938892"/>
            <a:ext cx="10230109" cy="3038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3605" y="4402183"/>
            <a:ext cx="5185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Small Business prone to more defaults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It is seen consistently over the years Small Business loans are having more defaults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36" y="3757869"/>
            <a:ext cx="5704241" cy="31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  <p:sp>
        <p:nvSpPr>
          <p:cNvPr id="400" name="Google Shape;400;p4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7331523" cy="510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dirty="0" smtClean="0"/>
              <a:t>Data Analysis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0" y="978081"/>
            <a:ext cx="6213691" cy="2446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53497" y="1658983"/>
            <a:ext cx="4600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Nebraska State having more defaults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However it is seen the loans are stopped in NE in 2008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" y="3365105"/>
            <a:ext cx="6426926" cy="349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  <p:sp>
        <p:nvSpPr>
          <p:cNvPr id="400" name="Google Shape;400;p4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7331523" cy="510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dirty="0" smtClean="0"/>
              <a:t>Data Analysis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6622869" y="1136469"/>
            <a:ext cx="4600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Defaults have been in down trend till 2009. And again it is seen in increasing trend.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Loan given month is not having influence on Loan default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9" y="961616"/>
            <a:ext cx="4541647" cy="30393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39" y="3875766"/>
            <a:ext cx="4541647" cy="29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  <p:sp>
        <p:nvSpPr>
          <p:cNvPr id="400" name="Google Shape;400;p4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7331523" cy="510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dirty="0" smtClean="0"/>
              <a:t>Data Analysis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6622869" y="1136469"/>
            <a:ext cx="46003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 Black" panose="020B0A04020102020204" pitchFamily="34" charset="0"/>
              </a:rPr>
              <a:t>Close to 42% of the loans are defaulted having loan amount $26K to $27K. Risk is seen increasing with the loan amount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 Black" panose="020B0A04020102020204" pitchFamily="34" charset="0"/>
              </a:rPr>
              <a:t>Risk has steep increase with the interest rate increase. Defaults are more than 50% beyond 0.217 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 Black" panose="020B0A04020102020204" pitchFamily="34" charset="0"/>
              </a:rPr>
              <a:t>DTI beyond 25% is seen risky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9" y="876015"/>
            <a:ext cx="5743984" cy="3067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9" y="3750287"/>
            <a:ext cx="5743984" cy="3067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64" y="3750287"/>
            <a:ext cx="5738201" cy="306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  <p:sp>
        <p:nvSpPr>
          <p:cNvPr id="400" name="Google Shape;400;p4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7331523" cy="510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dirty="0" smtClean="0"/>
              <a:t>Data Analysis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24246" y="5103674"/>
            <a:ext cx="119677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Risk is increasing with the increase in the below markers –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 Black" panose="020B0A04020102020204" pitchFamily="34" charset="0"/>
              </a:rPr>
              <a:t>Number of public record bankruptcies</a:t>
            </a:r>
            <a:endParaRPr lang="en-IN" sz="1600" dirty="0" smtClean="0">
              <a:latin typeface="Arial Black" panose="020B0A040201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Arial Black" panose="020B0A04020102020204" pitchFamily="34" charset="0"/>
              </a:rPr>
              <a:t>Number of Delinquency in last 2 years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Arial Black" panose="020B0A04020102020204" pitchFamily="34" charset="0"/>
              </a:rPr>
              <a:t>N</a:t>
            </a:r>
            <a:r>
              <a:rPr lang="en-US" sz="1600" dirty="0" smtClean="0">
                <a:latin typeface="Arial Black" panose="020B0A04020102020204" pitchFamily="34" charset="0"/>
              </a:rPr>
              <a:t>umber of open credit lines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 Black" panose="020B0A04020102020204" pitchFamily="34" charset="0"/>
              </a:rPr>
              <a:t>Number of derogatory public records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Arial Black" panose="020B0A04020102020204" pitchFamily="34" charset="0"/>
              </a:rPr>
              <a:t>N</a:t>
            </a:r>
            <a:r>
              <a:rPr lang="en-US" sz="1600" dirty="0" smtClean="0">
                <a:latin typeface="Arial Black" panose="020B0A04020102020204" pitchFamily="34" charset="0"/>
              </a:rPr>
              <a:t>umber of inquiries in past 6 months</a:t>
            </a:r>
            <a:endParaRPr lang="en-IN" sz="1600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9" y="873185"/>
            <a:ext cx="3849315" cy="2055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9" y="2929026"/>
            <a:ext cx="3849315" cy="20920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54" y="873186"/>
            <a:ext cx="3782745" cy="205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298" y="873185"/>
            <a:ext cx="3782745" cy="205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54" y="2929025"/>
            <a:ext cx="3849315" cy="20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6"/>
          <a:stretch/>
        </p:blipFill>
        <p:spPr>
          <a:xfrm>
            <a:off x="0" y="-1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"/>
          <p:cNvSpPr txBox="1">
            <a:spLocks noGrp="1"/>
          </p:cNvSpPr>
          <p:nvPr>
            <p:ph type="sldNum" idx="12"/>
          </p:nvPr>
        </p:nvSpPr>
        <p:spPr>
          <a:xfrm>
            <a:off x="86233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Clr>
                <a:srgbClr val="E72D3F"/>
              </a:buClr>
            </a:pPr>
            <a:fld id="{00000000-1234-1234-1234-123412341234}" type="slidenum">
              <a:rPr lang="en-US">
                <a:solidFill>
                  <a:srgbClr val="E72D3F"/>
                </a:solidFill>
              </a:rPr>
              <a:pPr>
                <a:buClr>
                  <a:srgbClr val="E72D3F"/>
                </a:buClr>
              </a:pPr>
              <a:t>2</a:t>
            </a:fld>
            <a:endParaRPr>
              <a:solidFill>
                <a:srgbClr val="E72D3F"/>
              </a:solidFill>
            </a:endParaRPr>
          </a:p>
        </p:txBody>
      </p:sp>
      <p:pic>
        <p:nvPicPr>
          <p:cNvPr id="384" name="Google Shape;38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897" y="1"/>
            <a:ext cx="4346359" cy="538903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"/>
          <p:cNvSpPr txBox="1"/>
          <p:nvPr/>
        </p:nvSpPr>
        <p:spPr>
          <a:xfrm>
            <a:off x="793835" y="1386902"/>
            <a:ext cx="4489365" cy="151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1800"/>
            </a:pPr>
            <a:r>
              <a:rPr lang="en-US" sz="1867" b="1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CaseStudy</a:t>
            </a:r>
            <a:r>
              <a:rPr lang="en-US" sz="1867" b="1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-US" sz="1867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67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67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EDA - Lending Club Case Study</a:t>
            </a:r>
            <a:endParaRPr sz="18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333"/>
              </a:spcBef>
              <a:buClr>
                <a:srgbClr val="000000"/>
              </a:buClr>
              <a:buSzPts val="1800"/>
            </a:pPr>
            <a:r>
              <a:rPr lang="en-US" sz="1867" b="1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Name </a:t>
            </a:r>
            <a:r>
              <a:rPr lang="en-US" sz="1867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-US" sz="1867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67" u="sng" dirty="0" err="1" smtClean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</a:rPr>
              <a:t>Shameer</a:t>
            </a:r>
            <a:r>
              <a:rPr lang="en-US" sz="1867" u="sng" dirty="0" smtClean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67" u="sng" dirty="0" err="1" smtClean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</a:rPr>
              <a:t>Shaik</a:t>
            </a:r>
            <a:endParaRPr sz="1867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6" name="Google Shape;38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6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"/>
          <p:cNvSpPr txBox="1">
            <a:spLocks noGrp="1"/>
          </p:cNvSpPr>
          <p:nvPr>
            <p:ph type="sldNum" idx="12"/>
          </p:nvPr>
        </p:nvSpPr>
        <p:spPr>
          <a:xfrm>
            <a:off x="86233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sp>
        <p:nvSpPr>
          <p:cNvPr id="392" name="Google Shape;392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/>
              <a:t>Data Science Certification Program</a:t>
            </a:r>
            <a:endParaRPr/>
          </a:p>
        </p:txBody>
      </p:sp>
      <p:sp>
        <p:nvSpPr>
          <p:cNvPr id="393" name="Google Shape;393;p3"/>
          <p:cNvSpPr txBox="1"/>
          <p:nvPr/>
        </p:nvSpPr>
        <p:spPr>
          <a:xfrm>
            <a:off x="3400541" y="541796"/>
            <a:ext cx="5390919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24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"/>
          <p:cNvSpPr/>
          <p:nvPr/>
        </p:nvSpPr>
        <p:spPr>
          <a:xfrm>
            <a:off x="850900" y="2031711"/>
            <a:ext cx="8731752" cy="205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 indent="-169329"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667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>
              <a:buClr>
                <a:srgbClr val="000000"/>
              </a:buClr>
              <a:buSzPts val="2000"/>
            </a:pPr>
            <a:endParaRPr sz="26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-169329"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</a:p>
          <a:p>
            <a:pPr marL="0" lvl="1" indent="-169329">
              <a:buClr>
                <a:schemeClr val="lt1"/>
              </a:buClr>
              <a:buSzPts val="2000"/>
              <a:buFont typeface="Arial"/>
              <a:buChar char="•"/>
            </a:pPr>
            <a:endParaRPr lang="en-US" sz="2667" dirty="0">
              <a:solidFill>
                <a:schemeClr val="lt1"/>
              </a:solidFill>
              <a:latin typeface="Calibri"/>
              <a:ea typeface="Arial"/>
              <a:cs typeface="Calibri"/>
              <a:sym typeface="Calibri"/>
            </a:endParaRPr>
          </a:p>
          <a:p>
            <a:pPr marL="0" lvl="1">
              <a:buClr>
                <a:schemeClr val="lt1"/>
              </a:buClr>
              <a:buSzPts val="20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9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sp>
        <p:nvSpPr>
          <p:cNvPr id="400" name="Google Shape;400;p4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7331523" cy="510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401" name="Google Shape;401;p4"/>
          <p:cNvSpPr/>
          <p:nvPr/>
        </p:nvSpPr>
        <p:spPr>
          <a:xfrm>
            <a:off x="669387" y="1172641"/>
            <a:ext cx="10639865" cy="77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-US" sz="2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Lending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Club is a marketplace for personal loans that matches borrowers who are seeking a loan with investors looking to lend money and make a return. </a:t>
            </a:r>
            <a:endParaRPr sz="2100" dirty="0">
              <a:solidFill>
                <a:srgbClr val="33333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03" name="Google Shape;403;p4"/>
          <p:cNvSpPr txBox="1"/>
          <p:nvPr/>
        </p:nvSpPr>
        <p:spPr>
          <a:xfrm>
            <a:off x="669387" y="2164469"/>
            <a:ext cx="10639865" cy="198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1300"/>
            </a:pP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When the company receives a loan application, the company has to make a decision for loan approval based on the applicant’s profile. Two types of risks are associated with the bank’s decision:</a:t>
            </a:r>
            <a:endParaRPr sz="17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300"/>
            </a:pPr>
            <a:endParaRPr sz="17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28594" indent="-228594"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If the applicant is likely to repay the loan, then not approving the loan results in a loss of business to the company</a:t>
            </a:r>
            <a:endParaRPr sz="17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28594" indent="-118530">
              <a:buClr>
                <a:schemeClr val="dk1"/>
              </a:buClr>
              <a:buSzPts val="1300"/>
            </a:pPr>
            <a:endParaRPr sz="17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28594" indent="-228594"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If the applicant is not likely to repay the loan, i.e. he/she is likely to default, then approving the loan may lead to a financial loss for the company</a:t>
            </a:r>
            <a:endParaRPr sz="17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9387" y="4650377"/>
            <a:ext cx="1063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objective of the case study is determine how to reduce the risk in loan approval decision making.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By identifying the markers of applicant who can repay the loan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By identifying the applicants markers who can default the loan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3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sp>
        <p:nvSpPr>
          <p:cNvPr id="400" name="Google Shape;400;p4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7331523" cy="510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dirty="0" smtClean="0"/>
              <a:t>Data Analysis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9" y="943656"/>
            <a:ext cx="6563507" cy="25605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13663" y="1148153"/>
            <a:ext cx="4147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It is observed that Long term loans are more prone to default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Long term loans started after 2010, number of default seen from 2010 is more in longer term loans (60months)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8" y="3504183"/>
            <a:ext cx="6488013" cy="30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  <p:sp>
        <p:nvSpPr>
          <p:cNvPr id="400" name="Google Shape;400;p4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7331523" cy="510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dirty="0" smtClean="0"/>
              <a:t>Data Analysis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9" y="956717"/>
            <a:ext cx="9058275" cy="3533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" y="5486400"/>
            <a:ext cx="1089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Default risk is increasing with the Grade.. “G” Grade being the most defaulted grade. </a:t>
            </a:r>
            <a:endParaRPr lang="en-IN" dirty="0">
              <a:latin typeface="Arial Black" panose="020B0A040201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42263" y="3722914"/>
            <a:ext cx="3568337" cy="167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  <p:sp>
        <p:nvSpPr>
          <p:cNvPr id="400" name="Google Shape;400;p4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7331523" cy="510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dirty="0" smtClean="0"/>
              <a:t>Data Analysis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9" y="978081"/>
            <a:ext cx="9001125" cy="3543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" y="5486400"/>
            <a:ext cx="589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“F5” and “G3” Sub grades are more defaulted</a:t>
            </a:r>
            <a:endParaRPr lang="en-IN" dirty="0">
              <a:latin typeface="Arial Black" panose="020B0A040201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55326" y="4089490"/>
            <a:ext cx="3453638" cy="139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sp>
        <p:nvSpPr>
          <p:cNvPr id="400" name="Google Shape;400;p4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7331523" cy="510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dirty="0" smtClean="0"/>
              <a:t>Data Analysis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9" y="978081"/>
            <a:ext cx="9058275" cy="3543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" y="5486400"/>
            <a:ext cx="711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Employment tenure seems to be no marker for default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/>
          </a:p>
        </p:txBody>
      </p:sp>
      <p:sp>
        <p:nvSpPr>
          <p:cNvPr id="400" name="Google Shape;400;p4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7331523" cy="510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dirty="0" smtClean="0"/>
              <a:t>Data Analysis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8" y="870296"/>
            <a:ext cx="6527201" cy="25532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28114" y="870296"/>
            <a:ext cx="49638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Mortgage home owners are less prone to default. “Other” need to be analyzed.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 Black" panose="020B0A04020102020204" pitchFamily="34" charset="0"/>
            </a:endParaRPr>
          </a:p>
          <a:p>
            <a:endParaRPr lang="en-US" dirty="0" smtClean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Black" panose="020B0A04020102020204" pitchFamily="34" charset="0"/>
              </a:rPr>
              <a:t>However loans with last payment in 2013 to 2014 are having more defaults from Mortgage home owners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8" y="3266376"/>
            <a:ext cx="6357385" cy="34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525</Words>
  <Application>Microsoft Office PowerPoint</Application>
  <PresentationFormat>Widescreen</PresentationFormat>
  <Paragraphs>80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Merriweather</vt:lpstr>
      <vt:lpstr>Proxima Nova</vt:lpstr>
      <vt:lpstr>Wingdings</vt:lpstr>
      <vt:lpstr>Office Theme</vt:lpstr>
      <vt:lpstr>PowerPoint Presentation</vt:lpstr>
      <vt:lpstr>PowerPoint Presentation</vt:lpstr>
      <vt:lpstr>PowerPoint Presentation</vt:lpstr>
      <vt:lpstr>Problem Statement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26</cp:revision>
  <dcterms:created xsi:type="dcterms:W3CDTF">2022-12-29T06:02:41Z</dcterms:created>
  <dcterms:modified xsi:type="dcterms:W3CDTF">2022-12-31T05:26:18Z</dcterms:modified>
</cp:coreProperties>
</file>