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13E67-C2CF-4D11-BD28-0D4221CC4F5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1363E9-6E3B-4F3D-8257-2C4D436587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Image Processing and Computer Vision: </a:t>
          </a:r>
        </a:p>
      </dgm:t>
    </dgm:pt>
    <dgm:pt modelId="{2B9503E0-59FF-43BE-9EF1-120A1E8A6065}" type="parTrans" cxnId="{CBB83784-578C-4EF2-B395-7628D54CDE33}">
      <dgm:prSet/>
      <dgm:spPr/>
      <dgm:t>
        <a:bodyPr/>
        <a:lstStyle/>
        <a:p>
          <a:endParaRPr lang="en-US"/>
        </a:p>
      </dgm:t>
    </dgm:pt>
    <dgm:pt modelId="{B89B0D67-FC64-4111-838A-C4D65E00C170}" type="sibTrans" cxnId="{CBB83784-578C-4EF2-B395-7628D54CDE33}">
      <dgm:prSet/>
      <dgm:spPr/>
      <dgm:t>
        <a:bodyPr/>
        <a:lstStyle/>
        <a:p>
          <a:endParaRPr lang="en-US"/>
        </a:p>
      </dgm:t>
    </dgm:pt>
    <dgm:pt modelId="{A459D2C4-4AD0-4ACA-A471-230106B5F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extraction from X-ray images using CNN models</a:t>
          </a:r>
        </a:p>
      </dgm:t>
    </dgm:pt>
    <dgm:pt modelId="{FA84F998-8ADE-402E-89DB-B9D16EAF6238}" type="parTrans" cxnId="{489F2B87-7836-4DBF-A264-56D98F48FA85}">
      <dgm:prSet/>
      <dgm:spPr/>
      <dgm:t>
        <a:bodyPr/>
        <a:lstStyle/>
        <a:p>
          <a:endParaRPr lang="en-US"/>
        </a:p>
      </dgm:t>
    </dgm:pt>
    <dgm:pt modelId="{41C3C977-6FB2-46D9-A093-312DA6C794EF}" type="sibTrans" cxnId="{489F2B87-7836-4DBF-A264-56D98F48FA85}">
      <dgm:prSet/>
      <dgm:spPr/>
      <dgm:t>
        <a:bodyPr/>
        <a:lstStyle/>
        <a:p>
          <a:endParaRPr lang="en-US"/>
        </a:p>
      </dgm:t>
    </dgm:pt>
    <dgm:pt modelId="{18C219F7-2DE1-49F2-AFAF-C9F18F940A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clustering and dimensionality reduction (t-SNE) on image features</a:t>
          </a:r>
        </a:p>
      </dgm:t>
    </dgm:pt>
    <dgm:pt modelId="{DA74B70F-4069-4219-A215-CFB9687BB236}" type="parTrans" cxnId="{71C8C0E7-D95B-4D64-B0BF-0983BAB27E0E}">
      <dgm:prSet/>
      <dgm:spPr/>
      <dgm:t>
        <a:bodyPr/>
        <a:lstStyle/>
        <a:p>
          <a:endParaRPr lang="en-US"/>
        </a:p>
      </dgm:t>
    </dgm:pt>
    <dgm:pt modelId="{5880A54E-8B8C-4BCF-9E3F-7651DD537456}" type="sibTrans" cxnId="{71C8C0E7-D95B-4D64-B0BF-0983BAB27E0E}">
      <dgm:prSet/>
      <dgm:spPr/>
      <dgm:t>
        <a:bodyPr/>
        <a:lstStyle/>
        <a:p>
          <a:endParaRPr lang="en-US"/>
        </a:p>
      </dgm:t>
    </dgm:pt>
    <dgm:pt modelId="{92ABE3C6-12BF-4C14-84FF-EE8569DF2B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Natural Language Processing: </a:t>
          </a:r>
        </a:p>
      </dgm:t>
    </dgm:pt>
    <dgm:pt modelId="{244E8AE5-42A7-4957-9A0C-C90544955224}" type="parTrans" cxnId="{6605957D-AC19-47AB-8EFB-5432F5329CA8}">
      <dgm:prSet/>
      <dgm:spPr/>
      <dgm:t>
        <a:bodyPr/>
        <a:lstStyle/>
        <a:p>
          <a:endParaRPr lang="en-US"/>
        </a:p>
      </dgm:t>
    </dgm:pt>
    <dgm:pt modelId="{60A2EB22-6F8E-4CAC-8A13-8CAB4E037F7A}" type="sibTrans" cxnId="{6605957D-AC19-47AB-8EFB-5432F5329CA8}">
      <dgm:prSet/>
      <dgm:spPr/>
      <dgm:t>
        <a:bodyPr/>
        <a:lstStyle/>
        <a:p>
          <a:endParaRPr lang="en-US"/>
        </a:p>
      </dgm:t>
    </dgm:pt>
    <dgm:pt modelId="{6878D24D-037B-499E-91C3-D003E74CF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NLP extraction of medical concepts from findings and impressions</a:t>
          </a:r>
        </a:p>
      </dgm:t>
    </dgm:pt>
    <dgm:pt modelId="{2FB9E8CC-03E7-41FC-9046-EABAEFFB7B23}" type="parTrans" cxnId="{B398023A-0C8F-4684-B386-3907457E6577}">
      <dgm:prSet/>
      <dgm:spPr/>
      <dgm:t>
        <a:bodyPr/>
        <a:lstStyle/>
        <a:p>
          <a:endParaRPr lang="en-US"/>
        </a:p>
      </dgm:t>
    </dgm:pt>
    <dgm:pt modelId="{3C9B3221-2251-41B9-AD79-FD8C6669CE9D}" type="sibTrans" cxnId="{B398023A-0C8F-4684-B386-3907457E6577}">
      <dgm:prSet/>
      <dgm:spPr/>
      <dgm:t>
        <a:bodyPr/>
        <a:lstStyle/>
        <a:p>
          <a:endParaRPr lang="en-US"/>
        </a:p>
      </dgm:t>
    </dgm:pt>
    <dgm:pt modelId="{5A6BE32E-8A1D-4D8D-B0B6-BE207415D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Frequency analysis and ranking of extracted terms</a:t>
          </a:r>
        </a:p>
      </dgm:t>
    </dgm:pt>
    <dgm:pt modelId="{BCAFE85D-7CD7-4BAD-99F4-424D21855BBE}" type="parTrans" cxnId="{A72FF413-1440-47A0-BA32-50DF0EBC1A30}">
      <dgm:prSet/>
      <dgm:spPr/>
      <dgm:t>
        <a:bodyPr/>
        <a:lstStyle/>
        <a:p>
          <a:endParaRPr lang="en-US"/>
        </a:p>
      </dgm:t>
    </dgm:pt>
    <dgm:pt modelId="{EA476272-6CCE-48CC-8F95-C379FBD4AFA8}" type="sibTrans" cxnId="{A72FF413-1440-47A0-BA32-50DF0EBC1A30}">
      <dgm:prSet/>
      <dgm:spPr/>
      <dgm:t>
        <a:bodyPr/>
        <a:lstStyle/>
        <a:p>
          <a:endParaRPr lang="en-US"/>
        </a:p>
      </dgm:t>
    </dgm:pt>
    <dgm:pt modelId="{6100D657-647E-4588-9151-92F449B727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summarization of prevalent linked terms in findings and impressions</a:t>
          </a:r>
        </a:p>
      </dgm:t>
    </dgm:pt>
    <dgm:pt modelId="{C0FDC23F-C914-4E79-B4B9-A2C090B6E9E7}" type="parTrans" cxnId="{89D328FF-F9E7-47E4-AAC5-26D15A7931C0}">
      <dgm:prSet/>
      <dgm:spPr/>
      <dgm:t>
        <a:bodyPr/>
        <a:lstStyle/>
        <a:p>
          <a:endParaRPr lang="en-US"/>
        </a:p>
      </dgm:t>
    </dgm:pt>
    <dgm:pt modelId="{860044EC-9B08-4F66-9667-D365E868F2B3}" type="sibTrans" cxnId="{89D328FF-F9E7-47E4-AAC5-26D15A7931C0}">
      <dgm:prSet/>
      <dgm:spPr/>
      <dgm:t>
        <a:bodyPr/>
        <a:lstStyle/>
        <a:p>
          <a:endParaRPr lang="en-US"/>
        </a:p>
      </dgm:t>
    </dgm:pt>
    <dgm:pt modelId="{DCE93D86-BFE0-4F81-840E-EB30463115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Image Captioning:</a:t>
          </a:r>
        </a:p>
      </dgm:t>
    </dgm:pt>
    <dgm:pt modelId="{2926B8EB-4330-4F71-9F8D-9A56DEDA3879}" type="parTrans" cxnId="{DED14FD1-1F11-4541-97F9-07F97254ADCB}">
      <dgm:prSet/>
      <dgm:spPr/>
      <dgm:t>
        <a:bodyPr/>
        <a:lstStyle/>
        <a:p>
          <a:endParaRPr lang="en-US"/>
        </a:p>
      </dgm:t>
    </dgm:pt>
    <dgm:pt modelId="{DAE8D57B-69A1-4478-9CBE-6DA06DA524BD}" type="sibTrans" cxnId="{DED14FD1-1F11-4541-97F9-07F97254ADCB}">
      <dgm:prSet/>
      <dgm:spPr/>
      <dgm:t>
        <a:bodyPr/>
        <a:lstStyle/>
        <a:p>
          <a:endParaRPr lang="en-US"/>
        </a:p>
      </dgm:t>
    </dgm:pt>
    <dgm:pt modelId="{7CFFE2C5-BF4B-419E-ACAC-D6EE0D96C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Generating caption for the X-ray image by experimenting with VGG, RNN and LSTM models.</a:t>
          </a:r>
        </a:p>
      </dgm:t>
    </dgm:pt>
    <dgm:pt modelId="{725DD87E-AAE8-4C37-9008-C04320000005}" type="parTrans" cxnId="{ACA272E9-9777-44E2-B95F-A506E990B298}">
      <dgm:prSet/>
      <dgm:spPr/>
      <dgm:t>
        <a:bodyPr/>
        <a:lstStyle/>
        <a:p>
          <a:endParaRPr lang="en-US"/>
        </a:p>
      </dgm:t>
    </dgm:pt>
    <dgm:pt modelId="{509D34B4-D215-47B5-BE6C-B65FF866F2F3}" type="sibTrans" cxnId="{ACA272E9-9777-44E2-B95F-A506E990B298}">
      <dgm:prSet/>
      <dgm:spPr/>
      <dgm:t>
        <a:bodyPr/>
        <a:lstStyle/>
        <a:p>
          <a:endParaRPr lang="en-US"/>
        </a:p>
      </dgm:t>
    </dgm:pt>
    <dgm:pt modelId="{5E0C30CD-54BF-49AA-BDC5-2A358F86254A}" type="pres">
      <dgm:prSet presAssocID="{48313E67-C2CF-4D11-BD28-0D4221CC4F5C}" presName="root" presStyleCnt="0">
        <dgm:presLayoutVars>
          <dgm:dir/>
          <dgm:resizeHandles val="exact"/>
        </dgm:presLayoutVars>
      </dgm:prSet>
      <dgm:spPr/>
    </dgm:pt>
    <dgm:pt modelId="{492196A0-40D0-4A77-93D7-1F834FC9F3D9}" type="pres">
      <dgm:prSet presAssocID="{861363E9-6E3B-4F3D-8257-2C4D4365873C}" presName="compNode" presStyleCnt="0"/>
      <dgm:spPr/>
    </dgm:pt>
    <dgm:pt modelId="{C675E81B-4426-4BE6-A758-8663CF380B8C}" type="pres">
      <dgm:prSet presAssocID="{861363E9-6E3B-4F3D-8257-2C4D436587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E31CDD4A-674D-4D37-B3D2-7AC45D52D16F}" type="pres">
      <dgm:prSet presAssocID="{861363E9-6E3B-4F3D-8257-2C4D4365873C}" presName="iconSpace" presStyleCnt="0"/>
      <dgm:spPr/>
    </dgm:pt>
    <dgm:pt modelId="{0DECF5BD-58ED-4562-9BFF-DC1F567EE07B}" type="pres">
      <dgm:prSet presAssocID="{861363E9-6E3B-4F3D-8257-2C4D4365873C}" presName="parTx" presStyleLbl="revTx" presStyleIdx="0" presStyleCnt="6">
        <dgm:presLayoutVars>
          <dgm:chMax val="0"/>
          <dgm:chPref val="0"/>
        </dgm:presLayoutVars>
      </dgm:prSet>
      <dgm:spPr/>
    </dgm:pt>
    <dgm:pt modelId="{1BA47458-EFD1-4E40-BEF1-AFC239BFBF4D}" type="pres">
      <dgm:prSet presAssocID="{861363E9-6E3B-4F3D-8257-2C4D4365873C}" presName="txSpace" presStyleCnt="0"/>
      <dgm:spPr/>
    </dgm:pt>
    <dgm:pt modelId="{23ADBA38-ED61-47B7-82C1-9255A1C8F990}" type="pres">
      <dgm:prSet presAssocID="{861363E9-6E3B-4F3D-8257-2C4D4365873C}" presName="desTx" presStyleLbl="revTx" presStyleIdx="1" presStyleCnt="6">
        <dgm:presLayoutVars/>
      </dgm:prSet>
      <dgm:spPr/>
    </dgm:pt>
    <dgm:pt modelId="{33ED8247-6C9B-4054-9546-24D14593D990}" type="pres">
      <dgm:prSet presAssocID="{B89B0D67-FC64-4111-838A-C4D65E00C170}" presName="sibTrans" presStyleCnt="0"/>
      <dgm:spPr/>
    </dgm:pt>
    <dgm:pt modelId="{F12EFE09-6817-4097-8BAA-9CCFAA7A21D6}" type="pres">
      <dgm:prSet presAssocID="{92ABE3C6-12BF-4C14-84FF-EE8569DF2B00}" presName="compNode" presStyleCnt="0"/>
      <dgm:spPr/>
    </dgm:pt>
    <dgm:pt modelId="{A80BB13C-8E61-4617-9C00-AADFA6B0BBFF}" type="pres">
      <dgm:prSet presAssocID="{92ABE3C6-12BF-4C14-84FF-EE8569DF2B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D81261-71EA-4B52-8A79-FCFADD818F9D}" type="pres">
      <dgm:prSet presAssocID="{92ABE3C6-12BF-4C14-84FF-EE8569DF2B00}" presName="iconSpace" presStyleCnt="0"/>
      <dgm:spPr/>
    </dgm:pt>
    <dgm:pt modelId="{5939D385-0BC2-4409-9284-92790F24305E}" type="pres">
      <dgm:prSet presAssocID="{92ABE3C6-12BF-4C14-84FF-EE8569DF2B00}" presName="parTx" presStyleLbl="revTx" presStyleIdx="2" presStyleCnt="6">
        <dgm:presLayoutVars>
          <dgm:chMax val="0"/>
          <dgm:chPref val="0"/>
        </dgm:presLayoutVars>
      </dgm:prSet>
      <dgm:spPr/>
    </dgm:pt>
    <dgm:pt modelId="{F771084C-BAB4-4BF6-AAB3-2D98408EEE06}" type="pres">
      <dgm:prSet presAssocID="{92ABE3C6-12BF-4C14-84FF-EE8569DF2B00}" presName="txSpace" presStyleCnt="0"/>
      <dgm:spPr/>
    </dgm:pt>
    <dgm:pt modelId="{50AE2972-7361-4D06-9180-0CB40EDA902B}" type="pres">
      <dgm:prSet presAssocID="{92ABE3C6-12BF-4C14-84FF-EE8569DF2B00}" presName="desTx" presStyleLbl="revTx" presStyleIdx="3" presStyleCnt="6">
        <dgm:presLayoutVars/>
      </dgm:prSet>
      <dgm:spPr/>
    </dgm:pt>
    <dgm:pt modelId="{F1912B3C-4465-49E7-9C53-39CBC8FDC5F3}" type="pres">
      <dgm:prSet presAssocID="{60A2EB22-6F8E-4CAC-8A13-8CAB4E037F7A}" presName="sibTrans" presStyleCnt="0"/>
      <dgm:spPr/>
    </dgm:pt>
    <dgm:pt modelId="{D6C2B544-BF44-46BE-98B6-14380264BC64}" type="pres">
      <dgm:prSet presAssocID="{DCE93D86-BFE0-4F81-840E-EB30463115E9}" presName="compNode" presStyleCnt="0"/>
      <dgm:spPr/>
    </dgm:pt>
    <dgm:pt modelId="{49B7C660-C033-4AD7-B06C-0B5396BF6E1F}" type="pres">
      <dgm:prSet presAssocID="{DCE93D86-BFE0-4F81-840E-EB30463115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3792549-0302-4C55-9ECC-7594B452DA51}" type="pres">
      <dgm:prSet presAssocID="{DCE93D86-BFE0-4F81-840E-EB30463115E9}" presName="iconSpace" presStyleCnt="0"/>
      <dgm:spPr/>
    </dgm:pt>
    <dgm:pt modelId="{14E2CB1C-4653-4AAB-8B4B-8EAE89115A85}" type="pres">
      <dgm:prSet presAssocID="{DCE93D86-BFE0-4F81-840E-EB30463115E9}" presName="parTx" presStyleLbl="revTx" presStyleIdx="4" presStyleCnt="6">
        <dgm:presLayoutVars>
          <dgm:chMax val="0"/>
          <dgm:chPref val="0"/>
        </dgm:presLayoutVars>
      </dgm:prSet>
      <dgm:spPr/>
    </dgm:pt>
    <dgm:pt modelId="{5BA2B483-BEF0-4B38-9B4C-A348C07795BA}" type="pres">
      <dgm:prSet presAssocID="{DCE93D86-BFE0-4F81-840E-EB30463115E9}" presName="txSpace" presStyleCnt="0"/>
      <dgm:spPr/>
    </dgm:pt>
    <dgm:pt modelId="{E1CA4396-0FFA-43A5-9C32-22F2BFC11A77}" type="pres">
      <dgm:prSet presAssocID="{DCE93D86-BFE0-4F81-840E-EB30463115E9}" presName="desTx" presStyleLbl="revTx" presStyleIdx="5" presStyleCnt="6">
        <dgm:presLayoutVars/>
      </dgm:prSet>
      <dgm:spPr/>
    </dgm:pt>
  </dgm:ptLst>
  <dgm:cxnLst>
    <dgm:cxn modelId="{2D971E09-1676-384E-BF8B-719E54FF5F8E}" type="presOf" srcId="{6100D657-647E-4588-9151-92F449B727D5}" destId="{50AE2972-7361-4D06-9180-0CB40EDA902B}" srcOrd="0" destOrd="2" presId="urn:microsoft.com/office/officeart/2018/2/layout/IconLabelDescriptionList"/>
    <dgm:cxn modelId="{A72FF413-1440-47A0-BA32-50DF0EBC1A30}" srcId="{92ABE3C6-12BF-4C14-84FF-EE8569DF2B00}" destId="{5A6BE32E-8A1D-4D8D-B0B6-BE207415D628}" srcOrd="1" destOrd="0" parTransId="{BCAFE85D-7CD7-4BAD-99F4-424D21855BBE}" sibTransId="{EA476272-6CCE-48CC-8F95-C379FBD4AFA8}"/>
    <dgm:cxn modelId="{70F6A71C-6D33-A749-8DD6-90797CAD2016}" type="presOf" srcId="{92ABE3C6-12BF-4C14-84FF-EE8569DF2B00}" destId="{5939D385-0BC2-4409-9284-92790F24305E}" srcOrd="0" destOrd="0" presId="urn:microsoft.com/office/officeart/2018/2/layout/IconLabelDescriptionList"/>
    <dgm:cxn modelId="{321F3E33-0CDD-EA40-873E-1CE4ECBFBEC5}" type="presOf" srcId="{861363E9-6E3B-4F3D-8257-2C4D4365873C}" destId="{0DECF5BD-58ED-4562-9BFF-DC1F567EE07B}" srcOrd="0" destOrd="0" presId="urn:microsoft.com/office/officeart/2018/2/layout/IconLabelDescriptionList"/>
    <dgm:cxn modelId="{B398023A-0C8F-4684-B386-3907457E6577}" srcId="{92ABE3C6-12BF-4C14-84FF-EE8569DF2B00}" destId="{6878D24D-037B-499E-91C3-D003E74CF231}" srcOrd="0" destOrd="0" parTransId="{2FB9E8CC-03E7-41FC-9046-EABAEFFB7B23}" sibTransId="{3C9B3221-2251-41B9-AD79-FD8C6669CE9D}"/>
    <dgm:cxn modelId="{7C990778-5CC2-6F4F-9AE8-A1840103AA81}" type="presOf" srcId="{18C219F7-2DE1-49F2-AFAF-C9F18F940A6F}" destId="{23ADBA38-ED61-47B7-82C1-9255A1C8F990}" srcOrd="0" destOrd="1" presId="urn:microsoft.com/office/officeart/2018/2/layout/IconLabelDescriptionList"/>
    <dgm:cxn modelId="{6605957D-AC19-47AB-8EFB-5432F5329CA8}" srcId="{48313E67-C2CF-4D11-BD28-0D4221CC4F5C}" destId="{92ABE3C6-12BF-4C14-84FF-EE8569DF2B00}" srcOrd="1" destOrd="0" parTransId="{244E8AE5-42A7-4957-9A0C-C90544955224}" sibTransId="{60A2EB22-6F8E-4CAC-8A13-8CAB4E037F7A}"/>
    <dgm:cxn modelId="{CBB83784-578C-4EF2-B395-7628D54CDE33}" srcId="{48313E67-C2CF-4D11-BD28-0D4221CC4F5C}" destId="{861363E9-6E3B-4F3D-8257-2C4D4365873C}" srcOrd="0" destOrd="0" parTransId="{2B9503E0-59FF-43BE-9EF1-120A1E8A6065}" sibTransId="{B89B0D67-FC64-4111-838A-C4D65E00C170}"/>
    <dgm:cxn modelId="{489F2B87-7836-4DBF-A264-56D98F48FA85}" srcId="{861363E9-6E3B-4F3D-8257-2C4D4365873C}" destId="{A459D2C4-4AD0-4ACA-A471-230106B5F839}" srcOrd="0" destOrd="0" parTransId="{FA84F998-8ADE-402E-89DB-B9D16EAF6238}" sibTransId="{41C3C977-6FB2-46D9-A093-312DA6C794EF}"/>
    <dgm:cxn modelId="{2348E693-CB3E-E742-874D-D76915B8A086}" type="presOf" srcId="{DCE93D86-BFE0-4F81-840E-EB30463115E9}" destId="{14E2CB1C-4653-4AAB-8B4B-8EAE89115A85}" srcOrd="0" destOrd="0" presId="urn:microsoft.com/office/officeart/2018/2/layout/IconLabelDescriptionList"/>
    <dgm:cxn modelId="{43EBEFA3-01AA-074B-BDE1-8CF23101FE29}" type="presOf" srcId="{48313E67-C2CF-4D11-BD28-0D4221CC4F5C}" destId="{5E0C30CD-54BF-49AA-BDC5-2A358F86254A}" srcOrd="0" destOrd="0" presId="urn:microsoft.com/office/officeart/2018/2/layout/IconLabelDescriptionList"/>
    <dgm:cxn modelId="{2E0706A5-7B5E-7C48-B60C-A91DC5F94E20}" type="presOf" srcId="{A459D2C4-4AD0-4ACA-A471-230106B5F839}" destId="{23ADBA38-ED61-47B7-82C1-9255A1C8F990}" srcOrd="0" destOrd="0" presId="urn:microsoft.com/office/officeart/2018/2/layout/IconLabelDescriptionList"/>
    <dgm:cxn modelId="{25873DB1-60B0-0A4C-86E4-0E8F2FC163E6}" type="presOf" srcId="{6878D24D-037B-499E-91C3-D003E74CF231}" destId="{50AE2972-7361-4D06-9180-0CB40EDA902B}" srcOrd="0" destOrd="0" presId="urn:microsoft.com/office/officeart/2018/2/layout/IconLabelDescriptionList"/>
    <dgm:cxn modelId="{DED14FD1-1F11-4541-97F9-07F97254ADCB}" srcId="{48313E67-C2CF-4D11-BD28-0D4221CC4F5C}" destId="{DCE93D86-BFE0-4F81-840E-EB30463115E9}" srcOrd="2" destOrd="0" parTransId="{2926B8EB-4330-4F71-9F8D-9A56DEDA3879}" sibTransId="{DAE8D57B-69A1-4478-9CBE-6DA06DA524BD}"/>
    <dgm:cxn modelId="{9BB395D9-27BF-A840-B273-7CDA32AE50BA}" type="presOf" srcId="{7CFFE2C5-BF4B-419E-ACAC-D6EE0D96C692}" destId="{E1CA4396-0FFA-43A5-9C32-22F2BFC11A77}" srcOrd="0" destOrd="0" presId="urn:microsoft.com/office/officeart/2018/2/layout/IconLabelDescriptionList"/>
    <dgm:cxn modelId="{71C8C0E7-D95B-4D64-B0BF-0983BAB27E0E}" srcId="{861363E9-6E3B-4F3D-8257-2C4D4365873C}" destId="{18C219F7-2DE1-49F2-AFAF-C9F18F940A6F}" srcOrd="1" destOrd="0" parTransId="{DA74B70F-4069-4219-A215-CFB9687BB236}" sibTransId="{5880A54E-8B8C-4BCF-9E3F-7651DD537456}"/>
    <dgm:cxn modelId="{ACA272E9-9777-44E2-B95F-A506E990B298}" srcId="{DCE93D86-BFE0-4F81-840E-EB30463115E9}" destId="{7CFFE2C5-BF4B-419E-ACAC-D6EE0D96C692}" srcOrd="0" destOrd="0" parTransId="{725DD87E-AAE8-4C37-9008-C04320000005}" sibTransId="{509D34B4-D215-47B5-BE6C-B65FF866F2F3}"/>
    <dgm:cxn modelId="{B79508F7-E524-324C-8E67-82002E48A8D6}" type="presOf" srcId="{5A6BE32E-8A1D-4D8D-B0B6-BE207415D628}" destId="{50AE2972-7361-4D06-9180-0CB40EDA902B}" srcOrd="0" destOrd="1" presId="urn:microsoft.com/office/officeart/2018/2/layout/IconLabelDescriptionList"/>
    <dgm:cxn modelId="{89D328FF-F9E7-47E4-AAC5-26D15A7931C0}" srcId="{92ABE3C6-12BF-4C14-84FF-EE8569DF2B00}" destId="{6100D657-647E-4588-9151-92F449B727D5}" srcOrd="2" destOrd="0" parTransId="{C0FDC23F-C914-4E79-B4B9-A2C090B6E9E7}" sibTransId="{860044EC-9B08-4F66-9667-D365E868F2B3}"/>
    <dgm:cxn modelId="{1E228690-9933-9E4D-997C-4CFB9505D159}" type="presParOf" srcId="{5E0C30CD-54BF-49AA-BDC5-2A358F86254A}" destId="{492196A0-40D0-4A77-93D7-1F834FC9F3D9}" srcOrd="0" destOrd="0" presId="urn:microsoft.com/office/officeart/2018/2/layout/IconLabelDescriptionList"/>
    <dgm:cxn modelId="{00D84037-9831-5847-9DB8-21DADABAB778}" type="presParOf" srcId="{492196A0-40D0-4A77-93D7-1F834FC9F3D9}" destId="{C675E81B-4426-4BE6-A758-8663CF380B8C}" srcOrd="0" destOrd="0" presId="urn:microsoft.com/office/officeart/2018/2/layout/IconLabelDescriptionList"/>
    <dgm:cxn modelId="{AA7BAECA-87A0-F249-9F2B-8D42E4EB664F}" type="presParOf" srcId="{492196A0-40D0-4A77-93D7-1F834FC9F3D9}" destId="{E31CDD4A-674D-4D37-B3D2-7AC45D52D16F}" srcOrd="1" destOrd="0" presId="urn:microsoft.com/office/officeart/2018/2/layout/IconLabelDescriptionList"/>
    <dgm:cxn modelId="{0E3F8D21-2A27-A942-9987-2DBA6C527C88}" type="presParOf" srcId="{492196A0-40D0-4A77-93D7-1F834FC9F3D9}" destId="{0DECF5BD-58ED-4562-9BFF-DC1F567EE07B}" srcOrd="2" destOrd="0" presId="urn:microsoft.com/office/officeart/2018/2/layout/IconLabelDescriptionList"/>
    <dgm:cxn modelId="{D4B9B558-8CCE-0045-BEF5-8EE10655956B}" type="presParOf" srcId="{492196A0-40D0-4A77-93D7-1F834FC9F3D9}" destId="{1BA47458-EFD1-4E40-BEF1-AFC239BFBF4D}" srcOrd="3" destOrd="0" presId="urn:microsoft.com/office/officeart/2018/2/layout/IconLabelDescriptionList"/>
    <dgm:cxn modelId="{E28FDCB3-E002-4542-A8E9-4E281022EAF0}" type="presParOf" srcId="{492196A0-40D0-4A77-93D7-1F834FC9F3D9}" destId="{23ADBA38-ED61-47B7-82C1-9255A1C8F990}" srcOrd="4" destOrd="0" presId="urn:microsoft.com/office/officeart/2018/2/layout/IconLabelDescriptionList"/>
    <dgm:cxn modelId="{7B82ADD7-6CFA-C541-ADCE-CF26CA40AE99}" type="presParOf" srcId="{5E0C30CD-54BF-49AA-BDC5-2A358F86254A}" destId="{33ED8247-6C9B-4054-9546-24D14593D990}" srcOrd="1" destOrd="0" presId="urn:microsoft.com/office/officeart/2018/2/layout/IconLabelDescriptionList"/>
    <dgm:cxn modelId="{25ABF8CC-6917-A242-8B64-0A1F5C915C94}" type="presParOf" srcId="{5E0C30CD-54BF-49AA-BDC5-2A358F86254A}" destId="{F12EFE09-6817-4097-8BAA-9CCFAA7A21D6}" srcOrd="2" destOrd="0" presId="urn:microsoft.com/office/officeart/2018/2/layout/IconLabelDescriptionList"/>
    <dgm:cxn modelId="{C04049AF-7AC0-9B40-BA06-BF580EAE768B}" type="presParOf" srcId="{F12EFE09-6817-4097-8BAA-9CCFAA7A21D6}" destId="{A80BB13C-8E61-4617-9C00-AADFA6B0BBFF}" srcOrd="0" destOrd="0" presId="urn:microsoft.com/office/officeart/2018/2/layout/IconLabelDescriptionList"/>
    <dgm:cxn modelId="{EC1EDB25-D388-CC48-A5BE-C150B32D6266}" type="presParOf" srcId="{F12EFE09-6817-4097-8BAA-9CCFAA7A21D6}" destId="{09D81261-71EA-4B52-8A79-FCFADD818F9D}" srcOrd="1" destOrd="0" presId="urn:microsoft.com/office/officeart/2018/2/layout/IconLabelDescriptionList"/>
    <dgm:cxn modelId="{480F36A6-FC90-1849-B2AA-E91EB1398D52}" type="presParOf" srcId="{F12EFE09-6817-4097-8BAA-9CCFAA7A21D6}" destId="{5939D385-0BC2-4409-9284-92790F24305E}" srcOrd="2" destOrd="0" presId="urn:microsoft.com/office/officeart/2018/2/layout/IconLabelDescriptionList"/>
    <dgm:cxn modelId="{9F89FD5B-C950-6147-98F2-8B3A67FD5D3B}" type="presParOf" srcId="{F12EFE09-6817-4097-8BAA-9CCFAA7A21D6}" destId="{F771084C-BAB4-4BF6-AAB3-2D98408EEE06}" srcOrd="3" destOrd="0" presId="urn:microsoft.com/office/officeart/2018/2/layout/IconLabelDescriptionList"/>
    <dgm:cxn modelId="{2538EC27-D480-754E-9EDC-4ED833B618E7}" type="presParOf" srcId="{F12EFE09-6817-4097-8BAA-9CCFAA7A21D6}" destId="{50AE2972-7361-4D06-9180-0CB40EDA902B}" srcOrd="4" destOrd="0" presId="urn:microsoft.com/office/officeart/2018/2/layout/IconLabelDescriptionList"/>
    <dgm:cxn modelId="{1A5CF380-0062-0C46-9E22-E6443D91F73B}" type="presParOf" srcId="{5E0C30CD-54BF-49AA-BDC5-2A358F86254A}" destId="{F1912B3C-4465-49E7-9C53-39CBC8FDC5F3}" srcOrd="3" destOrd="0" presId="urn:microsoft.com/office/officeart/2018/2/layout/IconLabelDescriptionList"/>
    <dgm:cxn modelId="{65CBD3DB-6687-C34F-B3BB-FA162CFBB396}" type="presParOf" srcId="{5E0C30CD-54BF-49AA-BDC5-2A358F86254A}" destId="{D6C2B544-BF44-46BE-98B6-14380264BC64}" srcOrd="4" destOrd="0" presId="urn:microsoft.com/office/officeart/2018/2/layout/IconLabelDescriptionList"/>
    <dgm:cxn modelId="{3BB449E5-8AF2-5241-81E5-340E98C2DA1D}" type="presParOf" srcId="{D6C2B544-BF44-46BE-98B6-14380264BC64}" destId="{49B7C660-C033-4AD7-B06C-0B5396BF6E1F}" srcOrd="0" destOrd="0" presId="urn:microsoft.com/office/officeart/2018/2/layout/IconLabelDescriptionList"/>
    <dgm:cxn modelId="{D51F9ECD-3D3D-BB47-9282-363362A70F4B}" type="presParOf" srcId="{D6C2B544-BF44-46BE-98B6-14380264BC64}" destId="{33792549-0302-4C55-9ECC-7594B452DA51}" srcOrd="1" destOrd="0" presId="urn:microsoft.com/office/officeart/2018/2/layout/IconLabelDescriptionList"/>
    <dgm:cxn modelId="{014CDBB6-394C-924D-B607-376581842DE3}" type="presParOf" srcId="{D6C2B544-BF44-46BE-98B6-14380264BC64}" destId="{14E2CB1C-4653-4AAB-8B4B-8EAE89115A85}" srcOrd="2" destOrd="0" presId="urn:microsoft.com/office/officeart/2018/2/layout/IconLabelDescriptionList"/>
    <dgm:cxn modelId="{DF672AE6-EC62-8948-B515-AEBC174FCB51}" type="presParOf" srcId="{D6C2B544-BF44-46BE-98B6-14380264BC64}" destId="{5BA2B483-BEF0-4B38-9B4C-A348C07795BA}" srcOrd="3" destOrd="0" presId="urn:microsoft.com/office/officeart/2018/2/layout/IconLabelDescriptionList"/>
    <dgm:cxn modelId="{376E82A0-6645-EC4E-91A0-BE618B43C31C}" type="presParOf" srcId="{D6C2B544-BF44-46BE-98B6-14380264BC64}" destId="{E1CA4396-0FFA-43A5-9C32-22F2BFC11A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5E81B-4426-4BE6-A758-8663CF380B8C}">
      <dsp:nvSpPr>
        <dsp:cNvPr id="0" name=""/>
        <dsp:cNvSpPr/>
      </dsp:nvSpPr>
      <dsp:spPr>
        <a:xfrm>
          <a:off x="1582" y="69147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CF5BD-58ED-4562-9BFF-DC1F567EE07B}">
      <dsp:nvSpPr>
        <dsp:cNvPr id="0" name=""/>
        <dsp:cNvSpPr/>
      </dsp:nvSpPr>
      <dsp:spPr>
        <a:xfrm>
          <a:off x="1582" y="1953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Image Processing and Computer Vision: </a:t>
          </a:r>
        </a:p>
      </dsp:txBody>
      <dsp:txXfrm>
        <a:off x="1582" y="1953677"/>
        <a:ext cx="3261093" cy="489164"/>
      </dsp:txXfrm>
    </dsp:sp>
    <dsp:sp modelId="{23ADBA38-ED61-47B7-82C1-9255A1C8F990}">
      <dsp:nvSpPr>
        <dsp:cNvPr id="0" name=""/>
        <dsp:cNvSpPr/>
      </dsp:nvSpPr>
      <dsp:spPr>
        <a:xfrm>
          <a:off x="1582" y="2499038"/>
          <a:ext cx="3261093" cy="10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extraction from X-ray images using CNN models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K-Means clustering and dimensionality reduction (t-SNE) on image features</a:t>
          </a:r>
        </a:p>
      </dsp:txBody>
      <dsp:txXfrm>
        <a:off x="1582" y="2499038"/>
        <a:ext cx="3261093" cy="1002296"/>
      </dsp:txXfrm>
    </dsp:sp>
    <dsp:sp modelId="{A80BB13C-8E61-4617-9C00-AADFA6B0BBFF}">
      <dsp:nvSpPr>
        <dsp:cNvPr id="0" name=""/>
        <dsp:cNvSpPr/>
      </dsp:nvSpPr>
      <dsp:spPr>
        <a:xfrm>
          <a:off x="3833367" y="69147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9D385-0BC2-4409-9284-92790F24305E}">
      <dsp:nvSpPr>
        <dsp:cNvPr id="0" name=""/>
        <dsp:cNvSpPr/>
      </dsp:nvSpPr>
      <dsp:spPr>
        <a:xfrm>
          <a:off x="3833367" y="1953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Natural Language Processing: </a:t>
          </a:r>
        </a:p>
      </dsp:txBody>
      <dsp:txXfrm>
        <a:off x="3833367" y="1953677"/>
        <a:ext cx="3261093" cy="489164"/>
      </dsp:txXfrm>
    </dsp:sp>
    <dsp:sp modelId="{50AE2972-7361-4D06-9180-0CB40EDA902B}">
      <dsp:nvSpPr>
        <dsp:cNvPr id="0" name=""/>
        <dsp:cNvSpPr/>
      </dsp:nvSpPr>
      <dsp:spPr>
        <a:xfrm>
          <a:off x="3833367" y="2499038"/>
          <a:ext cx="3261093" cy="10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NLP extraction of medical concepts from findings and impressions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Frequency analysis and ranking of extracted terms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 summarization of prevalent linked terms in findings and impressions</a:t>
          </a:r>
        </a:p>
      </dsp:txBody>
      <dsp:txXfrm>
        <a:off x="3833367" y="2499038"/>
        <a:ext cx="3261093" cy="1002296"/>
      </dsp:txXfrm>
    </dsp:sp>
    <dsp:sp modelId="{49B7C660-C033-4AD7-B06C-0B5396BF6E1F}">
      <dsp:nvSpPr>
        <dsp:cNvPr id="0" name=""/>
        <dsp:cNvSpPr/>
      </dsp:nvSpPr>
      <dsp:spPr>
        <a:xfrm>
          <a:off x="7665152" y="69147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CB1C-4653-4AAB-8B4B-8EAE89115A85}">
      <dsp:nvSpPr>
        <dsp:cNvPr id="0" name=""/>
        <dsp:cNvSpPr/>
      </dsp:nvSpPr>
      <dsp:spPr>
        <a:xfrm>
          <a:off x="7665152" y="1953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Image Captioning:</a:t>
          </a:r>
        </a:p>
      </dsp:txBody>
      <dsp:txXfrm>
        <a:off x="7665152" y="1953677"/>
        <a:ext cx="3261093" cy="489164"/>
      </dsp:txXfrm>
    </dsp:sp>
    <dsp:sp modelId="{E1CA4396-0FFA-43A5-9C32-22F2BFC11A77}">
      <dsp:nvSpPr>
        <dsp:cNvPr id="0" name=""/>
        <dsp:cNvSpPr/>
      </dsp:nvSpPr>
      <dsp:spPr>
        <a:xfrm>
          <a:off x="7665152" y="2499038"/>
          <a:ext cx="3261093" cy="10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Generating caption for the X-ray image by experimenting with VGG, RNN and LSTM models.</a:t>
          </a:r>
        </a:p>
      </dsp:txBody>
      <dsp:txXfrm>
        <a:off x="7665152" y="2499038"/>
        <a:ext cx="3261093" cy="1002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5714-A819-07DC-B2F0-8CEC02E8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EA9A6-9FC9-2E3B-4C18-7B68D5798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2A64-0088-C10C-9661-B77D3C5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3331-3AC8-6076-F31B-DD9CC297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FE06-03D6-BF34-ED6D-6A4BAC7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E15-6812-2D3E-A5F2-2D6D34B0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91D1F-ECE5-AC3B-518D-F99EC828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6B84-93F3-162E-7CC9-971886CA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2526-FB51-5706-0A82-A2498D8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DD48-3259-E130-4E73-AA3EC19E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D7351-843D-23A4-A7E7-436C107BA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A5CFB-CC54-4D17-EA07-8DBC18D9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8B9F-FD1B-BDA6-4951-439E489F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26A1-CE58-B209-9CBE-637137FA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6163-A259-1E7C-4CA4-3FA610ED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AA36-4EB6-469E-2137-F4205355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C7B4-1EDA-9B73-84CC-53B2E58B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63E2-1556-94BE-4352-404981FE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9E81-0912-63C0-86C3-D4221FB0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9BA8-7527-54E8-337D-27BD4ADC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222E-6005-2C8E-34BF-830DF723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BA01-9FA4-BE46-3FDD-9BF8517F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BD04-2553-F55D-114B-4A2ABB40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816D-E540-B608-3E1D-A38D69D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59F0-84E2-5D79-1124-522515B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2106-ACF9-BBB4-7E16-96B06336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BDDE-69C8-FE35-323A-DA93D15CA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1C17-FC99-651E-D298-484D7DFE3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79BC-3DFE-0584-FDC6-45C80FA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F1B40-60E2-9BA8-8BBB-638D2B57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158A-F3CA-B30B-E5CF-DD6F16D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727-0AB0-8E63-EB7A-CAA701F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D0A6-93A6-3A0F-9D8E-40B2512B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CCD0-58C9-AA0F-A1F0-322587C9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04A47-0889-6B40-E697-3CB02859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DC1A9-4E8B-44AA-1C79-BDD53BE8B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74184-86F0-3089-5273-B1DBEAB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1F140-E634-DCA3-8008-D7E71E9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6D15C-4B2B-679F-0D1D-E40EAAF0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17E-771E-34E7-9202-350E466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A2F6C-C94E-53CA-FF88-D5761A4A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8765-F450-B6FB-1A84-EA938C12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E91A3-5BBC-0E27-3D47-E3368142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D2FE4-706C-355C-0F1F-D07E20EF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567B7-30F6-49B7-CF3C-6F49B76B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D62C-C291-080C-D4D8-368F6BC4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F9C-E0ED-BC19-4EA5-F540E9D3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C0-034C-755E-34B6-CD800F44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1DEB-13C1-85A9-8A3A-98170671F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71C1-5FF9-A52B-A6EA-675959A5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B03B-EC5C-322E-6FBC-E3765F48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2230-6250-2104-EF25-7DE31E35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2B0A-4519-E6A3-9E56-5D06D452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54DBC-FC3C-96D3-D570-C9CAE3F5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0123D-4E12-736C-561D-E6CC860FC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32B2-4EC8-11A7-50D5-7AEA802D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2138-43A0-45A0-D026-310F8D53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FB9E-06A1-110E-C8F5-C1D7D19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86790-25CB-7E92-9D12-11C51BA9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F96A-59B7-AF2C-7FB3-106F9BBA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0EF3-E835-BD54-4212-049A4D241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D294A-849B-B946-920D-69A972963D3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F0DB-6F50-56F0-04E8-431648E5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3EC5-1001-38A6-3418-4209327E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A69F0-B04F-7743-8492-228DF9F6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x-ray of a human chest&#10;&#10;Description automatically generated">
            <a:extLst>
              <a:ext uri="{FF2B5EF4-FFF2-40B4-BE49-F238E27FC236}">
                <a16:creationId xmlns:a16="http://schemas.microsoft.com/office/drawing/2014/main" id="{D6C943B7-D346-A20C-F9AF-EEB987619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40" r="9091" b="2755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F2632-DC1C-E3D9-E391-7A40794F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68" y="771988"/>
            <a:ext cx="4537494" cy="377493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X-ray vision: Extracting diagnostic insights from chest images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13B04-A8BF-C32D-DD6E-5C11EDB1A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20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Team Members:</a:t>
            </a:r>
            <a:br>
              <a:rPr lang="en-US" sz="2000" dirty="0"/>
            </a:br>
            <a:r>
              <a:rPr lang="en-US" sz="2000" dirty="0"/>
              <a:t>Sai Akhil </a:t>
            </a:r>
            <a:r>
              <a:rPr lang="en-US" sz="2000" dirty="0" err="1"/>
              <a:t>Rayapudi</a:t>
            </a:r>
            <a:endParaRPr lang="en-US" sz="20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/>
              <a:t>Jayatha</a:t>
            </a:r>
            <a:r>
              <a:rPr lang="en-US" sz="2000" dirty="0"/>
              <a:t> Chandra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/>
              <a:t>Lahari</a:t>
            </a:r>
            <a:r>
              <a:rPr lang="en-US" sz="2000" dirty="0"/>
              <a:t> </a:t>
            </a:r>
            <a:r>
              <a:rPr lang="en-US" sz="2000" dirty="0" err="1"/>
              <a:t>Boni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5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2391B-EFE1-C287-ECDB-0C741CED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EF4A-7827-8D2D-EBEF-C01D4203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medical fields, interpreting X-ray images can be a significant challenge often creating a stressful situation for patients and healthcare professionals alike. Recognizing this, our project aims to harness the power of image processing to provide interpretable insights from chest X-ray images.</a:t>
            </a:r>
          </a:p>
        </p:txBody>
      </p:sp>
    </p:spTree>
    <p:extLst>
      <p:ext uri="{BB962C8B-B14F-4D97-AF65-F5344CB8AC3E}">
        <p14:creationId xmlns:p14="http://schemas.microsoft.com/office/powerpoint/2010/main" val="12638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6F1B-10B8-0231-33FD-4A00A814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39D3-14F7-ED46-90FB-B25A0170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project aims to categorize the images into meaningful clusters that represent distinct anatomical and pathological conditions.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analysis is intended to support medical professionals, improve diagnostic processes, and enhance educational resources.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7CA3A646-34FE-7F88-714A-DF2AB605A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312986-427A-0A90-6821-FA7024C1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E29B7-BFF0-40D2-515A-24CD7468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60"/>
          <a:stretch/>
        </p:blipFill>
        <p:spPr>
          <a:xfrm>
            <a:off x="1371598" y="2263618"/>
            <a:ext cx="4142511" cy="2191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077DB-02E1-1B33-2CDE-9737BA0B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9" y="2262632"/>
            <a:ext cx="5186556" cy="21913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EF90-240D-47A7-A707-1EFFD053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4682836"/>
            <a:ext cx="9496427" cy="177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Indiana University Chest X-Ray dataset </a:t>
            </a:r>
          </a:p>
          <a:p>
            <a:pPr marL="0" indent="0">
              <a:buNone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Size: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7,000 chest X-ray images</a:t>
            </a:r>
          </a:p>
          <a:p>
            <a:pPr marL="0" indent="0">
              <a:buNone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Two primary components: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the radiographic images and two CSV files – one containing the medical reports and the other detailing the image projections.</a:t>
            </a:r>
          </a:p>
          <a:p>
            <a:pPr marL="0" indent="0">
              <a:buNone/>
            </a:pP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8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6C3DD-5158-0D84-BEE1-3BEECF75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Technical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BE819-1A63-06FF-6845-0073E9196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4004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5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C4B4-4818-68EE-ED0D-FCDAD269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877" y="1177123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7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X-ray vision: Extracting diagnostic insights from chest images </vt:lpstr>
      <vt:lpstr>Problem Statement</vt:lpstr>
      <vt:lpstr>Solution Approach</vt:lpstr>
      <vt:lpstr>Dataset Description</vt:lpstr>
      <vt:lpstr>Technical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vision: Extracting diagnostic insights from chest images </dc:title>
  <dc:creator>Sai Akhil Rayapudi</dc:creator>
  <cp:lastModifiedBy>Sai Akhil Rayapudi</cp:lastModifiedBy>
  <cp:revision>3</cp:revision>
  <dcterms:created xsi:type="dcterms:W3CDTF">2024-03-18T02:34:31Z</dcterms:created>
  <dcterms:modified xsi:type="dcterms:W3CDTF">2024-03-18T03:19:01Z</dcterms:modified>
</cp:coreProperties>
</file>