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 d="100"/>
          <a:sy n="15" d="100"/>
        </p:scale>
        <p:origin x="1362"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6D5E66F-9009-47ED-BB8E-E6EE944B4014}"/>
              </a:ext>
            </a:extLst>
          </p:cNvPr>
          <p:cNvSpPr>
            <a:spLocks noGrp="1"/>
          </p:cNvSpPr>
          <p:nvPr>
            <p:ph type="body" sz="quarter" idx="10" hasCustomPrompt="1"/>
          </p:nvPr>
        </p:nvSpPr>
        <p:spPr>
          <a:xfrm>
            <a:off x="914400" y="75438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Add a succinct introduction to the focus of this project.  You should name this section appropriately (Introduction, Problem Statement, </a:t>
            </a:r>
            <a:r>
              <a:rPr lang="en-US" dirty="0" err="1"/>
              <a:t>etc</a:t>
            </a:r>
            <a:r>
              <a:rPr lang="en-US" dirty="0"/>
              <a:t>).  Font size should not be less than 36</a:t>
            </a:r>
          </a:p>
        </p:txBody>
      </p:sp>
      <p:sp>
        <p:nvSpPr>
          <p:cNvPr id="22" name="Text Placeholder 15">
            <a:extLst>
              <a:ext uri="{FF2B5EF4-FFF2-40B4-BE49-F238E27FC236}">
                <a16:creationId xmlns:a16="http://schemas.microsoft.com/office/drawing/2014/main" id="{11ECAA6F-8BF8-47E6-822C-3181D97DA5A4}"/>
              </a:ext>
            </a:extLst>
          </p:cNvPr>
          <p:cNvSpPr>
            <a:spLocks noGrp="1"/>
          </p:cNvSpPr>
          <p:nvPr>
            <p:ph type="body" sz="quarter" idx="12" hasCustomPrompt="1"/>
          </p:nvPr>
        </p:nvSpPr>
        <p:spPr>
          <a:xfrm>
            <a:off x="32918400" y="7543800"/>
            <a:ext cx="10058400" cy="194310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i="0">
                <a:latin typeface="+mn-lt"/>
              </a:defRPr>
            </a:lvl1pPr>
          </a:lstStyle>
          <a:p>
            <a:pPr lvl="0"/>
            <a:r>
              <a:rPr lang="en-US" dirty="0"/>
              <a:t>Draw conclusions here. Do not just restate your results, but draw new information from them.  Summarize what you learned.</a:t>
            </a:r>
          </a:p>
        </p:txBody>
      </p:sp>
      <p:sp>
        <p:nvSpPr>
          <p:cNvPr id="28" name="Text Placeholder 15">
            <a:extLst>
              <a:ext uri="{FF2B5EF4-FFF2-40B4-BE49-F238E27FC236}">
                <a16:creationId xmlns:a16="http://schemas.microsoft.com/office/drawing/2014/main" id="{74161529-3307-4BDF-8138-E78B39B4B615}"/>
              </a:ext>
            </a:extLst>
          </p:cNvPr>
          <p:cNvSpPr>
            <a:spLocks noGrp="1"/>
          </p:cNvSpPr>
          <p:nvPr>
            <p:ph type="body" sz="quarter" idx="18"/>
          </p:nvPr>
        </p:nvSpPr>
        <p:spPr>
          <a:xfrm>
            <a:off x="11887200" y="7543800"/>
            <a:ext cx="20116800" cy="19431000"/>
          </a:xfrm>
          <a:solidFill>
            <a:schemeClr val="bg1">
              <a:alpha val="70000"/>
            </a:schemeClr>
          </a:solidFill>
          <a:effectLst>
            <a:glow rad="101600">
              <a:srgbClr val="006747">
                <a:alpha val="40000"/>
              </a:srgbClr>
            </a:glow>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endParaRPr lang="en-US" dirty="0"/>
          </a:p>
        </p:txBody>
      </p:sp>
      <p:sp>
        <p:nvSpPr>
          <p:cNvPr id="2" name="Title 1"/>
          <p:cNvSpPr>
            <a:spLocks noGrp="1"/>
          </p:cNvSpPr>
          <p:nvPr>
            <p:ph type="ctrTitle" hasCustomPrompt="1"/>
          </p:nvPr>
        </p:nvSpPr>
        <p:spPr>
          <a:xfrm>
            <a:off x="4946904" y="669497"/>
            <a:ext cx="33997392" cy="2560320"/>
          </a:xfrm>
        </p:spPr>
        <p:txBody>
          <a:bodyPr anchor="ctr" anchorCtr="0">
            <a:normAutofit/>
          </a:bodyPr>
          <a:lstStyle>
            <a:lvl1pPr algn="ctr">
              <a:defRPr sz="9600">
                <a:solidFill>
                  <a:schemeClr val="bg1"/>
                </a:solidFill>
              </a:defRPr>
            </a:lvl1pPr>
          </a:lstStyle>
          <a:p>
            <a:r>
              <a:rPr lang="en-US" dirty="0"/>
              <a:t>Project title</a:t>
            </a:r>
            <a:br>
              <a:rPr lang="en-US" dirty="0"/>
            </a:br>
            <a:r>
              <a:rPr lang="en-US" dirty="0"/>
              <a:t>Should not exceed 2 lines</a:t>
            </a:r>
          </a:p>
        </p:txBody>
      </p:sp>
      <p:sp>
        <p:nvSpPr>
          <p:cNvPr id="20" name="Text Placeholder 19">
            <a:extLst>
              <a:ext uri="{FF2B5EF4-FFF2-40B4-BE49-F238E27FC236}">
                <a16:creationId xmlns:a16="http://schemas.microsoft.com/office/drawing/2014/main" id="{6176E7FB-5EE2-4130-8605-3413E722BE9F}"/>
              </a:ext>
            </a:extLst>
          </p:cNvPr>
          <p:cNvSpPr>
            <a:spLocks noGrp="1"/>
          </p:cNvSpPr>
          <p:nvPr>
            <p:ph type="body" sz="quarter" idx="11" hasCustomPrompt="1"/>
          </p:nvPr>
        </p:nvSpPr>
        <p:spPr>
          <a:xfrm>
            <a:off x="914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Introduction</a:t>
            </a:r>
          </a:p>
        </p:txBody>
      </p:sp>
      <p:sp>
        <p:nvSpPr>
          <p:cNvPr id="23" name="Text Placeholder 19">
            <a:extLst>
              <a:ext uri="{FF2B5EF4-FFF2-40B4-BE49-F238E27FC236}">
                <a16:creationId xmlns:a16="http://schemas.microsoft.com/office/drawing/2014/main" id="{F4F2A96E-4378-4CF0-B899-C10E83F2ECE8}"/>
              </a:ext>
            </a:extLst>
          </p:cNvPr>
          <p:cNvSpPr>
            <a:spLocks noGrp="1"/>
          </p:cNvSpPr>
          <p:nvPr>
            <p:ph type="body" sz="quarter" idx="13" hasCustomPrompt="1"/>
          </p:nvPr>
        </p:nvSpPr>
        <p:spPr>
          <a:xfrm>
            <a:off x="32918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Conclusion</a:t>
            </a:r>
          </a:p>
        </p:txBody>
      </p:sp>
      <p:sp>
        <p:nvSpPr>
          <p:cNvPr id="24" name="Text Placeholder 15">
            <a:extLst>
              <a:ext uri="{FF2B5EF4-FFF2-40B4-BE49-F238E27FC236}">
                <a16:creationId xmlns:a16="http://schemas.microsoft.com/office/drawing/2014/main" id="{CD32646F-4A35-470F-AFA8-9E40AB71E4D4}"/>
              </a:ext>
            </a:extLst>
          </p:cNvPr>
          <p:cNvSpPr>
            <a:spLocks noGrp="1"/>
          </p:cNvSpPr>
          <p:nvPr>
            <p:ph type="body" sz="quarter" idx="14" hasCustomPrompt="1"/>
          </p:nvPr>
        </p:nvSpPr>
        <p:spPr>
          <a:xfrm>
            <a:off x="914400" y="182880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tools or methodologies you used; briefly describe your process. </a:t>
            </a:r>
          </a:p>
          <a:p>
            <a:pPr lvl="0"/>
            <a:endParaRPr lang="en-US" dirty="0"/>
          </a:p>
        </p:txBody>
      </p:sp>
      <p:sp>
        <p:nvSpPr>
          <p:cNvPr id="25" name="Text Placeholder 19">
            <a:extLst>
              <a:ext uri="{FF2B5EF4-FFF2-40B4-BE49-F238E27FC236}">
                <a16:creationId xmlns:a16="http://schemas.microsoft.com/office/drawing/2014/main" id="{7606CCBB-CB88-413D-A464-22C730DB7423}"/>
              </a:ext>
            </a:extLst>
          </p:cNvPr>
          <p:cNvSpPr>
            <a:spLocks noGrp="1"/>
          </p:cNvSpPr>
          <p:nvPr>
            <p:ph type="body" sz="quarter" idx="15" hasCustomPrompt="1"/>
          </p:nvPr>
        </p:nvSpPr>
        <p:spPr>
          <a:xfrm>
            <a:off x="914400" y="171450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Materials/Methods</a:t>
            </a:r>
          </a:p>
        </p:txBody>
      </p:sp>
      <p:sp>
        <p:nvSpPr>
          <p:cNvPr id="26" name="Text Placeholder 15">
            <a:extLst>
              <a:ext uri="{FF2B5EF4-FFF2-40B4-BE49-F238E27FC236}">
                <a16:creationId xmlns:a16="http://schemas.microsoft.com/office/drawing/2014/main" id="{A3DED52D-79A8-4AA3-AA78-01A5C4BA7524}"/>
              </a:ext>
            </a:extLst>
          </p:cNvPr>
          <p:cNvSpPr>
            <a:spLocks noGrp="1"/>
          </p:cNvSpPr>
          <p:nvPr>
            <p:ph type="body" sz="quarter" idx="16" hasCustomPrompt="1"/>
          </p:nvPr>
        </p:nvSpPr>
        <p:spPr>
          <a:xfrm>
            <a:off x="914400" y="29032200"/>
            <a:ext cx="205740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normAutofit/>
          </a:bodyPr>
          <a:lstStyle>
            <a:lvl1pPr marL="0" indent="0">
              <a:buFont typeface="Arial" panose="020B0604020202020204" pitchFamily="34" charset="0"/>
              <a:buNone/>
              <a:defRPr sz="6600">
                <a:latin typeface="+mn-lt"/>
              </a:defRPr>
            </a:lvl1pPr>
          </a:lstStyle>
          <a:p>
            <a:pPr lvl="0"/>
            <a:r>
              <a:rPr lang="en-US" dirty="0"/>
              <a:t>List primary resources, links for tools, </a:t>
            </a:r>
            <a:r>
              <a:rPr lang="en-US" dirty="0" err="1"/>
              <a:t>etc</a:t>
            </a:r>
            <a:r>
              <a:rPr lang="en-US" dirty="0"/>
              <a:t> here.  This text can be smaller (as it is not the focus of your poster); do not go smaller than 24 pt. font.</a:t>
            </a:r>
          </a:p>
        </p:txBody>
      </p:sp>
      <p:sp>
        <p:nvSpPr>
          <p:cNvPr id="27" name="Text Placeholder 19">
            <a:extLst>
              <a:ext uri="{FF2B5EF4-FFF2-40B4-BE49-F238E27FC236}">
                <a16:creationId xmlns:a16="http://schemas.microsoft.com/office/drawing/2014/main" id="{B4E0C4AA-0531-4C45-BA36-9C088D53B259}"/>
              </a:ext>
            </a:extLst>
          </p:cNvPr>
          <p:cNvSpPr>
            <a:spLocks noGrp="1"/>
          </p:cNvSpPr>
          <p:nvPr>
            <p:ph type="body" sz="quarter" idx="17" hasCustomPrompt="1"/>
          </p:nvPr>
        </p:nvSpPr>
        <p:spPr>
          <a:xfrm>
            <a:off x="914400" y="27889200"/>
            <a:ext cx="205740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Bibliography, Additional Resources</a:t>
            </a:r>
          </a:p>
        </p:txBody>
      </p:sp>
      <p:sp>
        <p:nvSpPr>
          <p:cNvPr id="29" name="Text Placeholder 19">
            <a:extLst>
              <a:ext uri="{FF2B5EF4-FFF2-40B4-BE49-F238E27FC236}">
                <a16:creationId xmlns:a16="http://schemas.microsoft.com/office/drawing/2014/main" id="{D97286D3-0DCF-458A-BC3C-E861081AAD52}"/>
              </a:ext>
            </a:extLst>
          </p:cNvPr>
          <p:cNvSpPr>
            <a:spLocks noGrp="1"/>
          </p:cNvSpPr>
          <p:nvPr>
            <p:ph type="body" sz="quarter" idx="19" hasCustomPrompt="1"/>
          </p:nvPr>
        </p:nvSpPr>
        <p:spPr>
          <a:xfrm>
            <a:off x="11887200" y="6400800"/>
            <a:ext cx="201168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Results</a:t>
            </a:r>
          </a:p>
        </p:txBody>
      </p:sp>
      <p:sp>
        <p:nvSpPr>
          <p:cNvPr id="30" name="Text Placeholder 15">
            <a:extLst>
              <a:ext uri="{FF2B5EF4-FFF2-40B4-BE49-F238E27FC236}">
                <a16:creationId xmlns:a16="http://schemas.microsoft.com/office/drawing/2014/main" id="{445B09A0-E4B9-499C-AAD0-CFD28A9E7B55}"/>
              </a:ext>
            </a:extLst>
          </p:cNvPr>
          <p:cNvSpPr>
            <a:spLocks noGrp="1"/>
          </p:cNvSpPr>
          <p:nvPr>
            <p:ph type="body" sz="quarter" idx="20" hasCustomPrompt="1"/>
          </p:nvPr>
        </p:nvSpPr>
        <p:spPr>
          <a:xfrm>
            <a:off x="32918400" y="29032200"/>
            <a:ext cx="100584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4800">
                <a:latin typeface="+mn-lt"/>
              </a:defRPr>
            </a:lvl1pPr>
          </a:lstStyle>
          <a:p>
            <a:pPr lvl="0"/>
            <a:r>
              <a:rPr lang="en-US" dirty="0"/>
              <a:t>Put repository information here, links to final project (if web hosted), </a:t>
            </a:r>
            <a:r>
              <a:rPr lang="en-US" dirty="0" err="1"/>
              <a:t>etc</a:t>
            </a:r>
            <a:r>
              <a:rPr lang="en-US" dirty="0"/>
              <a:t/>
            </a:r>
            <a:br>
              <a:rPr lang="en-US" dirty="0"/>
            </a:br>
            <a:r>
              <a:rPr lang="en-US" dirty="0"/>
              <a:t>Make </a:t>
            </a:r>
            <a:r>
              <a:rPr lang="en-US" dirty="0" err="1"/>
              <a:t>urls</a:t>
            </a:r>
            <a:r>
              <a:rPr lang="en-US" dirty="0"/>
              <a:t> easy to find (</a:t>
            </a:r>
            <a:r>
              <a:rPr lang="en-US" dirty="0" err="1"/>
              <a:t>url</a:t>
            </a:r>
            <a:r>
              <a:rPr lang="en-US" dirty="0"/>
              <a:t> </a:t>
            </a:r>
            <a:r>
              <a:rPr lang="en-US" dirty="0" err="1"/>
              <a:t>shortener</a:t>
            </a:r>
            <a:r>
              <a:rPr lang="en-US" dirty="0"/>
              <a:t>, </a:t>
            </a:r>
            <a:r>
              <a:rPr lang="en-US" dirty="0" err="1"/>
              <a:t>etc</a:t>
            </a:r>
            <a:r>
              <a:rPr lang="en-US" dirty="0"/>
              <a:t>)</a:t>
            </a:r>
          </a:p>
          <a:p>
            <a:pPr lvl="0"/>
            <a:endParaRPr lang="en-US" dirty="0"/>
          </a:p>
        </p:txBody>
      </p:sp>
      <p:sp>
        <p:nvSpPr>
          <p:cNvPr id="31" name="Text Placeholder 19">
            <a:extLst>
              <a:ext uri="{FF2B5EF4-FFF2-40B4-BE49-F238E27FC236}">
                <a16:creationId xmlns:a16="http://schemas.microsoft.com/office/drawing/2014/main" id="{B6D57FAF-8E5A-4883-A160-305F7FDE5D17}"/>
              </a:ext>
            </a:extLst>
          </p:cNvPr>
          <p:cNvSpPr>
            <a:spLocks noGrp="1"/>
          </p:cNvSpPr>
          <p:nvPr>
            <p:ph type="body" sz="quarter" idx="21" hasCustomPrompt="1"/>
          </p:nvPr>
        </p:nvSpPr>
        <p:spPr>
          <a:xfrm>
            <a:off x="32918400" y="278892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Further Information</a:t>
            </a:r>
          </a:p>
        </p:txBody>
      </p:sp>
      <p:sp>
        <p:nvSpPr>
          <p:cNvPr id="32" name="Text Placeholder 15">
            <a:extLst>
              <a:ext uri="{FF2B5EF4-FFF2-40B4-BE49-F238E27FC236}">
                <a16:creationId xmlns:a16="http://schemas.microsoft.com/office/drawing/2014/main" id="{C7A5DCD1-D6DC-42D4-A4EE-2B1EE7DCCACF}"/>
              </a:ext>
            </a:extLst>
          </p:cNvPr>
          <p:cNvSpPr>
            <a:spLocks noGrp="1"/>
          </p:cNvSpPr>
          <p:nvPr>
            <p:ph type="body" sz="quarter" idx="22" hasCustomPrompt="1"/>
          </p:nvPr>
        </p:nvSpPr>
        <p:spPr>
          <a:xfrm>
            <a:off x="22402800" y="29032200"/>
            <a:ext cx="96012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sponsors, mentors, </a:t>
            </a:r>
            <a:r>
              <a:rPr lang="en-US" dirty="0" err="1"/>
              <a:t>etc</a:t>
            </a:r>
            <a:r>
              <a:rPr lang="en-US" dirty="0"/>
              <a:t> here.</a:t>
            </a:r>
          </a:p>
        </p:txBody>
      </p:sp>
      <p:sp>
        <p:nvSpPr>
          <p:cNvPr id="33" name="Text Placeholder 19">
            <a:extLst>
              <a:ext uri="{FF2B5EF4-FFF2-40B4-BE49-F238E27FC236}">
                <a16:creationId xmlns:a16="http://schemas.microsoft.com/office/drawing/2014/main" id="{D9C3A5D8-588C-42C1-9AAC-5510B78A1128}"/>
              </a:ext>
            </a:extLst>
          </p:cNvPr>
          <p:cNvSpPr>
            <a:spLocks noGrp="1"/>
          </p:cNvSpPr>
          <p:nvPr>
            <p:ph type="body" sz="quarter" idx="23" hasCustomPrompt="1"/>
          </p:nvPr>
        </p:nvSpPr>
        <p:spPr>
          <a:xfrm>
            <a:off x="22402800" y="27889200"/>
            <a:ext cx="96012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Acknowledgements</a:t>
            </a:r>
          </a:p>
        </p:txBody>
      </p:sp>
      <p:pic>
        <p:nvPicPr>
          <p:cNvPr id="1030" name="Picture 6" descr="https://www.nwmissouri.edu/marketing/images/design/logos/N60-2Stack-W.png">
            <a:extLst>
              <a:ext uri="{FF2B5EF4-FFF2-40B4-BE49-F238E27FC236}">
                <a16:creationId xmlns:a16="http://schemas.microsoft.com/office/drawing/2014/main" id="{50547536-0CA8-4774-955F-78103C8DB4F0}"/>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39456360" y="512064"/>
            <a:ext cx="3920693" cy="443484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33">
            <a:extLst>
              <a:ext uri="{FF2B5EF4-FFF2-40B4-BE49-F238E27FC236}">
                <a16:creationId xmlns:a16="http://schemas.microsoft.com/office/drawing/2014/main" id="{8C3ECC03-D912-4EB3-A934-2B129A105359}"/>
              </a:ext>
            </a:extLst>
          </p:cNvPr>
          <p:cNvSpPr>
            <a:spLocks noGrp="1"/>
          </p:cNvSpPr>
          <p:nvPr>
            <p:ph sz="quarter" idx="24" hasCustomPrompt="1"/>
          </p:nvPr>
        </p:nvSpPr>
        <p:spPr>
          <a:xfrm>
            <a:off x="512064" y="512064"/>
            <a:ext cx="3922776" cy="4434840"/>
          </a:xfrm>
        </p:spPr>
        <p:txBody>
          <a:bodyPr>
            <a:noAutofit/>
          </a:bodyPr>
          <a:lstStyle>
            <a:lvl1pPr marL="0" indent="0">
              <a:buNone/>
              <a:defRPr sz="5400">
                <a:solidFill>
                  <a:schemeClr val="bg1"/>
                </a:solidFill>
              </a:defRPr>
            </a:lvl1pPr>
          </a:lstStyle>
          <a:p>
            <a:pPr lvl="0"/>
            <a:r>
              <a:rPr lang="en-US" dirty="0"/>
              <a:t>Add additional appropriate graphic/logo here</a:t>
            </a:r>
          </a:p>
        </p:txBody>
      </p:sp>
      <p:sp>
        <p:nvSpPr>
          <p:cNvPr id="6" name="Text Placeholder 5">
            <a:extLst>
              <a:ext uri="{FF2B5EF4-FFF2-40B4-BE49-F238E27FC236}">
                <a16:creationId xmlns:a16="http://schemas.microsoft.com/office/drawing/2014/main" id="{53F188B7-C6D1-4738-B4EC-BBEFDCC229C9}"/>
              </a:ext>
            </a:extLst>
          </p:cNvPr>
          <p:cNvSpPr>
            <a:spLocks noGrp="1"/>
          </p:cNvSpPr>
          <p:nvPr>
            <p:ph type="body" sz="quarter" idx="25" hasCustomPrompt="1"/>
          </p:nvPr>
        </p:nvSpPr>
        <p:spPr>
          <a:xfrm>
            <a:off x="4946904" y="3380693"/>
            <a:ext cx="33997392" cy="914400"/>
          </a:xfrm>
        </p:spPr>
        <p:txBody>
          <a:bodyPr anchor="ctr" anchorCtr="0"/>
          <a:lstStyle>
            <a:lvl1pPr marL="0" indent="0" algn="ctr">
              <a:lnSpc>
                <a:spcPct val="100000"/>
              </a:lnSpc>
              <a:buNone/>
              <a:defRPr sz="6000">
                <a:solidFill>
                  <a:schemeClr val="bg1"/>
                </a:solidFill>
              </a:defRPr>
            </a:lvl1pPr>
          </a:lstStyle>
          <a:p>
            <a:pPr lvl="0"/>
            <a:r>
              <a:rPr lang="en-US" dirty="0"/>
              <a:t>Author Name(s)</a:t>
            </a:r>
          </a:p>
        </p:txBody>
      </p:sp>
      <p:sp>
        <p:nvSpPr>
          <p:cNvPr id="39" name="Text Placeholder 5">
            <a:extLst>
              <a:ext uri="{FF2B5EF4-FFF2-40B4-BE49-F238E27FC236}">
                <a16:creationId xmlns:a16="http://schemas.microsoft.com/office/drawing/2014/main" id="{BEDC5CEC-772F-4CE6-8FEB-CEB37B70F49D}"/>
              </a:ext>
            </a:extLst>
          </p:cNvPr>
          <p:cNvSpPr>
            <a:spLocks noGrp="1"/>
          </p:cNvSpPr>
          <p:nvPr>
            <p:ph type="body" sz="quarter" idx="26" hasCustomPrompt="1"/>
          </p:nvPr>
        </p:nvSpPr>
        <p:spPr>
          <a:xfrm>
            <a:off x="4946904" y="4404422"/>
            <a:ext cx="33997392" cy="914400"/>
          </a:xfrm>
        </p:spPr>
        <p:txBody>
          <a:bodyPr anchor="ctr" anchorCtr="0"/>
          <a:lstStyle>
            <a:lvl1pPr marL="0" indent="0" algn="ctr">
              <a:lnSpc>
                <a:spcPct val="100000"/>
              </a:lnSpc>
              <a:buNone/>
              <a:defRPr sz="6000">
                <a:solidFill>
                  <a:schemeClr val="bg1"/>
                </a:solidFill>
              </a:defRPr>
            </a:lvl1pPr>
          </a:lstStyle>
          <a:p>
            <a:pPr lvl="0"/>
            <a:r>
              <a:rPr lang="en-US" dirty="0"/>
              <a:t>Contact and Affiliations</a:t>
            </a:r>
          </a:p>
        </p:txBody>
      </p:sp>
    </p:spTree>
    <p:extLst>
      <p:ext uri="{BB962C8B-B14F-4D97-AF65-F5344CB8AC3E}">
        <p14:creationId xmlns:p14="http://schemas.microsoft.com/office/powerpoint/2010/main" val="34657405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695B7AD-C0E4-4106-98F1-A426950388A1}" type="datetimeFigureOut">
              <a:rPr lang="en-US" smtClean="0"/>
              <a:t>4/24/2019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E4186B7-4AB0-4B70-BB5B-FE2ED47BEC90}" type="slidenum">
              <a:rPr lang="en-US" smtClean="0"/>
              <a:t>‹#›</a:t>
            </a:fld>
            <a:endParaRPr lang="en-US"/>
          </a:p>
        </p:txBody>
      </p:sp>
    </p:spTree>
    <p:extLst>
      <p:ext uri="{BB962C8B-B14F-4D97-AF65-F5344CB8AC3E}">
        <p14:creationId xmlns:p14="http://schemas.microsoft.com/office/powerpoint/2010/main" val="260741206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5ED08B-B775-435A-9B4F-BDA086DCE7A6}"/>
              </a:ext>
            </a:extLst>
          </p:cNvPr>
          <p:cNvSpPr>
            <a:spLocks noGrp="1"/>
          </p:cNvSpPr>
          <p:nvPr>
            <p:ph type="body" sz="quarter" idx="10"/>
          </p:nvPr>
        </p:nvSpPr>
        <p:spPr>
          <a:xfrm>
            <a:off x="914400" y="7543800"/>
            <a:ext cx="10141528" cy="8686800"/>
          </a:xfrm>
        </p:spPr>
        <p:txBody>
          <a:bodyPr tIns="365760">
            <a:normAutofit fontScale="77500" lnSpcReduction="20000"/>
          </a:bodyPr>
          <a:lstStyle/>
          <a:p>
            <a:pPr algn="just"/>
            <a:r>
              <a:rPr lang="en-US" dirty="0">
                <a:latin typeface="Garamond (Body)"/>
                <a:cs typeface="Times New Roman" panose="02020603050405020304" pitchFamily="18" charset="0"/>
              </a:rPr>
              <a:t>India is going through </a:t>
            </a:r>
            <a:r>
              <a:rPr lang="en-US" dirty="0" smtClean="0">
                <a:latin typeface="Garamond (Body)"/>
                <a:cs typeface="Times New Roman" panose="02020603050405020304" pitchFamily="18" charset="0"/>
              </a:rPr>
              <a:t>an enormous </a:t>
            </a:r>
            <a:r>
              <a:rPr lang="en-US" dirty="0">
                <a:latin typeface="Garamond (Body)"/>
                <a:cs typeface="Times New Roman" panose="02020603050405020304" pitchFamily="18" charset="0"/>
              </a:rPr>
              <a:t>increase in the crime </a:t>
            </a:r>
            <a:r>
              <a:rPr lang="en-US" dirty="0" smtClean="0">
                <a:latin typeface="Garamond (Body)"/>
                <a:cs typeface="Times New Roman" panose="02020603050405020304" pitchFamily="18" charset="0"/>
              </a:rPr>
              <a:t>in the </a:t>
            </a:r>
            <a:r>
              <a:rPr lang="en-US" dirty="0">
                <a:latin typeface="Garamond (Body)"/>
                <a:cs typeface="Times New Roman" panose="02020603050405020304" pitchFamily="18" charset="0"/>
              </a:rPr>
              <a:t>recent past, the data which I am going to work on is going to analyze the crime rates in a particular place and predict the safest cities and places around. I can even say that where the security and police protection should be there. These analysis and predictions will help police department to focus on the current crime rates and change the punishment sections</a:t>
            </a:r>
            <a:r>
              <a:rPr lang="en-US" dirty="0" smtClean="0">
                <a:latin typeface="Garamond (Body)"/>
                <a:cs typeface="Times New Roman" panose="02020603050405020304" pitchFamily="18" charset="0"/>
              </a:rPr>
              <a:t>.</a:t>
            </a:r>
            <a:endParaRPr lang="en-US" dirty="0">
              <a:latin typeface="Garamond (Body)"/>
              <a:cs typeface="Times New Roman" panose="02020603050405020304" pitchFamily="18" charset="0"/>
            </a:endParaRPr>
          </a:p>
        </p:txBody>
      </p:sp>
      <p:sp>
        <p:nvSpPr>
          <p:cNvPr id="3" name="Text Placeholder 2">
            <a:extLst>
              <a:ext uri="{FF2B5EF4-FFF2-40B4-BE49-F238E27FC236}">
                <a16:creationId xmlns:a16="http://schemas.microsoft.com/office/drawing/2014/main" id="{29B455F1-3C6C-4C07-9CB2-BCAEB0D8A7B7}"/>
              </a:ext>
            </a:extLst>
          </p:cNvPr>
          <p:cNvSpPr>
            <a:spLocks noGrp="1"/>
          </p:cNvSpPr>
          <p:nvPr>
            <p:ph type="body" sz="quarter" idx="12"/>
          </p:nvPr>
        </p:nvSpPr>
        <p:spPr/>
        <p:txBody>
          <a:bodyPr tIns="365760"/>
          <a:lstStyle/>
          <a:p>
            <a:pPr marL="857250" indent="-857250">
              <a:buFont typeface="Arial" panose="020B0604020202020204" pitchFamily="34" charset="0"/>
              <a:buChar char="•"/>
            </a:pPr>
            <a:r>
              <a:rPr lang="en-US" dirty="0"/>
              <a:t>Evaluation of </a:t>
            </a:r>
            <a:r>
              <a:rPr lang="en-US" dirty="0" smtClean="0"/>
              <a:t>Crime rate in India for particular years.</a:t>
            </a:r>
            <a:endParaRPr lang="en-US" dirty="0"/>
          </a:p>
          <a:p>
            <a:pPr marL="857250" indent="-857250">
              <a:buFont typeface="Arial" panose="020B0604020202020204" pitchFamily="34" charset="0"/>
              <a:buChar char="•"/>
            </a:pPr>
            <a:r>
              <a:rPr lang="en-US" dirty="0" smtClean="0"/>
              <a:t>Predicts average increase in crime rate every year.</a:t>
            </a:r>
            <a:endParaRPr lang="en-US" sz="5400" dirty="0" smtClean="0"/>
          </a:p>
          <a:p>
            <a:pPr marL="857250" indent="-857250">
              <a:buFont typeface="Arial" panose="020B0604020202020204" pitchFamily="34" charset="0"/>
              <a:buChar char="•"/>
            </a:pPr>
            <a:r>
              <a:rPr lang="en-US" dirty="0" smtClean="0"/>
              <a:t>Provides the graphical representation of crime increase every year and represents number of cases has been reported every year.</a:t>
            </a:r>
            <a:endParaRPr lang="en-US" dirty="0"/>
          </a:p>
        </p:txBody>
      </p:sp>
      <p:sp>
        <p:nvSpPr>
          <p:cNvPr id="4" name="Text Placeholder 3">
            <a:extLst>
              <a:ext uri="{FF2B5EF4-FFF2-40B4-BE49-F238E27FC236}">
                <a16:creationId xmlns:a16="http://schemas.microsoft.com/office/drawing/2014/main" id="{A459AC47-94BC-470C-9B8A-970292C0ADD6}"/>
              </a:ext>
            </a:extLst>
          </p:cNvPr>
          <p:cNvSpPr>
            <a:spLocks noGrp="1"/>
          </p:cNvSpPr>
          <p:nvPr>
            <p:ph type="body" sz="quarter" idx="18"/>
          </p:nvPr>
        </p:nvSpPr>
        <p:spPr>
          <a:xfrm>
            <a:off x="11887200" y="7604822"/>
            <a:ext cx="20116800" cy="19369977"/>
          </a:xfrm>
        </p:spPr>
        <p:txBody>
          <a:bodyPr/>
          <a:lstStyle/>
          <a:p>
            <a:endParaRPr lang="en-US" dirty="0"/>
          </a:p>
          <a:p>
            <a:endParaRPr lang="en-US" dirty="0"/>
          </a:p>
          <a:p>
            <a:endParaRPr lang="en-US" dirty="0"/>
          </a:p>
        </p:txBody>
      </p:sp>
      <p:sp>
        <p:nvSpPr>
          <p:cNvPr id="5" name="Title 4">
            <a:extLst>
              <a:ext uri="{FF2B5EF4-FFF2-40B4-BE49-F238E27FC236}">
                <a16:creationId xmlns:a16="http://schemas.microsoft.com/office/drawing/2014/main" id="{6F7474F1-B7EB-40BD-B650-D37E0AA066A3}"/>
              </a:ext>
            </a:extLst>
          </p:cNvPr>
          <p:cNvSpPr>
            <a:spLocks noGrp="1"/>
          </p:cNvSpPr>
          <p:nvPr>
            <p:ph type="ctrTitle"/>
          </p:nvPr>
        </p:nvSpPr>
        <p:spPr/>
        <p:txBody>
          <a:bodyPr/>
          <a:lstStyle/>
          <a:p>
            <a:r>
              <a:rPr lang="en-US" b="1" dirty="0">
                <a:solidFill>
                  <a:schemeClr val="tx1"/>
                </a:solidFill>
              </a:rPr>
              <a:t>Crime Analysis in India</a:t>
            </a:r>
            <a:endParaRPr lang="en-US" dirty="0">
              <a:solidFill>
                <a:schemeClr val="tx1"/>
              </a:solidFill>
            </a:endParaRPr>
          </a:p>
        </p:txBody>
      </p:sp>
      <p:sp>
        <p:nvSpPr>
          <p:cNvPr id="6" name="Text Placeholder 5">
            <a:extLst>
              <a:ext uri="{FF2B5EF4-FFF2-40B4-BE49-F238E27FC236}">
                <a16:creationId xmlns:a16="http://schemas.microsoft.com/office/drawing/2014/main" id="{CCC8C212-9152-47EB-9021-DDD1B739EED2}"/>
              </a:ext>
            </a:extLst>
          </p:cNvPr>
          <p:cNvSpPr>
            <a:spLocks noGrp="1"/>
          </p:cNvSpPr>
          <p:nvPr>
            <p:ph type="body" sz="quarter" idx="11"/>
          </p:nvPr>
        </p:nvSpPr>
        <p:spPr/>
        <p:txBody>
          <a:bodyPr/>
          <a:lstStyle/>
          <a:p>
            <a:r>
              <a:rPr lang="en-US" dirty="0" smtClean="0">
                <a:solidFill>
                  <a:schemeClr val="tx1"/>
                </a:solidFill>
              </a:rPr>
              <a:t>Introduction</a:t>
            </a:r>
            <a:endParaRPr lang="en-US" dirty="0">
              <a:solidFill>
                <a:schemeClr val="tx1"/>
              </a:solidFill>
            </a:endParaRPr>
          </a:p>
        </p:txBody>
      </p:sp>
      <p:sp>
        <p:nvSpPr>
          <p:cNvPr id="7" name="Text Placeholder 6">
            <a:extLst>
              <a:ext uri="{FF2B5EF4-FFF2-40B4-BE49-F238E27FC236}">
                <a16:creationId xmlns:a16="http://schemas.microsoft.com/office/drawing/2014/main" id="{0F002AEE-7ABF-4F25-90D8-22D1918F982A}"/>
              </a:ext>
            </a:extLst>
          </p:cNvPr>
          <p:cNvSpPr>
            <a:spLocks noGrp="1"/>
          </p:cNvSpPr>
          <p:nvPr>
            <p:ph type="body" sz="quarter" idx="13"/>
          </p:nvPr>
        </p:nvSpPr>
        <p:spPr/>
        <p:txBody>
          <a:bodyPr/>
          <a:lstStyle/>
          <a:p>
            <a:r>
              <a:rPr lang="en-US" dirty="0" smtClean="0">
                <a:solidFill>
                  <a:schemeClr val="tx1"/>
                </a:solidFill>
              </a:rPr>
              <a:t>Conclusion</a:t>
            </a:r>
            <a:endParaRPr lang="en-US" dirty="0">
              <a:solidFill>
                <a:schemeClr val="tx1"/>
              </a:solidFill>
            </a:endParaRPr>
          </a:p>
        </p:txBody>
      </p:sp>
      <p:sp>
        <p:nvSpPr>
          <p:cNvPr id="8" name="Text Placeholder 7">
            <a:extLst>
              <a:ext uri="{FF2B5EF4-FFF2-40B4-BE49-F238E27FC236}">
                <a16:creationId xmlns:a16="http://schemas.microsoft.com/office/drawing/2014/main" id="{8137AE60-4368-42C2-A299-E0F9F0B57DC5}"/>
              </a:ext>
            </a:extLst>
          </p:cNvPr>
          <p:cNvSpPr>
            <a:spLocks noGrp="1"/>
          </p:cNvSpPr>
          <p:nvPr>
            <p:ph type="body" sz="quarter" idx="14"/>
          </p:nvPr>
        </p:nvSpPr>
        <p:spPr>
          <a:xfrm>
            <a:off x="914400" y="18288000"/>
            <a:ext cx="10058400" cy="8686800"/>
          </a:xfrm>
        </p:spPr>
        <p:txBody>
          <a:bodyPr tIns="365760">
            <a:normAutofit fontScale="55000" lnSpcReduction="20000"/>
          </a:bodyPr>
          <a:lstStyle/>
          <a:p>
            <a:pPr marL="857250" indent="-857250">
              <a:spcBef>
                <a:spcPts val="5400"/>
              </a:spcBef>
              <a:buFont typeface="Arial" panose="020B0604020202020204" pitchFamily="34" charset="0"/>
              <a:buChar char="•"/>
            </a:pPr>
            <a:r>
              <a:rPr lang="en-US" sz="8700" dirty="0" smtClean="0"/>
              <a:t>Features:</a:t>
            </a:r>
            <a:endParaRPr lang="en-US" sz="8700" dirty="0"/>
          </a:p>
          <a:p>
            <a:pPr marL="1770063" lvl="1" indent="-857250"/>
            <a:r>
              <a:rPr lang="en-US" sz="7300" dirty="0" smtClean="0"/>
              <a:t>Age of the victims</a:t>
            </a:r>
            <a:endParaRPr lang="en-US" sz="7300" dirty="0"/>
          </a:p>
          <a:p>
            <a:pPr marL="1770063" lvl="1" indent="-857250"/>
            <a:r>
              <a:rPr lang="en-US" sz="7300" dirty="0" smtClean="0"/>
              <a:t>Number of cases reported</a:t>
            </a:r>
            <a:endParaRPr lang="en-US" sz="7300" dirty="0"/>
          </a:p>
          <a:p>
            <a:pPr marL="1770063" lvl="1" indent="-857250"/>
            <a:r>
              <a:rPr lang="en-US" sz="7300" dirty="0" smtClean="0"/>
              <a:t>Years</a:t>
            </a:r>
            <a:endParaRPr lang="en-US" sz="7300" dirty="0"/>
          </a:p>
          <a:p>
            <a:pPr marL="857250" indent="-857250">
              <a:buFont typeface="Arial" panose="020B0604020202020204" pitchFamily="34" charset="0"/>
              <a:buChar char="•"/>
            </a:pPr>
            <a:r>
              <a:rPr lang="en-US" sz="8700" dirty="0" smtClean="0"/>
              <a:t>Performed Linear regression to train the model.</a:t>
            </a:r>
          </a:p>
          <a:p>
            <a:pPr marL="857250" indent="-857250">
              <a:buFont typeface="Arial" panose="020B0604020202020204" pitchFamily="34" charset="0"/>
              <a:buChar char="•"/>
            </a:pPr>
            <a:r>
              <a:rPr lang="en-US" sz="8700" dirty="0" smtClean="0"/>
              <a:t>Used Decision Tree Classifier to implicitly perform feature selection. </a:t>
            </a:r>
            <a:endParaRPr lang="en-US" sz="8700" dirty="0"/>
          </a:p>
          <a:p>
            <a:pPr marL="1770063" lvl="1" indent="-857250"/>
            <a:endParaRPr lang="en-US" sz="4400" dirty="0"/>
          </a:p>
          <a:p>
            <a:pPr indent="-2379027"/>
            <a:r>
              <a:rPr lang="en-US" sz="100" dirty="0"/>
              <a:t>Evaluate</a:t>
            </a:r>
          </a:p>
          <a:p>
            <a:pPr marL="857250" indent="-857250">
              <a:buFont typeface="Arial" panose="020B0604020202020204" pitchFamily="34" charset="0"/>
              <a:buChar char="•"/>
            </a:pPr>
            <a:endParaRPr lang="en-US" dirty="0"/>
          </a:p>
        </p:txBody>
      </p:sp>
      <p:sp>
        <p:nvSpPr>
          <p:cNvPr id="9" name="Text Placeholder 8">
            <a:extLst>
              <a:ext uri="{FF2B5EF4-FFF2-40B4-BE49-F238E27FC236}">
                <a16:creationId xmlns:a16="http://schemas.microsoft.com/office/drawing/2014/main" id="{9C535820-2B15-48C9-B0AA-9FA5E543ABF1}"/>
              </a:ext>
            </a:extLst>
          </p:cNvPr>
          <p:cNvSpPr>
            <a:spLocks noGrp="1"/>
          </p:cNvSpPr>
          <p:nvPr>
            <p:ph type="body" sz="quarter" idx="15"/>
          </p:nvPr>
        </p:nvSpPr>
        <p:spPr/>
        <p:txBody>
          <a:bodyPr/>
          <a:lstStyle/>
          <a:p>
            <a:r>
              <a:rPr lang="en-US" dirty="0" smtClean="0">
                <a:solidFill>
                  <a:schemeClr val="tx1"/>
                </a:solidFill>
              </a:rPr>
              <a:t>Materials/Methods</a:t>
            </a:r>
            <a:endParaRPr lang="en-US" dirty="0">
              <a:solidFill>
                <a:schemeClr val="tx1"/>
              </a:solidFill>
            </a:endParaRPr>
          </a:p>
        </p:txBody>
      </p:sp>
      <p:sp>
        <p:nvSpPr>
          <p:cNvPr id="10" name="Text Placeholder 9">
            <a:extLst>
              <a:ext uri="{FF2B5EF4-FFF2-40B4-BE49-F238E27FC236}">
                <a16:creationId xmlns:a16="http://schemas.microsoft.com/office/drawing/2014/main" id="{2F1AFE3A-F984-4AF2-BF89-DF5843246A7A}"/>
              </a:ext>
            </a:extLst>
          </p:cNvPr>
          <p:cNvSpPr>
            <a:spLocks noGrp="1"/>
          </p:cNvSpPr>
          <p:nvPr>
            <p:ph type="body" sz="quarter" idx="16"/>
          </p:nvPr>
        </p:nvSpPr>
        <p:spPr/>
        <p:txBody>
          <a:bodyPr tIns="274320" numCol="1">
            <a:noAutofit/>
          </a:bodyPr>
          <a:lstStyle/>
          <a:p>
            <a:pPr marL="457200" indent="-457200">
              <a:spcBef>
                <a:spcPts val="0"/>
              </a:spcBef>
              <a:buFont typeface="Arial" panose="020B0604020202020204" pitchFamily="34" charset="0"/>
              <a:buChar char="•"/>
            </a:pPr>
            <a:r>
              <a:rPr lang="en-US" sz="3200" dirty="0" smtClean="0"/>
              <a:t>https://www.kaggle.com/rajanand/crime-in-india#20 Victims of rape.csv</a:t>
            </a:r>
          </a:p>
          <a:p>
            <a:pPr marL="457200" indent="-457200">
              <a:spcBef>
                <a:spcPts val="0"/>
              </a:spcBef>
              <a:buFont typeface="Arial" panose="020B0604020202020204" pitchFamily="34" charset="0"/>
              <a:buChar char="•"/>
            </a:pPr>
            <a:r>
              <a:rPr lang="en-US" sz="3200" dirty="0"/>
              <a:t>https://scikit-learn.org/stable/modules/generated/sklearn.tree.DecisionTreeClassifier.html</a:t>
            </a:r>
            <a:r>
              <a:rPr lang="en-US" sz="3200" dirty="0" smtClean="0"/>
              <a:t> </a:t>
            </a:r>
            <a:r>
              <a:rPr lang="en-US" sz="3200" dirty="0"/>
              <a:t/>
            </a:r>
            <a:br>
              <a:rPr lang="en-US" sz="3200" dirty="0"/>
            </a:br>
            <a:r>
              <a:rPr lang="en-US" sz="3200" dirty="0"/>
              <a:t/>
            </a:r>
            <a:br>
              <a:rPr lang="en-US" sz="3200" dirty="0"/>
            </a:br>
            <a:endParaRPr lang="en-US" sz="3200" dirty="0"/>
          </a:p>
        </p:txBody>
      </p:sp>
      <p:sp>
        <p:nvSpPr>
          <p:cNvPr id="11" name="Text Placeholder 10">
            <a:extLst>
              <a:ext uri="{FF2B5EF4-FFF2-40B4-BE49-F238E27FC236}">
                <a16:creationId xmlns:a16="http://schemas.microsoft.com/office/drawing/2014/main" id="{7DD57B1E-4D9F-47F9-88F7-FB032B9D6324}"/>
              </a:ext>
            </a:extLst>
          </p:cNvPr>
          <p:cNvSpPr>
            <a:spLocks noGrp="1"/>
          </p:cNvSpPr>
          <p:nvPr>
            <p:ph type="body" sz="quarter" idx="17"/>
          </p:nvPr>
        </p:nvSpPr>
        <p:spPr/>
        <p:txBody>
          <a:bodyPr/>
          <a:lstStyle/>
          <a:p>
            <a:r>
              <a:rPr lang="en-US" dirty="0">
                <a:solidFill>
                  <a:schemeClr val="tx1"/>
                </a:solidFill>
              </a:rPr>
              <a:t>Additional Resources</a:t>
            </a:r>
          </a:p>
        </p:txBody>
      </p:sp>
      <p:sp>
        <p:nvSpPr>
          <p:cNvPr id="12" name="Text Placeholder 11">
            <a:extLst>
              <a:ext uri="{FF2B5EF4-FFF2-40B4-BE49-F238E27FC236}">
                <a16:creationId xmlns:a16="http://schemas.microsoft.com/office/drawing/2014/main" id="{65D66D60-3409-4A83-882F-DEF1F6DDFE92}"/>
              </a:ext>
            </a:extLst>
          </p:cNvPr>
          <p:cNvSpPr>
            <a:spLocks noGrp="1"/>
          </p:cNvSpPr>
          <p:nvPr>
            <p:ph type="body" sz="quarter" idx="19"/>
          </p:nvPr>
        </p:nvSpPr>
        <p:spPr>
          <a:xfrm>
            <a:off x="11970328" y="6461822"/>
            <a:ext cx="20116800" cy="1143000"/>
          </a:xfrm>
        </p:spPr>
        <p:txBody>
          <a:bodyPr/>
          <a:lstStyle/>
          <a:p>
            <a:r>
              <a:rPr lang="en-US" dirty="0">
                <a:solidFill>
                  <a:schemeClr val="tx1"/>
                </a:solidFill>
              </a:rPr>
              <a:t>Results</a:t>
            </a:r>
          </a:p>
        </p:txBody>
      </p:sp>
      <p:sp>
        <p:nvSpPr>
          <p:cNvPr id="13" name="Text Placeholder 12">
            <a:extLst>
              <a:ext uri="{FF2B5EF4-FFF2-40B4-BE49-F238E27FC236}">
                <a16:creationId xmlns:a16="http://schemas.microsoft.com/office/drawing/2014/main" id="{653E4573-0153-477E-A6EA-F369D642E8BD}"/>
              </a:ext>
            </a:extLst>
          </p:cNvPr>
          <p:cNvSpPr>
            <a:spLocks noGrp="1"/>
          </p:cNvSpPr>
          <p:nvPr>
            <p:ph type="body" sz="quarter" idx="20"/>
          </p:nvPr>
        </p:nvSpPr>
        <p:spPr/>
        <p:txBody>
          <a:bodyPr tIns="91440" bIns="274320" anchor="b" anchorCtr="0">
            <a:normAutofit/>
          </a:bodyPr>
          <a:lstStyle/>
          <a:p>
            <a:pPr algn="ctr"/>
            <a:r>
              <a:rPr lang="en-US" sz="4200" dirty="0"/>
              <a:t>https://github.com/raybox94/ML_Project_Poster</a:t>
            </a:r>
          </a:p>
        </p:txBody>
      </p:sp>
      <p:sp>
        <p:nvSpPr>
          <p:cNvPr id="14" name="Text Placeholder 13">
            <a:extLst>
              <a:ext uri="{FF2B5EF4-FFF2-40B4-BE49-F238E27FC236}">
                <a16:creationId xmlns:a16="http://schemas.microsoft.com/office/drawing/2014/main" id="{D93257E1-88C3-4089-9BFF-38DFCEA27AC5}"/>
              </a:ext>
            </a:extLst>
          </p:cNvPr>
          <p:cNvSpPr>
            <a:spLocks noGrp="1"/>
          </p:cNvSpPr>
          <p:nvPr>
            <p:ph type="body" sz="quarter" idx="21"/>
          </p:nvPr>
        </p:nvSpPr>
        <p:spPr/>
        <p:txBody>
          <a:bodyPr/>
          <a:lstStyle/>
          <a:p>
            <a:r>
              <a:rPr lang="en-US" dirty="0">
                <a:solidFill>
                  <a:schemeClr val="tx1"/>
                </a:solidFill>
              </a:rPr>
              <a:t>Poster Repository</a:t>
            </a:r>
          </a:p>
        </p:txBody>
      </p:sp>
      <p:sp>
        <p:nvSpPr>
          <p:cNvPr id="15" name="Text Placeholder 14">
            <a:extLst>
              <a:ext uri="{FF2B5EF4-FFF2-40B4-BE49-F238E27FC236}">
                <a16:creationId xmlns:a16="http://schemas.microsoft.com/office/drawing/2014/main" id="{47FED097-712A-4391-BB35-7534ADE256AE}"/>
              </a:ext>
            </a:extLst>
          </p:cNvPr>
          <p:cNvSpPr>
            <a:spLocks noGrp="1"/>
          </p:cNvSpPr>
          <p:nvPr>
            <p:ph type="body" sz="quarter" idx="22"/>
          </p:nvPr>
        </p:nvSpPr>
        <p:spPr/>
        <p:txBody>
          <a:bodyPr tIns="274320">
            <a:normAutofit/>
          </a:bodyPr>
          <a:lstStyle/>
          <a:p>
            <a:r>
              <a:rPr lang="en-US" dirty="0" smtClean="0"/>
              <a:t>Mentor: Dr. Charles Hoot</a:t>
            </a:r>
            <a:endParaRPr lang="en-US" dirty="0"/>
          </a:p>
        </p:txBody>
      </p:sp>
      <p:sp>
        <p:nvSpPr>
          <p:cNvPr id="16" name="Text Placeholder 15">
            <a:extLst>
              <a:ext uri="{FF2B5EF4-FFF2-40B4-BE49-F238E27FC236}">
                <a16:creationId xmlns:a16="http://schemas.microsoft.com/office/drawing/2014/main" id="{F7C18949-3E74-4B71-BB77-D29BCE1BA17F}"/>
              </a:ext>
            </a:extLst>
          </p:cNvPr>
          <p:cNvSpPr>
            <a:spLocks noGrp="1"/>
          </p:cNvSpPr>
          <p:nvPr>
            <p:ph type="body" sz="quarter" idx="23"/>
          </p:nvPr>
        </p:nvSpPr>
        <p:spPr/>
        <p:txBody>
          <a:bodyPr/>
          <a:lstStyle/>
          <a:p>
            <a:r>
              <a:rPr lang="en-US" dirty="0">
                <a:solidFill>
                  <a:schemeClr val="tx1"/>
                </a:solidFill>
              </a:rPr>
              <a:t>Acknowledgements</a:t>
            </a:r>
          </a:p>
        </p:txBody>
      </p:sp>
      <p:sp>
        <p:nvSpPr>
          <p:cNvPr id="18" name="Text Placeholder 17">
            <a:extLst>
              <a:ext uri="{FF2B5EF4-FFF2-40B4-BE49-F238E27FC236}">
                <a16:creationId xmlns:a16="http://schemas.microsoft.com/office/drawing/2014/main" id="{6C7A8E39-51B8-446A-A58D-E4A6958BDFE2}"/>
              </a:ext>
            </a:extLst>
          </p:cNvPr>
          <p:cNvSpPr>
            <a:spLocks noGrp="1"/>
          </p:cNvSpPr>
          <p:nvPr>
            <p:ph type="body" sz="quarter" idx="25"/>
          </p:nvPr>
        </p:nvSpPr>
        <p:spPr/>
        <p:txBody>
          <a:bodyPr>
            <a:normAutofit fontScale="92500" lnSpcReduction="10000"/>
          </a:bodyPr>
          <a:lstStyle/>
          <a:p>
            <a:r>
              <a:rPr lang="en-US" dirty="0" smtClean="0">
                <a:solidFill>
                  <a:schemeClr val="tx1"/>
                </a:solidFill>
              </a:rPr>
              <a:t>Rayaan Ahmed</a:t>
            </a:r>
            <a:endParaRPr lang="en-US" dirty="0">
              <a:solidFill>
                <a:schemeClr val="tx1"/>
              </a:solidFill>
            </a:endParaRPr>
          </a:p>
        </p:txBody>
      </p:sp>
      <p:sp>
        <p:nvSpPr>
          <p:cNvPr id="19" name="Text Placeholder 18">
            <a:extLst>
              <a:ext uri="{FF2B5EF4-FFF2-40B4-BE49-F238E27FC236}">
                <a16:creationId xmlns:a16="http://schemas.microsoft.com/office/drawing/2014/main" id="{1230B1EE-E97C-4A5D-8EB4-FEE65881F4F4}"/>
              </a:ext>
            </a:extLst>
          </p:cNvPr>
          <p:cNvSpPr>
            <a:spLocks noGrp="1"/>
          </p:cNvSpPr>
          <p:nvPr>
            <p:ph type="body" sz="quarter" idx="26"/>
          </p:nvPr>
        </p:nvSpPr>
        <p:spPr/>
        <p:txBody>
          <a:bodyPr>
            <a:normAutofit fontScale="92500" lnSpcReduction="10000"/>
          </a:bodyPr>
          <a:lstStyle/>
          <a:p>
            <a:r>
              <a:rPr lang="en-US" dirty="0">
                <a:solidFill>
                  <a:schemeClr val="tx1"/>
                </a:solidFill>
              </a:rPr>
              <a:t>School of Computer Science and Information Systems, Northwest Missouri State University</a:t>
            </a:r>
          </a:p>
        </p:txBody>
      </p:sp>
      <p:pic>
        <p:nvPicPr>
          <p:cNvPr id="22" name="Content Placeholder 21"/>
          <p:cNvPicPr>
            <a:picLocks noGrp="1" noChangeAspect="1"/>
          </p:cNvPicPr>
          <p:nvPr>
            <p:ph sz="quarter" idx="24"/>
          </p:nvPr>
        </p:nvPicPr>
        <p:blipFill>
          <a:blip r:embed="rId3">
            <a:extLst>
              <a:ext uri="{28A0092B-C50C-407E-A947-70E740481C1C}">
                <a14:useLocalDpi xmlns:a14="http://schemas.microsoft.com/office/drawing/2010/main" val="0"/>
              </a:ext>
            </a:extLst>
          </a:blip>
          <a:stretch>
            <a:fillRect/>
          </a:stretch>
        </p:blipFill>
        <p:spPr>
          <a:xfrm>
            <a:off x="512763" y="768350"/>
            <a:ext cx="3922712" cy="3922712"/>
          </a:xfr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62012" y="28980581"/>
            <a:ext cx="1637599" cy="1637599"/>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02800" y="18810513"/>
            <a:ext cx="9092266" cy="6061510"/>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02800" y="9548596"/>
            <a:ext cx="9207198" cy="6138131"/>
          </a:xfrm>
          <a:prstGeom prst="rect">
            <a:avLst/>
          </a:prstGeom>
        </p:spPr>
      </p:pic>
      <p:sp>
        <p:nvSpPr>
          <p:cNvPr id="29" name="TextBox 28"/>
          <p:cNvSpPr txBox="1"/>
          <p:nvPr/>
        </p:nvSpPr>
        <p:spPr>
          <a:xfrm>
            <a:off x="12718472" y="9548595"/>
            <a:ext cx="8686800" cy="5078313"/>
          </a:xfrm>
          <a:prstGeom prst="rect">
            <a:avLst/>
          </a:prstGeom>
          <a:noFill/>
        </p:spPr>
        <p:txBody>
          <a:bodyPr wrap="square" rtlCol="0">
            <a:spAutoFit/>
          </a:bodyPr>
          <a:lstStyle/>
          <a:p>
            <a:r>
              <a:rPr lang="en-US" sz="5400" dirty="0" smtClean="0"/>
              <a:t>Crime reporting statement:</a:t>
            </a:r>
          </a:p>
          <a:p>
            <a:pPr marL="685800" indent="-685800">
              <a:buFont typeface="Arial" panose="020B0604020202020204" pitchFamily="34" charset="0"/>
              <a:buChar char="•"/>
            </a:pPr>
            <a:r>
              <a:rPr lang="en-US" sz="5400" dirty="0" smtClean="0"/>
              <a:t>The graph on the right represents total rape cases reported every year.</a:t>
            </a:r>
          </a:p>
          <a:p>
            <a:pPr marL="685800" indent="-685800">
              <a:buFont typeface="Arial" panose="020B0604020202020204" pitchFamily="34" charset="0"/>
              <a:buChar char="•"/>
            </a:pPr>
            <a:r>
              <a:rPr lang="en-US" sz="5400" dirty="0" smtClean="0"/>
              <a:t>The rape cases reported are not same as total rape cases.</a:t>
            </a:r>
          </a:p>
        </p:txBody>
      </p:sp>
      <p:sp>
        <p:nvSpPr>
          <p:cNvPr id="30" name="TextBox 29"/>
          <p:cNvSpPr txBox="1"/>
          <p:nvPr/>
        </p:nvSpPr>
        <p:spPr>
          <a:xfrm>
            <a:off x="12718473" y="18810514"/>
            <a:ext cx="8686800" cy="5909310"/>
          </a:xfrm>
          <a:prstGeom prst="rect">
            <a:avLst/>
          </a:prstGeom>
          <a:noFill/>
        </p:spPr>
        <p:txBody>
          <a:bodyPr wrap="square" rtlCol="0">
            <a:spAutoFit/>
          </a:bodyPr>
          <a:lstStyle/>
          <a:p>
            <a:r>
              <a:rPr lang="en-US" sz="5400" dirty="0"/>
              <a:t>Crime </a:t>
            </a:r>
            <a:r>
              <a:rPr lang="en-US" sz="5400" dirty="0" smtClean="0"/>
              <a:t>increase statement</a:t>
            </a:r>
            <a:r>
              <a:rPr lang="en-US" sz="5400" dirty="0"/>
              <a:t>:</a:t>
            </a:r>
          </a:p>
          <a:p>
            <a:pPr marL="685800" indent="-685800">
              <a:buFont typeface="Arial" panose="020B0604020202020204" pitchFamily="34" charset="0"/>
              <a:buChar char="•"/>
            </a:pPr>
            <a:r>
              <a:rPr lang="en-US" sz="5400" dirty="0"/>
              <a:t>The graph on the right represents total rape </a:t>
            </a:r>
            <a:r>
              <a:rPr lang="en-US" sz="5400" dirty="0" smtClean="0"/>
              <a:t>case increased every </a:t>
            </a:r>
            <a:r>
              <a:rPr lang="en-US" sz="5400" dirty="0"/>
              <a:t>year.</a:t>
            </a:r>
          </a:p>
          <a:p>
            <a:pPr marL="685800" indent="-685800">
              <a:buFont typeface="Arial" panose="020B0604020202020204" pitchFamily="34" charset="0"/>
              <a:buChar char="•"/>
            </a:pPr>
            <a:r>
              <a:rPr lang="en-US" sz="5400" dirty="0"/>
              <a:t>The </a:t>
            </a:r>
            <a:r>
              <a:rPr lang="en-US" sz="5400" dirty="0" smtClean="0"/>
              <a:t>graph clearly states rape cases has been increased every year.</a:t>
            </a:r>
            <a:endParaRPr lang="en-US" sz="5400" dirty="0"/>
          </a:p>
        </p:txBody>
      </p:sp>
    </p:spTree>
    <p:extLst>
      <p:ext uri="{BB962C8B-B14F-4D97-AF65-F5344CB8AC3E}">
        <p14:creationId xmlns:p14="http://schemas.microsoft.com/office/powerpoint/2010/main" val="4287168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search Poster">
      <a:majorFont>
        <a:latin typeface="Helvetica"/>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stract_bg" id="{29B32C95-BF94-4328-B440-C1461C2F0B06}" vid="{B9381D9B-251E-4F9E-BEA1-FCED3FB9D33D}"/>
    </a:ext>
  </a:extLst>
</a:theme>
</file>

<file path=docProps/app.xml><?xml version="1.0" encoding="utf-8"?>
<Properties xmlns="http://schemas.openxmlformats.org/officeDocument/2006/extended-properties" xmlns:vt="http://schemas.openxmlformats.org/officeDocument/2006/docPropsVTypes">
  <Template/>
  <TotalTime>303</TotalTime>
  <Words>252</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Garamond</vt:lpstr>
      <vt:lpstr>Garamond (Body)</vt:lpstr>
      <vt:lpstr>Helvetica</vt:lpstr>
      <vt:lpstr>Times New Roman</vt:lpstr>
      <vt:lpstr>Office Theme</vt:lpstr>
      <vt:lpstr>Crime Analysis in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Eloe,Nathan</dc:creator>
  <cp:lastModifiedBy>-,Rayaan Ahmed</cp:lastModifiedBy>
  <cp:revision>61</cp:revision>
  <dcterms:created xsi:type="dcterms:W3CDTF">2019-04-10T19:42:12Z</dcterms:created>
  <dcterms:modified xsi:type="dcterms:W3CDTF">2019-04-25T03:51:50Z</dcterms:modified>
</cp:coreProperties>
</file>