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2" r:id="rId3"/>
    <p:sldId id="263" r:id="rId4"/>
    <p:sldId id="264" r:id="rId5"/>
    <p:sldId id="265" r:id="rId6"/>
    <p:sldId id="266" r:id="rId7"/>
    <p:sldId id="267" r:id="rId8"/>
    <p:sldId id="268" r:id="rId9"/>
    <p:sldId id="269" r:id="rId10"/>
    <p:sldId id="257" r:id="rId11"/>
    <p:sldId id="258" r:id="rId12"/>
    <p:sldId id="259" r:id="rId13"/>
    <p:sldId id="261"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ka,Vamshi Krishna" initials="NK" lastIdx="1" clrIdx="0">
    <p:extLst>
      <p:ext uri="{19B8F6BF-5375-455C-9EA6-DF929625EA0E}">
        <p15:presenceInfo xmlns:p15="http://schemas.microsoft.com/office/powerpoint/2012/main" userId="S-1-5-21-2139973840-800022822-604069369-1663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7E659-0E15-4E7D-BA80-C0FF07BBE13F}" type="datetimeFigureOut">
              <a:rPr lang="en-US" smtClean="0"/>
              <a:t>11/14/2018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154DA-0F5F-4B09-8BAD-EA7BFBBBF893}" type="slidenum">
              <a:rPr lang="en-US" smtClean="0"/>
              <a:t>‹#›</a:t>
            </a:fld>
            <a:endParaRPr lang="en-US"/>
          </a:p>
        </p:txBody>
      </p:sp>
    </p:spTree>
    <p:extLst>
      <p:ext uri="{BB962C8B-B14F-4D97-AF65-F5344CB8AC3E}">
        <p14:creationId xmlns:p14="http://schemas.microsoft.com/office/powerpoint/2010/main" val="1201292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04F421-FF67-49B5-9DD2-181E43FB91F8}" type="datetime1">
              <a:rPr lang="en-US" smtClean="0"/>
              <a:t>11/14/2018</a:t>
            </a:fld>
            <a:endParaRPr lang="en-US"/>
          </a:p>
        </p:txBody>
      </p:sp>
      <p:sp>
        <p:nvSpPr>
          <p:cNvPr id="5" name="Footer Placeholder 4"/>
          <p:cNvSpPr>
            <a:spLocks noGrp="1"/>
          </p:cNvSpPr>
          <p:nvPr>
            <p:ph type="ftr" sz="quarter" idx="11"/>
          </p:nvPr>
        </p:nvSpPr>
        <p:spPr/>
        <p:txBody>
          <a:bodyPr/>
          <a:lstStyle/>
          <a:p>
            <a:r>
              <a:rPr lang="en-US" dirty="0" smtClean="0"/>
              <a:t>Sai Krishna Upputuri</a:t>
            </a:r>
            <a:endParaRPr lang="en-US" dirty="0"/>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248784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6A4038-9B63-421F-BC28-BE292D2B4E7C}" type="datetime1">
              <a:rPr lang="en-US" smtClean="0"/>
              <a:t>11/14/2018</a:t>
            </a:fld>
            <a:endParaRPr lang="en-US"/>
          </a:p>
        </p:txBody>
      </p:sp>
      <p:sp>
        <p:nvSpPr>
          <p:cNvPr id="5" name="Footer Placeholder 4"/>
          <p:cNvSpPr>
            <a:spLocks noGrp="1"/>
          </p:cNvSpPr>
          <p:nvPr>
            <p:ph type="ftr" sz="quarter" idx="11"/>
          </p:nvPr>
        </p:nvSpPr>
        <p:spPr/>
        <p:txBody>
          <a:bodyPr/>
          <a:lstStyle/>
          <a:p>
            <a:r>
              <a:rPr lang="en-US" dirty="0" smtClean="0"/>
              <a:t>Sai Krishna Upputuri</a:t>
            </a:r>
            <a:endParaRPr lang="en-US" dirty="0"/>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1578242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16DA84-43CE-4E33-A356-AC1BD82711C7}" type="datetime1">
              <a:rPr lang="en-US" smtClean="0"/>
              <a:t>11/14/2018</a:t>
            </a:fld>
            <a:endParaRPr lang="en-US"/>
          </a:p>
        </p:txBody>
      </p:sp>
      <p:sp>
        <p:nvSpPr>
          <p:cNvPr id="5" name="Footer Placeholder 4"/>
          <p:cNvSpPr>
            <a:spLocks noGrp="1"/>
          </p:cNvSpPr>
          <p:nvPr>
            <p:ph type="ftr" sz="quarter" idx="11"/>
          </p:nvPr>
        </p:nvSpPr>
        <p:spPr/>
        <p:txBody>
          <a:bodyPr/>
          <a:lstStyle/>
          <a:p>
            <a:r>
              <a:rPr lang="en-US" dirty="0" smtClean="0"/>
              <a:t>Sai Krishna Upputuri</a:t>
            </a:r>
            <a:endParaRPr lang="en-US" dirty="0"/>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0440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803B2B-4252-4627-B651-11D5B7C855C8}" type="datetime1">
              <a:rPr lang="en-US" smtClean="0"/>
              <a:t>11/14/2018</a:t>
            </a:fld>
            <a:endParaRPr lang="en-US"/>
          </a:p>
        </p:txBody>
      </p:sp>
      <p:sp>
        <p:nvSpPr>
          <p:cNvPr id="5" name="Footer Placeholder 4"/>
          <p:cNvSpPr>
            <a:spLocks noGrp="1"/>
          </p:cNvSpPr>
          <p:nvPr>
            <p:ph type="ftr" sz="quarter" idx="11"/>
          </p:nvPr>
        </p:nvSpPr>
        <p:spPr/>
        <p:txBody>
          <a:bodyPr/>
          <a:lstStyle/>
          <a:p>
            <a:r>
              <a:rPr lang="en-US" dirty="0" smtClean="0"/>
              <a:t>Sai Krishna Upputuri</a:t>
            </a:r>
            <a:endParaRPr lang="en-US" dirty="0"/>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3574041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858745-E9E7-497B-AD39-ED193BB94E32}" type="datetime1">
              <a:rPr lang="en-US" smtClean="0"/>
              <a:t>11/14/2018</a:t>
            </a:fld>
            <a:endParaRPr lang="en-US"/>
          </a:p>
        </p:txBody>
      </p:sp>
      <p:sp>
        <p:nvSpPr>
          <p:cNvPr id="5" name="Footer Placeholder 4"/>
          <p:cNvSpPr>
            <a:spLocks noGrp="1"/>
          </p:cNvSpPr>
          <p:nvPr>
            <p:ph type="ftr" sz="quarter" idx="11"/>
          </p:nvPr>
        </p:nvSpPr>
        <p:spPr/>
        <p:txBody>
          <a:bodyPr/>
          <a:lstStyle/>
          <a:p>
            <a:r>
              <a:rPr lang="en-US" dirty="0" smtClean="0"/>
              <a:t>Sai Krishna Upputuri</a:t>
            </a:r>
            <a:endParaRPr lang="en-US" dirty="0"/>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3762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A65799-ADD4-4EB0-BCAB-ECC372518211}" type="datetime1">
              <a:rPr lang="en-US" smtClean="0"/>
              <a:t>11/14/2018</a:t>
            </a:fld>
            <a:endParaRPr lang="en-US"/>
          </a:p>
        </p:txBody>
      </p:sp>
      <p:sp>
        <p:nvSpPr>
          <p:cNvPr id="5" name="Footer Placeholder 4"/>
          <p:cNvSpPr>
            <a:spLocks noGrp="1"/>
          </p:cNvSpPr>
          <p:nvPr>
            <p:ph type="ftr" sz="quarter" idx="11"/>
          </p:nvPr>
        </p:nvSpPr>
        <p:spPr/>
        <p:txBody>
          <a:bodyPr/>
          <a:lstStyle/>
          <a:p>
            <a:r>
              <a:rPr lang="en-US" dirty="0" smtClean="0"/>
              <a:t>Sai Krishna Upputuri</a:t>
            </a:r>
            <a:endParaRPr lang="en-US" dirty="0"/>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1297945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1E92A5-0825-4D52-8EC3-DEA82277F245}" type="datetime1">
              <a:rPr lang="en-US" smtClean="0"/>
              <a:t>11/14/2018</a:t>
            </a:fld>
            <a:endParaRPr lang="en-US"/>
          </a:p>
        </p:txBody>
      </p:sp>
      <p:sp>
        <p:nvSpPr>
          <p:cNvPr id="5" name="Footer Placeholder 4"/>
          <p:cNvSpPr>
            <a:spLocks noGrp="1"/>
          </p:cNvSpPr>
          <p:nvPr>
            <p:ph type="ftr" sz="quarter" idx="11"/>
          </p:nvPr>
        </p:nvSpPr>
        <p:spPr/>
        <p:txBody>
          <a:bodyPr/>
          <a:lstStyle/>
          <a:p>
            <a:r>
              <a:rPr lang="en-US" dirty="0" smtClean="0"/>
              <a:t>Sai Krishna Upputuri</a:t>
            </a:r>
            <a:endParaRPr lang="en-US" dirty="0"/>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3640041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79EBA2-858C-48D7-BD67-E9FB540A447B}" type="datetime1">
              <a:rPr lang="en-US" smtClean="0"/>
              <a:t>11/14/2018</a:t>
            </a:fld>
            <a:endParaRPr lang="en-US"/>
          </a:p>
        </p:txBody>
      </p:sp>
      <p:sp>
        <p:nvSpPr>
          <p:cNvPr id="5" name="Footer Placeholder 4"/>
          <p:cNvSpPr>
            <a:spLocks noGrp="1"/>
          </p:cNvSpPr>
          <p:nvPr>
            <p:ph type="ftr" sz="quarter" idx="11"/>
          </p:nvPr>
        </p:nvSpPr>
        <p:spPr/>
        <p:txBody>
          <a:bodyPr/>
          <a:lstStyle/>
          <a:p>
            <a:r>
              <a:rPr lang="en-US" dirty="0" smtClean="0"/>
              <a:t>Sai Krishna Upputuri</a:t>
            </a:r>
            <a:endParaRPr lang="en-US" dirty="0"/>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186701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F12684-109D-4CF7-BF31-7C3A0FC69E21}" type="datetime1">
              <a:rPr lang="en-US" smtClean="0"/>
              <a:t>11/14/2018</a:t>
            </a:fld>
            <a:endParaRPr lang="en-US"/>
          </a:p>
        </p:txBody>
      </p:sp>
      <p:sp>
        <p:nvSpPr>
          <p:cNvPr id="5" name="Footer Placeholder 4"/>
          <p:cNvSpPr>
            <a:spLocks noGrp="1"/>
          </p:cNvSpPr>
          <p:nvPr>
            <p:ph type="ftr" sz="quarter" idx="11"/>
          </p:nvPr>
        </p:nvSpPr>
        <p:spPr/>
        <p:txBody>
          <a:bodyPr/>
          <a:lstStyle/>
          <a:p>
            <a:r>
              <a:rPr lang="en-US" dirty="0" smtClean="0"/>
              <a:t>Sai Krishna Upputuri</a:t>
            </a:r>
            <a:endParaRPr lang="en-US" dirty="0"/>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302822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45D9FE-AAA0-4326-8A6A-0F0F472731FF}" type="datetime1">
              <a:rPr lang="en-US" smtClean="0"/>
              <a:t>11/14/2018</a:t>
            </a:fld>
            <a:endParaRPr lang="en-US"/>
          </a:p>
        </p:txBody>
      </p:sp>
      <p:sp>
        <p:nvSpPr>
          <p:cNvPr id="5" name="Footer Placeholder 4"/>
          <p:cNvSpPr>
            <a:spLocks noGrp="1"/>
          </p:cNvSpPr>
          <p:nvPr>
            <p:ph type="ftr" sz="quarter" idx="11"/>
          </p:nvPr>
        </p:nvSpPr>
        <p:spPr/>
        <p:txBody>
          <a:bodyPr/>
          <a:lstStyle/>
          <a:p>
            <a:r>
              <a:rPr lang="en-US" dirty="0" smtClean="0"/>
              <a:t>Sai Krishna Upputuri</a:t>
            </a:r>
            <a:endParaRPr lang="en-US" dirty="0"/>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233980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662119-F23A-4813-ACA5-97CC57126247}" type="datetime1">
              <a:rPr lang="en-US" smtClean="0"/>
              <a:t>11/14/2018</a:t>
            </a:fld>
            <a:endParaRPr lang="en-US"/>
          </a:p>
        </p:txBody>
      </p:sp>
      <p:sp>
        <p:nvSpPr>
          <p:cNvPr id="6" name="Footer Placeholder 5"/>
          <p:cNvSpPr>
            <a:spLocks noGrp="1"/>
          </p:cNvSpPr>
          <p:nvPr>
            <p:ph type="ftr" sz="quarter" idx="11"/>
          </p:nvPr>
        </p:nvSpPr>
        <p:spPr/>
        <p:txBody>
          <a:bodyPr/>
          <a:lstStyle/>
          <a:p>
            <a:r>
              <a:rPr lang="en-US" dirty="0" smtClean="0"/>
              <a:t>Sai Krishna Upputuri</a:t>
            </a:r>
            <a:endParaRPr lang="en-US" dirty="0"/>
          </a:p>
        </p:txBody>
      </p:sp>
      <p:sp>
        <p:nvSpPr>
          <p:cNvPr id="7" name="Slide Number Placeholder 6"/>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22649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027FB6-2723-424C-BF21-AB14DB5A5E02}" type="datetime1">
              <a:rPr lang="en-US" smtClean="0"/>
              <a:t>11/14/2018</a:t>
            </a:fld>
            <a:endParaRPr lang="en-US"/>
          </a:p>
        </p:txBody>
      </p:sp>
      <p:sp>
        <p:nvSpPr>
          <p:cNvPr id="8" name="Footer Placeholder 7"/>
          <p:cNvSpPr>
            <a:spLocks noGrp="1"/>
          </p:cNvSpPr>
          <p:nvPr>
            <p:ph type="ftr" sz="quarter" idx="11"/>
          </p:nvPr>
        </p:nvSpPr>
        <p:spPr/>
        <p:txBody>
          <a:bodyPr/>
          <a:lstStyle/>
          <a:p>
            <a:r>
              <a:rPr lang="en-US" dirty="0" smtClean="0"/>
              <a:t>Sai Krishna Upputuri</a:t>
            </a:r>
            <a:endParaRPr lang="en-US" dirty="0"/>
          </a:p>
        </p:txBody>
      </p:sp>
      <p:sp>
        <p:nvSpPr>
          <p:cNvPr id="9" name="Slide Number Placeholder 8"/>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253605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4BAAB6-6CFC-4892-9182-25CE29D2518A}" type="datetime1">
              <a:rPr lang="en-US" smtClean="0"/>
              <a:t>11/14/2018</a:t>
            </a:fld>
            <a:endParaRPr lang="en-US"/>
          </a:p>
        </p:txBody>
      </p:sp>
      <p:sp>
        <p:nvSpPr>
          <p:cNvPr id="4" name="Footer Placeholder 3"/>
          <p:cNvSpPr>
            <a:spLocks noGrp="1"/>
          </p:cNvSpPr>
          <p:nvPr>
            <p:ph type="ftr" sz="quarter" idx="11"/>
          </p:nvPr>
        </p:nvSpPr>
        <p:spPr/>
        <p:txBody>
          <a:bodyPr/>
          <a:lstStyle/>
          <a:p>
            <a:r>
              <a:rPr lang="en-US" dirty="0" smtClean="0"/>
              <a:t>Sai Krishna Upputuri</a:t>
            </a:r>
            <a:endParaRPr lang="en-US" dirty="0"/>
          </a:p>
        </p:txBody>
      </p:sp>
      <p:sp>
        <p:nvSpPr>
          <p:cNvPr id="5" name="Slide Number Placeholder 4"/>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404150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6746E-9E1F-4221-B19A-8D48F1D583C5}" type="datetime1">
              <a:rPr lang="en-US" smtClean="0"/>
              <a:t>11/14/2018</a:t>
            </a:fld>
            <a:endParaRPr lang="en-US"/>
          </a:p>
        </p:txBody>
      </p:sp>
      <p:sp>
        <p:nvSpPr>
          <p:cNvPr id="3" name="Footer Placeholder 2"/>
          <p:cNvSpPr>
            <a:spLocks noGrp="1"/>
          </p:cNvSpPr>
          <p:nvPr>
            <p:ph type="ftr" sz="quarter" idx="11"/>
          </p:nvPr>
        </p:nvSpPr>
        <p:spPr/>
        <p:txBody>
          <a:bodyPr/>
          <a:lstStyle/>
          <a:p>
            <a:r>
              <a:rPr lang="en-US" dirty="0" smtClean="0"/>
              <a:t>Sai Krishna Upputuri</a:t>
            </a:r>
            <a:endParaRPr lang="en-US" dirty="0"/>
          </a:p>
        </p:txBody>
      </p:sp>
      <p:sp>
        <p:nvSpPr>
          <p:cNvPr id="4" name="Slide Number Placeholder 3"/>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274231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7CB53D-3CC5-4772-BF2B-1AF13A0C3266}" type="datetime1">
              <a:rPr lang="en-US" smtClean="0"/>
              <a:t>11/14/2018</a:t>
            </a:fld>
            <a:endParaRPr lang="en-US"/>
          </a:p>
        </p:txBody>
      </p:sp>
      <p:sp>
        <p:nvSpPr>
          <p:cNvPr id="6" name="Footer Placeholder 5"/>
          <p:cNvSpPr>
            <a:spLocks noGrp="1"/>
          </p:cNvSpPr>
          <p:nvPr>
            <p:ph type="ftr" sz="quarter" idx="11"/>
          </p:nvPr>
        </p:nvSpPr>
        <p:spPr/>
        <p:txBody>
          <a:bodyPr/>
          <a:lstStyle/>
          <a:p>
            <a:r>
              <a:rPr lang="en-US" dirty="0" smtClean="0"/>
              <a:t>Sai Krishna Upputuri</a:t>
            </a:r>
            <a:endParaRPr lang="en-US" dirty="0"/>
          </a:p>
        </p:txBody>
      </p:sp>
      <p:sp>
        <p:nvSpPr>
          <p:cNvPr id="7" name="Slide Number Placeholder 6"/>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487087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7104D7-1F8E-4908-877D-3519BE9C6AF3}" type="datetime1">
              <a:rPr lang="en-US" smtClean="0"/>
              <a:t>11/14/2018</a:t>
            </a:fld>
            <a:endParaRPr lang="en-US"/>
          </a:p>
        </p:txBody>
      </p:sp>
      <p:sp>
        <p:nvSpPr>
          <p:cNvPr id="6" name="Footer Placeholder 5"/>
          <p:cNvSpPr>
            <a:spLocks noGrp="1"/>
          </p:cNvSpPr>
          <p:nvPr>
            <p:ph type="ftr" sz="quarter" idx="11"/>
          </p:nvPr>
        </p:nvSpPr>
        <p:spPr/>
        <p:txBody>
          <a:bodyPr/>
          <a:lstStyle/>
          <a:p>
            <a:r>
              <a:rPr lang="en-US" dirty="0" smtClean="0"/>
              <a:t>Sai Krishna Upputuri</a:t>
            </a:r>
            <a:endParaRPr lang="en-US" dirty="0"/>
          </a:p>
        </p:txBody>
      </p:sp>
      <p:sp>
        <p:nvSpPr>
          <p:cNvPr id="7" name="Slide Number Placeholder 6"/>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352388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7A2065-7B85-4AD3-BB00-418C0194B6BF}" type="datetime1">
              <a:rPr lang="en-US" smtClean="0"/>
              <a:t>11/14/2018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Sai Krishna Upputuri</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655A43-5D6B-4A31-9E3A-30CCA97CCA3E}" type="slidenum">
              <a:rPr lang="en-US" smtClean="0"/>
              <a:t>‹#›</a:t>
            </a:fld>
            <a:endParaRPr lang="en-US"/>
          </a:p>
        </p:txBody>
      </p:sp>
    </p:spTree>
    <p:extLst>
      <p:ext uri="{BB962C8B-B14F-4D97-AF65-F5344CB8AC3E}">
        <p14:creationId xmlns:p14="http://schemas.microsoft.com/office/powerpoint/2010/main" val="3328802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s.google.com/web/showcase/2017/twitt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s.google.com/web/fundamentals/web-app-manifest/" TargetMode="External"/><Relationship Id="rId2" Type="http://schemas.openxmlformats.org/officeDocument/2006/relationships/hyperlink" Target="https://developers.google.com/web/fundamentals/primers/service-workers/#the_service_worker_life_cycle" TargetMode="External"/><Relationship Id="rId1" Type="http://schemas.openxmlformats.org/officeDocument/2006/relationships/slideLayout" Target="../slideLayouts/slideLayout2.xml"/><Relationship Id="rId5" Type="http://schemas.openxmlformats.org/officeDocument/2006/relationships/hyperlink" Target="https://developers.google.com/web/showcase/2017/twitter" TargetMode="External"/><Relationship Id="rId4" Type="http://schemas.openxmlformats.org/officeDocument/2006/relationships/hyperlink" Target="https://wikipedia.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894389"/>
            <a:ext cx="7766936" cy="1646302"/>
          </a:xfrm>
        </p:spPr>
        <p:txBody>
          <a:bodyPr/>
          <a:lstStyle/>
          <a:p>
            <a:r>
              <a:rPr lang="en-US" dirty="0" smtClean="0"/>
              <a:t>How To Start With PWA.</a:t>
            </a:r>
            <a:endParaRPr lang="en-US" dirty="0"/>
          </a:p>
        </p:txBody>
      </p:sp>
      <p:sp>
        <p:nvSpPr>
          <p:cNvPr id="3" name="Subtitle 2"/>
          <p:cNvSpPr>
            <a:spLocks noGrp="1"/>
          </p:cNvSpPr>
          <p:nvPr>
            <p:ph type="subTitle" idx="1"/>
          </p:nvPr>
        </p:nvSpPr>
        <p:spPr>
          <a:xfrm>
            <a:off x="6719454" y="2984033"/>
            <a:ext cx="4253345" cy="2848731"/>
          </a:xfrm>
        </p:spPr>
        <p:txBody>
          <a:bodyPr>
            <a:normAutofit/>
          </a:bodyPr>
          <a:lstStyle/>
          <a:p>
            <a:pPr algn="l"/>
            <a:r>
              <a:rPr lang="en-US" dirty="0" smtClean="0"/>
              <a:t>By:-</a:t>
            </a:r>
          </a:p>
          <a:p>
            <a:pPr algn="l"/>
            <a:r>
              <a:rPr lang="en-US" dirty="0" smtClean="0"/>
              <a:t>-</a:t>
            </a:r>
            <a:r>
              <a:rPr lang="en-US" dirty="0" smtClean="0"/>
              <a:t>Sai Krishna Upputuri</a:t>
            </a:r>
          </a:p>
          <a:p>
            <a:pPr algn="l"/>
            <a:r>
              <a:rPr lang="en-US" dirty="0" smtClean="0"/>
              <a:t>-Sneha Madhavaram</a:t>
            </a:r>
          </a:p>
          <a:p>
            <a:pPr algn="l"/>
            <a:r>
              <a:rPr lang="en-US" dirty="0" smtClean="0"/>
              <a:t>-Rayaan Ahmed</a:t>
            </a:r>
          </a:p>
          <a:p>
            <a:pPr algn="l"/>
            <a:r>
              <a:rPr lang="en-US" dirty="0" smtClean="0"/>
              <a:t>-Vamshi Krishna Nuka</a:t>
            </a:r>
          </a:p>
          <a:p>
            <a:pPr algn="l"/>
            <a:r>
              <a:rPr lang="en-US" dirty="0" smtClean="0"/>
              <a:t>-Srikar Patle</a:t>
            </a:r>
            <a:endParaRPr lang="en-US" dirty="0"/>
          </a:p>
        </p:txBody>
      </p:sp>
    </p:spTree>
    <p:extLst>
      <p:ext uri="{BB962C8B-B14F-4D97-AF65-F5344CB8AC3E}">
        <p14:creationId xmlns:p14="http://schemas.microsoft.com/office/powerpoint/2010/main" val="127355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8655"/>
            <a:ext cx="8596668" cy="1320800"/>
          </a:xfrm>
        </p:spPr>
        <p:txBody>
          <a:bodyPr>
            <a:noAutofit/>
          </a:bodyPr>
          <a:lstStyle/>
          <a:p>
            <a:pPr marL="0" indent="0"/>
            <a:r>
              <a:rPr lang="en-US" sz="4400" dirty="0"/>
              <a:t>Progressive Web Applications has additional two files compared to web applications </a:t>
            </a:r>
          </a:p>
        </p:txBody>
      </p:sp>
      <p:sp>
        <p:nvSpPr>
          <p:cNvPr id="3" name="Content Placeholder 2"/>
          <p:cNvSpPr>
            <a:spLocks noGrp="1"/>
          </p:cNvSpPr>
          <p:nvPr>
            <p:ph idx="1"/>
          </p:nvPr>
        </p:nvSpPr>
        <p:spPr>
          <a:xfrm>
            <a:off x="677334" y="2683828"/>
            <a:ext cx="8596668" cy="3880773"/>
          </a:xfrm>
        </p:spPr>
        <p:txBody>
          <a:bodyPr>
            <a:normAutofit/>
          </a:bodyPr>
          <a:lstStyle/>
          <a:p>
            <a:r>
              <a:rPr lang="en-US" sz="2400" dirty="0" smtClean="0"/>
              <a:t>serviceworker.js</a:t>
            </a:r>
          </a:p>
          <a:p>
            <a:pPr marL="0" indent="0">
              <a:buNone/>
            </a:pPr>
            <a:r>
              <a:rPr lang="en-US" sz="2400" dirty="0"/>
              <a:t>A service worker is a script that your browser runs in the background, separate from a web page, opening the door to features that don't need a web page or user interaction. Today</a:t>
            </a:r>
            <a:r>
              <a:rPr lang="en-US" sz="2400"/>
              <a:t>, </a:t>
            </a:r>
            <a:r>
              <a:rPr lang="en-US" sz="2400" smtClean="0"/>
              <a:t>we</a:t>
            </a:r>
            <a:r>
              <a:rPr lang="en-US" sz="2400" smtClean="0"/>
              <a:t> </a:t>
            </a:r>
            <a:r>
              <a:rPr lang="en-US" sz="2400" dirty="0"/>
              <a:t>already include features like push notifications and background sync. In the future, service workers might support other things like periodic sync or geofencing. The core feature discussed in this tutorial is the ability to intercept and handle network requests, including programmatically managing a cache of responses</a:t>
            </a:r>
            <a:r>
              <a:rPr lang="en-US" sz="2400" dirty="0" smtClean="0"/>
              <a:t>.</a:t>
            </a:r>
            <a:endParaRPr lang="en-US" sz="2400" dirty="0"/>
          </a:p>
        </p:txBody>
      </p:sp>
      <p:sp>
        <p:nvSpPr>
          <p:cNvPr id="4" name="Footer Placeholder 3"/>
          <p:cNvSpPr>
            <a:spLocks noGrp="1"/>
          </p:cNvSpPr>
          <p:nvPr>
            <p:ph type="ftr" sz="quarter" idx="11"/>
          </p:nvPr>
        </p:nvSpPr>
        <p:spPr>
          <a:xfrm>
            <a:off x="8269625" y="6382039"/>
            <a:ext cx="3312775" cy="365125"/>
          </a:xfrm>
        </p:spPr>
        <p:txBody>
          <a:bodyPr/>
          <a:lstStyle/>
          <a:p>
            <a:r>
              <a:rPr lang="en-US" dirty="0"/>
              <a:t>Rayaan Ahmed</a:t>
            </a:r>
            <a:endParaRPr lang="en-US" dirty="0"/>
          </a:p>
        </p:txBody>
      </p:sp>
    </p:spTree>
    <p:extLst>
      <p:ext uri="{BB962C8B-B14F-4D97-AF65-F5344CB8AC3E}">
        <p14:creationId xmlns:p14="http://schemas.microsoft.com/office/powerpoint/2010/main" val="1190162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4400" dirty="0"/>
              <a:t>Life cycle of </a:t>
            </a:r>
            <a:r>
              <a:rPr lang="en-US" sz="4400" dirty="0" err="1"/>
              <a:t>serviceworker</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218" y="1641438"/>
            <a:ext cx="4139163" cy="4038926"/>
          </a:xfrm>
          <a:prstGeom prst="rect">
            <a:avLst/>
          </a:prstGeom>
        </p:spPr>
      </p:pic>
      <p:sp>
        <p:nvSpPr>
          <p:cNvPr id="3" name="Footer Placeholder 2"/>
          <p:cNvSpPr>
            <a:spLocks noGrp="1"/>
          </p:cNvSpPr>
          <p:nvPr>
            <p:ph type="ftr" sz="quarter" idx="11"/>
          </p:nvPr>
        </p:nvSpPr>
        <p:spPr/>
        <p:txBody>
          <a:bodyPr/>
          <a:lstStyle/>
          <a:p>
            <a:r>
              <a:rPr lang="en-US" dirty="0"/>
              <a:t>Rayaan Ahmed</a:t>
            </a:r>
            <a:endParaRPr lang="en-US" dirty="0"/>
          </a:p>
        </p:txBody>
      </p:sp>
    </p:spTree>
    <p:extLst>
      <p:ext uri="{BB962C8B-B14F-4D97-AF65-F5344CB8AC3E}">
        <p14:creationId xmlns:p14="http://schemas.microsoft.com/office/powerpoint/2010/main" val="2015374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m</a:t>
            </a:r>
            <a:r>
              <a:rPr lang="en-US" sz="4400" dirty="0" smtClean="0"/>
              <a:t>anifest.json</a:t>
            </a:r>
            <a:endParaRPr lang="en-US" sz="4400" dirty="0"/>
          </a:p>
        </p:txBody>
      </p:sp>
      <p:sp>
        <p:nvSpPr>
          <p:cNvPr id="3" name="Content Placeholder 2"/>
          <p:cNvSpPr>
            <a:spLocks noGrp="1"/>
          </p:cNvSpPr>
          <p:nvPr>
            <p:ph idx="1"/>
          </p:nvPr>
        </p:nvSpPr>
        <p:spPr/>
        <p:txBody>
          <a:bodyPr/>
          <a:lstStyle/>
          <a:p>
            <a:r>
              <a:rPr lang="en-US" sz="2400" dirty="0"/>
              <a:t>The web app manifest is a simple JSON file that tells the browser about your web application and how it should behave when 'installed' on the user's mobile device or desktop. Having a manifest is required by Chrome to show the Add to Home Screen prompt</a:t>
            </a:r>
            <a:r>
              <a:rPr lang="en-US" sz="2400"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dirty="0"/>
              <a:t>Rayaan Ahmed</a:t>
            </a:r>
            <a:endParaRPr lang="en-US" dirty="0"/>
          </a:p>
        </p:txBody>
      </p:sp>
    </p:spTree>
    <p:extLst>
      <p:ext uri="{BB962C8B-B14F-4D97-AF65-F5344CB8AC3E}">
        <p14:creationId xmlns:p14="http://schemas.microsoft.com/office/powerpoint/2010/main" val="2588991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43893" y="1398904"/>
            <a:ext cx="3519054" cy="54590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err="1" smtClean="0">
                <a:ln>
                  <a:noFill/>
                </a:ln>
                <a:solidFill>
                  <a:srgbClr val="0D904F"/>
                </a:solidFill>
                <a:effectLst/>
                <a:latin typeface="Roboto Mono"/>
              </a:rPr>
              <a:t>short_name</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"Maps"</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"name"</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"Google Maps"</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"icons"</a:t>
            </a:r>
            <a:r>
              <a:rPr kumimoji="0" lang="en-US" altLang="en-US" sz="1600" b="0" i="0" u="none" strike="noStrike" cap="none" normalizeH="0" baseline="0" dirty="0" smtClean="0">
                <a:ln>
                  <a:noFill/>
                </a:ln>
                <a:solidFill>
                  <a:srgbClr val="37474F"/>
                </a:solidFill>
                <a:effectLst/>
                <a:latin typeface="Roboto Mono"/>
              </a:rPr>
              <a:t>: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err="1" smtClean="0">
                <a:ln>
                  <a:noFill/>
                </a:ln>
                <a:solidFill>
                  <a:srgbClr val="0D904F"/>
                </a:solidFill>
                <a:effectLst/>
                <a:latin typeface="Roboto Mono"/>
              </a:rPr>
              <a:t>src</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"/images/icons-192.png"</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"type"</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"image/</a:t>
            </a:r>
            <a:r>
              <a:rPr kumimoji="0" lang="en-US" altLang="en-US" sz="1600" b="0" i="0" u="none" strike="noStrike" cap="none" normalizeH="0" baseline="0" dirty="0" err="1" smtClean="0">
                <a:ln>
                  <a:noFill/>
                </a:ln>
                <a:solidFill>
                  <a:srgbClr val="0D904F"/>
                </a:solidFill>
                <a:effectLst/>
                <a:latin typeface="Roboto Mono"/>
              </a:rPr>
              <a:t>png</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"sizes"</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"192x192"</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err="1" smtClean="0">
                <a:ln>
                  <a:noFill/>
                </a:ln>
                <a:solidFill>
                  <a:srgbClr val="0D904F"/>
                </a:solidFill>
                <a:effectLst/>
                <a:latin typeface="Roboto Mono"/>
              </a:rPr>
              <a:t>src</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"/images/icons-512.png"</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"type"</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"image/</a:t>
            </a:r>
            <a:r>
              <a:rPr kumimoji="0" lang="en-US" altLang="en-US" sz="1600" b="0" i="0" u="none" strike="noStrike" cap="none" normalizeH="0" baseline="0" dirty="0" err="1" smtClean="0">
                <a:ln>
                  <a:noFill/>
                </a:ln>
                <a:solidFill>
                  <a:srgbClr val="0D904F"/>
                </a:solidFill>
                <a:effectLst/>
                <a:latin typeface="Roboto Mono"/>
              </a:rPr>
              <a:t>png</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"sizes"</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"512x512"</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err="1" smtClean="0">
                <a:ln>
                  <a:noFill/>
                </a:ln>
                <a:solidFill>
                  <a:srgbClr val="0D904F"/>
                </a:solidFill>
                <a:effectLst/>
                <a:latin typeface="Roboto Mono"/>
              </a:rPr>
              <a:t>start_url</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"/maps/?source=</a:t>
            </a:r>
            <a:r>
              <a:rPr kumimoji="0" lang="en-US" altLang="en-US" sz="1600" b="0" i="0" u="none" strike="noStrike" cap="none" normalizeH="0" baseline="0" dirty="0" err="1" smtClean="0">
                <a:ln>
                  <a:noFill/>
                </a:ln>
                <a:solidFill>
                  <a:srgbClr val="0D904F"/>
                </a:solidFill>
                <a:effectLst/>
                <a:latin typeface="Roboto Mono"/>
              </a:rPr>
              <a:t>pwa</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err="1" smtClean="0">
                <a:ln>
                  <a:noFill/>
                </a:ln>
                <a:solidFill>
                  <a:srgbClr val="0D904F"/>
                </a:solidFill>
                <a:effectLst/>
                <a:latin typeface="Roboto Mono"/>
              </a:rPr>
              <a:t>background_color</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"#3367D6"</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"display"</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"standalone"</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"scope"</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"/maps/"</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err="1" smtClean="0">
                <a:ln>
                  <a:noFill/>
                </a:ln>
                <a:solidFill>
                  <a:srgbClr val="0D904F"/>
                </a:solidFill>
                <a:effectLst/>
                <a:latin typeface="Roboto Mono"/>
              </a:rPr>
              <a:t>theme_color</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"#3367D6"</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3" name="Title 2"/>
          <p:cNvSpPr>
            <a:spLocks noGrp="1"/>
          </p:cNvSpPr>
          <p:nvPr>
            <p:ph type="title"/>
          </p:nvPr>
        </p:nvSpPr>
        <p:spPr/>
        <p:txBody>
          <a:bodyPr/>
          <a:lstStyle/>
          <a:p>
            <a:r>
              <a:rPr lang="en-US" sz="4400" dirty="0" smtClean="0"/>
              <a:t>Sample code for manifest.json</a:t>
            </a:r>
            <a:r>
              <a:rPr lang="en-US" dirty="0" smtClean="0"/>
              <a:t/>
            </a:r>
            <a:br>
              <a:rPr lang="en-US" dirty="0" smtClean="0"/>
            </a:br>
            <a:endParaRPr lang="en-US" dirty="0"/>
          </a:p>
        </p:txBody>
      </p:sp>
      <p:sp>
        <p:nvSpPr>
          <p:cNvPr id="4" name="Footer Placeholder 3"/>
          <p:cNvSpPr>
            <a:spLocks noGrp="1"/>
          </p:cNvSpPr>
          <p:nvPr>
            <p:ph type="ftr" sz="quarter" idx="11"/>
          </p:nvPr>
        </p:nvSpPr>
        <p:spPr>
          <a:xfrm>
            <a:off x="7840134" y="6110634"/>
            <a:ext cx="4227175" cy="365125"/>
          </a:xfrm>
        </p:spPr>
        <p:txBody>
          <a:bodyPr/>
          <a:lstStyle/>
          <a:p>
            <a:r>
              <a:rPr lang="en-US" dirty="0"/>
              <a:t>Rayaan Ahmed</a:t>
            </a:r>
            <a:endParaRPr lang="en-US" dirty="0"/>
          </a:p>
        </p:txBody>
      </p:sp>
    </p:spTree>
    <p:extLst>
      <p:ext uri="{BB962C8B-B14F-4D97-AF65-F5344CB8AC3E}">
        <p14:creationId xmlns:p14="http://schemas.microsoft.com/office/powerpoint/2010/main" val="30391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Working with PWA.</a:t>
            </a:r>
            <a:endParaRPr lang="en-US" sz="4400" dirty="0"/>
          </a:p>
        </p:txBody>
      </p:sp>
      <p:sp>
        <p:nvSpPr>
          <p:cNvPr id="3" name="Content Placeholder 2"/>
          <p:cNvSpPr>
            <a:spLocks noGrp="1"/>
          </p:cNvSpPr>
          <p:nvPr>
            <p:ph idx="1"/>
          </p:nvPr>
        </p:nvSpPr>
        <p:spPr/>
        <p:txBody>
          <a:bodyPr>
            <a:normAutofit lnSpcReduction="10000"/>
          </a:bodyPr>
          <a:lstStyle/>
          <a:p>
            <a:r>
              <a:rPr lang="en-US" sz="2400" dirty="0" smtClean="0"/>
              <a:t>After creating the service worker.js and </a:t>
            </a:r>
            <a:r>
              <a:rPr lang="en-US" sz="2400" dirty="0" err="1" smtClean="0"/>
              <a:t>manifest.json</a:t>
            </a:r>
            <a:r>
              <a:rPr lang="en-US" sz="2400" dirty="0" smtClean="0"/>
              <a:t> we are ready for deploying our PWA online.</a:t>
            </a:r>
          </a:p>
          <a:p>
            <a:endParaRPr lang="en-US" sz="2400" dirty="0" smtClean="0"/>
          </a:p>
          <a:p>
            <a:r>
              <a:rPr lang="en-US" sz="2400" dirty="0" smtClean="0"/>
              <a:t>The main difference between the PWA and Non PWA applications are the above mentioned two files.</a:t>
            </a:r>
          </a:p>
          <a:p>
            <a:endParaRPr lang="en-US" sz="2400" dirty="0" smtClean="0"/>
          </a:p>
          <a:p>
            <a:r>
              <a:rPr lang="en-US" sz="2400" dirty="0" smtClean="0"/>
              <a:t>As my teammate Rayaan Ahmed explained the above described two files now here I am to do a demonstration the PWA.</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Vamshi Krishna Nuka</a:t>
            </a:r>
            <a:endParaRPr lang="en-US" dirty="0"/>
          </a:p>
        </p:txBody>
      </p:sp>
    </p:spTree>
    <p:extLst>
      <p:ext uri="{BB962C8B-B14F-4D97-AF65-F5344CB8AC3E}">
        <p14:creationId xmlns:p14="http://schemas.microsoft.com/office/powerpoint/2010/main" val="4163907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Working with PWA</a:t>
            </a:r>
            <a:endParaRPr lang="en-US" sz="4400" dirty="0"/>
          </a:p>
        </p:txBody>
      </p:sp>
      <p:sp>
        <p:nvSpPr>
          <p:cNvPr id="3" name="Content Placeholder 2"/>
          <p:cNvSpPr>
            <a:spLocks noGrp="1"/>
          </p:cNvSpPr>
          <p:nvPr>
            <p:ph idx="1"/>
          </p:nvPr>
        </p:nvSpPr>
        <p:spPr/>
        <p:txBody>
          <a:bodyPr>
            <a:normAutofit/>
          </a:bodyPr>
          <a:lstStyle/>
          <a:p>
            <a:r>
              <a:rPr lang="en-US" sz="2400" dirty="0" smtClean="0"/>
              <a:t>Go to the repo directory in the local machine.</a:t>
            </a:r>
          </a:p>
          <a:p>
            <a:endParaRPr lang="en-US" sz="2400" dirty="0"/>
          </a:p>
          <a:p>
            <a:r>
              <a:rPr lang="en-US" sz="2400" dirty="0" smtClean="0"/>
              <a:t>Open the command prompt as administrator.</a:t>
            </a:r>
          </a:p>
          <a:p>
            <a:endParaRPr lang="en-US" sz="2400" dirty="0"/>
          </a:p>
          <a:p>
            <a:r>
              <a:rPr lang="en-US" sz="2400" dirty="0" smtClean="0"/>
              <a:t>Now we can start our first PWA experience with just two commands.</a:t>
            </a:r>
          </a:p>
          <a:p>
            <a:endParaRPr lang="en-US" sz="2400" dirty="0"/>
          </a:p>
          <a:p>
            <a:r>
              <a:rPr lang="en-US" sz="2400" dirty="0" err="1" smtClean="0"/>
              <a:t>npm</a:t>
            </a:r>
            <a:r>
              <a:rPr lang="en-US" sz="2400" dirty="0" smtClean="0"/>
              <a:t> install and </a:t>
            </a:r>
            <a:r>
              <a:rPr lang="en-US" sz="2400" dirty="0" err="1" smtClean="0"/>
              <a:t>npm</a:t>
            </a:r>
            <a:r>
              <a:rPr lang="en-US" sz="2400" dirty="0" smtClean="0"/>
              <a:t> start.</a:t>
            </a:r>
          </a:p>
        </p:txBody>
      </p:sp>
      <p:sp>
        <p:nvSpPr>
          <p:cNvPr id="4" name="Footer Placeholder 3"/>
          <p:cNvSpPr>
            <a:spLocks noGrp="1"/>
          </p:cNvSpPr>
          <p:nvPr>
            <p:ph type="ftr" sz="quarter" idx="11"/>
          </p:nvPr>
        </p:nvSpPr>
        <p:spPr/>
        <p:txBody>
          <a:bodyPr/>
          <a:lstStyle/>
          <a:p>
            <a:r>
              <a:rPr lang="en-US" dirty="0"/>
              <a:t>Vamshi Krishna Nuka</a:t>
            </a:r>
            <a:endParaRPr lang="en-US" dirty="0"/>
          </a:p>
        </p:txBody>
      </p:sp>
    </p:spTree>
    <p:extLst>
      <p:ext uri="{BB962C8B-B14F-4D97-AF65-F5344CB8AC3E}">
        <p14:creationId xmlns:p14="http://schemas.microsoft.com/office/powerpoint/2010/main" val="1864924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Working with PWA</a:t>
            </a:r>
            <a:endParaRPr lang="en-US" sz="4400" dirty="0"/>
          </a:p>
        </p:txBody>
      </p:sp>
      <p:sp>
        <p:nvSpPr>
          <p:cNvPr id="3" name="Content Placeholder 2"/>
          <p:cNvSpPr>
            <a:spLocks noGrp="1"/>
          </p:cNvSpPr>
          <p:nvPr>
            <p:ph idx="1"/>
          </p:nvPr>
        </p:nvSpPr>
        <p:spPr/>
        <p:txBody>
          <a:bodyPr>
            <a:normAutofit/>
          </a:bodyPr>
          <a:lstStyle/>
          <a:p>
            <a:r>
              <a:rPr lang="en-US" sz="2400" dirty="0" smtClean="0"/>
              <a:t>The program contains the port address as 5000.</a:t>
            </a:r>
          </a:p>
          <a:p>
            <a:endParaRPr lang="en-US" sz="2400" dirty="0"/>
          </a:p>
          <a:p>
            <a:r>
              <a:rPr lang="en-US" sz="2400" dirty="0" smtClean="0"/>
              <a:t>Now open the web browser and go to the localhost/5000.</a:t>
            </a:r>
          </a:p>
          <a:p>
            <a:endParaRPr lang="en-US" sz="2400" dirty="0"/>
          </a:p>
          <a:p>
            <a:r>
              <a:rPr lang="en-US" sz="2400" dirty="0" smtClean="0"/>
              <a:t>Our designed webpage will be opened.</a:t>
            </a:r>
          </a:p>
          <a:p>
            <a:endParaRPr lang="en-US" sz="2400" dirty="0"/>
          </a:p>
          <a:p>
            <a:r>
              <a:rPr lang="en-US" sz="2400" dirty="0" smtClean="0"/>
              <a:t>Now we can stop our server.</a:t>
            </a:r>
            <a:endParaRPr lang="en-US" sz="2400" dirty="0"/>
          </a:p>
        </p:txBody>
      </p:sp>
      <p:sp>
        <p:nvSpPr>
          <p:cNvPr id="4" name="Footer Placeholder 3"/>
          <p:cNvSpPr>
            <a:spLocks noGrp="1"/>
          </p:cNvSpPr>
          <p:nvPr>
            <p:ph type="ftr" sz="quarter" idx="11"/>
          </p:nvPr>
        </p:nvSpPr>
        <p:spPr/>
        <p:txBody>
          <a:bodyPr/>
          <a:lstStyle/>
          <a:p>
            <a:r>
              <a:rPr lang="en-US" dirty="0"/>
              <a:t>Vamshi Krishna Nuka</a:t>
            </a:r>
            <a:endParaRPr lang="en-US" dirty="0"/>
          </a:p>
        </p:txBody>
      </p:sp>
    </p:spTree>
    <p:extLst>
      <p:ext uri="{BB962C8B-B14F-4D97-AF65-F5344CB8AC3E}">
        <p14:creationId xmlns:p14="http://schemas.microsoft.com/office/powerpoint/2010/main" val="3233981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Working with PWA</a:t>
            </a:r>
            <a:endParaRPr lang="en-US" sz="4400" dirty="0"/>
          </a:p>
        </p:txBody>
      </p:sp>
      <p:sp>
        <p:nvSpPr>
          <p:cNvPr id="3" name="Content Placeholder 2"/>
          <p:cNvSpPr>
            <a:spLocks noGrp="1"/>
          </p:cNvSpPr>
          <p:nvPr>
            <p:ph idx="1"/>
          </p:nvPr>
        </p:nvSpPr>
        <p:spPr/>
        <p:txBody>
          <a:bodyPr/>
          <a:lstStyle/>
          <a:p>
            <a:r>
              <a:rPr lang="en-US" sz="2400" dirty="0" smtClean="0"/>
              <a:t>After the server is stopped if we reload the page with non PWA the page doesn’t load.</a:t>
            </a:r>
          </a:p>
          <a:p>
            <a:endParaRPr lang="en-US" sz="2400" dirty="0"/>
          </a:p>
          <a:p>
            <a:r>
              <a:rPr lang="en-US" sz="2400" dirty="0" smtClean="0"/>
              <a:t>As our page is PWA enabled we can reload the page and find the contents of the page offline too.</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Vamshi Krishna Nuka</a:t>
            </a:r>
            <a:endParaRPr lang="en-US" dirty="0"/>
          </a:p>
        </p:txBody>
      </p:sp>
    </p:spTree>
    <p:extLst>
      <p:ext uri="{BB962C8B-B14F-4D97-AF65-F5344CB8AC3E}">
        <p14:creationId xmlns:p14="http://schemas.microsoft.com/office/powerpoint/2010/main" val="2948360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
        <p:nvSpPr>
          <p:cNvPr id="5" name="Footer Placeholder 4"/>
          <p:cNvSpPr>
            <a:spLocks noGrp="1"/>
          </p:cNvSpPr>
          <p:nvPr>
            <p:ph type="ftr" sz="quarter" idx="11"/>
          </p:nvPr>
        </p:nvSpPr>
        <p:spPr/>
        <p:txBody>
          <a:bodyPr/>
          <a:lstStyle/>
          <a:p>
            <a:r>
              <a:rPr lang="en-US" dirty="0" smtClean="0"/>
              <a:t>Sai Krishna Upputuri</a:t>
            </a:r>
            <a:endParaRPr lang="en-US" dirty="0"/>
          </a:p>
        </p:txBody>
      </p:sp>
    </p:spTree>
    <p:extLst>
      <p:ext uri="{BB962C8B-B14F-4D97-AF65-F5344CB8AC3E}">
        <p14:creationId xmlns:p14="http://schemas.microsoft.com/office/powerpoint/2010/main" val="3635000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3011150" cy="7315200"/>
          </a:xfrm>
          <a:prstGeom prst="rect">
            <a:avLst/>
          </a:prstGeom>
        </p:spPr>
      </p:pic>
      <p:sp>
        <p:nvSpPr>
          <p:cNvPr id="2" name="Footer Placeholder 1"/>
          <p:cNvSpPr>
            <a:spLocks noGrp="1"/>
          </p:cNvSpPr>
          <p:nvPr>
            <p:ph type="ftr" sz="quarter" idx="11"/>
          </p:nvPr>
        </p:nvSpPr>
        <p:spPr/>
        <p:txBody>
          <a:bodyPr/>
          <a:lstStyle/>
          <a:p>
            <a:r>
              <a:rPr lang="en-US" dirty="0" smtClean="0"/>
              <a:t>Sai Krishna Upputuri</a:t>
            </a:r>
            <a:endParaRPr lang="en-US" dirty="0"/>
          </a:p>
        </p:txBody>
      </p:sp>
    </p:spTree>
    <p:extLst>
      <p:ext uri="{BB962C8B-B14F-4D97-AF65-F5344CB8AC3E}">
        <p14:creationId xmlns:p14="http://schemas.microsoft.com/office/powerpoint/2010/main" val="27626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6801" y="108444"/>
            <a:ext cx="2217086" cy="284257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2908" y="3749386"/>
            <a:ext cx="3865418" cy="25769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4894" y="277091"/>
            <a:ext cx="2673927" cy="26739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273" y="270165"/>
            <a:ext cx="2969521" cy="222625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7329" y="3245574"/>
            <a:ext cx="2664526" cy="31086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p:cNvSpPr txBox="1"/>
          <p:nvPr/>
        </p:nvSpPr>
        <p:spPr>
          <a:xfrm flipH="1">
            <a:off x="1072657" y="2673700"/>
            <a:ext cx="2989198" cy="369332"/>
          </a:xfrm>
          <a:prstGeom prst="rect">
            <a:avLst/>
          </a:prstGeom>
          <a:noFill/>
        </p:spPr>
        <p:txBody>
          <a:bodyPr wrap="square" rtlCol="0">
            <a:spAutoFit/>
          </a:bodyPr>
          <a:lstStyle/>
          <a:p>
            <a:r>
              <a:rPr lang="en-US" dirty="0"/>
              <a:t>Sai Krishna Upputuri</a:t>
            </a:r>
          </a:p>
        </p:txBody>
      </p:sp>
      <p:sp>
        <p:nvSpPr>
          <p:cNvPr id="9" name="TextBox 8"/>
          <p:cNvSpPr txBox="1"/>
          <p:nvPr/>
        </p:nvSpPr>
        <p:spPr>
          <a:xfrm flipH="1">
            <a:off x="1397329" y="6488668"/>
            <a:ext cx="2989198" cy="369332"/>
          </a:xfrm>
          <a:prstGeom prst="rect">
            <a:avLst/>
          </a:prstGeom>
          <a:noFill/>
        </p:spPr>
        <p:txBody>
          <a:bodyPr wrap="square" rtlCol="0">
            <a:spAutoFit/>
          </a:bodyPr>
          <a:lstStyle/>
          <a:p>
            <a:r>
              <a:rPr lang="en-US" dirty="0" smtClean="0"/>
              <a:t>Vamshi Krishna Nuka</a:t>
            </a:r>
            <a:endParaRPr lang="en-US" dirty="0"/>
          </a:p>
        </p:txBody>
      </p:sp>
      <p:sp>
        <p:nvSpPr>
          <p:cNvPr id="10" name="TextBox 9"/>
          <p:cNvSpPr txBox="1"/>
          <p:nvPr/>
        </p:nvSpPr>
        <p:spPr>
          <a:xfrm flipH="1">
            <a:off x="4803528" y="3086944"/>
            <a:ext cx="2989198" cy="369332"/>
          </a:xfrm>
          <a:prstGeom prst="rect">
            <a:avLst/>
          </a:prstGeom>
          <a:noFill/>
        </p:spPr>
        <p:txBody>
          <a:bodyPr wrap="square" rtlCol="0">
            <a:spAutoFit/>
          </a:bodyPr>
          <a:lstStyle/>
          <a:p>
            <a:r>
              <a:rPr lang="en-US" dirty="0"/>
              <a:t>Sneha Madhavaram</a:t>
            </a:r>
          </a:p>
        </p:txBody>
      </p:sp>
      <p:sp>
        <p:nvSpPr>
          <p:cNvPr id="11" name="TextBox 10"/>
          <p:cNvSpPr txBox="1"/>
          <p:nvPr/>
        </p:nvSpPr>
        <p:spPr>
          <a:xfrm flipH="1">
            <a:off x="7174135" y="6434775"/>
            <a:ext cx="2989198" cy="369332"/>
          </a:xfrm>
          <a:prstGeom prst="rect">
            <a:avLst/>
          </a:prstGeom>
          <a:noFill/>
        </p:spPr>
        <p:txBody>
          <a:bodyPr wrap="square" rtlCol="0">
            <a:spAutoFit/>
          </a:bodyPr>
          <a:lstStyle/>
          <a:p>
            <a:r>
              <a:rPr lang="en-US" dirty="0"/>
              <a:t>Srikar Patle</a:t>
            </a:r>
          </a:p>
        </p:txBody>
      </p:sp>
      <p:sp>
        <p:nvSpPr>
          <p:cNvPr id="12" name="TextBox 11"/>
          <p:cNvSpPr txBox="1"/>
          <p:nvPr/>
        </p:nvSpPr>
        <p:spPr>
          <a:xfrm flipH="1">
            <a:off x="8219128" y="3165536"/>
            <a:ext cx="2989198" cy="369332"/>
          </a:xfrm>
          <a:prstGeom prst="rect">
            <a:avLst/>
          </a:prstGeom>
          <a:noFill/>
        </p:spPr>
        <p:txBody>
          <a:bodyPr wrap="square" rtlCol="0">
            <a:spAutoFit/>
          </a:bodyPr>
          <a:lstStyle/>
          <a:p>
            <a:r>
              <a:rPr lang="en-US" dirty="0" smtClean="0"/>
              <a:t>Rayaan Ahmed</a:t>
            </a:r>
            <a:endParaRPr lang="en-US" dirty="0"/>
          </a:p>
        </p:txBody>
      </p:sp>
    </p:spTree>
    <p:extLst>
      <p:ext uri="{BB962C8B-B14F-4D97-AF65-F5344CB8AC3E}">
        <p14:creationId xmlns:p14="http://schemas.microsoft.com/office/powerpoint/2010/main" val="2014898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Conclusion</a:t>
            </a:r>
            <a:endParaRPr lang="en-US" sz="4400" dirty="0"/>
          </a:p>
        </p:txBody>
      </p:sp>
      <p:sp>
        <p:nvSpPr>
          <p:cNvPr id="3" name="Content Placeholder 2"/>
          <p:cNvSpPr>
            <a:spLocks noGrp="1"/>
          </p:cNvSpPr>
          <p:nvPr>
            <p:ph idx="1"/>
          </p:nvPr>
        </p:nvSpPr>
        <p:spPr/>
        <p:txBody>
          <a:bodyPr>
            <a:normAutofit/>
          </a:bodyPr>
          <a:lstStyle/>
          <a:p>
            <a:r>
              <a:rPr lang="en-US" sz="2400" dirty="0" smtClean="0"/>
              <a:t>How many of you know and used a Twitter for tweets?</a:t>
            </a:r>
          </a:p>
          <a:p>
            <a:endParaRPr lang="en-US" sz="2400" dirty="0" smtClean="0"/>
          </a:p>
          <a:p>
            <a:r>
              <a:rPr lang="en-US" sz="2400" dirty="0"/>
              <a:t>With over 80% of users on mobile, Twitter wanted their mobile web experience to be faster, more reliable, and more engaging</a:t>
            </a:r>
            <a:r>
              <a:rPr lang="en-US" sz="2400" dirty="0" smtClean="0"/>
              <a:t>.</a:t>
            </a:r>
          </a:p>
          <a:p>
            <a:endParaRPr lang="en-US" sz="2400" dirty="0" smtClean="0"/>
          </a:p>
          <a:p>
            <a:r>
              <a:rPr lang="en-US" sz="2400" dirty="0" smtClean="0"/>
              <a:t>To achieve this Twitter has launched its </a:t>
            </a:r>
            <a:r>
              <a:rPr lang="en-US" sz="2400" dirty="0"/>
              <a:t>Twitter Lite Progressive Web </a:t>
            </a:r>
            <a:r>
              <a:rPr lang="en-US" sz="2400" dirty="0" smtClean="0"/>
              <a:t>App.</a:t>
            </a:r>
          </a:p>
        </p:txBody>
      </p:sp>
      <p:sp>
        <p:nvSpPr>
          <p:cNvPr id="4" name="Footer Placeholder 3"/>
          <p:cNvSpPr>
            <a:spLocks noGrp="1"/>
          </p:cNvSpPr>
          <p:nvPr>
            <p:ph type="ftr" sz="quarter" idx="11"/>
          </p:nvPr>
        </p:nvSpPr>
        <p:spPr/>
        <p:txBody>
          <a:bodyPr/>
          <a:lstStyle/>
          <a:p>
            <a:r>
              <a:rPr lang="en-US" dirty="0" smtClean="0"/>
              <a:t>Srikar Patle</a:t>
            </a:r>
            <a:endParaRPr lang="en-US" dirty="0"/>
          </a:p>
        </p:txBody>
      </p:sp>
    </p:spTree>
    <p:extLst>
      <p:ext uri="{BB962C8B-B14F-4D97-AF65-F5344CB8AC3E}">
        <p14:creationId xmlns:p14="http://schemas.microsoft.com/office/powerpoint/2010/main" val="2069337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sz="2600" dirty="0" smtClean="0"/>
              <a:t>As stated in </a:t>
            </a:r>
            <a:r>
              <a:rPr lang="en-US" sz="2600" dirty="0" smtClean="0">
                <a:hlinkClick r:id="rId2"/>
              </a:rPr>
              <a:t>https://developers.google.com/web/showcase/2017/twitter</a:t>
            </a:r>
            <a:endParaRPr lang="en-US" sz="2600" dirty="0" smtClean="0"/>
          </a:p>
          <a:p>
            <a:r>
              <a:rPr lang="en-US" sz="2600" dirty="0" smtClean="0"/>
              <a:t>After the lite app the statistics were as follows </a:t>
            </a:r>
          </a:p>
          <a:p>
            <a:r>
              <a:rPr lang="en-US" sz="2600" dirty="0"/>
              <a:t>65% increase in pages per session</a:t>
            </a:r>
          </a:p>
          <a:p>
            <a:r>
              <a:rPr lang="en-US" sz="2600" dirty="0"/>
              <a:t>75% increase in Tweets sent</a:t>
            </a:r>
          </a:p>
          <a:p>
            <a:r>
              <a:rPr lang="en-US" sz="2600" dirty="0"/>
              <a:t>20% decrease in bounce </a:t>
            </a:r>
            <a:r>
              <a:rPr lang="en-US" sz="2600" dirty="0" smtClean="0"/>
              <a:t>rate</a:t>
            </a:r>
          </a:p>
          <a:p>
            <a:r>
              <a:rPr lang="en-US" sz="2600" dirty="0"/>
              <a:t>Twitter Lite is now the fastest, least expensive, and most reliable way to use Twitter.</a:t>
            </a:r>
          </a:p>
          <a:p>
            <a:endParaRPr lang="en-US" dirty="0"/>
          </a:p>
        </p:txBody>
      </p:sp>
      <p:sp>
        <p:nvSpPr>
          <p:cNvPr id="4" name="Footer Placeholder 3"/>
          <p:cNvSpPr>
            <a:spLocks noGrp="1"/>
          </p:cNvSpPr>
          <p:nvPr>
            <p:ph type="ftr" sz="quarter" idx="11"/>
          </p:nvPr>
        </p:nvSpPr>
        <p:spPr/>
        <p:txBody>
          <a:bodyPr/>
          <a:lstStyle/>
          <a:p>
            <a:r>
              <a:rPr lang="en-US" dirty="0"/>
              <a:t>Srikar Patle</a:t>
            </a:r>
            <a:endParaRPr lang="en-US" dirty="0"/>
          </a:p>
        </p:txBody>
      </p:sp>
    </p:spTree>
    <p:extLst>
      <p:ext uri="{BB962C8B-B14F-4D97-AF65-F5344CB8AC3E}">
        <p14:creationId xmlns:p14="http://schemas.microsoft.com/office/powerpoint/2010/main" val="60760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Conclusion</a:t>
            </a:r>
            <a:endParaRPr lang="en-US" dirty="0"/>
          </a:p>
        </p:txBody>
      </p:sp>
      <p:sp>
        <p:nvSpPr>
          <p:cNvPr id="3" name="Content Placeholder 2"/>
          <p:cNvSpPr>
            <a:spLocks noGrp="1"/>
          </p:cNvSpPr>
          <p:nvPr>
            <p:ph idx="1"/>
          </p:nvPr>
        </p:nvSpPr>
        <p:spPr>
          <a:xfrm>
            <a:off x="677334" y="1786516"/>
            <a:ext cx="8596668" cy="3880773"/>
          </a:xfrm>
        </p:spPr>
        <p:txBody>
          <a:bodyPr>
            <a:noAutofit/>
          </a:bodyPr>
          <a:lstStyle/>
          <a:p>
            <a:r>
              <a:rPr lang="en-US" sz="2400" dirty="0"/>
              <a:t>Progressive Web App is the future of web development without any doubt</a:t>
            </a:r>
            <a:r>
              <a:rPr lang="en-US" sz="2400" dirty="0" smtClean="0"/>
              <a:t>.</a:t>
            </a:r>
          </a:p>
          <a:p>
            <a:endParaRPr lang="en-US" sz="2400" dirty="0"/>
          </a:p>
          <a:p>
            <a:r>
              <a:rPr lang="en-US" sz="2400" dirty="0"/>
              <a:t>In the future, e-commerce sites, restaurants, and media sources will transition from native app to Progressive Web App</a:t>
            </a:r>
            <a:r>
              <a:rPr lang="en-US" sz="2400" dirty="0" smtClean="0"/>
              <a:t>.</a:t>
            </a:r>
          </a:p>
          <a:p>
            <a:endParaRPr lang="en-US" sz="2400" dirty="0"/>
          </a:p>
          <a:p>
            <a:r>
              <a:rPr lang="en-US" sz="2400" dirty="0"/>
              <a:t>However, still in the initial phase, many of the developers would be actively looking for ways to make most out of the opportunities given by PWAs.</a:t>
            </a:r>
          </a:p>
        </p:txBody>
      </p:sp>
      <p:sp>
        <p:nvSpPr>
          <p:cNvPr id="4" name="Footer Placeholder 3"/>
          <p:cNvSpPr>
            <a:spLocks noGrp="1"/>
          </p:cNvSpPr>
          <p:nvPr>
            <p:ph type="ftr" sz="quarter" idx="11"/>
          </p:nvPr>
        </p:nvSpPr>
        <p:spPr/>
        <p:txBody>
          <a:bodyPr/>
          <a:lstStyle/>
          <a:p>
            <a:r>
              <a:rPr lang="en-US" dirty="0"/>
              <a:t>Srikar Patle</a:t>
            </a:r>
            <a:endParaRPr lang="en-US" dirty="0"/>
          </a:p>
        </p:txBody>
      </p:sp>
    </p:spTree>
    <p:extLst>
      <p:ext uri="{BB962C8B-B14F-4D97-AF65-F5344CB8AC3E}">
        <p14:creationId xmlns:p14="http://schemas.microsoft.com/office/powerpoint/2010/main" val="2265011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References</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a:hlinkClick r:id="rId2"/>
              </a:rPr>
              <a:t>https://developers.google.com/web/fundamentals/primers/service-workers/#</a:t>
            </a:r>
            <a:r>
              <a:rPr lang="en-US" sz="2400" dirty="0" smtClean="0">
                <a:hlinkClick r:id="rId2"/>
              </a:rPr>
              <a:t>the_service_worker_life_cycle</a:t>
            </a:r>
            <a:endParaRPr lang="en-US" sz="2400" dirty="0" smtClean="0"/>
          </a:p>
          <a:p>
            <a:endParaRPr lang="en-US" sz="2400" dirty="0">
              <a:hlinkClick r:id="rId3"/>
            </a:endParaRPr>
          </a:p>
          <a:p>
            <a:r>
              <a:rPr lang="en-US" sz="2400" dirty="0" smtClean="0">
                <a:hlinkClick r:id="rId3"/>
              </a:rPr>
              <a:t>https</a:t>
            </a:r>
            <a:r>
              <a:rPr lang="en-US" sz="2400" dirty="0">
                <a:hlinkClick r:id="rId3"/>
              </a:rPr>
              <a:t>://developers.google.com/web/fundamentals/web-app-manifest/</a:t>
            </a:r>
            <a:r>
              <a:rPr lang="en-US" sz="2400" dirty="0"/>
              <a:t> </a:t>
            </a:r>
            <a:endParaRPr lang="en-US" sz="2400" dirty="0" smtClean="0"/>
          </a:p>
          <a:p>
            <a:endParaRPr lang="en-US" sz="2400" dirty="0" smtClean="0">
              <a:hlinkClick r:id="rId4"/>
            </a:endParaRPr>
          </a:p>
          <a:p>
            <a:r>
              <a:rPr lang="en-US" sz="2400" dirty="0" smtClean="0">
                <a:hlinkClick r:id="rId4"/>
              </a:rPr>
              <a:t>https</a:t>
            </a:r>
            <a:r>
              <a:rPr lang="en-US" sz="2400" dirty="0">
                <a:hlinkClick r:id="rId4"/>
              </a:rPr>
              <a:t>://wikipedia.com</a:t>
            </a:r>
            <a:r>
              <a:rPr lang="en-US" sz="2400" dirty="0">
                <a:hlinkClick r:id="rId5"/>
              </a:rPr>
              <a:t>https://developers.google.com/web/showcase/2017/twitter</a:t>
            </a:r>
            <a:endParaRPr lang="en-US" sz="2400" dirty="0"/>
          </a:p>
        </p:txBody>
      </p:sp>
      <p:sp>
        <p:nvSpPr>
          <p:cNvPr id="4" name="Footer Placeholder 3"/>
          <p:cNvSpPr>
            <a:spLocks noGrp="1"/>
          </p:cNvSpPr>
          <p:nvPr>
            <p:ph type="ftr" sz="quarter" idx="11"/>
          </p:nvPr>
        </p:nvSpPr>
        <p:spPr/>
        <p:txBody>
          <a:bodyPr/>
          <a:lstStyle/>
          <a:p>
            <a:r>
              <a:rPr lang="en-US" dirty="0"/>
              <a:t>Srikar Patle</a:t>
            </a:r>
            <a:endParaRPr lang="en-US" dirty="0"/>
          </a:p>
        </p:txBody>
      </p:sp>
    </p:spTree>
    <p:extLst>
      <p:ext uri="{BB962C8B-B14F-4D97-AF65-F5344CB8AC3E}">
        <p14:creationId xmlns:p14="http://schemas.microsoft.com/office/powerpoint/2010/main" val="1357101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34" y="2202873"/>
            <a:ext cx="8596668" cy="1320800"/>
          </a:xfrm>
        </p:spPr>
        <p:txBody>
          <a:bodyPr>
            <a:noAutofit/>
          </a:bodyPr>
          <a:lstStyle/>
          <a:p>
            <a:r>
              <a:rPr lang="en-US" sz="11500" dirty="0" smtClean="0"/>
              <a:t>QUERIES?</a:t>
            </a:r>
            <a:endParaRPr lang="en-US" sz="11500" dirty="0"/>
          </a:p>
        </p:txBody>
      </p:sp>
    </p:spTree>
    <p:extLst>
      <p:ext uri="{BB962C8B-B14F-4D97-AF65-F5344CB8AC3E}">
        <p14:creationId xmlns:p14="http://schemas.microsoft.com/office/powerpoint/2010/main" val="245766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61" y="2382982"/>
            <a:ext cx="8596668" cy="1320800"/>
          </a:xfrm>
        </p:spPr>
        <p:txBody>
          <a:bodyPr>
            <a:noAutofit/>
          </a:bodyPr>
          <a:lstStyle/>
          <a:p>
            <a:r>
              <a:rPr lang="en-US" sz="11500" dirty="0" smtClean="0"/>
              <a:t>Thank You!!</a:t>
            </a:r>
            <a:endParaRPr lang="en-US" sz="11500" dirty="0"/>
          </a:p>
        </p:txBody>
      </p:sp>
    </p:spTree>
    <p:extLst>
      <p:ext uri="{BB962C8B-B14F-4D97-AF65-F5344CB8AC3E}">
        <p14:creationId xmlns:p14="http://schemas.microsoft.com/office/powerpoint/2010/main" val="82439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Why Progressive Web Apps</a:t>
            </a:r>
          </a:p>
        </p:txBody>
      </p:sp>
      <p:sp>
        <p:nvSpPr>
          <p:cNvPr id="3" name="Content Placeholder 2"/>
          <p:cNvSpPr>
            <a:spLocks noGrp="1"/>
          </p:cNvSpPr>
          <p:nvPr>
            <p:ph idx="1"/>
          </p:nvPr>
        </p:nvSpPr>
        <p:spPr/>
        <p:txBody>
          <a:bodyPr>
            <a:noAutofit/>
          </a:bodyPr>
          <a:lstStyle/>
          <a:p>
            <a:r>
              <a:rPr lang="en-US" sz="2800" dirty="0"/>
              <a:t>Engaging</a:t>
            </a:r>
          </a:p>
          <a:p>
            <a:pPr marL="0" indent="0">
              <a:buNone/>
            </a:pPr>
            <a:endParaRPr lang="en-US" sz="2800" dirty="0"/>
          </a:p>
          <a:p>
            <a:r>
              <a:rPr lang="en-US" sz="2800" dirty="0"/>
              <a:t> Swift</a:t>
            </a:r>
          </a:p>
          <a:p>
            <a:endParaRPr lang="en-US" sz="2800" dirty="0"/>
          </a:p>
          <a:p>
            <a:r>
              <a:rPr lang="en-US" sz="2800" dirty="0"/>
              <a:t>Reliable</a:t>
            </a:r>
          </a:p>
        </p:txBody>
      </p:sp>
      <p:sp>
        <p:nvSpPr>
          <p:cNvPr id="4" name="Footer Placeholder 3"/>
          <p:cNvSpPr>
            <a:spLocks noGrp="1"/>
          </p:cNvSpPr>
          <p:nvPr>
            <p:ph type="ftr" sz="quarter" idx="11"/>
          </p:nvPr>
        </p:nvSpPr>
        <p:spPr/>
        <p:txBody>
          <a:bodyPr/>
          <a:lstStyle/>
          <a:p>
            <a:r>
              <a:rPr lang="en-US" dirty="0" smtClean="0"/>
              <a:t>Sai Krishna Upputuri</a:t>
            </a:r>
            <a:endParaRPr lang="en-US" dirty="0"/>
          </a:p>
        </p:txBody>
      </p:sp>
    </p:spTree>
    <p:extLst>
      <p:ext uri="{BB962C8B-B14F-4D97-AF65-F5344CB8AC3E}">
        <p14:creationId xmlns:p14="http://schemas.microsoft.com/office/powerpoint/2010/main" val="617859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Why build on progressive web apps</a:t>
            </a:r>
          </a:p>
        </p:txBody>
      </p:sp>
      <p:sp>
        <p:nvSpPr>
          <p:cNvPr id="3" name="Content Placeholder 2"/>
          <p:cNvSpPr>
            <a:spLocks noGrp="1"/>
          </p:cNvSpPr>
          <p:nvPr>
            <p:ph idx="1"/>
          </p:nvPr>
        </p:nvSpPr>
        <p:spPr/>
        <p:txBody>
          <a:bodyPr>
            <a:noAutofit/>
          </a:bodyPr>
          <a:lstStyle/>
          <a:p>
            <a:r>
              <a:rPr lang="en-US" sz="2800" dirty="0"/>
              <a:t>Worthy of being on Homescreen</a:t>
            </a:r>
            <a:r>
              <a:rPr lang="en-US" sz="2800" dirty="0" smtClean="0"/>
              <a:t>:</a:t>
            </a:r>
          </a:p>
          <a:p>
            <a:endParaRPr lang="en-US" sz="2800" dirty="0"/>
          </a:p>
          <a:p>
            <a:r>
              <a:rPr lang="en-US" sz="2800" dirty="0"/>
              <a:t>It is faster to access on the </a:t>
            </a:r>
            <a:r>
              <a:rPr lang="en-US" sz="2800" dirty="0" smtClean="0"/>
              <a:t>homescreen.</a:t>
            </a:r>
          </a:p>
          <a:p>
            <a:endParaRPr lang="en-US" sz="2800" dirty="0"/>
          </a:p>
          <a:p>
            <a:r>
              <a:rPr lang="en-US" sz="2800" dirty="0"/>
              <a:t>Increased Engagement </a:t>
            </a:r>
            <a:r>
              <a:rPr lang="en-US" sz="2800" dirty="0" smtClean="0"/>
              <a:t>:</a:t>
            </a:r>
            <a:endParaRPr lang="en-US" sz="2800" dirty="0"/>
          </a:p>
          <a:p>
            <a:r>
              <a:rPr lang="en-US" sz="2800" dirty="0"/>
              <a:t>With the help of push notifications the users will be able use very quickly.</a:t>
            </a:r>
          </a:p>
          <a:p>
            <a:endParaRPr lang="en-US" sz="2800" dirty="0"/>
          </a:p>
        </p:txBody>
      </p:sp>
      <p:sp>
        <p:nvSpPr>
          <p:cNvPr id="4" name="Footer Placeholder 3"/>
          <p:cNvSpPr>
            <a:spLocks noGrp="1"/>
          </p:cNvSpPr>
          <p:nvPr>
            <p:ph type="ftr" sz="quarter" idx="11"/>
          </p:nvPr>
        </p:nvSpPr>
        <p:spPr>
          <a:xfrm>
            <a:off x="677334" y="6271551"/>
            <a:ext cx="6297612" cy="365125"/>
          </a:xfrm>
        </p:spPr>
        <p:txBody>
          <a:bodyPr/>
          <a:lstStyle/>
          <a:p>
            <a:r>
              <a:rPr lang="en-US" dirty="0" smtClean="0"/>
              <a:t>Sai Krishna Upputuri</a:t>
            </a:r>
            <a:endParaRPr lang="en-US" dirty="0"/>
          </a:p>
        </p:txBody>
      </p:sp>
    </p:spTree>
    <p:extLst>
      <p:ext uri="{BB962C8B-B14F-4D97-AF65-F5344CB8AC3E}">
        <p14:creationId xmlns:p14="http://schemas.microsoft.com/office/powerpoint/2010/main" val="22399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Why build on progressive web apps</a:t>
            </a:r>
          </a:p>
        </p:txBody>
      </p:sp>
      <p:sp>
        <p:nvSpPr>
          <p:cNvPr id="3" name="Content Placeholder 2"/>
          <p:cNvSpPr>
            <a:spLocks noGrp="1"/>
          </p:cNvSpPr>
          <p:nvPr>
            <p:ph idx="1"/>
          </p:nvPr>
        </p:nvSpPr>
        <p:spPr/>
        <p:txBody>
          <a:bodyPr>
            <a:noAutofit/>
          </a:bodyPr>
          <a:lstStyle/>
          <a:p>
            <a:r>
              <a:rPr lang="en-US" sz="2800" dirty="0"/>
              <a:t>work reliably no matter the network conditions</a:t>
            </a:r>
          </a:p>
          <a:p>
            <a:r>
              <a:rPr lang="en-US" sz="2800" dirty="0"/>
              <a:t>Service worker sends very small amount of data around 63% for the </a:t>
            </a:r>
            <a:r>
              <a:rPr lang="en-US" sz="2800" dirty="0" err="1"/>
              <a:t>intial</a:t>
            </a:r>
            <a:r>
              <a:rPr lang="en-US" sz="2800" dirty="0"/>
              <a:t> page load and 84% less data to complete the first </a:t>
            </a:r>
            <a:r>
              <a:rPr lang="en-US" sz="2800" dirty="0" err="1"/>
              <a:t>transcation</a:t>
            </a:r>
            <a:r>
              <a:rPr lang="en-US" sz="2800" dirty="0"/>
              <a:t> Improved conversions.</a:t>
            </a:r>
          </a:p>
          <a:p>
            <a:r>
              <a:rPr lang="en-US" sz="2800" dirty="0"/>
              <a:t>The ability to deliver an excellent user experience </a:t>
            </a:r>
            <a:r>
              <a:rPr lang="en-US" sz="2800" dirty="0" err="1"/>
              <a:t>AliExpress</a:t>
            </a:r>
            <a:r>
              <a:rPr lang="en-US" sz="2800" dirty="0"/>
              <a:t> improve conversions for the new users across all browsers by 104% and iOS by 82%</a:t>
            </a:r>
          </a:p>
        </p:txBody>
      </p:sp>
      <p:sp>
        <p:nvSpPr>
          <p:cNvPr id="4" name="Footer Placeholder 3"/>
          <p:cNvSpPr>
            <a:spLocks noGrp="1"/>
          </p:cNvSpPr>
          <p:nvPr>
            <p:ph type="ftr" sz="quarter" idx="11"/>
          </p:nvPr>
        </p:nvSpPr>
        <p:spPr>
          <a:xfrm>
            <a:off x="677334" y="6271551"/>
            <a:ext cx="6297612" cy="365125"/>
          </a:xfrm>
        </p:spPr>
        <p:txBody>
          <a:bodyPr/>
          <a:lstStyle/>
          <a:p>
            <a:r>
              <a:rPr lang="en-US" dirty="0" smtClean="0"/>
              <a:t>Sai Krishna Upputuri</a:t>
            </a:r>
            <a:endParaRPr lang="en-US" dirty="0"/>
          </a:p>
        </p:txBody>
      </p:sp>
    </p:spTree>
    <p:extLst>
      <p:ext uri="{BB962C8B-B14F-4D97-AF65-F5344CB8AC3E}">
        <p14:creationId xmlns:p14="http://schemas.microsoft.com/office/powerpoint/2010/main" val="28486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Advantages:</a:t>
            </a:r>
          </a:p>
        </p:txBody>
      </p:sp>
      <p:sp>
        <p:nvSpPr>
          <p:cNvPr id="3" name="Content Placeholder 2"/>
          <p:cNvSpPr>
            <a:spLocks noGrp="1"/>
          </p:cNvSpPr>
          <p:nvPr>
            <p:ph idx="1"/>
          </p:nvPr>
        </p:nvSpPr>
        <p:spPr/>
        <p:txBody>
          <a:bodyPr>
            <a:normAutofit/>
          </a:bodyPr>
          <a:lstStyle/>
          <a:p>
            <a:r>
              <a:rPr lang="en-US" sz="2800" dirty="0"/>
              <a:t>Low on Data:</a:t>
            </a:r>
          </a:p>
          <a:p>
            <a:endParaRPr lang="en-US" sz="2800" dirty="0"/>
          </a:p>
          <a:p>
            <a:r>
              <a:rPr lang="en-US" sz="2800" dirty="0"/>
              <a:t>No Updates Required :</a:t>
            </a:r>
          </a:p>
          <a:p>
            <a:endParaRPr lang="en-US" sz="2800" dirty="0"/>
          </a:p>
          <a:p>
            <a:r>
              <a:rPr lang="en-US" sz="2800" dirty="0"/>
              <a:t>Sharing is Easy:</a:t>
            </a:r>
          </a:p>
        </p:txBody>
      </p:sp>
      <p:sp>
        <p:nvSpPr>
          <p:cNvPr id="4" name="Footer Placeholder 3"/>
          <p:cNvSpPr>
            <a:spLocks noGrp="1"/>
          </p:cNvSpPr>
          <p:nvPr>
            <p:ph type="ftr" sz="quarter" idx="11"/>
          </p:nvPr>
        </p:nvSpPr>
        <p:spPr/>
        <p:txBody>
          <a:bodyPr/>
          <a:lstStyle/>
          <a:p>
            <a:r>
              <a:rPr lang="en-US" dirty="0"/>
              <a:t>Sneha Madhavaram</a:t>
            </a:r>
            <a:endParaRPr lang="en-US" dirty="0"/>
          </a:p>
        </p:txBody>
      </p:sp>
    </p:spTree>
    <p:extLst>
      <p:ext uri="{BB962C8B-B14F-4D97-AF65-F5344CB8AC3E}">
        <p14:creationId xmlns:p14="http://schemas.microsoft.com/office/powerpoint/2010/main" val="677132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Advantages</a:t>
            </a:r>
            <a:r>
              <a:rPr lang="en-US" dirty="0"/>
              <a:t>:</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sz="2600" b="1" dirty="0"/>
              <a:t>Connectivity independence.</a:t>
            </a:r>
            <a:r>
              <a:rPr lang="en-US" sz="2600" dirty="0"/>
              <a:t> Progressive web applications can work both offline and on low-quality </a:t>
            </a:r>
            <a:r>
              <a:rPr lang="en-US" sz="2600" dirty="0" smtClean="0"/>
              <a:t>networks.</a:t>
            </a:r>
          </a:p>
          <a:p>
            <a:pPr>
              <a:buFont typeface="Wingdings" panose="05000000000000000000" pitchFamily="2" charset="2"/>
              <a:buChar char="Ø"/>
            </a:pPr>
            <a:endParaRPr lang="en-US" sz="2600" dirty="0" smtClean="0"/>
          </a:p>
          <a:p>
            <a:pPr>
              <a:buFont typeface="Wingdings" panose="05000000000000000000" pitchFamily="2" charset="2"/>
              <a:buChar char="Ø"/>
            </a:pPr>
            <a:r>
              <a:rPr lang="en-US" sz="2600" b="1" dirty="0" smtClean="0"/>
              <a:t>Full </a:t>
            </a:r>
            <a:r>
              <a:rPr lang="en-US" sz="2600" b="1" dirty="0"/>
              <a:t>responsiveness and browser </a:t>
            </a:r>
            <a:r>
              <a:rPr lang="en-US" sz="2600" b="1" dirty="0" smtClean="0"/>
              <a:t>compatibility: </a:t>
            </a:r>
            <a:r>
              <a:rPr lang="en-US" sz="2600" dirty="0" smtClean="0"/>
              <a:t>PWAs </a:t>
            </a:r>
            <a:r>
              <a:rPr lang="en-US" sz="2600" dirty="0"/>
              <a:t>work with all browsers and are compatible with any device, regardless of screen size and other specifications. Tablet and mobile users will have the same experience. You can even adjust the app to the desktop if </a:t>
            </a:r>
            <a:r>
              <a:rPr lang="en-US" sz="2600" dirty="0" smtClean="0"/>
              <a:t>needed.</a:t>
            </a:r>
          </a:p>
          <a:p>
            <a:pPr>
              <a:buFont typeface="Wingdings" panose="05000000000000000000" pitchFamily="2" charset="2"/>
              <a:buChar char="Ø"/>
            </a:pPr>
            <a:endParaRPr lang="en-US" sz="2600" dirty="0" smtClean="0"/>
          </a:p>
          <a:p>
            <a:pPr>
              <a:buFont typeface="Wingdings" panose="05000000000000000000" pitchFamily="2" charset="2"/>
              <a:buChar char="Ø"/>
            </a:pPr>
            <a:r>
              <a:rPr lang="en-US" sz="2600" b="1" dirty="0" smtClean="0"/>
              <a:t>Safety:</a:t>
            </a:r>
            <a:r>
              <a:rPr lang="en-US" sz="2600" b="1" dirty="0"/>
              <a:t> </a:t>
            </a:r>
            <a:r>
              <a:rPr lang="en-US" sz="2600" dirty="0"/>
              <a:t>These apps are served through HTTPS, so unauthorized users can’t access their content</a:t>
            </a:r>
            <a:r>
              <a:rPr lang="en-US" sz="2600" dirty="0" smtClean="0"/>
              <a:t>.</a:t>
            </a:r>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p:txBody>
      </p:sp>
      <p:sp>
        <p:nvSpPr>
          <p:cNvPr id="4" name="Footer Placeholder 3"/>
          <p:cNvSpPr>
            <a:spLocks noGrp="1"/>
          </p:cNvSpPr>
          <p:nvPr>
            <p:ph type="ftr" sz="quarter" idx="11"/>
          </p:nvPr>
        </p:nvSpPr>
        <p:spPr/>
        <p:txBody>
          <a:bodyPr/>
          <a:lstStyle/>
          <a:p>
            <a:r>
              <a:rPr lang="en-US" dirty="0"/>
              <a:t>Sneha Madhavaram</a:t>
            </a:r>
            <a:endParaRPr lang="en-US" dirty="0"/>
          </a:p>
        </p:txBody>
      </p:sp>
    </p:spTree>
    <p:extLst>
      <p:ext uri="{BB962C8B-B14F-4D97-AF65-F5344CB8AC3E}">
        <p14:creationId xmlns:p14="http://schemas.microsoft.com/office/powerpoint/2010/main" val="269506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Advantages:</a:t>
            </a:r>
          </a:p>
        </p:txBody>
      </p:sp>
      <p:sp>
        <p:nvSpPr>
          <p:cNvPr id="3" name="Content Placeholder 2"/>
          <p:cNvSpPr>
            <a:spLocks noGrp="1"/>
          </p:cNvSpPr>
          <p:nvPr>
            <p:ph idx="1"/>
          </p:nvPr>
        </p:nvSpPr>
        <p:spPr/>
        <p:txBody>
          <a:bodyPr/>
          <a:lstStyle/>
          <a:p>
            <a:r>
              <a:rPr lang="en-US" sz="2400" b="1" dirty="0"/>
              <a:t>Push notifications.</a:t>
            </a:r>
            <a:r>
              <a:rPr lang="en-US" sz="2400" dirty="0"/>
              <a:t> If used as a part of a good messaging strategy, push notifications can keep customers interested, motivating them to open and use an app more.</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dirty="0"/>
              <a:t>Sneha Madhavaram</a:t>
            </a:r>
            <a:endParaRPr lang="en-US" dirty="0"/>
          </a:p>
        </p:txBody>
      </p:sp>
    </p:spTree>
    <p:extLst>
      <p:ext uri="{BB962C8B-B14F-4D97-AF65-F5344CB8AC3E}">
        <p14:creationId xmlns:p14="http://schemas.microsoft.com/office/powerpoint/2010/main" val="365285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Disadvantages:</a:t>
            </a:r>
          </a:p>
        </p:txBody>
      </p:sp>
      <p:sp>
        <p:nvSpPr>
          <p:cNvPr id="3" name="Content Placeholder 2"/>
          <p:cNvSpPr>
            <a:spLocks noGrp="1"/>
          </p:cNvSpPr>
          <p:nvPr>
            <p:ph idx="1"/>
          </p:nvPr>
        </p:nvSpPr>
        <p:spPr>
          <a:xfrm>
            <a:off x="677334" y="1550989"/>
            <a:ext cx="8596668" cy="3880773"/>
          </a:xfrm>
        </p:spPr>
        <p:txBody>
          <a:bodyPr>
            <a:noAutofit/>
          </a:bodyPr>
          <a:lstStyle/>
          <a:p>
            <a:r>
              <a:rPr lang="en-US" sz="2400" dirty="0"/>
              <a:t>Poor compatibility - not working on IPhones and iPads.</a:t>
            </a:r>
          </a:p>
          <a:p>
            <a:pPr marL="0" indent="0">
              <a:buNone/>
            </a:pPr>
            <a:endParaRPr lang="en-US" sz="2400" dirty="0"/>
          </a:p>
          <a:p>
            <a:r>
              <a:rPr lang="en-US" sz="2400" dirty="0"/>
              <a:t>PWAs can’t use some of the latest hardware advancements (like fingerprint scanner)</a:t>
            </a:r>
          </a:p>
          <a:p>
            <a:endParaRPr lang="en-US" sz="2400" dirty="0"/>
          </a:p>
          <a:p>
            <a:r>
              <a:rPr lang="en-US" sz="2400" dirty="0"/>
              <a:t>This is just a browser wrapper, not a fully-functional app. Technically it is still a website, and it can only do what websites can.</a:t>
            </a:r>
          </a:p>
          <a:p>
            <a:endParaRPr lang="en-US" sz="2400" dirty="0"/>
          </a:p>
          <a:p>
            <a:r>
              <a:rPr lang="en-US" sz="2400" dirty="0"/>
              <a:t>Full support for PWAs are not available in default browsers of some of the manufacturer's.</a:t>
            </a:r>
          </a:p>
        </p:txBody>
      </p:sp>
      <p:sp>
        <p:nvSpPr>
          <p:cNvPr id="4" name="Footer Placeholder 3"/>
          <p:cNvSpPr>
            <a:spLocks noGrp="1"/>
          </p:cNvSpPr>
          <p:nvPr>
            <p:ph type="ftr" sz="quarter" idx="11"/>
          </p:nvPr>
        </p:nvSpPr>
        <p:spPr>
          <a:xfrm>
            <a:off x="677334" y="6373151"/>
            <a:ext cx="6297612" cy="365125"/>
          </a:xfrm>
        </p:spPr>
        <p:txBody>
          <a:bodyPr/>
          <a:lstStyle/>
          <a:p>
            <a:r>
              <a:rPr lang="en-US" dirty="0"/>
              <a:t>Sneha Madhavaram</a:t>
            </a:r>
            <a:endParaRPr lang="en-US" dirty="0"/>
          </a:p>
        </p:txBody>
      </p:sp>
    </p:spTree>
    <p:extLst>
      <p:ext uri="{BB962C8B-B14F-4D97-AF65-F5344CB8AC3E}">
        <p14:creationId xmlns:p14="http://schemas.microsoft.com/office/powerpoint/2010/main" val="42931988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103</TotalTime>
  <Words>725</Words>
  <Application>Microsoft Office PowerPoint</Application>
  <PresentationFormat>Widescreen</PresentationFormat>
  <Paragraphs>134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Roboto Mono</vt:lpstr>
      <vt:lpstr>Trebuchet MS</vt:lpstr>
      <vt:lpstr>Wingdings</vt:lpstr>
      <vt:lpstr>Wingdings 3</vt:lpstr>
      <vt:lpstr>Facet</vt:lpstr>
      <vt:lpstr>How To Start With PWA.</vt:lpstr>
      <vt:lpstr>PowerPoint Presentation</vt:lpstr>
      <vt:lpstr>Why Progressive Web Apps</vt:lpstr>
      <vt:lpstr>Why build on progressive web apps</vt:lpstr>
      <vt:lpstr>Why build on progressive web apps</vt:lpstr>
      <vt:lpstr>Advantages:</vt:lpstr>
      <vt:lpstr>Advantages:</vt:lpstr>
      <vt:lpstr>Advantages:</vt:lpstr>
      <vt:lpstr>Disadvantages:</vt:lpstr>
      <vt:lpstr>Progressive Web Applications has additional two files compared to web applications </vt:lpstr>
      <vt:lpstr>Life cycle of serviceworker</vt:lpstr>
      <vt:lpstr>manifest.json</vt:lpstr>
      <vt:lpstr>Sample code for manifest.json </vt:lpstr>
      <vt:lpstr>Working with PWA.</vt:lpstr>
      <vt:lpstr>Working with PWA</vt:lpstr>
      <vt:lpstr>Working with PWA</vt:lpstr>
      <vt:lpstr>Working with PWA</vt:lpstr>
      <vt:lpstr>PowerPoint Presentation</vt:lpstr>
      <vt:lpstr>PowerPoint Presentation</vt:lpstr>
      <vt:lpstr>Conclusion</vt:lpstr>
      <vt:lpstr>Conclusion</vt:lpstr>
      <vt:lpstr>Conclusion</vt:lpstr>
      <vt:lpstr>References:</vt:lpstr>
      <vt:lpstr>QUERIES?</vt:lpstr>
      <vt:lpstr>Thank You!!</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-,Rayaan Ahmed</dc:creator>
  <cp:lastModifiedBy>Nuka,Vamshi Krishna</cp:lastModifiedBy>
  <cp:revision>17</cp:revision>
  <dcterms:created xsi:type="dcterms:W3CDTF">2018-11-14T04:11:11Z</dcterms:created>
  <dcterms:modified xsi:type="dcterms:W3CDTF">2018-11-14T16:51:29Z</dcterms:modified>
</cp:coreProperties>
</file>