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7" r:id="rId2"/>
    <p:sldId id="293" r:id="rId3"/>
    <p:sldId id="305" r:id="rId4"/>
    <p:sldId id="286" r:id="rId5"/>
    <p:sldId id="303" r:id="rId6"/>
    <p:sldId id="292" r:id="rId7"/>
    <p:sldId id="301" r:id="rId8"/>
    <p:sldId id="304" r:id="rId9"/>
    <p:sldId id="291" r:id="rId10"/>
    <p:sldId id="290" r:id="rId11"/>
    <p:sldId id="302" r:id="rId12"/>
    <p:sldId id="297" r:id="rId1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F3A129"/>
    <a:srgbClr val="E3C649"/>
    <a:srgbClr val="8B00BC"/>
    <a:srgbClr val="7C00A8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1" autoAdjust="0"/>
    <p:restoredTop sz="90502" autoAdjust="0"/>
  </p:normalViewPr>
  <p:slideViewPr>
    <p:cSldViewPr>
      <p:cViewPr varScale="1">
        <p:scale>
          <a:sx n="150" d="100"/>
          <a:sy n="150" d="100"/>
        </p:scale>
        <p:origin x="-235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A4B24E8-E3C8-4794-9382-46EBAE2E4F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40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E4906-8206-43E5-A2F6-D325CFE4522B}" type="slidenum">
              <a:rPr lang="fr-FR" smtClean="0">
                <a:cs typeface="Tahoma" pitchFamily="34" charset="0"/>
              </a:rPr>
              <a:pPr/>
              <a:t>1</a:t>
            </a:fld>
            <a:endParaRPr lang="fr-FR">
              <a:cs typeface="Tahoma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60759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4E8-E3C8-4794-9382-46EBAE2E4F08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2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4E8-E3C8-4794-9382-46EBAE2E4F08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54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4E8-E3C8-4794-9382-46EBAE2E4F08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40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4E8-E3C8-4794-9382-46EBAE2E4F08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98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 userDrawn="1"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 userDrawn="1"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 userDrawn="1"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 userDrawn="1"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cs typeface="+mn-cs"/>
              </a:endParaRPr>
            </a:p>
          </p:txBody>
        </p:sp>
        <p:grpSp>
          <p:nvGrpSpPr>
            <p:cNvPr id="7" name="Group 9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 userDrawn="1"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30" name="Line 65"/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31" name="Line 66"/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32" name="Line 67"/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33" name="Line 68"/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cs typeface="+mn-cs"/>
              </a:endParaRPr>
            </a:p>
          </p:txBody>
        </p:sp>
        <p:grpSp>
          <p:nvGrpSpPr>
            <p:cNvPr id="10" name="Group 70"/>
            <p:cNvGrpSpPr>
              <a:grpSpLocks/>
            </p:cNvGrpSpPr>
            <p:nvPr userDrawn="1"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4" name="Arc 74"/>
              <p:cNvSpPr>
                <a:spLocks/>
              </p:cNvSpPr>
              <p:nvPr userDrawn="1"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G0" fmla="+- 16787 0 0"/>
                  <a:gd name="G1" fmla="+- 8563 0 0"/>
                  <a:gd name="G2" fmla="+- 21600 0 0"/>
                  <a:gd name="T0" fmla="*/ 36617 w 38387"/>
                  <a:gd name="T1" fmla="*/ 0 h 30163"/>
                  <a:gd name="T2" fmla="*/ 0 w 38387"/>
                  <a:gd name="T3" fmla="*/ 22156 h 30163"/>
                  <a:gd name="T4" fmla="*/ 16787 w 38387"/>
                  <a:gd name="T5" fmla="*/ 8563 h 30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" name="Arc 75"/>
              <p:cNvSpPr>
                <a:spLocks/>
              </p:cNvSpPr>
              <p:nvPr userDrawn="1"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G0" fmla="+- 21600 0 0"/>
                  <a:gd name="G1" fmla="+- 5361 0 0"/>
                  <a:gd name="G2" fmla="+- 21600 0 0"/>
                  <a:gd name="T0" fmla="*/ 10995 w 21600"/>
                  <a:gd name="T1" fmla="*/ 24179 h 24179"/>
                  <a:gd name="T2" fmla="*/ 676 w 21600"/>
                  <a:gd name="T3" fmla="*/ 0 h 24179"/>
                  <a:gd name="T4" fmla="*/ 21600 w 21600"/>
                  <a:gd name="T5" fmla="*/ 5361 h 2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6" name="Arc 76"/>
              <p:cNvSpPr>
                <a:spLocks/>
              </p:cNvSpPr>
              <p:nvPr userDrawn="1"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G0" fmla="+- 0 0 0"/>
                  <a:gd name="G1" fmla="+- 4933 0 0"/>
                  <a:gd name="G2" fmla="+- 21600 0 0"/>
                  <a:gd name="T0" fmla="*/ 21029 w 21600"/>
                  <a:gd name="T1" fmla="*/ 0 h 24653"/>
                  <a:gd name="T2" fmla="*/ 8813 w 21600"/>
                  <a:gd name="T3" fmla="*/ 24653 h 24653"/>
                  <a:gd name="T4" fmla="*/ 0 w 21600"/>
                  <a:gd name="T5" fmla="*/ 4933 h 24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7" name="Line 77"/>
              <p:cNvSpPr>
                <a:spLocks noChangeShapeType="1"/>
              </p:cNvSpPr>
              <p:nvPr userDrawn="1"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8" name="Line 78"/>
              <p:cNvSpPr>
                <a:spLocks noChangeShapeType="1"/>
              </p:cNvSpPr>
              <p:nvPr userDrawn="1"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9" name="Arc 79"/>
              <p:cNvSpPr>
                <a:spLocks/>
              </p:cNvSpPr>
              <p:nvPr userDrawn="1"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G0" fmla="+- 18917 0 0"/>
                  <a:gd name="G1" fmla="+- 0 0 0"/>
                  <a:gd name="G2" fmla="+- 21600 0 0"/>
                  <a:gd name="T0" fmla="*/ 4536 w 18917"/>
                  <a:gd name="T1" fmla="*/ 16117 h 16117"/>
                  <a:gd name="T2" fmla="*/ 0 w 18917"/>
                  <a:gd name="T3" fmla="*/ 10426 h 16117"/>
                  <a:gd name="T4" fmla="*/ 18917 w 18917"/>
                  <a:gd name="T5" fmla="*/ 0 h 16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20" name="Arc 80"/>
              <p:cNvSpPr>
                <a:spLocks/>
              </p:cNvSpPr>
              <p:nvPr userDrawn="1"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G0" fmla="+- 21430 0 0"/>
                  <a:gd name="G1" fmla="+- 0 0 0"/>
                  <a:gd name="G2" fmla="+- 21600 0 0"/>
                  <a:gd name="T0" fmla="*/ 42771 w 42771"/>
                  <a:gd name="T1" fmla="*/ 3334 h 21600"/>
                  <a:gd name="T2" fmla="*/ 0 w 42771"/>
                  <a:gd name="T3" fmla="*/ 2703 h 21600"/>
                  <a:gd name="T4" fmla="*/ 21430 w 42771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21" name="Arc 81"/>
              <p:cNvSpPr>
                <a:spLocks/>
              </p:cNvSpPr>
              <p:nvPr userDrawn="1"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G0" fmla="+- 21571 0 0"/>
                  <a:gd name="G1" fmla="+- 0 0 0"/>
                  <a:gd name="G2" fmla="+- 21600 0 0"/>
                  <a:gd name="T0" fmla="*/ 43129 w 43129"/>
                  <a:gd name="T1" fmla="*/ 1348 h 21600"/>
                  <a:gd name="T2" fmla="*/ 0 w 43129"/>
                  <a:gd name="T3" fmla="*/ 1115 h 21600"/>
                  <a:gd name="T4" fmla="*/ 21571 w 431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22" name="Arc 82"/>
              <p:cNvSpPr>
                <a:spLocks/>
              </p:cNvSpPr>
              <p:nvPr userDrawn="1"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G0" fmla="+- 21600 0 0"/>
                  <a:gd name="G1" fmla="+- 6405 0 0"/>
                  <a:gd name="G2" fmla="+- 21600 0 0"/>
                  <a:gd name="T0" fmla="*/ 42229 w 43200"/>
                  <a:gd name="T1" fmla="*/ 0 h 28005"/>
                  <a:gd name="T2" fmla="*/ 764 w 43200"/>
                  <a:gd name="T3" fmla="*/ 710 h 28005"/>
                  <a:gd name="T4" fmla="*/ 21600 w 43200"/>
                  <a:gd name="T5" fmla="*/ 6405 h 28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23" name="Line 83"/>
              <p:cNvSpPr>
                <a:spLocks noChangeShapeType="1"/>
              </p:cNvSpPr>
              <p:nvPr userDrawn="1"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24" name="Line 84"/>
              <p:cNvSpPr>
                <a:spLocks noChangeShapeType="1"/>
              </p:cNvSpPr>
              <p:nvPr userDrawn="1"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25" name="Line 85"/>
              <p:cNvSpPr>
                <a:spLocks noChangeShapeType="1"/>
              </p:cNvSpPr>
              <p:nvPr userDrawn="1"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26" name="Line 86"/>
              <p:cNvSpPr>
                <a:spLocks noChangeShapeType="1"/>
              </p:cNvSpPr>
              <p:nvPr userDrawn="1"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27" name="Line 87"/>
              <p:cNvSpPr>
                <a:spLocks noChangeShapeType="1"/>
              </p:cNvSpPr>
              <p:nvPr userDrawn="1"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28" name="Line 88"/>
              <p:cNvSpPr>
                <a:spLocks noChangeShapeType="1"/>
              </p:cNvSpPr>
              <p:nvPr userDrawn="1"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</p:grpSp>
      </p:grpSp>
      <p:sp>
        <p:nvSpPr>
          <p:cNvPr id="151641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51642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91" name="Rectangle 9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Cours 1b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Semaine 1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D69B0F3F-C6D5-410C-98A9-8768D5EB538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8674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867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Semaine 1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5F34819C-F8EC-43B3-856A-6394A37A3C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572000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accent4"/>
              </a:buClr>
              <a:defRPr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Cours 1b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Semaine 1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7C68E99B-63FF-4612-B02B-9FB9AB6A3D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Semaine 1</a:t>
            </a:r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DD15AAC1-4895-4A3E-BA05-F216DB4A38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Semaine 1</a:t>
            </a:r>
          </a:p>
        </p:txBody>
      </p:sp>
      <p:sp>
        <p:nvSpPr>
          <p:cNvPr id="8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9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4C2107AB-C54F-455B-B0E1-E9634ED53A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Janvier 11</a:t>
            </a:r>
            <a:endParaRPr lang="fr-FR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D837DFE4-4785-4CC6-896D-AA4D81F3A34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Janvier 11</a:t>
            </a:r>
            <a:endParaRPr lang="fr-FR" dirty="0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BC9B6D37-89BD-4DE9-A253-8666B19C3D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Janvier 11</a:t>
            </a:r>
            <a:endParaRPr lang="fr-FR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F4628582-22CE-4A1A-8D17-6C07F1AF2E4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Janvier 11</a:t>
            </a:r>
            <a:endParaRPr lang="fr-FR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ACE6F076-D5AF-48A8-B0F7-7E3DC9BBD6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5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505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</p:grpSp>
          <p:grpSp>
            <p:nvGrpSpPr>
              <p:cNvPr id="1059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505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</p:grpSp>
        </p:grpSp>
        <p:sp>
          <p:nvSpPr>
            <p:cNvPr id="1505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cs typeface="+mn-cs"/>
              </a:endParaRPr>
            </a:p>
          </p:txBody>
        </p:sp>
        <p:grpSp>
          <p:nvGrpSpPr>
            <p:cNvPr id="1035" name="Group 58"/>
            <p:cNvGrpSpPr>
              <a:grpSpLocks/>
            </p:cNvGrpSpPr>
            <p:nvPr/>
          </p:nvGrpSpPr>
          <p:grpSpPr bwMode="auto">
            <a:xfrm>
              <a:off x="2064" y="3984"/>
              <a:ext cx="1920" cy="288"/>
              <a:chOff x="2064" y="3984"/>
              <a:chExt cx="1920" cy="288"/>
            </a:xfrm>
          </p:grpSpPr>
          <p:sp>
            <p:nvSpPr>
              <p:cNvPr id="150587" name="Rectangle 59" descr="60%"/>
              <p:cNvSpPr>
                <a:spLocks noChangeArrowheads="1"/>
              </p:cNvSpPr>
              <p:nvPr userDrawn="1"/>
            </p:nvSpPr>
            <p:spPr bwMode="ltGray">
              <a:xfrm>
                <a:off x="2112" y="4032"/>
                <a:ext cx="1824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588" name="Line 60"/>
              <p:cNvSpPr>
                <a:spLocks noChangeShapeType="1"/>
              </p:cNvSpPr>
              <p:nvPr userDrawn="1"/>
            </p:nvSpPr>
            <p:spPr bwMode="ltGray">
              <a:xfrm>
                <a:off x="2064" y="4032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589" name="Line 61"/>
              <p:cNvSpPr>
                <a:spLocks noChangeShapeType="1"/>
              </p:cNvSpPr>
              <p:nvPr userDrawn="1"/>
            </p:nvSpPr>
            <p:spPr bwMode="ltGray">
              <a:xfrm>
                <a:off x="2064" y="4224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590" name="Line 62"/>
              <p:cNvSpPr>
                <a:spLocks noChangeShapeType="1"/>
              </p:cNvSpPr>
              <p:nvPr userDrawn="1"/>
            </p:nvSpPr>
            <p:spPr bwMode="ltGray">
              <a:xfrm>
                <a:off x="211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591" name="Line 63"/>
              <p:cNvSpPr>
                <a:spLocks noChangeShapeType="1"/>
              </p:cNvSpPr>
              <p:nvPr userDrawn="1"/>
            </p:nvSpPr>
            <p:spPr bwMode="ltGray">
              <a:xfrm>
                <a:off x="393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</p:grpSp>
        <p:grpSp>
          <p:nvGrpSpPr>
            <p:cNvPr id="1036" name="Group 64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150593" name="Rectangle 65" descr="60%"/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594" name="Line 66"/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595" name="Line 67"/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596" name="Line 68"/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597" name="Line 69"/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</p:grpSp>
        <p:grpSp>
          <p:nvGrpSpPr>
            <p:cNvPr id="1037" name="Group 70"/>
            <p:cNvGrpSpPr>
              <a:grpSpLocks/>
            </p:cNvGrpSpPr>
            <p:nvPr/>
          </p:nvGrpSpPr>
          <p:grpSpPr bwMode="auto">
            <a:xfrm>
              <a:off x="624" y="3984"/>
              <a:ext cx="912" cy="288"/>
              <a:chOff x="624" y="3984"/>
              <a:chExt cx="912" cy="288"/>
            </a:xfrm>
          </p:grpSpPr>
          <p:sp>
            <p:nvSpPr>
              <p:cNvPr id="150599" name="Rectangle 71" descr="60%"/>
              <p:cNvSpPr>
                <a:spLocks noChangeArrowheads="1"/>
              </p:cNvSpPr>
              <p:nvPr userDrawn="1"/>
            </p:nvSpPr>
            <p:spPr bwMode="ltGray">
              <a:xfrm>
                <a:off x="672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600" name="Line 72"/>
              <p:cNvSpPr>
                <a:spLocks noChangeShapeType="1"/>
              </p:cNvSpPr>
              <p:nvPr userDrawn="1"/>
            </p:nvSpPr>
            <p:spPr bwMode="ltGray">
              <a:xfrm>
                <a:off x="624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601" name="Line 73"/>
              <p:cNvSpPr>
                <a:spLocks noChangeShapeType="1"/>
              </p:cNvSpPr>
              <p:nvPr userDrawn="1"/>
            </p:nvSpPr>
            <p:spPr bwMode="ltGray">
              <a:xfrm>
                <a:off x="624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602" name="Line 74"/>
              <p:cNvSpPr>
                <a:spLocks noChangeShapeType="1"/>
              </p:cNvSpPr>
              <p:nvPr userDrawn="1"/>
            </p:nvSpPr>
            <p:spPr bwMode="ltGray">
              <a:xfrm>
                <a:off x="67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603" name="Line 75"/>
              <p:cNvSpPr>
                <a:spLocks noChangeShapeType="1"/>
              </p:cNvSpPr>
              <p:nvPr userDrawn="1"/>
            </p:nvSpPr>
            <p:spPr bwMode="ltGray">
              <a:xfrm>
                <a:off x="1488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</p:grpSp>
        <p:sp>
          <p:nvSpPr>
            <p:cNvPr id="150604" name="Line 76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cs typeface="+mn-cs"/>
              </a:endParaRPr>
            </a:p>
          </p:txBody>
        </p:sp>
        <p:grpSp>
          <p:nvGrpSpPr>
            <p:cNvPr id="1039" name="Group 77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50606" name="Line 78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607" name="Line 79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608" name="Arc 80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</p:grpSp>
      </p:grpSp>
      <p:sp>
        <p:nvSpPr>
          <p:cNvPr id="150609" name="Rectangle 8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50610" name="Rectangle 8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50611" name="Rectangle 8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39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Cours 1b</a:t>
            </a:r>
          </a:p>
        </p:txBody>
      </p:sp>
      <p:sp>
        <p:nvSpPr>
          <p:cNvPr id="150612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150613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Diapositive </a:t>
            </a:r>
            <a:fld id="{64C51A58-EA44-4D25-8875-44D34A5A91B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150614" name="Picture 86" descr="elephpant_blanc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15313" y="0"/>
            <a:ext cx="9286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0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0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0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0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0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09" grpId="0"/>
      <p:bldP spid="150610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200">
          <a:solidFill>
            <a:srgbClr val="383D7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3A129"/>
        </a:buClr>
        <a:buChar char="•"/>
        <a:defRPr sz="2800">
          <a:solidFill>
            <a:srgbClr val="383D7C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rgbClr val="383D7C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>
          <a:solidFill>
            <a:srgbClr val="383D7C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vinci.b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1b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8200"/>
            <a:ext cx="7924800" cy="1295400"/>
          </a:xfrm>
        </p:spPr>
        <p:txBody>
          <a:bodyPr/>
          <a:lstStyle/>
          <a:p>
            <a:pPr eaLnBrk="1" hangingPunct="1"/>
            <a:r>
              <a:rPr lang="fr-FR" dirty="0"/>
              <a:t>Cours théorique de PHP</a:t>
            </a:r>
            <a:endParaRPr lang="fr-FR" dirty="0"/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10000"/>
            <a:ext cx="68580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3600" dirty="0"/>
              <a:t>Jean-Luc Collinet</a:t>
            </a:r>
          </a:p>
          <a:p>
            <a:pPr eaLnBrk="1" hangingPunct="1">
              <a:lnSpc>
                <a:spcPct val="90000"/>
              </a:lnSpc>
            </a:pPr>
            <a:r>
              <a:rPr lang="fr-BE" sz="2400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fr-FR" sz="4000" dirty="0"/>
          </a:p>
          <a:p>
            <a:pPr eaLnBrk="1" hangingPunct="1">
              <a:lnSpc>
                <a:spcPct val="90000"/>
              </a:lnSpc>
            </a:pPr>
            <a:r>
              <a:rPr lang="fr-FR" sz="2400" dirty="0">
                <a:latin typeface="Comic Sans MS" pitchFamily="66" charset="0"/>
                <a:hlinkClick r:id="rId3"/>
              </a:rPr>
              <a:t>Haute École Léonard de Vinci : Paul Lambin</a:t>
            </a:r>
            <a:endParaRPr lang="fr-FR" sz="24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000" dirty="0">
                <a:latin typeface="Comic Sans MS" pitchFamily="66" charset="0"/>
              </a:rPr>
              <a:t>Bloc 1 du Bac en Informatique</a:t>
            </a:r>
            <a:endParaRPr lang="fr-FR" sz="2000" dirty="0">
              <a:latin typeface="Comic Sans MS" pitchFamily="66" charset="0"/>
            </a:endParaRPr>
          </a:p>
        </p:txBody>
      </p:sp>
      <p:pic>
        <p:nvPicPr>
          <p:cNvPr id="5127" name="Picture 7" descr="elephpant_recherch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600199"/>
            <a:ext cx="251460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 : les Vues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r>
              <a:rPr lang="fr-BE" dirty="0"/>
              <a:t>Conçues en </a:t>
            </a:r>
            <a:r>
              <a:rPr lang="fr-BE" dirty="0">
                <a:solidFill>
                  <a:srgbClr val="00B050"/>
                </a:solidFill>
              </a:rPr>
              <a:t>HTML</a:t>
            </a:r>
            <a:r>
              <a:rPr lang="fr-BE" dirty="0"/>
              <a:t> et </a:t>
            </a:r>
            <a:r>
              <a:rPr lang="fr-BE" dirty="0">
                <a:solidFill>
                  <a:srgbClr val="00B050"/>
                </a:solidFill>
              </a:rPr>
              <a:t>CSS à côté</a:t>
            </a:r>
          </a:p>
          <a:p>
            <a:r>
              <a:rPr lang="fr-BE" dirty="0">
                <a:solidFill>
                  <a:srgbClr val="00B050"/>
                </a:solidFill>
              </a:rPr>
              <a:t>Affichent</a:t>
            </a:r>
            <a:r>
              <a:rPr lang="fr-BE" dirty="0"/>
              <a:t> </a:t>
            </a:r>
            <a:r>
              <a:rPr lang="fr-BE" dirty="0">
                <a:solidFill>
                  <a:srgbClr val="00B050"/>
                </a:solidFill>
              </a:rPr>
              <a:t>les résultats </a:t>
            </a:r>
            <a:r>
              <a:rPr lang="fr-BE" dirty="0"/>
              <a:t>des traitements effectués par un </a:t>
            </a:r>
            <a:r>
              <a:rPr lang="fr-BE" dirty="0" smtClean="0"/>
              <a:t>contrôleur</a:t>
            </a:r>
            <a:endParaRPr lang="fr-BE" dirty="0"/>
          </a:p>
          <a:p>
            <a:pPr lvl="1"/>
            <a:r>
              <a:rPr lang="fr-FR" dirty="0">
                <a:solidFill>
                  <a:srgbClr val="00B050"/>
                </a:solidFill>
              </a:rPr>
              <a:t>Code PHP admis </a:t>
            </a:r>
            <a:r>
              <a:rPr lang="fr-FR" dirty="0"/>
              <a:t>dans une vue</a:t>
            </a:r>
          </a:p>
          <a:p>
            <a:pPr lvl="2"/>
            <a:r>
              <a:rPr lang="fr-FR" dirty="0"/>
              <a:t>Des </a:t>
            </a:r>
            <a:r>
              <a:rPr lang="fr-FR" dirty="0" err="1">
                <a:solidFill>
                  <a:srgbClr val="00B050"/>
                </a:solidFill>
              </a:rPr>
              <a:t>echo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/>
              <a:t>de variables</a:t>
            </a:r>
          </a:p>
          <a:p>
            <a:pPr lvl="2"/>
            <a:r>
              <a:rPr lang="fr-FR" dirty="0"/>
              <a:t>Des </a:t>
            </a:r>
            <a:r>
              <a:rPr lang="fr-FR" dirty="0">
                <a:solidFill>
                  <a:srgbClr val="00B050"/>
                </a:solidFill>
              </a:rPr>
              <a:t>tests</a:t>
            </a:r>
            <a:r>
              <a:rPr lang="fr-FR" dirty="0"/>
              <a:t> pour afficher ou pas </a:t>
            </a:r>
            <a:r>
              <a:rPr lang="fr-FR" dirty="0" err="1"/>
              <a:t>qqchose</a:t>
            </a:r>
            <a:endParaRPr lang="fr-FR" dirty="0"/>
          </a:p>
          <a:p>
            <a:pPr lvl="2"/>
            <a:r>
              <a:rPr lang="fr-FR" dirty="0"/>
              <a:t>Des </a:t>
            </a:r>
            <a:r>
              <a:rPr lang="fr-FR" dirty="0">
                <a:solidFill>
                  <a:srgbClr val="00B050"/>
                </a:solidFill>
              </a:rPr>
              <a:t>boucles</a:t>
            </a:r>
            <a:r>
              <a:rPr lang="fr-FR" dirty="0"/>
              <a:t> pour afficher les éléments d’un tableau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Code NON admis </a:t>
            </a:r>
            <a:r>
              <a:rPr lang="fr-FR" dirty="0"/>
              <a:t>dans une vue</a:t>
            </a:r>
          </a:p>
          <a:p>
            <a:pPr lvl="2"/>
            <a:r>
              <a:rPr lang="fr-FR" dirty="0" smtClean="0"/>
              <a:t>Traitements et accès aux </a:t>
            </a:r>
            <a:r>
              <a:rPr lang="fr-FR" dirty="0"/>
              <a:t>données de la </a:t>
            </a:r>
            <a:r>
              <a:rPr lang="fr-FR" dirty="0"/>
              <a:t>DB !</a:t>
            </a:r>
            <a:endParaRPr lang="fr-FR" dirty="0"/>
          </a:p>
          <a:p>
            <a:endParaRPr lang="fr-FR" dirty="0"/>
          </a:p>
          <a:p>
            <a:endParaRPr lang="fr-BE" i="1" dirty="0"/>
          </a:p>
          <a:p>
            <a:pPr>
              <a:buNone/>
            </a:pP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1b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 : les Vues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r>
              <a:rPr lang="fr-BE" i="1" dirty="0">
                <a:solidFill>
                  <a:srgbClr val="00B050"/>
                </a:solidFill>
              </a:rPr>
              <a:t>Template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/>
              <a:t>: découpe en 3 parties</a:t>
            </a:r>
          </a:p>
          <a:p>
            <a:pPr lvl="1"/>
            <a:r>
              <a:rPr lang="fr-BE" dirty="0"/>
              <a:t>Le </a:t>
            </a:r>
            <a:r>
              <a:rPr lang="fr-BE" i="1" dirty="0">
                <a:solidFill>
                  <a:srgbClr val="00B050"/>
                </a:solidFill>
              </a:rPr>
              <a:t>header </a:t>
            </a:r>
            <a:r>
              <a:rPr lang="fr-BE" dirty="0"/>
              <a:t>: l’en-tête commun à toutes les vues</a:t>
            </a:r>
            <a:endParaRPr lang="fr-BE" i="1" dirty="0"/>
          </a:p>
          <a:p>
            <a:pPr lvl="1"/>
            <a:r>
              <a:rPr lang="fr-FR" dirty="0"/>
              <a:t>Le </a:t>
            </a:r>
            <a:r>
              <a:rPr lang="fr-FR" dirty="0">
                <a:solidFill>
                  <a:srgbClr val="00B050"/>
                </a:solidFill>
              </a:rPr>
              <a:t>corps</a:t>
            </a:r>
            <a:r>
              <a:rPr lang="fr-FR" dirty="0"/>
              <a:t> différent pour chaque vue</a:t>
            </a:r>
            <a:endParaRPr lang="fr-BE" dirty="0"/>
          </a:p>
          <a:p>
            <a:pPr lvl="1"/>
            <a:r>
              <a:rPr lang="fr-BE" dirty="0"/>
              <a:t>Le</a:t>
            </a:r>
            <a:r>
              <a:rPr lang="fr-BE" i="1" dirty="0"/>
              <a:t> </a:t>
            </a:r>
            <a:r>
              <a:rPr lang="fr-BE" i="1" dirty="0" err="1">
                <a:solidFill>
                  <a:srgbClr val="00B050"/>
                </a:solidFill>
              </a:rPr>
              <a:t>footer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/>
              <a:t>: le pied commun à toutes les vues</a:t>
            </a:r>
            <a:endParaRPr lang="fr-BE" i="1" dirty="0"/>
          </a:p>
          <a:p>
            <a:r>
              <a:rPr lang="fr-BE" dirty="0">
                <a:solidFill>
                  <a:srgbClr val="00B050"/>
                </a:solidFill>
              </a:rPr>
              <a:t>Le menu principal </a:t>
            </a:r>
            <a:r>
              <a:rPr lang="fr-BE" dirty="0"/>
              <a:t>du site </a:t>
            </a:r>
            <a:r>
              <a:rPr lang="fr-BE" dirty="0" smtClean="0"/>
              <a:t>est </a:t>
            </a:r>
            <a:r>
              <a:rPr lang="fr-BE" dirty="0"/>
              <a:t>écrit 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une seule fois dans </a:t>
            </a:r>
            <a:r>
              <a:rPr lang="fr-BE" dirty="0"/>
              <a:t>le </a:t>
            </a:r>
            <a:r>
              <a:rPr lang="fr-BE" i="1" dirty="0"/>
              <a:t>header</a:t>
            </a:r>
            <a:endParaRPr lang="fr-FR" i="1" dirty="0"/>
          </a:p>
          <a:p>
            <a:endParaRPr lang="fr-FR" dirty="0"/>
          </a:p>
          <a:p>
            <a:endParaRPr lang="fr-BE" i="1" dirty="0"/>
          </a:p>
          <a:p>
            <a:pPr>
              <a:buNone/>
            </a:pP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1b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8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 : le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r>
              <a:rPr lang="fr-BE" dirty="0"/>
              <a:t>Les données sont </a:t>
            </a:r>
            <a:r>
              <a:rPr lang="fr-BE" dirty="0">
                <a:solidFill>
                  <a:srgbClr val="00B050"/>
                </a:solidFill>
              </a:rPr>
              <a:t>persistantes</a:t>
            </a:r>
            <a:r>
              <a:rPr lang="fr-BE" dirty="0"/>
              <a:t> dans une base de données </a:t>
            </a:r>
            <a:r>
              <a:rPr lang="fr-BE" dirty="0">
                <a:solidFill>
                  <a:srgbClr val="00B050"/>
                </a:solidFill>
              </a:rPr>
              <a:t>MySQL</a:t>
            </a:r>
          </a:p>
          <a:p>
            <a:r>
              <a:rPr lang="fr-BE" dirty="0"/>
              <a:t>Une classe conçue en PHP regroupe </a:t>
            </a:r>
            <a:r>
              <a:rPr lang="fr-BE" dirty="0">
                <a:solidFill>
                  <a:srgbClr val="00B050"/>
                </a:solidFill>
              </a:rPr>
              <a:t>toutes les fonctions d’accès aux données </a:t>
            </a:r>
          </a:p>
          <a:p>
            <a:r>
              <a:rPr lang="fr-FR" dirty="0">
                <a:solidFill>
                  <a:srgbClr val="00B050"/>
                </a:solidFill>
                <a:sym typeface="Symbol"/>
              </a:rPr>
              <a:t>Une classe par entité </a:t>
            </a:r>
            <a:r>
              <a:rPr lang="fr-FR" dirty="0">
                <a:sym typeface="Symbol"/>
              </a:rPr>
              <a:t>de la DB</a:t>
            </a:r>
          </a:p>
          <a:p>
            <a:pPr lvl="1"/>
            <a:r>
              <a:rPr lang="fr-FR" dirty="0">
                <a:sym typeface="Symbol"/>
              </a:rPr>
              <a:t>Livre</a:t>
            </a:r>
          </a:p>
          <a:p>
            <a:pPr lvl="1"/>
            <a:r>
              <a:rPr lang="fr-FR" dirty="0">
                <a:sym typeface="Symbol"/>
              </a:rPr>
              <a:t>Utilisateur</a:t>
            </a:r>
          </a:p>
          <a:p>
            <a:pPr lvl="1"/>
            <a:r>
              <a:rPr lang="fr-FR" dirty="0">
                <a:sym typeface="Symbol"/>
              </a:rPr>
              <a:t>…</a:t>
            </a:r>
            <a:endParaRPr lang="fr-BE" dirty="0">
              <a:sym typeface="Symbol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1b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Pourquoi architecturer ? </a:t>
            </a:r>
            <a:r>
              <a:rPr lang="fr-BE" sz="2400" dirty="0"/>
              <a:t>(1/2)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olidFill>
                  <a:srgbClr val="FF0000"/>
                </a:solidFill>
              </a:rPr>
              <a:t>Non </a:t>
            </a:r>
            <a:r>
              <a:rPr lang="fr-BE" dirty="0">
                <a:solidFill>
                  <a:schemeClr val="bg2"/>
                </a:solidFill>
              </a:rPr>
              <a:t>à avoir </a:t>
            </a:r>
            <a:r>
              <a:rPr lang="fr-BE" dirty="0">
                <a:solidFill>
                  <a:srgbClr val="FF0000"/>
                </a:solidFill>
              </a:rPr>
              <a:t>tout le code </a:t>
            </a:r>
            <a:r>
              <a:rPr lang="fr-BE" dirty="0">
                <a:solidFill>
                  <a:schemeClr val="bg2"/>
                </a:solidFill>
              </a:rPr>
              <a:t>PHP, HTML et CSS </a:t>
            </a:r>
            <a:r>
              <a:rPr lang="fr-BE" dirty="0">
                <a:solidFill>
                  <a:srgbClr val="FF0000"/>
                </a:solidFill>
              </a:rPr>
              <a:t>dans un seul fichier </a:t>
            </a:r>
            <a:r>
              <a:rPr lang="fr-BE" dirty="0"/>
              <a:t>PHP par page HTML</a:t>
            </a:r>
            <a:endParaRPr lang="fr-BE" dirty="0">
              <a:solidFill>
                <a:srgbClr val="00B050"/>
              </a:solidFill>
            </a:endParaRPr>
          </a:p>
          <a:p>
            <a:pPr lvl="1"/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1b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19400"/>
            <a:ext cx="6248400" cy="3021708"/>
          </a:xfrm>
          <a:prstGeom prst="rect">
            <a:avLst/>
          </a:prstGeom>
        </p:spPr>
      </p:pic>
      <p:sp>
        <p:nvSpPr>
          <p:cNvPr id="8" name="Multiplier 7"/>
          <p:cNvSpPr/>
          <p:nvPr/>
        </p:nvSpPr>
        <p:spPr>
          <a:xfrm>
            <a:off x="3429000" y="2935490"/>
            <a:ext cx="4762500" cy="3160510"/>
          </a:xfrm>
          <a:prstGeom prst="mathMultiply">
            <a:avLst/>
          </a:prstGeom>
          <a:solidFill>
            <a:srgbClr val="FF0000">
              <a:alpha val="4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Pourquoi architecturer ? </a:t>
            </a:r>
            <a:r>
              <a:rPr lang="fr-BE" sz="2400" dirty="0"/>
              <a:t>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olidFill>
                  <a:srgbClr val="FF0000"/>
                </a:solidFill>
              </a:rPr>
              <a:t>Non </a:t>
            </a:r>
            <a:r>
              <a:rPr lang="fr-BE" dirty="0">
                <a:solidFill>
                  <a:schemeClr val="bg2"/>
                </a:solidFill>
              </a:rPr>
              <a:t>à la </a:t>
            </a:r>
            <a:r>
              <a:rPr lang="fr-BE" dirty="0">
                <a:solidFill>
                  <a:srgbClr val="FF0000"/>
                </a:solidFill>
              </a:rPr>
              <a:t>redondance</a:t>
            </a:r>
          </a:p>
          <a:p>
            <a:pPr lvl="1"/>
            <a:r>
              <a:rPr lang="fr-BE" dirty="0">
                <a:solidFill>
                  <a:srgbClr val="00B050"/>
                </a:solidFill>
              </a:rPr>
              <a:t>Oui </a:t>
            </a:r>
            <a:r>
              <a:rPr lang="fr-BE" dirty="0"/>
              <a:t>à</a:t>
            </a:r>
            <a:r>
              <a:rPr lang="fr-BE" dirty="0">
                <a:solidFill>
                  <a:srgbClr val="00B050"/>
                </a:solidFill>
              </a:rPr>
              <a:t> un menu </a:t>
            </a:r>
            <a:r>
              <a:rPr lang="fr-BE" dirty="0"/>
              <a:t>écrit une seule fois</a:t>
            </a:r>
          </a:p>
          <a:p>
            <a:pPr lvl="1"/>
            <a:r>
              <a:rPr lang="fr-BE" dirty="0">
                <a:solidFill>
                  <a:srgbClr val="00B050"/>
                </a:solidFill>
              </a:rPr>
              <a:t>Oui</a:t>
            </a:r>
            <a:r>
              <a:rPr lang="fr-BE" dirty="0"/>
              <a:t> à</a:t>
            </a:r>
            <a:r>
              <a:rPr lang="fr-BE" dirty="0">
                <a:solidFill>
                  <a:srgbClr val="00B050"/>
                </a:solidFill>
              </a:rPr>
              <a:t> un accès sécurisé </a:t>
            </a:r>
            <a:r>
              <a:rPr lang="fr-BE" dirty="0"/>
              <a:t>écrit une seule fois</a:t>
            </a:r>
          </a:p>
          <a:p>
            <a:r>
              <a:rPr lang="fr-BE" dirty="0">
                <a:solidFill>
                  <a:srgbClr val="FF0000"/>
                </a:solidFill>
              </a:rPr>
              <a:t>Non </a:t>
            </a:r>
            <a:r>
              <a:rPr lang="fr-BE" dirty="0">
                <a:solidFill>
                  <a:schemeClr val="bg2"/>
                </a:solidFill>
              </a:rPr>
              <a:t>à la </a:t>
            </a:r>
            <a:r>
              <a:rPr lang="fr-BE" dirty="0">
                <a:solidFill>
                  <a:srgbClr val="FF0000"/>
                </a:solidFill>
              </a:rPr>
              <a:t>dépendance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Oui</a:t>
            </a:r>
            <a:r>
              <a:rPr lang="fr-FR" dirty="0"/>
              <a:t> à </a:t>
            </a:r>
            <a:r>
              <a:rPr lang="fr-FR" dirty="0">
                <a:solidFill>
                  <a:srgbClr val="00B050"/>
                </a:solidFill>
              </a:rPr>
              <a:t>un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changement facile de style</a:t>
            </a:r>
            <a:endParaRPr lang="fr-BE" dirty="0">
              <a:solidFill>
                <a:srgbClr val="00B050"/>
              </a:solidFill>
            </a:endParaRPr>
          </a:p>
          <a:p>
            <a:pPr lvl="1"/>
            <a:r>
              <a:rPr lang="fr-BE" dirty="0">
                <a:solidFill>
                  <a:srgbClr val="00B050"/>
                </a:solidFill>
              </a:rPr>
              <a:t>Oui</a:t>
            </a:r>
            <a:r>
              <a:rPr lang="fr-BE" dirty="0"/>
              <a:t> à </a:t>
            </a:r>
            <a:r>
              <a:rPr lang="fr-BE" dirty="0">
                <a:solidFill>
                  <a:srgbClr val="00B050"/>
                </a:solidFill>
              </a:rPr>
              <a:t>un</a:t>
            </a:r>
            <a:r>
              <a:rPr lang="fr-BE" dirty="0"/>
              <a:t> </a:t>
            </a:r>
            <a:r>
              <a:rPr lang="fr-BE" dirty="0">
                <a:solidFill>
                  <a:srgbClr val="00B050"/>
                </a:solidFill>
              </a:rPr>
              <a:t>changement facile de base de données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1b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82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 MVC</a:t>
            </a:r>
          </a:p>
        </p:txBody>
      </p:sp>
      <p:sp>
        <p:nvSpPr>
          <p:cNvPr id="28675" name="Espace réservé du contenu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Approche </a:t>
            </a:r>
            <a:r>
              <a:rPr lang="fr-BE" dirty="0">
                <a:solidFill>
                  <a:srgbClr val="00B050"/>
                </a:solidFill>
              </a:rPr>
              <a:t>professionnelle</a:t>
            </a:r>
            <a:r>
              <a:rPr lang="fr-BE" dirty="0"/>
              <a:t> tout de suite !</a:t>
            </a:r>
          </a:p>
          <a:p>
            <a:r>
              <a:rPr lang="fr-BE" dirty="0">
                <a:solidFill>
                  <a:srgbClr val="00B050"/>
                </a:solidFill>
              </a:rPr>
              <a:t>Oui</a:t>
            </a:r>
            <a:r>
              <a:rPr lang="fr-BE" dirty="0"/>
              <a:t> à la </a:t>
            </a:r>
            <a:r>
              <a:rPr lang="fr-BE" dirty="0">
                <a:solidFill>
                  <a:srgbClr val="00B050"/>
                </a:solidFill>
              </a:rPr>
              <a:t>clarté de la structure</a:t>
            </a:r>
          </a:p>
          <a:p>
            <a:r>
              <a:rPr lang="fr-BE" dirty="0">
                <a:solidFill>
                  <a:srgbClr val="00B050"/>
                </a:solidFill>
              </a:rPr>
              <a:t>Oui</a:t>
            </a:r>
            <a:r>
              <a:rPr lang="fr-BE" dirty="0"/>
              <a:t> à la </a:t>
            </a:r>
            <a:r>
              <a:rPr lang="fr-BE" dirty="0">
                <a:solidFill>
                  <a:srgbClr val="00B050"/>
                </a:solidFill>
              </a:rPr>
              <a:t>séparation des couches</a:t>
            </a:r>
          </a:p>
          <a:p>
            <a:pPr lvl="1"/>
            <a:r>
              <a:rPr lang="fr-BE" dirty="0"/>
              <a:t>Les données </a:t>
            </a:r>
            <a:r>
              <a:rPr lang="fr-BE" dirty="0">
                <a:sym typeface="Symbol"/>
              </a:rPr>
              <a:t>≡ </a:t>
            </a:r>
            <a:r>
              <a:rPr lang="fr-BE" i="1" dirty="0">
                <a:sym typeface="Symbol"/>
              </a:rPr>
              <a:t>Model</a:t>
            </a:r>
            <a:endParaRPr lang="fr-BE" i="1" dirty="0"/>
          </a:p>
          <a:p>
            <a:pPr lvl="1"/>
            <a:r>
              <a:rPr lang="fr-BE" dirty="0"/>
              <a:t>La présentation </a:t>
            </a:r>
            <a:r>
              <a:rPr lang="fr-BE" dirty="0">
                <a:sym typeface="Symbol"/>
              </a:rPr>
              <a:t>≡ </a:t>
            </a:r>
            <a:r>
              <a:rPr lang="fr-BE" i="1" dirty="0">
                <a:sym typeface="Symbol"/>
              </a:rPr>
              <a:t>Vi</a:t>
            </a:r>
            <a:r>
              <a:rPr lang="fr-BE" i="1" dirty="0"/>
              <a:t>ew</a:t>
            </a:r>
          </a:p>
          <a:p>
            <a:pPr lvl="1"/>
            <a:r>
              <a:rPr lang="fr-BE" dirty="0"/>
              <a:t>Les traitements </a:t>
            </a:r>
            <a:r>
              <a:rPr lang="fr-BE" dirty="0">
                <a:sym typeface="Symbol"/>
              </a:rPr>
              <a:t>≡ </a:t>
            </a:r>
            <a:r>
              <a:rPr lang="fr-BE" i="1" dirty="0"/>
              <a:t>Controller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1b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8256D09D-EDF3-4543-8FDD-52B299F60B48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MVC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Principe de conception de site Web basé sur la séparation de </a:t>
            </a:r>
            <a:r>
              <a:rPr lang="fr-FR" dirty="0">
                <a:solidFill>
                  <a:srgbClr val="00B050"/>
                </a:solidFill>
              </a:rPr>
              <a:t>3 fonctions essentielles</a:t>
            </a:r>
            <a:r>
              <a:rPr lang="fr-FR" dirty="0"/>
              <a:t> en </a:t>
            </a:r>
            <a:r>
              <a:rPr lang="fr-FR" dirty="0">
                <a:solidFill>
                  <a:srgbClr val="00B050"/>
                </a:solidFill>
              </a:rPr>
              <a:t>3 parties distinctes</a:t>
            </a:r>
          </a:p>
          <a:p>
            <a:pPr lvl="1"/>
            <a:r>
              <a:rPr lang="fr-FR" dirty="0"/>
              <a:t>Modèle : gérer les </a:t>
            </a:r>
            <a:r>
              <a:rPr lang="fr-FR" dirty="0">
                <a:solidFill>
                  <a:srgbClr val="00B050"/>
                </a:solidFill>
              </a:rPr>
              <a:t>données</a:t>
            </a:r>
          </a:p>
          <a:p>
            <a:pPr lvl="1"/>
            <a:r>
              <a:rPr lang="fr-FR" dirty="0"/>
              <a:t>Vue : gérer l’</a:t>
            </a:r>
            <a:r>
              <a:rPr lang="fr-FR" dirty="0">
                <a:solidFill>
                  <a:srgbClr val="00B050"/>
                </a:solidFill>
              </a:rPr>
              <a:t>affichage</a:t>
            </a:r>
            <a:r>
              <a:rPr lang="fr-FR" dirty="0"/>
              <a:t> (UI : user interface)</a:t>
            </a:r>
          </a:p>
          <a:p>
            <a:pPr lvl="1"/>
            <a:r>
              <a:rPr lang="fr-FR" dirty="0"/>
              <a:t>Contrôleur : gérer les </a:t>
            </a:r>
            <a:r>
              <a:rPr lang="fr-FR" dirty="0">
                <a:solidFill>
                  <a:srgbClr val="00B050"/>
                </a:solidFill>
              </a:rPr>
              <a:t>actions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1b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04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de fonctionnement</a:t>
            </a:r>
          </a:p>
        </p:txBody>
      </p:sp>
      <p:pic>
        <p:nvPicPr>
          <p:cNvPr id="7" name="Espace réservé du contenu 6" descr="mv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524000"/>
            <a:ext cx="6095999" cy="487680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1b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1</a:t>
            </a:r>
            <a:r>
              <a:rPr lang="fr-BE" baseline="30000" dirty="0"/>
              <a:t>er</a:t>
            </a:r>
            <a:r>
              <a:rPr lang="fr-BE" dirty="0"/>
              <a:t> exemple de site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34740"/>
            <a:ext cx="7924800" cy="4572000"/>
          </a:xfrm>
        </p:spPr>
        <p:txBody>
          <a:bodyPr/>
          <a:lstStyle/>
          <a:p>
            <a:r>
              <a:rPr lang="fr-BE" dirty="0"/>
              <a:t>Semaine 1 - Ex. PHP 2 - Code Source/(m)</a:t>
            </a:r>
            <a:r>
              <a:rPr lang="fr-BE" dirty="0" err="1"/>
              <a:t>vc</a:t>
            </a:r>
            <a:endParaRPr lang="fr-BE" dirty="0"/>
          </a:p>
          <a:p>
            <a:pPr lvl="1"/>
            <a:r>
              <a:rPr lang="fr-BE" dirty="0" err="1"/>
              <a:t>index.php</a:t>
            </a:r>
            <a:endParaRPr lang="fr-BE" dirty="0"/>
          </a:p>
          <a:p>
            <a:pPr lvl="1"/>
            <a:r>
              <a:rPr lang="fr-FR" dirty="0" err="1"/>
              <a:t>controllers</a:t>
            </a:r>
            <a:r>
              <a:rPr lang="fr-FR" dirty="0"/>
              <a:t>/</a:t>
            </a:r>
            <a:r>
              <a:rPr lang="fr-FR" dirty="0" err="1"/>
              <a:t>AccueilController.php</a:t>
            </a:r>
            <a:endParaRPr lang="fr-FR" dirty="0"/>
          </a:p>
          <a:p>
            <a:pPr lvl="1"/>
            <a:r>
              <a:rPr lang="fr-FR" dirty="0" err="1"/>
              <a:t>views</a:t>
            </a:r>
            <a:r>
              <a:rPr lang="fr-FR" dirty="0"/>
              <a:t>/</a:t>
            </a:r>
            <a:r>
              <a:rPr lang="fr-FR" dirty="0" err="1"/>
              <a:t>header.php</a:t>
            </a:r>
            <a:endParaRPr lang="fr-FR" dirty="0"/>
          </a:p>
          <a:p>
            <a:pPr lvl="1"/>
            <a:r>
              <a:rPr lang="fr-FR" dirty="0" err="1"/>
              <a:t>views</a:t>
            </a:r>
            <a:r>
              <a:rPr lang="fr-FR" dirty="0"/>
              <a:t>/</a:t>
            </a:r>
            <a:r>
              <a:rPr lang="fr-FR" dirty="0" err="1"/>
              <a:t>accueil.php</a:t>
            </a:r>
            <a:endParaRPr lang="fr-FR" dirty="0"/>
          </a:p>
          <a:p>
            <a:pPr lvl="1"/>
            <a:r>
              <a:rPr lang="fr-FR" dirty="0" err="1"/>
              <a:t>views</a:t>
            </a:r>
            <a:r>
              <a:rPr lang="fr-FR" dirty="0"/>
              <a:t>/</a:t>
            </a:r>
            <a:r>
              <a:rPr lang="fr-FR" dirty="0" err="1"/>
              <a:t>footer.php</a:t>
            </a:r>
            <a:endParaRPr lang="fr-BE" dirty="0"/>
          </a:p>
          <a:p>
            <a:r>
              <a:rPr lang="fr-BE" dirty="0">
                <a:solidFill>
                  <a:srgbClr val="00B050"/>
                </a:solidFill>
              </a:rPr>
              <a:t>Démonstration en pratique</a:t>
            </a:r>
            <a:r>
              <a:rPr lang="fr-BE" dirty="0"/>
              <a:t>...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1b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36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: Racine d’un site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Unique</a:t>
            </a:r>
            <a:r>
              <a:rPr lang="fr-FR" dirty="0"/>
              <a:t> pour un site Web</a:t>
            </a:r>
          </a:p>
          <a:p>
            <a:r>
              <a:rPr lang="fr-FR" dirty="0"/>
              <a:t>Le fichier </a:t>
            </a:r>
            <a:r>
              <a:rPr lang="fr-FR" dirty="0" err="1">
                <a:solidFill>
                  <a:srgbClr val="00B050"/>
                </a:solidFill>
              </a:rPr>
              <a:t>index.php</a:t>
            </a:r>
            <a:r>
              <a:rPr lang="fr-FR" dirty="0"/>
              <a:t> </a:t>
            </a:r>
          </a:p>
          <a:p>
            <a:r>
              <a:rPr lang="fr-FR" dirty="0"/>
              <a:t>Initialise des </a:t>
            </a:r>
            <a:r>
              <a:rPr lang="fr-FR" dirty="0">
                <a:solidFill>
                  <a:srgbClr val="00B050"/>
                </a:solidFill>
              </a:rPr>
              <a:t>variables globales</a:t>
            </a:r>
          </a:p>
          <a:p>
            <a:r>
              <a:rPr lang="fr-FR" dirty="0">
                <a:solidFill>
                  <a:srgbClr val="00B050"/>
                </a:solidFill>
              </a:rPr>
              <a:t>Dispatche le travail algorithmique vers un des contrôleurs selon l’action voulue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1b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74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1066800"/>
          </a:xfrm>
        </p:spPr>
        <p:txBody>
          <a:bodyPr/>
          <a:lstStyle/>
          <a:p>
            <a:r>
              <a:rPr lang="fr-BE" dirty="0"/>
              <a:t>Architecture : les Contrôleurs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olidFill>
                  <a:srgbClr val="00B050"/>
                </a:solidFill>
              </a:rPr>
              <a:t>Conçus en PHP OO</a:t>
            </a:r>
            <a:r>
              <a:rPr lang="fr-BE" dirty="0"/>
              <a:t>, autant de classes que nécessaires</a:t>
            </a:r>
          </a:p>
          <a:p>
            <a:r>
              <a:rPr lang="fr-BE" dirty="0"/>
              <a:t>Implémentent des </a:t>
            </a:r>
            <a:r>
              <a:rPr lang="fr-BE" dirty="0">
                <a:solidFill>
                  <a:srgbClr val="00B050"/>
                </a:solidFill>
              </a:rPr>
              <a:t>actions</a:t>
            </a:r>
            <a:r>
              <a:rPr lang="fr-BE" dirty="0"/>
              <a:t>, des </a:t>
            </a:r>
            <a:r>
              <a:rPr lang="fr-BE" dirty="0">
                <a:solidFill>
                  <a:srgbClr val="00B050"/>
                </a:solidFill>
              </a:rPr>
              <a:t>traitements</a:t>
            </a:r>
            <a:r>
              <a:rPr lang="fr-BE" dirty="0"/>
              <a:t>, des </a:t>
            </a:r>
            <a:r>
              <a:rPr lang="fr-BE" dirty="0">
                <a:solidFill>
                  <a:srgbClr val="00B050"/>
                </a:solidFill>
              </a:rPr>
              <a:t>algorithmes</a:t>
            </a:r>
          </a:p>
          <a:p>
            <a:r>
              <a:rPr lang="fr-BE" dirty="0"/>
              <a:t>Appellent des fonctions de gestion des </a:t>
            </a:r>
            <a:r>
              <a:rPr lang="fr-BE" dirty="0">
                <a:solidFill>
                  <a:srgbClr val="00B050"/>
                </a:solidFill>
              </a:rPr>
              <a:t>données</a:t>
            </a:r>
          </a:p>
          <a:p>
            <a:r>
              <a:rPr lang="fr-BE" dirty="0"/>
              <a:t>Incluent à la fin le code d’une </a:t>
            </a:r>
            <a:r>
              <a:rPr lang="fr-BE" dirty="0">
                <a:solidFill>
                  <a:srgbClr val="00B050"/>
                </a:solidFill>
              </a:rPr>
              <a:t>vue </a:t>
            </a:r>
            <a:r>
              <a:rPr lang="fr-FR" dirty="0"/>
              <a:t>à afficher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1b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NT">
  <a:themeElements>
    <a:clrScheme name="BLUEPRN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NT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PR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BLUEPRNT</Template>
  <TotalTime>1144</TotalTime>
  <Words>464</Words>
  <Application>Microsoft Office PowerPoint</Application>
  <PresentationFormat>Affichage à l'écran (4:3)</PresentationFormat>
  <Paragraphs>110</Paragraphs>
  <Slides>12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BLUEPRNT</vt:lpstr>
      <vt:lpstr>Cours théorique de PHP</vt:lpstr>
      <vt:lpstr>Pourquoi architecturer ? (1/2)</vt:lpstr>
      <vt:lpstr>Pourquoi architecturer ? (2/2)</vt:lpstr>
      <vt:lpstr>Architecture MVC</vt:lpstr>
      <vt:lpstr>Architecture MVC</vt:lpstr>
      <vt:lpstr>Schéma de fonctionnement</vt:lpstr>
      <vt:lpstr>Un 1er exemple de site Web</vt:lpstr>
      <vt:lpstr>Architecture : Racine d’un site</vt:lpstr>
      <vt:lpstr>Architecture : les Contrôleurs</vt:lpstr>
      <vt:lpstr>Architecture : les Vues</vt:lpstr>
      <vt:lpstr>Architecture : les Vues</vt:lpstr>
      <vt:lpstr>Architecture : le Modèle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Jean-Luc</dc:creator>
  <cp:lastModifiedBy>Jean-Luc</cp:lastModifiedBy>
  <cp:revision>215</cp:revision>
  <cp:lastPrinted>1601-01-01T00:00:00Z</cp:lastPrinted>
  <dcterms:created xsi:type="dcterms:W3CDTF">1601-01-01T00:00:00Z</dcterms:created>
  <dcterms:modified xsi:type="dcterms:W3CDTF">2020-01-27T09:26:01Z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