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7"/>
  </p:notesMasterIdLst>
  <p:sldIdLst>
    <p:sldId id="257" r:id="rId2"/>
    <p:sldId id="324" r:id="rId3"/>
    <p:sldId id="307" r:id="rId4"/>
    <p:sldId id="285" r:id="rId5"/>
    <p:sldId id="286" r:id="rId6"/>
    <p:sldId id="287" r:id="rId7"/>
    <p:sldId id="289" r:id="rId8"/>
    <p:sldId id="288" r:id="rId9"/>
    <p:sldId id="309" r:id="rId10"/>
    <p:sldId id="311" r:id="rId11"/>
    <p:sldId id="312" r:id="rId12"/>
    <p:sldId id="310" r:id="rId13"/>
    <p:sldId id="313" r:id="rId14"/>
    <p:sldId id="314" r:id="rId15"/>
    <p:sldId id="319" r:id="rId16"/>
    <p:sldId id="315" r:id="rId17"/>
    <p:sldId id="317" r:id="rId18"/>
    <p:sldId id="316" r:id="rId19"/>
    <p:sldId id="318" r:id="rId20"/>
    <p:sldId id="320" r:id="rId21"/>
    <p:sldId id="290" r:id="rId22"/>
    <p:sldId id="291" r:id="rId23"/>
    <p:sldId id="293" r:id="rId24"/>
    <p:sldId id="305" r:id="rId25"/>
    <p:sldId id="323" r:id="rId26"/>
    <p:sldId id="304" r:id="rId27"/>
    <p:sldId id="306" r:id="rId28"/>
    <p:sldId id="294" r:id="rId29"/>
    <p:sldId id="295" r:id="rId30"/>
    <p:sldId id="297" r:id="rId31"/>
    <p:sldId id="296" r:id="rId32"/>
    <p:sldId id="321" r:id="rId33"/>
    <p:sldId id="298" r:id="rId34"/>
    <p:sldId id="322" r:id="rId35"/>
    <p:sldId id="284" r:id="rId3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Tahoma" pitchFamily="34" charset="0"/>
        <a:ea typeface="+mn-ea"/>
        <a:cs typeface="Tahoma" pitchFamily="34" charset="0"/>
      </a:defRPr>
    </a:lvl1pPr>
    <a:lvl2pPr marL="457200" algn="l" rtl="0" fontAlgn="base">
      <a:spcBef>
        <a:spcPct val="0"/>
      </a:spcBef>
      <a:spcAft>
        <a:spcPct val="0"/>
      </a:spcAft>
      <a:defRPr kern="1200">
        <a:solidFill>
          <a:schemeClr val="tx1"/>
        </a:solidFill>
        <a:latin typeface="Tahoma" pitchFamily="34" charset="0"/>
        <a:ea typeface="+mn-ea"/>
        <a:cs typeface="Tahoma" pitchFamily="34" charset="0"/>
      </a:defRPr>
    </a:lvl2pPr>
    <a:lvl3pPr marL="914400" algn="l" rtl="0" fontAlgn="base">
      <a:spcBef>
        <a:spcPct val="0"/>
      </a:spcBef>
      <a:spcAft>
        <a:spcPct val="0"/>
      </a:spcAft>
      <a:defRPr kern="1200">
        <a:solidFill>
          <a:schemeClr val="tx1"/>
        </a:solidFill>
        <a:latin typeface="Tahoma" pitchFamily="34" charset="0"/>
        <a:ea typeface="+mn-ea"/>
        <a:cs typeface="Tahoma" pitchFamily="34" charset="0"/>
      </a:defRPr>
    </a:lvl3pPr>
    <a:lvl4pPr marL="1371600" algn="l" rtl="0" fontAlgn="base">
      <a:spcBef>
        <a:spcPct val="0"/>
      </a:spcBef>
      <a:spcAft>
        <a:spcPct val="0"/>
      </a:spcAft>
      <a:defRPr kern="1200">
        <a:solidFill>
          <a:schemeClr val="tx1"/>
        </a:solidFill>
        <a:latin typeface="Tahoma" pitchFamily="34" charset="0"/>
        <a:ea typeface="+mn-ea"/>
        <a:cs typeface="Tahoma" pitchFamily="34" charset="0"/>
      </a:defRPr>
    </a:lvl4pPr>
    <a:lvl5pPr marL="1828800" algn="l" rtl="0" fontAlgn="base">
      <a:spcBef>
        <a:spcPct val="0"/>
      </a:spcBef>
      <a:spcAft>
        <a:spcPct val="0"/>
      </a:spcAft>
      <a:defRPr kern="1200">
        <a:solidFill>
          <a:schemeClr val="tx1"/>
        </a:solidFill>
        <a:latin typeface="Tahoma" pitchFamily="34" charset="0"/>
        <a:ea typeface="+mn-ea"/>
        <a:cs typeface="Tahoma" pitchFamily="34" charset="0"/>
      </a:defRPr>
    </a:lvl5pPr>
    <a:lvl6pPr marL="2286000" algn="l" defTabSz="914400" rtl="0" eaLnBrk="1" latinLnBrk="0" hangingPunct="1">
      <a:defRPr kern="1200">
        <a:solidFill>
          <a:schemeClr val="tx1"/>
        </a:solidFill>
        <a:latin typeface="Tahoma" pitchFamily="34" charset="0"/>
        <a:ea typeface="+mn-ea"/>
        <a:cs typeface="Tahoma" pitchFamily="34" charset="0"/>
      </a:defRPr>
    </a:lvl6pPr>
    <a:lvl7pPr marL="2743200" algn="l" defTabSz="914400" rtl="0" eaLnBrk="1" latinLnBrk="0" hangingPunct="1">
      <a:defRPr kern="1200">
        <a:solidFill>
          <a:schemeClr val="tx1"/>
        </a:solidFill>
        <a:latin typeface="Tahoma" pitchFamily="34" charset="0"/>
        <a:ea typeface="+mn-ea"/>
        <a:cs typeface="Tahoma" pitchFamily="34" charset="0"/>
      </a:defRPr>
    </a:lvl7pPr>
    <a:lvl8pPr marL="3200400" algn="l" defTabSz="914400" rtl="0" eaLnBrk="1" latinLnBrk="0" hangingPunct="1">
      <a:defRPr kern="1200">
        <a:solidFill>
          <a:schemeClr val="tx1"/>
        </a:solidFill>
        <a:latin typeface="Tahoma" pitchFamily="34" charset="0"/>
        <a:ea typeface="+mn-ea"/>
        <a:cs typeface="Tahoma" pitchFamily="34" charset="0"/>
      </a:defRPr>
    </a:lvl8pPr>
    <a:lvl9pPr marL="3657600" algn="l" defTabSz="914400" rtl="0" eaLnBrk="1" latinLnBrk="0" hangingPunct="1">
      <a:defRPr kern="1200">
        <a:solidFill>
          <a:schemeClr val="tx1"/>
        </a:solidFill>
        <a:latin typeface="Tahoma" pitchFamily="34" charset="0"/>
        <a:ea typeface="+mn-ea"/>
        <a:cs typeface="Tahoma"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A129"/>
    <a:srgbClr val="00FF00"/>
    <a:srgbClr val="FF0000"/>
    <a:srgbClr val="E3C649"/>
    <a:srgbClr val="8B00BC"/>
    <a:srgbClr val="7C00A8"/>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5" autoAdjust="0"/>
    <p:restoredTop sz="81034" autoAdjust="0"/>
  </p:normalViewPr>
  <p:slideViewPr>
    <p:cSldViewPr>
      <p:cViewPr varScale="1">
        <p:scale>
          <a:sx n="133" d="100"/>
          <a:sy n="133" d="100"/>
        </p:scale>
        <p:origin x="-2836"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fr-F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fr-FR"/>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fr-F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1FBF5286-2AAF-4928-A158-08ADBAF99FE9}" type="slidenum">
              <a:rPr lang="fr-FR"/>
              <a:pPr>
                <a:defRPr/>
              </a:pPr>
              <a:t>‹N°›</a:t>
            </a:fld>
            <a:endParaRPr lang="fr-FR"/>
          </a:p>
        </p:txBody>
      </p:sp>
    </p:spTree>
    <p:extLst>
      <p:ext uri="{BB962C8B-B14F-4D97-AF65-F5344CB8AC3E}">
        <p14:creationId xmlns:p14="http://schemas.microsoft.com/office/powerpoint/2010/main" val="704440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14557055-38EE-4E9C-98C3-A3FE204398A5}" type="slidenum">
              <a:rPr lang="fr-FR" smtClean="0">
                <a:latin typeface="Arial" charset="0"/>
              </a:rPr>
              <a:pPr eaLnBrk="1" hangingPunct="1"/>
              <a:t>1</a:t>
            </a:fld>
            <a:endParaRPr lang="fr-FR" smtClean="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BE" sz="1000" dirty="0" smtClean="0"/>
              <a:t>Vos remarques et suggestions peuvent être envoyées par email à jeanluc.collinet@ipl.be</a:t>
            </a:r>
            <a:endParaRPr lang="fr-FR" sz="1000" dirty="0" smtClean="0"/>
          </a:p>
        </p:txBody>
      </p:sp>
    </p:spTree>
    <p:extLst>
      <p:ext uri="{BB962C8B-B14F-4D97-AF65-F5344CB8AC3E}">
        <p14:creationId xmlns:p14="http://schemas.microsoft.com/office/powerpoint/2010/main" val="2288099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e l'image des diapositives 1"/>
          <p:cNvSpPr>
            <a:spLocks noGrp="1" noRot="1" noChangeAspect="1" noTextEdit="1"/>
          </p:cNvSpPr>
          <p:nvPr>
            <p:ph type="sldImg"/>
          </p:nvPr>
        </p:nvSpPr>
        <p:spPr>
          <a:ln/>
        </p:spPr>
      </p:sp>
      <p:sp>
        <p:nvSpPr>
          <p:cNvPr id="2150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ltLang="fr-FR" dirty="0" smtClean="0">
                <a:latin typeface="Arial" panose="020B0604020202020204" pitchFamily="34" charset="0"/>
              </a:rPr>
              <a:t>http://www.php.net/manual/fr/language.oop5.magic.php</a:t>
            </a:r>
          </a:p>
          <a:p>
            <a:r>
              <a:rPr lang="en-US" altLang="fr-FR" dirty="0" smtClean="0">
                <a:latin typeface="Arial" panose="020B0604020202020204" pitchFamily="34" charset="0"/>
              </a:rPr>
              <a:t>Long story short, PHP calls these functions </a:t>
            </a:r>
            <a:r>
              <a:rPr lang="en-US" altLang="fr-FR" b="1" dirty="0" smtClean="0">
                <a:latin typeface="Arial" panose="020B0604020202020204" pitchFamily="34" charset="0"/>
              </a:rPr>
              <a:t>implicitly</a:t>
            </a:r>
            <a:r>
              <a:rPr lang="en-US" altLang="fr-FR" dirty="0" smtClean="0">
                <a:latin typeface="Arial" panose="020B0604020202020204" pitchFamily="34" charset="0"/>
              </a:rPr>
              <a:t> and you shouldn't use this naming convention yourself.</a:t>
            </a:r>
            <a:endParaRPr lang="fr-BE" altLang="fr-FR" dirty="0" smtClean="0">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5E973AE4-72A4-40F8-9C0F-604926C4463C}" type="slidenum">
              <a:rPr lang="fr-FR" altLang="fr-FR">
                <a:latin typeface="Arial" panose="020B0604020202020204" pitchFamily="34" charset="0"/>
              </a:rPr>
              <a:pPr eaLnBrk="1" hangingPunct="1"/>
              <a:t>13</a:t>
            </a:fld>
            <a:endParaRPr lang="fr-FR" altLang="fr-FR">
              <a:latin typeface="Arial" panose="020B0604020202020204" pitchFamily="34" charset="0"/>
            </a:endParaRPr>
          </a:p>
        </p:txBody>
      </p:sp>
    </p:spTree>
    <p:extLst>
      <p:ext uri="{BB962C8B-B14F-4D97-AF65-F5344CB8AC3E}">
        <p14:creationId xmlns:p14="http://schemas.microsoft.com/office/powerpoint/2010/main" val="264850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p:cNvSpPr>
            <a:spLocks noGrp="1" noRot="1" noChangeAspect="1" noTextEdit="1"/>
          </p:cNvSpPr>
          <p:nvPr>
            <p:ph type="sldImg"/>
          </p:nvPr>
        </p:nvSpPr>
        <p:spPr>
          <a:ln/>
        </p:spPr>
      </p:sp>
      <p:sp>
        <p:nvSpPr>
          <p:cNvPr id="22531"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ltLang="fr-FR" dirty="0" smtClean="0">
                <a:latin typeface="Arial" panose="020B0604020202020204" pitchFamily="34" charset="0"/>
              </a:rPr>
              <a:t>http://be2.php.net/spl_autoload_register</a:t>
            </a:r>
          </a:p>
          <a:p>
            <a:endParaRPr lang="fr-BE" altLang="fr-FR" dirty="0" smtClean="0">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2F48DAB4-FDA0-4016-AA9B-20610347C3C8}" type="slidenum">
              <a:rPr lang="fr-FR" altLang="fr-FR">
                <a:latin typeface="Arial" panose="020B0604020202020204" pitchFamily="34" charset="0"/>
              </a:rPr>
              <a:pPr eaLnBrk="1" hangingPunct="1"/>
              <a:t>14</a:t>
            </a:fld>
            <a:endParaRPr lang="fr-FR" altLang="fr-FR">
              <a:latin typeface="Arial" panose="020B0604020202020204" pitchFamily="34" charset="0"/>
            </a:endParaRPr>
          </a:p>
        </p:txBody>
      </p:sp>
    </p:spTree>
    <p:extLst>
      <p:ext uri="{BB962C8B-B14F-4D97-AF65-F5344CB8AC3E}">
        <p14:creationId xmlns:p14="http://schemas.microsoft.com/office/powerpoint/2010/main" val="2197292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p:cNvSpPr>
            <a:spLocks noGrp="1" noRot="1" noChangeAspect="1" noTextEdit="1"/>
          </p:cNvSpPr>
          <p:nvPr>
            <p:ph type="sldImg"/>
          </p:nvPr>
        </p:nvSpPr>
        <p:spPr>
          <a:ln/>
        </p:spPr>
      </p:sp>
      <p:sp>
        <p:nvSpPr>
          <p:cNvPr id="22531"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ltLang="fr-FR" dirty="0" smtClean="0">
                <a:latin typeface="Arial" panose="020B0604020202020204" pitchFamily="34" charset="0"/>
              </a:rPr>
              <a:t>http://be2.php.net/spl_autoload_register</a:t>
            </a:r>
          </a:p>
          <a:p>
            <a:endParaRPr lang="fr-BE" altLang="fr-FR" dirty="0" smtClean="0">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2F48DAB4-FDA0-4016-AA9B-20610347C3C8}" type="slidenum">
              <a:rPr lang="fr-FR" altLang="fr-FR">
                <a:latin typeface="Arial" panose="020B0604020202020204" pitchFamily="34" charset="0"/>
              </a:rPr>
              <a:pPr eaLnBrk="1" hangingPunct="1"/>
              <a:t>15</a:t>
            </a:fld>
            <a:endParaRPr lang="fr-FR" altLang="fr-FR">
              <a:latin typeface="Arial" panose="020B0604020202020204" pitchFamily="34" charset="0"/>
            </a:endParaRPr>
          </a:p>
        </p:txBody>
      </p:sp>
    </p:spTree>
    <p:extLst>
      <p:ext uri="{BB962C8B-B14F-4D97-AF65-F5344CB8AC3E}">
        <p14:creationId xmlns:p14="http://schemas.microsoft.com/office/powerpoint/2010/main" val="107197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a:ln/>
        </p:spPr>
      </p:sp>
      <p:sp>
        <p:nvSpPr>
          <p:cNvPr id="23555"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ltLang="fr-FR" dirty="0" smtClean="0">
                <a:latin typeface="Arial" panose="020B0604020202020204" pitchFamily="34" charset="0"/>
              </a:rPr>
              <a:t>http://www.siteduzero.com/informatique/tutoriels/programmez-en-oriente-objet-en-php/les-constantes-de-classe</a:t>
            </a: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6C65C854-9E86-4B3E-879F-7501393F5EEF}" type="slidenum">
              <a:rPr lang="fr-FR" altLang="fr-FR">
                <a:latin typeface="Arial" panose="020B0604020202020204" pitchFamily="34" charset="0"/>
              </a:rPr>
              <a:pPr eaLnBrk="1" hangingPunct="1"/>
              <a:t>16</a:t>
            </a:fld>
            <a:endParaRPr lang="fr-FR" altLang="fr-FR">
              <a:latin typeface="Arial" panose="020B0604020202020204" pitchFamily="34" charset="0"/>
            </a:endParaRPr>
          </a:p>
        </p:txBody>
      </p:sp>
    </p:spTree>
    <p:extLst>
      <p:ext uri="{BB962C8B-B14F-4D97-AF65-F5344CB8AC3E}">
        <p14:creationId xmlns:p14="http://schemas.microsoft.com/office/powerpoint/2010/main" val="3070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17</a:t>
            </a:fld>
            <a:endParaRPr lang="fr-FR"/>
          </a:p>
        </p:txBody>
      </p:sp>
    </p:spTree>
    <p:extLst>
      <p:ext uri="{BB962C8B-B14F-4D97-AF65-F5344CB8AC3E}">
        <p14:creationId xmlns:p14="http://schemas.microsoft.com/office/powerpoint/2010/main" val="3628774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p:cNvSpPr>
            <a:spLocks noGrp="1" noRot="1" noChangeAspect="1" noTextEdit="1"/>
          </p:cNvSpPr>
          <p:nvPr>
            <p:ph type="sldImg"/>
          </p:nvPr>
        </p:nvSpPr>
        <p:spPr>
          <a:ln/>
        </p:spPr>
      </p:sp>
      <p:sp>
        <p:nvSpPr>
          <p:cNvPr id="2457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dirty="0" smtClean="0">
                <a:latin typeface="Arial" panose="020B0604020202020204" pitchFamily="34" charset="0"/>
              </a:rPr>
              <a:t>Use $this to refer to the current object. Use self to refer to the current class. </a:t>
            </a:r>
          </a:p>
          <a:p>
            <a:r>
              <a:rPr lang="en-US" altLang="fr-FR" dirty="0" smtClean="0">
                <a:latin typeface="Arial" panose="020B0604020202020204" pitchFamily="34" charset="0"/>
              </a:rPr>
              <a:t>In other words, use $this-&gt;member for non-static members, use self::$member for static members.</a:t>
            </a:r>
            <a:endParaRPr lang="fr-BE" altLang="fr-FR" dirty="0" smtClean="0">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D3D8210F-DD36-4738-81BB-49944787C7ED}" type="slidenum">
              <a:rPr lang="fr-FR" altLang="fr-FR">
                <a:latin typeface="Arial" panose="020B0604020202020204" pitchFamily="34" charset="0"/>
              </a:rPr>
              <a:pPr eaLnBrk="1" hangingPunct="1"/>
              <a:t>18</a:t>
            </a:fld>
            <a:endParaRPr lang="fr-FR" altLang="fr-FR">
              <a:latin typeface="Arial" panose="020B0604020202020204" pitchFamily="34" charset="0"/>
            </a:endParaRPr>
          </a:p>
        </p:txBody>
      </p:sp>
    </p:spTree>
    <p:extLst>
      <p:ext uri="{BB962C8B-B14F-4D97-AF65-F5344CB8AC3E}">
        <p14:creationId xmlns:p14="http://schemas.microsoft.com/office/powerpoint/2010/main" val="3999892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19</a:t>
            </a:fld>
            <a:endParaRPr lang="fr-FR"/>
          </a:p>
        </p:txBody>
      </p:sp>
    </p:spTree>
    <p:extLst>
      <p:ext uri="{BB962C8B-B14F-4D97-AF65-F5344CB8AC3E}">
        <p14:creationId xmlns:p14="http://schemas.microsoft.com/office/powerpoint/2010/main" val="1897910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20</a:t>
            </a:fld>
            <a:endParaRPr lang="fr-FR"/>
          </a:p>
        </p:txBody>
      </p:sp>
    </p:spTree>
    <p:extLst>
      <p:ext uri="{BB962C8B-B14F-4D97-AF65-F5344CB8AC3E}">
        <p14:creationId xmlns:p14="http://schemas.microsoft.com/office/powerpoint/2010/main" val="3956425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84E31B85-E5E1-4ECC-848F-77622B0579B4}" type="slidenum">
              <a:rPr lang="fr-FR" smtClean="0">
                <a:latin typeface="Arial" charset="0"/>
              </a:rPr>
              <a:pPr eaLnBrk="1" hangingPunct="1"/>
              <a:t>21</a:t>
            </a:fld>
            <a:endParaRPr lang="fr-FR" smtClean="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smtClean="0"/>
          </a:p>
        </p:txBody>
      </p:sp>
    </p:spTree>
    <p:extLst>
      <p:ext uri="{BB962C8B-B14F-4D97-AF65-F5344CB8AC3E}">
        <p14:creationId xmlns:p14="http://schemas.microsoft.com/office/powerpoint/2010/main" val="1442625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C38F6F5F-94BF-41EF-BA38-CA54F81DF096}" type="slidenum">
              <a:rPr lang="fr-FR" smtClean="0">
                <a:latin typeface="Arial" charset="0"/>
              </a:rPr>
              <a:pPr eaLnBrk="1" hangingPunct="1"/>
              <a:t>22</a:t>
            </a:fld>
            <a:endParaRPr lang="fr-FR" smtClean="0">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dirty="0" smtClean="0"/>
              <a:t>http://php.net/manual/fr/functions.user-defined.php</a:t>
            </a:r>
          </a:p>
          <a:p>
            <a:pPr eaLnBrk="1" hangingPunct="1"/>
            <a:endParaRPr lang="fr-FR" dirty="0" smtClean="0"/>
          </a:p>
          <a:p>
            <a:pPr eaLnBrk="1" hangingPunct="1"/>
            <a:r>
              <a:rPr lang="fr-FR" dirty="0" smtClean="0"/>
              <a:t>Dans une fonction,</a:t>
            </a:r>
            <a:r>
              <a:rPr lang="fr-FR" baseline="0" dirty="0" smtClean="0"/>
              <a:t> il est fortement déconseillé d’accéder aux variables globales directement (c’est possible mais déconseillé). </a:t>
            </a:r>
          </a:p>
          <a:p>
            <a:pPr eaLnBrk="1" hangingPunct="1"/>
            <a:r>
              <a:rPr lang="fr-FR" baseline="0" dirty="0" smtClean="0"/>
              <a:t>Nous vous recommandons de les passer les valeurs des variables globales en paramètre(s) à l’appel de la fonction dans un contrôleur.</a:t>
            </a:r>
            <a:endParaRPr lang="fr-FR" dirty="0" smtClean="0"/>
          </a:p>
        </p:txBody>
      </p:sp>
    </p:spTree>
    <p:extLst>
      <p:ext uri="{BB962C8B-B14F-4D97-AF65-F5344CB8AC3E}">
        <p14:creationId xmlns:p14="http://schemas.microsoft.com/office/powerpoint/2010/main" val="335203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http://php.net/manual/fr/language.oop5.php</a:t>
            </a:r>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3</a:t>
            </a:fld>
            <a:endParaRPr lang="fr-FR"/>
          </a:p>
        </p:txBody>
      </p:sp>
    </p:spTree>
    <p:extLst>
      <p:ext uri="{BB962C8B-B14F-4D97-AF65-F5344CB8AC3E}">
        <p14:creationId xmlns:p14="http://schemas.microsoft.com/office/powerpoint/2010/main" val="1755355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23</a:t>
            </a:fld>
            <a:endParaRPr lang="fr-FR"/>
          </a:p>
        </p:txBody>
      </p:sp>
    </p:spTree>
    <p:extLst>
      <p:ext uri="{BB962C8B-B14F-4D97-AF65-F5344CB8AC3E}">
        <p14:creationId xmlns:p14="http://schemas.microsoft.com/office/powerpoint/2010/main" val="4147222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CBE2729B-7983-4B3E-B793-D6DFAF1375D4}" type="slidenum">
              <a:rPr lang="fr-FR" smtClean="0">
                <a:latin typeface="Arial" charset="0"/>
              </a:rPr>
              <a:pPr eaLnBrk="1" hangingPunct="1"/>
              <a:t>24</a:t>
            </a:fld>
            <a:endParaRPr lang="fr-FR" smtClean="0">
              <a:latin typeface="Arial"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smtClean="0"/>
          </a:p>
        </p:txBody>
      </p:sp>
    </p:spTree>
    <p:extLst>
      <p:ext uri="{BB962C8B-B14F-4D97-AF65-F5344CB8AC3E}">
        <p14:creationId xmlns:p14="http://schemas.microsoft.com/office/powerpoint/2010/main" val="3080170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25</a:t>
            </a:fld>
            <a:endParaRPr lang="fr-FR"/>
          </a:p>
        </p:txBody>
      </p:sp>
    </p:spTree>
    <p:extLst>
      <p:ext uri="{BB962C8B-B14F-4D97-AF65-F5344CB8AC3E}">
        <p14:creationId xmlns:p14="http://schemas.microsoft.com/office/powerpoint/2010/main" val="4092666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26</a:t>
            </a:fld>
            <a:endParaRPr lang="fr-FR"/>
          </a:p>
        </p:txBody>
      </p:sp>
    </p:spTree>
    <p:extLst>
      <p:ext uri="{BB962C8B-B14F-4D97-AF65-F5344CB8AC3E}">
        <p14:creationId xmlns:p14="http://schemas.microsoft.com/office/powerpoint/2010/main" val="1238013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9FA62894-5883-4985-92FA-6CA94746ED9A}" type="slidenum">
              <a:rPr lang="fr-FR" smtClean="0">
                <a:latin typeface="Arial" charset="0"/>
              </a:rPr>
              <a:pPr eaLnBrk="1" hangingPunct="1"/>
              <a:t>27</a:t>
            </a:fld>
            <a:endParaRPr lang="fr-FR" smtClean="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BE" dirty="0" smtClean="0"/>
              <a:t>Objectif principal : </a:t>
            </a:r>
            <a:endParaRPr lang="fr-FR" dirty="0" smtClean="0"/>
          </a:p>
          <a:p>
            <a:pPr lvl="1" eaLnBrk="1" hangingPunct="1"/>
            <a:r>
              <a:rPr lang="fr-FR" dirty="0" smtClean="0"/>
              <a:t>1. d’un POST</a:t>
            </a:r>
            <a:r>
              <a:rPr lang="fr-BE" dirty="0" smtClean="0"/>
              <a:t> -&gt; poster des choses (donne lieu à des changements sur le serveur) </a:t>
            </a:r>
            <a:endParaRPr lang="fr-FR" dirty="0" smtClean="0"/>
          </a:p>
          <a:p>
            <a:pPr lvl="1" eaLnBrk="1" hangingPunct="1"/>
            <a:r>
              <a:rPr lang="fr-FR" dirty="0" smtClean="0"/>
              <a:t>2. d’un GET</a:t>
            </a:r>
            <a:r>
              <a:rPr lang="fr-BE" dirty="0" smtClean="0"/>
              <a:t>  -&gt; obtenir des choses (pas de changement sur le serveur) </a:t>
            </a:r>
            <a:endParaRPr lang="fr-FR" dirty="0" smtClean="0"/>
          </a:p>
          <a:p>
            <a:pPr eaLnBrk="1" hangingPunct="1"/>
            <a:endParaRPr lang="fr-FR" dirty="0" smtClean="0"/>
          </a:p>
          <a:p>
            <a:pPr eaLnBrk="1" hangingPunct="1"/>
            <a:endParaRPr lang="fr-FR" dirty="0" smtClean="0"/>
          </a:p>
        </p:txBody>
      </p:sp>
    </p:spTree>
    <p:extLst>
      <p:ext uri="{BB962C8B-B14F-4D97-AF65-F5344CB8AC3E}">
        <p14:creationId xmlns:p14="http://schemas.microsoft.com/office/powerpoint/2010/main" val="459218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28</a:t>
            </a:fld>
            <a:endParaRPr lang="fr-FR"/>
          </a:p>
        </p:txBody>
      </p:sp>
    </p:spTree>
    <p:extLst>
      <p:ext uri="{BB962C8B-B14F-4D97-AF65-F5344CB8AC3E}">
        <p14:creationId xmlns:p14="http://schemas.microsoft.com/office/powerpoint/2010/main" val="2715986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29</a:t>
            </a:fld>
            <a:endParaRPr lang="fr-FR"/>
          </a:p>
        </p:txBody>
      </p:sp>
    </p:spTree>
    <p:extLst>
      <p:ext uri="{BB962C8B-B14F-4D97-AF65-F5344CB8AC3E}">
        <p14:creationId xmlns:p14="http://schemas.microsoft.com/office/powerpoint/2010/main" val="1619028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Par exemple, pour supprimer totalement</a:t>
            </a:r>
            <a:r>
              <a:rPr lang="fr-BE" baseline="0" dirty="0" smtClean="0"/>
              <a:t> un tuple, écrire </a:t>
            </a:r>
            <a:r>
              <a:rPr lang="fr-BE" dirty="0" err="1" smtClean="0"/>
              <a:t>unset</a:t>
            </a:r>
            <a:r>
              <a:rPr lang="fr-BE" dirty="0" smtClean="0"/>
              <a:t>($membres[1]);</a:t>
            </a:r>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30</a:t>
            </a:fld>
            <a:endParaRPr lang="fr-FR"/>
          </a:p>
        </p:txBody>
      </p:sp>
    </p:spTree>
    <p:extLst>
      <p:ext uri="{BB962C8B-B14F-4D97-AF65-F5344CB8AC3E}">
        <p14:creationId xmlns:p14="http://schemas.microsoft.com/office/powerpoint/2010/main" val="3366902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8A6472F2-A82A-4A49-957C-BCB9C0719966}" type="slidenum">
              <a:rPr lang="fr-FR" smtClean="0">
                <a:latin typeface="Arial" charset="0"/>
              </a:rPr>
              <a:pPr eaLnBrk="1" hangingPunct="1"/>
              <a:t>31</a:t>
            </a:fld>
            <a:endParaRPr lang="fr-FR" smtClean="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smtClean="0"/>
          </a:p>
        </p:txBody>
      </p:sp>
    </p:spTree>
    <p:extLst>
      <p:ext uri="{BB962C8B-B14F-4D97-AF65-F5344CB8AC3E}">
        <p14:creationId xmlns:p14="http://schemas.microsoft.com/office/powerpoint/2010/main" val="619436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8A6472F2-A82A-4A49-957C-BCB9C0719966}" type="slidenum">
              <a:rPr lang="fr-FR" smtClean="0">
                <a:latin typeface="Arial" charset="0"/>
              </a:rPr>
              <a:pPr eaLnBrk="1" hangingPunct="1"/>
              <a:t>32</a:t>
            </a:fld>
            <a:endParaRPr lang="fr-FR" smtClean="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smtClean="0"/>
          </a:p>
        </p:txBody>
      </p:sp>
    </p:spTree>
    <p:extLst>
      <p:ext uri="{BB962C8B-B14F-4D97-AF65-F5344CB8AC3E}">
        <p14:creationId xmlns:p14="http://schemas.microsoft.com/office/powerpoint/2010/main" val="33262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6</a:t>
            </a:fld>
            <a:endParaRPr lang="fr-FR"/>
          </a:p>
        </p:txBody>
      </p:sp>
    </p:spTree>
    <p:extLst>
      <p:ext uri="{BB962C8B-B14F-4D97-AF65-F5344CB8AC3E}">
        <p14:creationId xmlns:p14="http://schemas.microsoft.com/office/powerpoint/2010/main" val="3324334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ATTENTION : NE JAMAIS COPIER DU</a:t>
            </a:r>
            <a:r>
              <a:rPr lang="fr-BE" baseline="0" dirty="0" smtClean="0"/>
              <a:t> CODE A PARTIR D'UN POWERPOINT !</a:t>
            </a:r>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33</a:t>
            </a:fld>
            <a:endParaRPr lang="fr-FR"/>
          </a:p>
        </p:txBody>
      </p:sp>
    </p:spTree>
    <p:extLst>
      <p:ext uri="{BB962C8B-B14F-4D97-AF65-F5344CB8AC3E}">
        <p14:creationId xmlns:p14="http://schemas.microsoft.com/office/powerpoint/2010/main" val="3120417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34</a:t>
            </a:fld>
            <a:endParaRPr lang="fr-FR"/>
          </a:p>
        </p:txBody>
      </p:sp>
    </p:spTree>
    <p:extLst>
      <p:ext uri="{BB962C8B-B14F-4D97-AF65-F5344CB8AC3E}">
        <p14:creationId xmlns:p14="http://schemas.microsoft.com/office/powerpoint/2010/main" val="1154724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AF93E49D-724A-49EA-8658-925A502B6DBB}" type="slidenum">
              <a:rPr lang="fr-FR" smtClean="0">
                <a:latin typeface="Arial" charset="0"/>
              </a:rPr>
              <a:pPr eaLnBrk="1" hangingPunct="1"/>
              <a:t>35</a:t>
            </a:fld>
            <a:endParaRPr lang="fr-FR" smtClean="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BE" dirty="0" smtClean="0"/>
              <a:t>Image de </a:t>
            </a:r>
            <a:r>
              <a:rPr lang="fr-FR" dirty="0" smtClean="0"/>
              <a:t>www.crystalxp.net </a:t>
            </a:r>
          </a:p>
        </p:txBody>
      </p:sp>
    </p:spTree>
    <p:extLst>
      <p:ext uri="{BB962C8B-B14F-4D97-AF65-F5344CB8AC3E}">
        <p14:creationId xmlns:p14="http://schemas.microsoft.com/office/powerpoint/2010/main" val="168925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p:cNvSpPr>
            <a:spLocks noGrp="1" noRot="1" noChangeAspect="1" noTextEdit="1"/>
          </p:cNvSpPr>
          <p:nvPr>
            <p:ph type="sldImg"/>
          </p:nvPr>
        </p:nvSpPr>
        <p:spPr>
          <a:ln/>
        </p:spPr>
      </p:sp>
      <p:sp>
        <p:nvSpPr>
          <p:cNvPr id="30723"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smtClean="0"/>
              <a:t>De manière idéale en programmation : une boucle </a:t>
            </a:r>
            <a:r>
              <a:rPr lang="fr-FR" b="1" smtClean="0"/>
              <a:t>while</a:t>
            </a:r>
            <a:r>
              <a:rPr lang="fr-FR" smtClean="0"/>
              <a:t> est utilisée lorsqu'on ne contrôle pas le nombre de répétitions que l'on va effectuer tandis que le </a:t>
            </a:r>
            <a:r>
              <a:rPr lang="fr-FR" b="1" smtClean="0"/>
              <a:t>for</a:t>
            </a:r>
            <a:r>
              <a:rPr lang="fr-FR" smtClean="0"/>
              <a:t> lorsqu'on sait exactement combien de fois on va faire la répétition de la boucle.</a:t>
            </a:r>
          </a:p>
          <a:p>
            <a:endParaRPr lang="fr-BE" smtClean="0"/>
          </a:p>
        </p:txBody>
      </p:sp>
      <p:sp>
        <p:nvSpPr>
          <p:cNvPr id="4" name="Espace réservé du numéro de diapositive 3"/>
          <p:cNvSpPr>
            <a:spLocks noGrp="1"/>
          </p:cNvSpPr>
          <p:nvPr>
            <p:ph type="sldNum" sz="quarter" idx="5"/>
          </p:nvPr>
        </p:nvSpPr>
        <p:spPr/>
        <p:txBody>
          <a:bodyPr/>
          <a:lstStyle/>
          <a:p>
            <a:pPr>
              <a:defRPr/>
            </a:pPr>
            <a:fld id="{7FF1ECBB-2725-4D26-83BE-7289B0ABCB63}" type="slidenum">
              <a:rPr lang="fr-FR" smtClean="0"/>
              <a:pPr>
                <a:defRPr/>
              </a:pPr>
              <a:t>7</a:t>
            </a:fld>
            <a:endParaRPr lang="fr-FR"/>
          </a:p>
        </p:txBody>
      </p:sp>
    </p:spTree>
    <p:extLst>
      <p:ext uri="{BB962C8B-B14F-4D97-AF65-F5344CB8AC3E}">
        <p14:creationId xmlns:p14="http://schemas.microsoft.com/office/powerpoint/2010/main" val="44446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367432C8-16F8-42F0-99B0-C0B2DDB208AD}" type="slidenum">
              <a:rPr lang="fr-FR" smtClean="0">
                <a:latin typeface="Arial" charset="0"/>
              </a:rPr>
              <a:pPr eaLnBrk="1" hangingPunct="1"/>
              <a:t>8</a:t>
            </a:fld>
            <a:endParaRPr lang="fr-FR" smtClean="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dirty="0" smtClean="0"/>
              <a:t>De manière idéale en programmation : une boucle </a:t>
            </a:r>
            <a:r>
              <a:rPr lang="fr-FR" b="1" dirty="0" err="1" smtClean="0"/>
              <a:t>while</a:t>
            </a:r>
            <a:r>
              <a:rPr lang="fr-FR" dirty="0" smtClean="0"/>
              <a:t> est utilisée lorsqu'on ne contrôle pas le nombre de répétitions que l'on va effectuer tandis que le </a:t>
            </a:r>
            <a:r>
              <a:rPr lang="fr-FR" b="1" dirty="0" smtClean="0"/>
              <a:t>for</a:t>
            </a:r>
            <a:r>
              <a:rPr lang="fr-FR" dirty="0" smtClean="0"/>
              <a:t> lorsqu'on sait exactement combien de fois on va faire la répétition de la boucle.</a:t>
            </a:r>
          </a:p>
        </p:txBody>
      </p:sp>
    </p:spTree>
    <p:extLst>
      <p:ext uri="{BB962C8B-B14F-4D97-AF65-F5344CB8AC3E}">
        <p14:creationId xmlns:p14="http://schemas.microsoft.com/office/powerpoint/2010/main" val="239006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a:ln/>
        </p:spPr>
      </p:sp>
      <p:sp>
        <p:nvSpPr>
          <p:cNvPr id="18435"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ltLang="fr-FR" dirty="0" smtClean="0">
                <a:latin typeface="Arial" panose="020B0604020202020204" pitchFamily="34" charset="0"/>
              </a:rPr>
              <a:t>Vous pouvez constater que chaque attribut est précédé d'un </a:t>
            </a:r>
            <a:r>
              <a:rPr lang="fr-BE" altLang="fr-FR" dirty="0" err="1" smtClean="0">
                <a:latin typeface="Arial" panose="020B0604020202020204" pitchFamily="34" charset="0"/>
              </a:rPr>
              <a:t>underscore</a:t>
            </a:r>
            <a:r>
              <a:rPr lang="fr-BE" altLang="fr-FR" dirty="0" smtClean="0">
                <a:latin typeface="Arial" panose="020B0604020202020204" pitchFamily="34" charset="0"/>
              </a:rPr>
              <a:t> (« _ »). Ceci est une notation qu'il est préférable de respecter (il s'agit de la notation PEAR) qui dit que chaque nom d'élément privé (ici il s'agit d'attributs, mais nous verrons plus tard qu'il peut aussi s'agir de méthodes) doit être précédé d'un </a:t>
            </a:r>
            <a:r>
              <a:rPr lang="fr-BE" altLang="fr-FR" dirty="0" err="1" smtClean="0">
                <a:latin typeface="Arial" panose="020B0604020202020204" pitchFamily="34" charset="0"/>
              </a:rPr>
              <a:t>underscore</a:t>
            </a:r>
            <a:r>
              <a:rPr lang="fr-BE" altLang="fr-FR" dirty="0" smtClean="0">
                <a:latin typeface="Arial" panose="020B0604020202020204" pitchFamily="34" charset="0"/>
              </a:rPr>
              <a:t>.</a:t>
            </a:r>
          </a:p>
          <a:p>
            <a:r>
              <a:rPr lang="fr-BE" altLang="fr-FR" dirty="0" smtClean="0">
                <a:latin typeface="Arial" panose="020B0604020202020204" pitchFamily="34" charset="0"/>
              </a:rPr>
              <a:t>http://pear.php.net/manual/fr/standards.naming.php</a:t>
            </a: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5C19656E-611D-4FDA-B634-F41B23D82512}" type="slidenum">
              <a:rPr lang="fr-FR" altLang="fr-FR">
                <a:latin typeface="Arial" panose="020B0604020202020204" pitchFamily="34" charset="0"/>
              </a:rPr>
              <a:pPr eaLnBrk="1" hangingPunct="1"/>
              <a:t>9</a:t>
            </a:fld>
            <a:endParaRPr lang="fr-FR" altLang="fr-FR">
              <a:latin typeface="Arial" panose="020B0604020202020204" pitchFamily="34" charset="0"/>
            </a:endParaRPr>
          </a:p>
        </p:txBody>
      </p:sp>
    </p:spTree>
    <p:extLst>
      <p:ext uri="{BB962C8B-B14F-4D97-AF65-F5344CB8AC3E}">
        <p14:creationId xmlns:p14="http://schemas.microsoft.com/office/powerpoint/2010/main" val="2630358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ln/>
        </p:spPr>
      </p:sp>
      <p:sp>
        <p:nvSpPr>
          <p:cNvPr id="1945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ltLang="fr-FR" dirty="0" smtClean="0">
                <a:latin typeface="Arial" panose="020B0604020202020204" pitchFamily="34" charset="0"/>
              </a:rPr>
              <a:t>Comme vous le savez, le principe d'encapsulation nous empêche d'accéder directement aux attributs de notre objet puisqu'ils sont privés : seule la classe peut les lire et les modifier. </a:t>
            </a:r>
          </a:p>
          <a:p>
            <a:r>
              <a:rPr lang="fr-BE" altLang="fr-FR" dirty="0" smtClean="0">
                <a:latin typeface="Arial" panose="020B0604020202020204" pitchFamily="34" charset="0"/>
              </a:rPr>
              <a:t>Par conséquent, si vous voulez récupérer la valeur d'un attribut, il va falloir le demander à la classe via un accesseur.</a:t>
            </a:r>
          </a:p>
          <a:p>
            <a:endParaRPr lang="fr-BE" altLang="fr-FR" dirty="0" smtClean="0">
              <a:latin typeface="Arial" panose="020B0604020202020204" pitchFamily="34" charset="0"/>
            </a:endParaRPr>
          </a:p>
          <a:p>
            <a:r>
              <a:rPr lang="fr-BE" altLang="fr-FR" dirty="0" smtClean="0">
                <a:latin typeface="Arial" panose="020B0604020202020204" pitchFamily="34" charset="0"/>
              </a:rPr>
              <a:t>Par convention, ces méthodes portent le même nom que l'attribut dont elles renvoient la valeur.</a:t>
            </a: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2F8648A4-66F7-498C-9F67-046D533ADF47}" type="slidenum">
              <a:rPr lang="fr-FR" altLang="fr-FR">
                <a:latin typeface="Arial" panose="020B0604020202020204" pitchFamily="34" charset="0"/>
              </a:rPr>
              <a:pPr eaLnBrk="1" hangingPunct="1"/>
              <a:t>10</a:t>
            </a:fld>
            <a:endParaRPr lang="fr-FR" altLang="fr-FR">
              <a:latin typeface="Arial" panose="020B0604020202020204" pitchFamily="34" charset="0"/>
            </a:endParaRPr>
          </a:p>
        </p:txBody>
      </p:sp>
    </p:spTree>
    <p:extLst>
      <p:ext uri="{BB962C8B-B14F-4D97-AF65-F5344CB8AC3E}">
        <p14:creationId xmlns:p14="http://schemas.microsoft.com/office/powerpoint/2010/main" val="815229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a:ln/>
        </p:spPr>
      </p:sp>
      <p:sp>
        <p:nvSpPr>
          <p:cNvPr id="20483"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ltLang="fr-FR" dirty="0" smtClean="0">
                <a:latin typeface="Arial" panose="020B0604020202020204" pitchFamily="34" charset="0"/>
              </a:rPr>
              <a:t>Maintenant, comment cela se passe-t-il si vous voulez modifier un attribut ? Encore une fois, il va falloir que vous demandiez à la classe de le faire pour vous. Je vous rappelle que le principe d'encapsulation est là pour vous empêcher d'assigner un mauvais type de valeur à un attribut : si vous demandez à votre classe de le faire, ce risque est supprimé car la classe « contrôle » la valeur des attributs. Comme vous l'aurez peut-être deviné, ce sera par le biais de méthodes que l'on demandera à notre classe de modifier tel attribut.</a:t>
            </a:r>
          </a:p>
          <a:p>
            <a:r>
              <a:rPr lang="fr-BE" altLang="fr-FR" dirty="0" smtClean="0">
                <a:latin typeface="Arial" panose="020B0604020202020204" pitchFamily="34" charset="0"/>
              </a:rPr>
              <a:t>La classe doit impérativement contrôler la valeur afin d'assurer son intégrité car, si elle ne le fait pas, on pourra passer n'importe quelle valeur à la classe et le principe d'encapsulation n'est plus respecté ! Ces méthodes ont aussi un nom spécial : il s'agit de </a:t>
            </a:r>
            <a:r>
              <a:rPr lang="fr-BE" altLang="fr-FR" b="1" dirty="0" smtClean="0">
                <a:latin typeface="Arial" panose="020B0604020202020204" pitchFamily="34" charset="0"/>
              </a:rPr>
              <a:t>mutateurs</a:t>
            </a:r>
            <a:r>
              <a:rPr lang="fr-BE" altLang="fr-FR" dirty="0" smtClean="0">
                <a:latin typeface="Arial" panose="020B0604020202020204" pitchFamily="34" charset="0"/>
              </a:rPr>
              <a:t> (ou </a:t>
            </a:r>
            <a:r>
              <a:rPr lang="fr-BE" altLang="fr-FR" i="1" dirty="0" smtClean="0">
                <a:latin typeface="Arial" panose="020B0604020202020204" pitchFamily="34" charset="0"/>
              </a:rPr>
              <a:t>setters</a:t>
            </a:r>
            <a:r>
              <a:rPr lang="fr-BE" altLang="fr-FR" dirty="0" smtClean="0">
                <a:latin typeface="Arial" panose="020B0604020202020204" pitchFamily="34" charset="0"/>
              </a:rPr>
              <a:t>). Ces méthodes sont de la forme </a:t>
            </a:r>
            <a:r>
              <a:rPr lang="fr-BE" altLang="fr-FR" dirty="0" err="1" smtClean="0">
                <a:latin typeface="Arial" panose="020B0604020202020204" pitchFamily="34" charset="0"/>
              </a:rPr>
              <a:t>setNomDeLAttribut</a:t>
            </a:r>
            <a:r>
              <a:rPr lang="fr-BE" altLang="fr-FR" dirty="0" smtClean="0">
                <a:latin typeface="Arial" panose="020B0604020202020204" pitchFamily="34" charset="0"/>
              </a:rPr>
              <a:t>().</a:t>
            </a: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71FACBFB-98A0-44DA-B324-A814377FE0F4}" type="slidenum">
              <a:rPr lang="fr-FR" altLang="fr-FR">
                <a:latin typeface="Arial" panose="020B0604020202020204" pitchFamily="34" charset="0"/>
              </a:rPr>
              <a:pPr eaLnBrk="1" hangingPunct="1"/>
              <a:t>11</a:t>
            </a:fld>
            <a:endParaRPr lang="fr-FR" altLang="fr-FR">
              <a:latin typeface="Arial" panose="020B0604020202020204" pitchFamily="34" charset="0"/>
            </a:endParaRPr>
          </a:p>
        </p:txBody>
      </p:sp>
    </p:spTree>
    <p:extLst>
      <p:ext uri="{BB962C8B-B14F-4D97-AF65-F5344CB8AC3E}">
        <p14:creationId xmlns:p14="http://schemas.microsoft.com/office/powerpoint/2010/main" val="720423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PHP, on parle partout de « </a:t>
            </a:r>
            <a:r>
              <a:rPr lang="fr-FR" dirty="0" err="1" smtClean="0"/>
              <a:t>function</a:t>
            </a:r>
            <a:r>
              <a:rPr lang="fr-FR" dirty="0" smtClean="0"/>
              <a:t> ».</a:t>
            </a:r>
            <a:endParaRPr lang="fr-BE" dirty="0"/>
          </a:p>
        </p:txBody>
      </p:sp>
      <p:sp>
        <p:nvSpPr>
          <p:cNvPr id="4" name="Espace réservé du numéro de diapositive 3"/>
          <p:cNvSpPr>
            <a:spLocks noGrp="1"/>
          </p:cNvSpPr>
          <p:nvPr>
            <p:ph type="sldNum" sz="quarter" idx="10"/>
          </p:nvPr>
        </p:nvSpPr>
        <p:spPr/>
        <p:txBody>
          <a:bodyPr/>
          <a:lstStyle/>
          <a:p>
            <a:pPr>
              <a:defRPr/>
            </a:pPr>
            <a:fld id="{1FBF5286-2AAF-4928-A158-08ADBAF99FE9}" type="slidenum">
              <a:rPr lang="fr-FR" smtClean="0"/>
              <a:pPr>
                <a:defRPr/>
              </a:pPr>
              <a:t>12</a:t>
            </a:fld>
            <a:endParaRPr lang="fr-FR"/>
          </a:p>
        </p:txBody>
      </p:sp>
    </p:spTree>
    <p:extLst>
      <p:ext uri="{BB962C8B-B14F-4D97-AF65-F5344CB8AC3E}">
        <p14:creationId xmlns:p14="http://schemas.microsoft.com/office/powerpoint/2010/main" val="77659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userDrawn="1"/>
          </p:nvGrpSpPr>
          <p:grpSpPr bwMode="auto">
            <a:xfrm>
              <a:off x="696" y="1979"/>
              <a:ext cx="3132" cy="324"/>
              <a:chOff x="696" y="894"/>
              <a:chExt cx="3132" cy="324"/>
            </a:xfrm>
          </p:grpSpPr>
          <p:sp>
            <p:nvSpPr>
              <p:cNvPr id="87" name="Rectangle 4"/>
              <p:cNvSpPr>
                <a:spLocks noChangeArrowheads="1"/>
              </p:cNvSpPr>
              <p:nvPr userDrawn="1"/>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88" name="Rectangle 5"/>
              <p:cNvSpPr>
                <a:spLocks noChangeArrowheads="1"/>
              </p:cNvSpPr>
              <p:nvPr userDrawn="1"/>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89" name="Rectangle 6"/>
              <p:cNvSpPr>
                <a:spLocks noChangeArrowheads="1"/>
              </p:cNvSpPr>
              <p:nvPr userDrawn="1"/>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90" name="Rectangle 7"/>
              <p:cNvSpPr>
                <a:spLocks noChangeArrowheads="1"/>
              </p:cNvSpPr>
              <p:nvPr userDrawn="1"/>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grpSp>
        <p:sp>
          <p:nvSpPr>
            <p:cNvPr id="6" name="Rectangle 8"/>
            <p:cNvSpPr>
              <a:spLocks noChangeArrowheads="1"/>
            </p:cNvSpPr>
            <p:nvPr userDrawn="1"/>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grpSp>
          <p:nvGrpSpPr>
            <p:cNvPr id="7" name="Group 9"/>
            <p:cNvGrpSpPr>
              <a:grpSpLocks/>
            </p:cNvGrpSpPr>
            <p:nvPr userDrawn="1"/>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grpSp>
          <p:nvGrpSpPr>
            <p:cNvPr id="8" name="Group 63"/>
            <p:cNvGrpSpPr>
              <a:grpSpLocks/>
            </p:cNvGrpSpPr>
            <p:nvPr userDrawn="1"/>
          </p:nvGrpSpPr>
          <p:grpSpPr bwMode="auto">
            <a:xfrm>
              <a:off x="4512" y="3984"/>
              <a:ext cx="912" cy="288"/>
              <a:chOff x="4512" y="3984"/>
              <a:chExt cx="912" cy="288"/>
            </a:xfrm>
          </p:grpSpPr>
          <p:sp>
            <p:nvSpPr>
              <p:cNvPr id="29"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30" name="Line 65"/>
              <p:cNvSpPr>
                <a:spLocks noChangeShapeType="1"/>
              </p:cNvSpPr>
              <p:nvPr userDrawn="1"/>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1" name="Line 66"/>
              <p:cNvSpPr>
                <a:spLocks noChangeShapeType="1"/>
              </p:cNvSpPr>
              <p:nvPr userDrawn="1"/>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2" name="Line 67"/>
              <p:cNvSpPr>
                <a:spLocks noChangeShapeType="1"/>
              </p:cNvSpPr>
              <p:nvPr userDrawn="1"/>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3" name="Line 68"/>
              <p:cNvSpPr>
                <a:spLocks noChangeShapeType="1"/>
              </p:cNvSpPr>
              <p:nvPr userDrawn="1"/>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sp>
          <p:nvSpPr>
            <p:cNvPr id="9" name="Line 69"/>
            <p:cNvSpPr>
              <a:spLocks noChangeShapeType="1"/>
            </p:cNvSpPr>
            <p:nvPr userDrawn="1"/>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nvGrpSpPr>
            <p:cNvPr id="10" name="Group 70"/>
            <p:cNvGrpSpPr>
              <a:grpSpLocks/>
            </p:cNvGrpSpPr>
            <p:nvPr userDrawn="1"/>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3" name="Arc 73"/>
              <p:cNvSpPr>
                <a:spLocks/>
              </p:cNvSpPr>
              <p:nvPr/>
            </p:nvSpPr>
            <p:spPr bwMode="ltGray">
              <a:xfrm rot="16200000" flipH="1">
                <a:off x="302" y="87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4" name="Arc 74"/>
              <p:cNvSpPr>
                <a:spLocks/>
              </p:cNvSpPr>
              <p:nvPr userDrawn="1"/>
            </p:nvSpPr>
            <p:spPr bwMode="ltGray">
              <a:xfrm>
                <a:off x="692" y="895"/>
                <a:ext cx="267" cy="209"/>
              </a:xfrm>
              <a:custGeom>
                <a:avLst/>
                <a:gdLst>
                  <a:gd name="T0" fmla="*/ 255 w 38387"/>
                  <a:gd name="T1" fmla="*/ 0 h 30163"/>
                  <a:gd name="T2" fmla="*/ 0 w 38387"/>
                  <a:gd name="T3" fmla="*/ 154 h 30163"/>
                  <a:gd name="T4" fmla="*/ 117 w 38387"/>
                  <a:gd name="T5" fmla="*/ 59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5" name="Arc 75"/>
              <p:cNvSpPr>
                <a:spLocks/>
              </p:cNvSpPr>
              <p:nvPr userDrawn="1"/>
            </p:nvSpPr>
            <p:spPr bwMode="ltGray">
              <a:xfrm flipV="1">
                <a:off x="834" y="893"/>
                <a:ext cx="288" cy="322"/>
              </a:xfrm>
              <a:custGeom>
                <a:avLst/>
                <a:gdLst>
                  <a:gd name="T0" fmla="*/ 147 w 21600"/>
                  <a:gd name="T1" fmla="*/ 322 h 24179"/>
                  <a:gd name="T2" fmla="*/ 9 w 21600"/>
                  <a:gd name="T3" fmla="*/ 0 h 24179"/>
                  <a:gd name="T4" fmla="*/ 288 w 21600"/>
                  <a:gd name="T5" fmla="*/ 71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6" name="Arc 76"/>
              <p:cNvSpPr>
                <a:spLocks/>
              </p:cNvSpPr>
              <p:nvPr userDrawn="1"/>
            </p:nvSpPr>
            <p:spPr bwMode="ltGray">
              <a:xfrm flipV="1">
                <a:off x="1124" y="888"/>
                <a:ext cx="288" cy="329"/>
              </a:xfrm>
              <a:custGeom>
                <a:avLst/>
                <a:gdLst>
                  <a:gd name="T0" fmla="*/ 280 w 21600"/>
                  <a:gd name="T1" fmla="*/ 0 h 24653"/>
                  <a:gd name="T2" fmla="*/ 118 w 21600"/>
                  <a:gd name="T3" fmla="*/ 329 h 24653"/>
                  <a:gd name="T4" fmla="*/ 0 w 21600"/>
                  <a:gd name="T5" fmla="*/ 66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7" name="Line 77"/>
              <p:cNvSpPr>
                <a:spLocks noChangeShapeType="1"/>
              </p:cNvSpPr>
              <p:nvPr userDrawn="1"/>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8" name="Line 78"/>
              <p:cNvSpPr>
                <a:spLocks noChangeShapeType="1"/>
              </p:cNvSpPr>
              <p:nvPr userDrawn="1"/>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9" name="Arc 79"/>
              <p:cNvSpPr>
                <a:spLocks/>
              </p:cNvSpPr>
              <p:nvPr userDrawn="1"/>
            </p:nvSpPr>
            <p:spPr bwMode="ltGray">
              <a:xfrm flipV="1">
                <a:off x="2708" y="954"/>
                <a:ext cx="727" cy="619"/>
              </a:xfrm>
              <a:custGeom>
                <a:avLst/>
                <a:gdLst>
                  <a:gd name="T0" fmla="*/ 174 w 18917"/>
                  <a:gd name="T1" fmla="*/ 619 h 16117"/>
                  <a:gd name="T2" fmla="*/ 0 w 18917"/>
                  <a:gd name="T3" fmla="*/ 400 h 16117"/>
                  <a:gd name="T4" fmla="*/ 727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0" name="Arc 80"/>
              <p:cNvSpPr>
                <a:spLocks/>
              </p:cNvSpPr>
              <p:nvPr userDrawn="1"/>
            </p:nvSpPr>
            <p:spPr bwMode="ltGray">
              <a:xfrm>
                <a:off x="3076" y="922"/>
                <a:ext cx="425" cy="215"/>
              </a:xfrm>
              <a:custGeom>
                <a:avLst/>
                <a:gdLst>
                  <a:gd name="T0" fmla="*/ 425 w 42771"/>
                  <a:gd name="T1" fmla="*/ 33 h 21600"/>
                  <a:gd name="T2" fmla="*/ 0 w 42771"/>
                  <a:gd name="T3" fmla="*/ 27 h 21600"/>
                  <a:gd name="T4" fmla="*/ 213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1" name="Arc 81"/>
              <p:cNvSpPr>
                <a:spLocks/>
              </p:cNvSpPr>
              <p:nvPr userDrawn="1"/>
            </p:nvSpPr>
            <p:spPr bwMode="ltGray">
              <a:xfrm flipH="1" flipV="1">
                <a:off x="3441" y="1037"/>
                <a:ext cx="288" cy="144"/>
              </a:xfrm>
              <a:custGeom>
                <a:avLst/>
                <a:gdLst>
                  <a:gd name="T0" fmla="*/ 288 w 43129"/>
                  <a:gd name="T1" fmla="*/ 9 h 21600"/>
                  <a:gd name="T2" fmla="*/ 0 w 43129"/>
                  <a:gd name="T3" fmla="*/ 7 h 21600"/>
                  <a:gd name="T4" fmla="*/ 144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2" name="Arc 82"/>
              <p:cNvSpPr>
                <a:spLocks/>
              </p:cNvSpPr>
              <p:nvPr userDrawn="1"/>
            </p:nvSpPr>
            <p:spPr bwMode="ltGray">
              <a:xfrm flipH="1" flipV="1">
                <a:off x="2745" y="1045"/>
                <a:ext cx="201" cy="130"/>
              </a:xfrm>
              <a:custGeom>
                <a:avLst/>
                <a:gdLst>
                  <a:gd name="T0" fmla="*/ 196 w 43200"/>
                  <a:gd name="T1" fmla="*/ 0 h 28005"/>
                  <a:gd name="T2" fmla="*/ 4 w 43200"/>
                  <a:gd name="T3" fmla="*/ 3 h 28005"/>
                  <a:gd name="T4" fmla="*/ 100 w 43200"/>
                  <a:gd name="T5" fmla="*/ 3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3" name="Line 83"/>
              <p:cNvSpPr>
                <a:spLocks noChangeShapeType="1"/>
              </p:cNvSpPr>
              <p:nvPr userDrawn="1"/>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4" name="Line 84"/>
              <p:cNvSpPr>
                <a:spLocks noChangeShapeType="1"/>
              </p:cNvSpPr>
              <p:nvPr userDrawn="1"/>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5" name="Line 85"/>
              <p:cNvSpPr>
                <a:spLocks noChangeShapeType="1"/>
              </p:cNvSpPr>
              <p:nvPr userDrawn="1"/>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6" name="Line 86"/>
              <p:cNvSpPr>
                <a:spLocks noChangeShapeType="1"/>
              </p:cNvSpPr>
              <p:nvPr userDrawn="1"/>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7" name="Line 87"/>
              <p:cNvSpPr>
                <a:spLocks noChangeShapeType="1"/>
              </p:cNvSpPr>
              <p:nvPr userDrawn="1"/>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8" name="Line 88"/>
              <p:cNvSpPr>
                <a:spLocks noChangeShapeType="1"/>
              </p:cNvSpPr>
              <p:nvPr userDrawn="1"/>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sp>
        <p:nvSpPr>
          <p:cNvPr id="151641" name="Rectangle 89"/>
          <p:cNvSpPr>
            <a:spLocks noGrp="1" noChangeArrowheads="1"/>
          </p:cNvSpPr>
          <p:nvPr>
            <p:ph type="ctrTitle"/>
          </p:nvPr>
        </p:nvSpPr>
        <p:spPr>
          <a:xfrm>
            <a:off x="990600" y="1752600"/>
            <a:ext cx="7772400" cy="1143000"/>
          </a:xfrm>
        </p:spPr>
        <p:txBody>
          <a:bodyPr/>
          <a:lstStyle>
            <a:lvl1pPr>
              <a:defRPr/>
            </a:lvl1pPr>
          </a:lstStyle>
          <a:p>
            <a:r>
              <a:rPr lang="fr-FR"/>
              <a:t>Cliquez pour modifier le style du titre</a:t>
            </a:r>
          </a:p>
        </p:txBody>
      </p:sp>
      <p:sp>
        <p:nvSpPr>
          <p:cNvPr id="15164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fr-FR"/>
              <a:t>Cliquez pour modifier le style des sous-titres du masque</a:t>
            </a:r>
          </a:p>
        </p:txBody>
      </p:sp>
      <p:sp>
        <p:nvSpPr>
          <p:cNvPr id="91" name="Rectangle 94"/>
          <p:cNvSpPr>
            <a:spLocks noGrp="1" noChangeArrowheads="1"/>
          </p:cNvSpPr>
          <p:nvPr>
            <p:ph type="dt" sz="half" idx="10"/>
          </p:nvPr>
        </p:nvSpPr>
        <p:spPr/>
        <p:txBody>
          <a:bodyPr/>
          <a:lstStyle>
            <a:lvl1pPr>
              <a:defRPr/>
            </a:lvl1pPr>
          </a:lstStyle>
          <a:p>
            <a:pPr>
              <a:defRPr/>
            </a:pPr>
            <a:r>
              <a:rPr lang="fr-FR" dirty="0" smtClean="0"/>
              <a:t>Cours 2</a:t>
            </a:r>
            <a:endParaRPr lang="fr-FR" dirty="0"/>
          </a:p>
        </p:txBody>
      </p:sp>
    </p:spTree>
    <p:extLst>
      <p:ext uri="{BB962C8B-B14F-4D97-AF65-F5344CB8AC3E}">
        <p14:creationId xmlns:p14="http://schemas.microsoft.com/office/powerpoint/2010/main" val="17719660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lvl1pPr>
              <a:defRPr/>
            </a:lvl1pPr>
          </a:lstStyle>
          <a:p>
            <a:pPr>
              <a:defRPr/>
            </a:pPr>
            <a:r>
              <a:rPr lang="fr-FR" dirty="0" smtClean="0"/>
              <a:t>Cours 2</a:t>
            </a:r>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Institut Paul Lambin</a:t>
            </a:r>
          </a:p>
        </p:txBody>
      </p:sp>
      <p:sp>
        <p:nvSpPr>
          <p:cNvPr id="6" name="Espace réservé du numéro de diapositive 5"/>
          <p:cNvSpPr>
            <a:spLocks noGrp="1"/>
          </p:cNvSpPr>
          <p:nvPr>
            <p:ph type="sldNum" sz="quarter" idx="12"/>
          </p:nvPr>
        </p:nvSpPr>
        <p:spPr/>
        <p:txBody>
          <a:bodyPr/>
          <a:lstStyle>
            <a:lvl1pPr>
              <a:defRPr/>
            </a:lvl1pPr>
          </a:lstStyle>
          <a:p>
            <a:pPr>
              <a:defRPr/>
            </a:pPr>
            <a:r>
              <a:rPr lang="fr-FR"/>
              <a:t>Diapositive </a:t>
            </a:r>
            <a:fld id="{25111B1E-EC5A-4548-9FDC-AF1C624C61FD}" type="slidenum">
              <a:rPr lang="fr-FR"/>
              <a:pPr>
                <a:defRPr/>
              </a:pPr>
              <a:t>‹N°›</a:t>
            </a:fld>
            <a:endParaRPr lang="fr-FR"/>
          </a:p>
        </p:txBody>
      </p:sp>
    </p:spTree>
    <p:extLst>
      <p:ext uri="{BB962C8B-B14F-4D97-AF65-F5344CB8AC3E}">
        <p14:creationId xmlns:p14="http://schemas.microsoft.com/office/powerpoint/2010/main" val="42840805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10350" y="304800"/>
            <a:ext cx="2000250" cy="5867400"/>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609600" y="304800"/>
            <a:ext cx="5848350" cy="5867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lvl1pPr>
              <a:defRPr/>
            </a:lvl1pPr>
          </a:lstStyle>
          <a:p>
            <a:pPr>
              <a:defRPr/>
            </a:pPr>
            <a:r>
              <a:rPr lang="fr-FR" dirty="0" smtClean="0"/>
              <a:t>Cours 2</a:t>
            </a:r>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Institut Paul Lambin</a:t>
            </a:r>
          </a:p>
        </p:txBody>
      </p:sp>
      <p:sp>
        <p:nvSpPr>
          <p:cNvPr id="6" name="Espace réservé du numéro de diapositive 5"/>
          <p:cNvSpPr>
            <a:spLocks noGrp="1"/>
          </p:cNvSpPr>
          <p:nvPr>
            <p:ph type="sldNum" sz="quarter" idx="12"/>
          </p:nvPr>
        </p:nvSpPr>
        <p:spPr/>
        <p:txBody>
          <a:bodyPr/>
          <a:lstStyle>
            <a:lvl1pPr>
              <a:defRPr/>
            </a:lvl1pPr>
          </a:lstStyle>
          <a:p>
            <a:pPr>
              <a:defRPr/>
            </a:pPr>
            <a:r>
              <a:rPr lang="fr-FR"/>
              <a:t>Diapositive </a:t>
            </a:r>
            <a:fld id="{7F7A0D70-6D58-480E-9BA9-D0CF2AD442CA}" type="slidenum">
              <a:rPr lang="fr-FR"/>
              <a:pPr>
                <a:defRPr/>
              </a:pPr>
              <a:t>‹N°›</a:t>
            </a:fld>
            <a:endParaRPr lang="fr-FR"/>
          </a:p>
        </p:txBody>
      </p:sp>
    </p:spTree>
    <p:extLst>
      <p:ext uri="{BB962C8B-B14F-4D97-AF65-F5344CB8AC3E}">
        <p14:creationId xmlns:p14="http://schemas.microsoft.com/office/powerpoint/2010/main" val="24533114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83"/>
          <p:cNvSpPr>
            <a:spLocks noGrp="1" noChangeArrowheads="1"/>
          </p:cNvSpPr>
          <p:nvPr>
            <p:ph type="dt" sz="half" idx="10"/>
          </p:nvPr>
        </p:nvSpPr>
        <p:spPr>
          <a:ln/>
        </p:spPr>
        <p:txBody>
          <a:bodyPr/>
          <a:lstStyle>
            <a:lvl1pPr>
              <a:defRPr/>
            </a:lvl1pPr>
          </a:lstStyle>
          <a:p>
            <a:pPr>
              <a:defRPr/>
            </a:pPr>
            <a:r>
              <a:rPr lang="fr-FR" dirty="0" smtClean="0"/>
              <a:t>Cours 2</a:t>
            </a:r>
            <a:endParaRPr lang="fr-FR" dirty="0"/>
          </a:p>
        </p:txBody>
      </p:sp>
      <p:sp>
        <p:nvSpPr>
          <p:cNvPr id="5"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6" name="Rectangle 85"/>
          <p:cNvSpPr>
            <a:spLocks noGrp="1" noChangeArrowheads="1"/>
          </p:cNvSpPr>
          <p:nvPr>
            <p:ph type="sldNum" sz="quarter" idx="12"/>
          </p:nvPr>
        </p:nvSpPr>
        <p:spPr>
          <a:ln/>
        </p:spPr>
        <p:txBody>
          <a:bodyPr/>
          <a:lstStyle>
            <a:lvl1pPr>
              <a:defRPr/>
            </a:lvl1pPr>
          </a:lstStyle>
          <a:p>
            <a:pPr>
              <a:defRPr/>
            </a:pPr>
            <a:r>
              <a:rPr lang="fr-FR"/>
              <a:t>Diapositive </a:t>
            </a:r>
            <a:fld id="{BBCF98F6-3C7F-4212-8446-46FC2FB75135}" type="slidenum">
              <a:rPr lang="fr-FR"/>
              <a:pPr>
                <a:defRPr/>
              </a:pPr>
              <a:t>‹N°›</a:t>
            </a:fld>
            <a:endParaRPr lang="fr-FR"/>
          </a:p>
        </p:txBody>
      </p:sp>
    </p:spTree>
    <p:extLst>
      <p:ext uri="{BB962C8B-B14F-4D97-AF65-F5344CB8AC3E}">
        <p14:creationId xmlns:p14="http://schemas.microsoft.com/office/powerpoint/2010/main" val="18710504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83"/>
          <p:cNvSpPr>
            <a:spLocks noGrp="1" noChangeArrowheads="1"/>
          </p:cNvSpPr>
          <p:nvPr>
            <p:ph type="dt" sz="half" idx="10"/>
          </p:nvPr>
        </p:nvSpPr>
        <p:spPr>
          <a:ln/>
        </p:spPr>
        <p:txBody>
          <a:bodyPr/>
          <a:lstStyle>
            <a:lvl1pPr>
              <a:defRPr/>
            </a:lvl1pPr>
          </a:lstStyle>
          <a:p>
            <a:pPr>
              <a:defRPr/>
            </a:pPr>
            <a:r>
              <a:rPr lang="fr-FR" dirty="0" smtClean="0"/>
              <a:t>Cours 2</a:t>
            </a:r>
            <a:endParaRPr lang="fr-FR" dirty="0"/>
          </a:p>
        </p:txBody>
      </p:sp>
      <p:sp>
        <p:nvSpPr>
          <p:cNvPr id="5"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6" name="Rectangle 85"/>
          <p:cNvSpPr>
            <a:spLocks noGrp="1" noChangeArrowheads="1"/>
          </p:cNvSpPr>
          <p:nvPr>
            <p:ph type="sldNum" sz="quarter" idx="12"/>
          </p:nvPr>
        </p:nvSpPr>
        <p:spPr>
          <a:ln/>
        </p:spPr>
        <p:txBody>
          <a:bodyPr/>
          <a:lstStyle>
            <a:lvl1pPr>
              <a:defRPr/>
            </a:lvl1pPr>
          </a:lstStyle>
          <a:p>
            <a:pPr>
              <a:defRPr/>
            </a:pPr>
            <a:r>
              <a:rPr lang="fr-FR"/>
              <a:t>Diapositive </a:t>
            </a:r>
            <a:fld id="{C9941C23-7358-487C-ADBF-9AEE2AC93A33}" type="slidenum">
              <a:rPr lang="fr-FR"/>
              <a:pPr>
                <a:defRPr/>
              </a:pPr>
              <a:t>‹N°›</a:t>
            </a:fld>
            <a:endParaRPr lang="fr-FR"/>
          </a:p>
        </p:txBody>
      </p:sp>
    </p:spTree>
    <p:extLst>
      <p:ext uri="{BB962C8B-B14F-4D97-AF65-F5344CB8AC3E}">
        <p14:creationId xmlns:p14="http://schemas.microsoft.com/office/powerpoint/2010/main" val="41456332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8382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8006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Rectangle 83"/>
          <p:cNvSpPr>
            <a:spLocks noGrp="1" noChangeArrowheads="1"/>
          </p:cNvSpPr>
          <p:nvPr>
            <p:ph type="dt" sz="half" idx="10"/>
          </p:nvPr>
        </p:nvSpPr>
        <p:spPr>
          <a:ln/>
        </p:spPr>
        <p:txBody>
          <a:bodyPr/>
          <a:lstStyle>
            <a:lvl1pPr>
              <a:defRPr/>
            </a:lvl1pPr>
          </a:lstStyle>
          <a:p>
            <a:pPr>
              <a:defRPr/>
            </a:pPr>
            <a:r>
              <a:rPr lang="fr-FR" dirty="0" smtClean="0"/>
              <a:t>Cours 2</a:t>
            </a:r>
            <a:endParaRPr lang="fr-FR" dirty="0"/>
          </a:p>
        </p:txBody>
      </p:sp>
      <p:sp>
        <p:nvSpPr>
          <p:cNvPr id="6"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7" name="Rectangle 85"/>
          <p:cNvSpPr>
            <a:spLocks noGrp="1" noChangeArrowheads="1"/>
          </p:cNvSpPr>
          <p:nvPr>
            <p:ph type="sldNum" sz="quarter" idx="12"/>
          </p:nvPr>
        </p:nvSpPr>
        <p:spPr>
          <a:ln/>
        </p:spPr>
        <p:txBody>
          <a:bodyPr/>
          <a:lstStyle>
            <a:lvl1pPr>
              <a:defRPr/>
            </a:lvl1pPr>
          </a:lstStyle>
          <a:p>
            <a:pPr>
              <a:defRPr/>
            </a:pPr>
            <a:r>
              <a:rPr lang="fr-FR"/>
              <a:t>Diapositive </a:t>
            </a:r>
            <a:fld id="{D8824D74-BAFA-4863-8E4D-5C8C744A744E}" type="slidenum">
              <a:rPr lang="fr-FR"/>
              <a:pPr>
                <a:defRPr/>
              </a:pPr>
              <a:t>‹N°›</a:t>
            </a:fld>
            <a:endParaRPr lang="fr-FR"/>
          </a:p>
        </p:txBody>
      </p:sp>
    </p:spTree>
    <p:extLst>
      <p:ext uri="{BB962C8B-B14F-4D97-AF65-F5344CB8AC3E}">
        <p14:creationId xmlns:p14="http://schemas.microsoft.com/office/powerpoint/2010/main" val="37957011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lvl1pPr>
              <a:defRPr/>
            </a:lvl1pPr>
          </a:lstStyle>
          <a:p>
            <a:pPr>
              <a:defRPr/>
            </a:pPr>
            <a:r>
              <a:rPr lang="fr-FR" dirty="0" smtClean="0"/>
              <a:t>Cours 2</a:t>
            </a:r>
            <a:endParaRPr lang="fr-FR" dirty="0"/>
          </a:p>
        </p:txBody>
      </p:sp>
      <p:sp>
        <p:nvSpPr>
          <p:cNvPr id="8" name="Espace réservé du pied de page 7"/>
          <p:cNvSpPr>
            <a:spLocks noGrp="1"/>
          </p:cNvSpPr>
          <p:nvPr>
            <p:ph type="ftr" sz="quarter" idx="11"/>
          </p:nvPr>
        </p:nvSpPr>
        <p:spPr/>
        <p:txBody>
          <a:bodyPr/>
          <a:lstStyle>
            <a:lvl1pPr>
              <a:defRPr/>
            </a:lvl1pPr>
          </a:lstStyle>
          <a:p>
            <a:pPr>
              <a:defRPr/>
            </a:pPr>
            <a:r>
              <a:rPr lang="fr-FR"/>
              <a:t>Institut Paul Lambin</a:t>
            </a:r>
          </a:p>
        </p:txBody>
      </p:sp>
      <p:sp>
        <p:nvSpPr>
          <p:cNvPr id="9" name="Espace réservé du numéro de diapositive 8"/>
          <p:cNvSpPr>
            <a:spLocks noGrp="1"/>
          </p:cNvSpPr>
          <p:nvPr>
            <p:ph type="sldNum" sz="quarter" idx="12"/>
          </p:nvPr>
        </p:nvSpPr>
        <p:spPr/>
        <p:txBody>
          <a:bodyPr/>
          <a:lstStyle>
            <a:lvl1pPr>
              <a:defRPr/>
            </a:lvl1pPr>
          </a:lstStyle>
          <a:p>
            <a:pPr>
              <a:defRPr/>
            </a:pPr>
            <a:r>
              <a:rPr lang="fr-FR"/>
              <a:t>Diapositive </a:t>
            </a:r>
            <a:fld id="{07C4971B-FA10-4AD4-A031-B36539C6CB64}" type="slidenum">
              <a:rPr lang="fr-FR"/>
              <a:pPr>
                <a:defRPr/>
              </a:pPr>
              <a:t>‹N°›</a:t>
            </a:fld>
            <a:endParaRPr lang="fr-FR"/>
          </a:p>
        </p:txBody>
      </p:sp>
    </p:spTree>
    <p:extLst>
      <p:ext uri="{BB962C8B-B14F-4D97-AF65-F5344CB8AC3E}">
        <p14:creationId xmlns:p14="http://schemas.microsoft.com/office/powerpoint/2010/main" val="25111761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Rectangle 83"/>
          <p:cNvSpPr>
            <a:spLocks noGrp="1" noChangeArrowheads="1"/>
          </p:cNvSpPr>
          <p:nvPr>
            <p:ph type="dt" sz="half" idx="10"/>
          </p:nvPr>
        </p:nvSpPr>
        <p:spPr>
          <a:ln/>
        </p:spPr>
        <p:txBody>
          <a:bodyPr/>
          <a:lstStyle>
            <a:lvl1pPr>
              <a:defRPr/>
            </a:lvl1pPr>
          </a:lstStyle>
          <a:p>
            <a:pPr>
              <a:defRPr/>
            </a:pPr>
            <a:r>
              <a:rPr lang="fr-FR" dirty="0" smtClean="0"/>
              <a:t>Cours 2</a:t>
            </a:r>
            <a:endParaRPr lang="fr-FR" dirty="0"/>
          </a:p>
        </p:txBody>
      </p:sp>
      <p:sp>
        <p:nvSpPr>
          <p:cNvPr id="4"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5" name="Rectangle 85"/>
          <p:cNvSpPr>
            <a:spLocks noGrp="1" noChangeArrowheads="1"/>
          </p:cNvSpPr>
          <p:nvPr>
            <p:ph type="sldNum" sz="quarter" idx="12"/>
          </p:nvPr>
        </p:nvSpPr>
        <p:spPr>
          <a:ln/>
        </p:spPr>
        <p:txBody>
          <a:bodyPr/>
          <a:lstStyle>
            <a:lvl1pPr>
              <a:defRPr/>
            </a:lvl1pPr>
          </a:lstStyle>
          <a:p>
            <a:pPr>
              <a:defRPr/>
            </a:pPr>
            <a:r>
              <a:rPr lang="fr-FR"/>
              <a:t>Diapositive </a:t>
            </a:r>
            <a:fld id="{8CF6ACB5-423A-48C7-91CC-94870B8B2BB2}" type="slidenum">
              <a:rPr lang="fr-FR"/>
              <a:pPr>
                <a:defRPr/>
              </a:pPr>
              <a:t>‹N°›</a:t>
            </a:fld>
            <a:endParaRPr lang="fr-FR"/>
          </a:p>
        </p:txBody>
      </p:sp>
    </p:spTree>
    <p:extLst>
      <p:ext uri="{BB962C8B-B14F-4D97-AF65-F5344CB8AC3E}">
        <p14:creationId xmlns:p14="http://schemas.microsoft.com/office/powerpoint/2010/main" val="3772303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pPr>
              <a:defRPr/>
            </a:pPr>
            <a:r>
              <a:rPr lang="fr-FR" dirty="0" smtClean="0"/>
              <a:t>Cours 2</a:t>
            </a:r>
            <a:endParaRPr lang="fr-FR" dirty="0"/>
          </a:p>
        </p:txBody>
      </p:sp>
      <p:sp>
        <p:nvSpPr>
          <p:cNvPr id="3" name="Espace réservé du pied de page 2"/>
          <p:cNvSpPr>
            <a:spLocks noGrp="1"/>
          </p:cNvSpPr>
          <p:nvPr>
            <p:ph type="ftr" sz="quarter" idx="11"/>
          </p:nvPr>
        </p:nvSpPr>
        <p:spPr/>
        <p:txBody>
          <a:bodyPr/>
          <a:lstStyle>
            <a:lvl1pPr>
              <a:defRPr/>
            </a:lvl1pPr>
          </a:lstStyle>
          <a:p>
            <a:pPr>
              <a:defRPr/>
            </a:pPr>
            <a:r>
              <a:rPr lang="fr-FR"/>
              <a:t>Institut Paul Lambin</a:t>
            </a:r>
          </a:p>
        </p:txBody>
      </p:sp>
      <p:sp>
        <p:nvSpPr>
          <p:cNvPr id="4" name="Espace réservé du numéro de diapositive 3"/>
          <p:cNvSpPr>
            <a:spLocks noGrp="1"/>
          </p:cNvSpPr>
          <p:nvPr>
            <p:ph type="sldNum" sz="quarter" idx="12"/>
          </p:nvPr>
        </p:nvSpPr>
        <p:spPr/>
        <p:txBody>
          <a:bodyPr/>
          <a:lstStyle>
            <a:lvl1pPr>
              <a:defRPr/>
            </a:lvl1pPr>
          </a:lstStyle>
          <a:p>
            <a:pPr>
              <a:defRPr/>
            </a:pPr>
            <a:r>
              <a:rPr lang="fr-FR"/>
              <a:t>Diapositive </a:t>
            </a:r>
            <a:fld id="{A174D9FE-AB7F-4C54-A67D-76BAA65CC298}" type="slidenum">
              <a:rPr lang="fr-FR"/>
              <a:pPr>
                <a:defRPr/>
              </a:pPr>
              <a:t>‹N°›</a:t>
            </a:fld>
            <a:endParaRPr lang="fr-FR"/>
          </a:p>
        </p:txBody>
      </p:sp>
    </p:spTree>
    <p:extLst>
      <p:ext uri="{BB962C8B-B14F-4D97-AF65-F5344CB8AC3E}">
        <p14:creationId xmlns:p14="http://schemas.microsoft.com/office/powerpoint/2010/main" val="3708394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pPr>
              <a:defRPr/>
            </a:pPr>
            <a:r>
              <a:rPr lang="fr-FR" dirty="0" smtClean="0"/>
              <a:t>Cours 2</a:t>
            </a:r>
            <a:endParaRPr lang="fr-FR" dirty="0"/>
          </a:p>
        </p:txBody>
      </p:sp>
      <p:sp>
        <p:nvSpPr>
          <p:cNvPr id="6" name="Espace réservé du pied de page 5"/>
          <p:cNvSpPr>
            <a:spLocks noGrp="1"/>
          </p:cNvSpPr>
          <p:nvPr>
            <p:ph type="ftr" sz="quarter" idx="11"/>
          </p:nvPr>
        </p:nvSpPr>
        <p:spPr/>
        <p:txBody>
          <a:bodyPr/>
          <a:lstStyle>
            <a:lvl1pPr>
              <a:defRPr/>
            </a:lvl1pPr>
          </a:lstStyle>
          <a:p>
            <a:pPr>
              <a:defRPr/>
            </a:pPr>
            <a:r>
              <a:rPr lang="fr-FR"/>
              <a:t>Institut Paul Lambin</a:t>
            </a:r>
          </a:p>
        </p:txBody>
      </p:sp>
      <p:sp>
        <p:nvSpPr>
          <p:cNvPr id="7" name="Espace réservé du numéro de diapositive 6"/>
          <p:cNvSpPr>
            <a:spLocks noGrp="1"/>
          </p:cNvSpPr>
          <p:nvPr>
            <p:ph type="sldNum" sz="quarter" idx="12"/>
          </p:nvPr>
        </p:nvSpPr>
        <p:spPr/>
        <p:txBody>
          <a:bodyPr/>
          <a:lstStyle>
            <a:lvl1pPr>
              <a:defRPr/>
            </a:lvl1pPr>
          </a:lstStyle>
          <a:p>
            <a:pPr>
              <a:defRPr/>
            </a:pPr>
            <a:r>
              <a:rPr lang="fr-FR"/>
              <a:t>Diapositive </a:t>
            </a:r>
            <a:fld id="{E60F4676-3A2A-4F40-8C83-9BE0515297CC}" type="slidenum">
              <a:rPr lang="fr-FR"/>
              <a:pPr>
                <a:defRPr/>
              </a:pPr>
              <a:t>‹N°›</a:t>
            </a:fld>
            <a:endParaRPr lang="fr-FR"/>
          </a:p>
        </p:txBody>
      </p:sp>
    </p:spTree>
    <p:extLst>
      <p:ext uri="{BB962C8B-B14F-4D97-AF65-F5344CB8AC3E}">
        <p14:creationId xmlns:p14="http://schemas.microsoft.com/office/powerpoint/2010/main" val="22718994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83"/>
          <p:cNvSpPr>
            <a:spLocks noGrp="1" noChangeArrowheads="1"/>
          </p:cNvSpPr>
          <p:nvPr>
            <p:ph type="dt" sz="half" idx="10"/>
          </p:nvPr>
        </p:nvSpPr>
        <p:spPr>
          <a:ln/>
        </p:spPr>
        <p:txBody>
          <a:bodyPr/>
          <a:lstStyle>
            <a:lvl1pPr>
              <a:defRPr/>
            </a:lvl1pPr>
          </a:lstStyle>
          <a:p>
            <a:pPr>
              <a:defRPr/>
            </a:pPr>
            <a:r>
              <a:rPr lang="fr-FR" dirty="0" smtClean="0"/>
              <a:t>Cours 2</a:t>
            </a:r>
            <a:endParaRPr lang="fr-FR" dirty="0"/>
          </a:p>
        </p:txBody>
      </p:sp>
      <p:sp>
        <p:nvSpPr>
          <p:cNvPr id="6"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7" name="Rectangle 85"/>
          <p:cNvSpPr>
            <a:spLocks noGrp="1" noChangeArrowheads="1"/>
          </p:cNvSpPr>
          <p:nvPr>
            <p:ph type="sldNum" sz="quarter" idx="12"/>
          </p:nvPr>
        </p:nvSpPr>
        <p:spPr>
          <a:ln/>
        </p:spPr>
        <p:txBody>
          <a:bodyPr/>
          <a:lstStyle>
            <a:lvl1pPr>
              <a:defRPr/>
            </a:lvl1pPr>
          </a:lstStyle>
          <a:p>
            <a:pPr>
              <a:defRPr/>
            </a:pPr>
            <a:r>
              <a:rPr lang="fr-FR"/>
              <a:t>Diapositive </a:t>
            </a:r>
            <a:fld id="{DF74F06E-D83F-4D7F-BD2A-03E14C6FACB8}" type="slidenum">
              <a:rPr lang="fr-FR"/>
              <a:pPr>
                <a:defRPr/>
              </a:pPr>
              <a:t>‹N°›</a:t>
            </a:fld>
            <a:endParaRPr lang="fr-FR"/>
          </a:p>
        </p:txBody>
      </p:sp>
    </p:spTree>
    <p:extLst>
      <p:ext uri="{BB962C8B-B14F-4D97-AF65-F5344CB8AC3E}">
        <p14:creationId xmlns:p14="http://schemas.microsoft.com/office/powerpoint/2010/main" val="11999332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3" name="Group 3"/>
            <p:cNvGrpSpPr>
              <a:grpSpLocks/>
            </p:cNvGrpSpPr>
            <p:nvPr/>
          </p:nvGrpSpPr>
          <p:grpSpPr bwMode="auto">
            <a:xfrm>
              <a:off x="0" y="0"/>
              <a:ext cx="5760" cy="4320"/>
              <a:chOff x="0" y="0"/>
              <a:chExt cx="5760" cy="4320"/>
            </a:xfrm>
          </p:grpSpPr>
          <p:grpSp>
            <p:nvGrpSpPr>
              <p:cNvPr id="1058" name="Group 4"/>
              <p:cNvGrpSpPr>
                <a:grpSpLocks/>
              </p:cNvGrpSpPr>
              <p:nvPr/>
            </p:nvGrpSpPr>
            <p:grpSpPr bwMode="auto">
              <a:xfrm>
                <a:off x="0" y="192"/>
                <a:ext cx="5760" cy="4032"/>
                <a:chOff x="0" y="192"/>
                <a:chExt cx="5760" cy="4032"/>
              </a:xfrm>
            </p:grpSpPr>
            <p:sp>
              <p:nvSpPr>
                <p:cNvPr id="108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1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1059" name="Group 27"/>
              <p:cNvGrpSpPr>
                <a:grpSpLocks/>
              </p:cNvGrpSpPr>
              <p:nvPr/>
            </p:nvGrpSpPr>
            <p:grpSpPr bwMode="auto">
              <a:xfrm>
                <a:off x="192" y="0"/>
                <a:ext cx="5376" cy="4320"/>
                <a:chOff x="192" y="0"/>
                <a:chExt cx="5376" cy="4320"/>
              </a:xfrm>
            </p:grpSpPr>
            <p:sp>
              <p:nvSpPr>
                <p:cNvPr id="106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sp>
          <p:nvSpPr>
            <p:cNvPr id="1034"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grpSp>
          <p:nvGrpSpPr>
            <p:cNvPr id="1035" name="Group 58"/>
            <p:cNvGrpSpPr>
              <a:grpSpLocks/>
            </p:cNvGrpSpPr>
            <p:nvPr/>
          </p:nvGrpSpPr>
          <p:grpSpPr bwMode="auto">
            <a:xfrm>
              <a:off x="2064" y="3984"/>
              <a:ext cx="1920" cy="288"/>
              <a:chOff x="2064" y="3984"/>
              <a:chExt cx="1920" cy="288"/>
            </a:xfrm>
          </p:grpSpPr>
          <p:sp>
            <p:nvSpPr>
              <p:cNvPr id="1053" name="Rectangle 59"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1054" name="Line 60"/>
              <p:cNvSpPr>
                <a:spLocks noChangeShapeType="1"/>
              </p:cNvSpPr>
              <p:nvPr userDrawn="1"/>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5" name="Line 61"/>
              <p:cNvSpPr>
                <a:spLocks noChangeShapeType="1"/>
              </p:cNvSpPr>
              <p:nvPr userDrawn="1"/>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6" name="Line 62"/>
              <p:cNvSpPr>
                <a:spLocks noChangeShapeType="1"/>
              </p:cNvSpPr>
              <p:nvPr userDrawn="1"/>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7" name="Line 63"/>
              <p:cNvSpPr>
                <a:spLocks noChangeShapeType="1"/>
              </p:cNvSpPr>
              <p:nvPr userDrawn="1"/>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1036" name="Group 64"/>
            <p:cNvGrpSpPr>
              <a:grpSpLocks/>
            </p:cNvGrpSpPr>
            <p:nvPr/>
          </p:nvGrpSpPr>
          <p:grpSpPr bwMode="auto">
            <a:xfrm>
              <a:off x="4512" y="3984"/>
              <a:ext cx="912" cy="288"/>
              <a:chOff x="4512" y="3984"/>
              <a:chExt cx="912" cy="288"/>
            </a:xfrm>
          </p:grpSpPr>
          <p:sp>
            <p:nvSpPr>
              <p:cNvPr id="1048" name="Rectangle 65"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1049" name="Line 66"/>
              <p:cNvSpPr>
                <a:spLocks noChangeShapeType="1"/>
              </p:cNvSpPr>
              <p:nvPr userDrawn="1"/>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0" name="Line 67"/>
              <p:cNvSpPr>
                <a:spLocks noChangeShapeType="1"/>
              </p:cNvSpPr>
              <p:nvPr userDrawn="1"/>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1" name="Line 68"/>
              <p:cNvSpPr>
                <a:spLocks noChangeShapeType="1"/>
              </p:cNvSpPr>
              <p:nvPr userDrawn="1"/>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2" name="Line 69"/>
              <p:cNvSpPr>
                <a:spLocks noChangeShapeType="1"/>
              </p:cNvSpPr>
              <p:nvPr userDrawn="1"/>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1037" name="Group 70"/>
            <p:cNvGrpSpPr>
              <a:grpSpLocks/>
            </p:cNvGrpSpPr>
            <p:nvPr/>
          </p:nvGrpSpPr>
          <p:grpSpPr bwMode="auto">
            <a:xfrm>
              <a:off x="624" y="3984"/>
              <a:ext cx="912" cy="288"/>
              <a:chOff x="624" y="3984"/>
              <a:chExt cx="912" cy="288"/>
            </a:xfrm>
          </p:grpSpPr>
          <p:sp>
            <p:nvSpPr>
              <p:cNvPr id="1043" name="Rectangle 71"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1044" name="Line 72"/>
              <p:cNvSpPr>
                <a:spLocks noChangeShapeType="1"/>
              </p:cNvSpPr>
              <p:nvPr userDrawn="1"/>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5" name="Line 73"/>
              <p:cNvSpPr>
                <a:spLocks noChangeShapeType="1"/>
              </p:cNvSpPr>
              <p:nvPr userDrawn="1"/>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6" name="Line 74"/>
              <p:cNvSpPr>
                <a:spLocks noChangeShapeType="1"/>
              </p:cNvSpPr>
              <p:nvPr userDrawn="1"/>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7" name="Line 75"/>
              <p:cNvSpPr>
                <a:spLocks noChangeShapeType="1"/>
              </p:cNvSpPr>
              <p:nvPr userDrawn="1"/>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sp>
          <p:nvSpPr>
            <p:cNvPr id="1038" name="Line 76"/>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nvGrpSpPr>
            <p:cNvPr id="1039" name="Group 77"/>
            <p:cNvGrpSpPr>
              <a:grpSpLocks/>
            </p:cNvGrpSpPr>
            <p:nvPr/>
          </p:nvGrpSpPr>
          <p:grpSpPr bwMode="auto">
            <a:xfrm>
              <a:off x="261" y="892"/>
              <a:ext cx="1124" cy="1464"/>
              <a:chOff x="96" y="916"/>
              <a:chExt cx="2208" cy="2876"/>
            </a:xfrm>
          </p:grpSpPr>
          <p:sp>
            <p:nvSpPr>
              <p:cNvPr id="1040" name="Line 78"/>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1" name="Line 79"/>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2" name="Arc 80"/>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grpSp>
      </p:grpSp>
      <p:sp>
        <p:nvSpPr>
          <p:cNvPr id="150609" name="Rectangle 81"/>
          <p:cNvSpPr>
            <a:spLocks noGrp="1" noChangeArrowheads="1"/>
          </p:cNvSpPr>
          <p:nvPr>
            <p:ph type="title"/>
          </p:nvPr>
        </p:nvSpPr>
        <p:spPr bwMode="auto">
          <a:xfrm>
            <a:off x="609600" y="3048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smtClean="0"/>
              <a:t>Cliquez pour modifier le style du titre</a:t>
            </a:r>
          </a:p>
        </p:txBody>
      </p:sp>
      <p:sp>
        <p:nvSpPr>
          <p:cNvPr id="150610" name="Rectangle 82" descr="Rectangle: Click to edit Master text styles&#10;Second level&#10;Third level&#10;Fourth level&#10;Fifth level"/>
          <p:cNvSpPr>
            <a:spLocks noGrp="1" noChangeArrowheads="1"/>
          </p:cNvSpPr>
          <p:nvPr>
            <p:ph type="body" idx="1"/>
          </p:nvPr>
        </p:nvSpPr>
        <p:spPr bwMode="auto">
          <a:xfrm>
            <a:off x="838200" y="1600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50611" name="Rectangle 83"/>
          <p:cNvSpPr>
            <a:spLocks noGrp="1" noChangeArrowheads="1"/>
          </p:cNvSpPr>
          <p:nvPr>
            <p:ph type="dt" sz="half" idx="2"/>
          </p:nvPr>
        </p:nvSpPr>
        <p:spPr bwMode="auto">
          <a:xfrm>
            <a:off x="72390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cs typeface="+mn-cs"/>
              </a:defRPr>
            </a:lvl1pPr>
          </a:lstStyle>
          <a:p>
            <a:pPr>
              <a:defRPr/>
            </a:pPr>
            <a:r>
              <a:rPr lang="fr-FR" dirty="0" smtClean="0"/>
              <a:t>Cours 2</a:t>
            </a:r>
            <a:endParaRPr lang="fr-FR" dirty="0"/>
          </a:p>
        </p:txBody>
      </p:sp>
      <p:sp>
        <p:nvSpPr>
          <p:cNvPr id="150612" name="Rectangle 8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cs typeface="+mn-cs"/>
              </a:defRPr>
            </a:lvl1pPr>
          </a:lstStyle>
          <a:p>
            <a:pPr>
              <a:defRPr/>
            </a:pPr>
            <a:r>
              <a:rPr lang="fr-FR"/>
              <a:t>Institut Paul Lambin</a:t>
            </a:r>
          </a:p>
        </p:txBody>
      </p:sp>
      <p:sp>
        <p:nvSpPr>
          <p:cNvPr id="150613" name="Rectangle 85"/>
          <p:cNvSpPr>
            <a:spLocks noGrp="1" noChangeArrowheads="1"/>
          </p:cNvSpPr>
          <p:nvPr>
            <p:ph type="sldNum" sz="quarter" idx="4"/>
          </p:nvPr>
        </p:nvSpPr>
        <p:spPr bwMode="auto">
          <a:xfrm>
            <a:off x="914400" y="6248400"/>
            <a:ext cx="1600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cs typeface="+mn-cs"/>
              </a:defRPr>
            </a:lvl1pPr>
          </a:lstStyle>
          <a:p>
            <a:pPr>
              <a:defRPr/>
            </a:pPr>
            <a:r>
              <a:rPr lang="fr-FR"/>
              <a:t>Diapositive </a:t>
            </a:r>
            <a:fld id="{42616CCE-E194-4B0E-9AA4-3CF2CE344850}" type="slidenum">
              <a:rPr lang="fr-FR"/>
              <a:pPr>
                <a:defRPr/>
              </a:pPr>
              <a:t>‹N°›</a:t>
            </a:fld>
            <a:endParaRPr lang="fr-FR"/>
          </a:p>
        </p:txBody>
      </p:sp>
      <p:pic>
        <p:nvPicPr>
          <p:cNvPr id="150614" name="Picture 86" descr="elephpant_blanc"/>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15313" y="0"/>
            <a:ext cx="9286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7" r:id="rId1"/>
    <p:sldLayoutId id="2147483832" r:id="rId2"/>
    <p:sldLayoutId id="2147483833" r:id="rId3"/>
    <p:sldLayoutId id="2147483834" r:id="rId4"/>
    <p:sldLayoutId id="2147483838" r:id="rId5"/>
    <p:sldLayoutId id="2147483835" r:id="rId6"/>
    <p:sldLayoutId id="2147483839" r:id="rId7"/>
    <p:sldLayoutId id="2147483840" r:id="rId8"/>
    <p:sldLayoutId id="2147483836" r:id="rId9"/>
    <p:sldLayoutId id="2147483841" r:id="rId10"/>
    <p:sldLayoutId id="214748384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50614"/>
                                        </p:tgtEl>
                                        <p:attrNameLst>
                                          <p:attrName>style.visibility</p:attrName>
                                        </p:attrNameLst>
                                      </p:cBhvr>
                                      <p:to>
                                        <p:strVal val="visible"/>
                                      </p:to>
                                    </p:set>
                                    <p:anim calcmode="lin" valueType="num">
                                      <p:cBhvr additive="base">
                                        <p:cTn id="7" dur="500" fill="hold"/>
                                        <p:tgtEl>
                                          <p:spTgt spid="150614"/>
                                        </p:tgtEl>
                                        <p:attrNameLst>
                                          <p:attrName>ppt_x</p:attrName>
                                        </p:attrNameLst>
                                      </p:cBhvr>
                                      <p:tavLst>
                                        <p:tav tm="0">
                                          <p:val>
                                            <p:strVal val="1+#ppt_w/2"/>
                                          </p:val>
                                        </p:tav>
                                        <p:tav tm="100000">
                                          <p:val>
                                            <p:strVal val="#ppt_x"/>
                                          </p:val>
                                        </p:tav>
                                      </p:tavLst>
                                    </p:anim>
                                    <p:anim calcmode="lin" valueType="num">
                                      <p:cBhvr additive="base">
                                        <p:cTn id="8" dur="500" fill="hold"/>
                                        <p:tgtEl>
                                          <p:spTgt spid="150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50609"/>
                                        </p:tgtEl>
                                        <p:attrNameLst>
                                          <p:attrName>style.visibility</p:attrName>
                                        </p:attrNameLst>
                                      </p:cBhvr>
                                      <p:to>
                                        <p:strVal val="visible"/>
                                      </p:to>
                                    </p:set>
                                    <p:animEffect transition="in" filter="fade">
                                      <p:cBhvr>
                                        <p:cTn id="12" dur="2000"/>
                                        <p:tgtEl>
                                          <p:spTgt spid="150609"/>
                                        </p:tgtEl>
                                      </p:cBhvr>
                                    </p:animEffect>
                                    <p:anim calcmode="lin" valueType="num">
                                      <p:cBhvr>
                                        <p:cTn id="13" dur="2000" fill="hold"/>
                                        <p:tgtEl>
                                          <p:spTgt spid="150609"/>
                                        </p:tgtEl>
                                        <p:attrNameLst>
                                          <p:attrName>ppt_x</p:attrName>
                                        </p:attrNameLst>
                                      </p:cBhvr>
                                      <p:tavLst>
                                        <p:tav tm="0">
                                          <p:val>
                                            <p:strVal val="#ppt_x"/>
                                          </p:val>
                                        </p:tav>
                                        <p:tav tm="100000">
                                          <p:val>
                                            <p:strVal val="#ppt_x"/>
                                          </p:val>
                                        </p:tav>
                                      </p:tavLst>
                                    </p:anim>
                                    <p:anim calcmode="lin" valueType="num">
                                      <p:cBhvr>
                                        <p:cTn id="14" dur="2000" fill="hold"/>
                                        <p:tgtEl>
                                          <p:spTgt spid="15060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0610">
                                            <p:txEl>
                                              <p:pRg st="0" end="0"/>
                                            </p:txEl>
                                          </p:spTgt>
                                        </p:tgtEl>
                                        <p:attrNameLst>
                                          <p:attrName>style.visibility</p:attrName>
                                        </p:attrNameLst>
                                      </p:cBhvr>
                                      <p:to>
                                        <p:strVal val="visible"/>
                                      </p:to>
                                    </p:set>
                                    <p:animEffect transition="in" filter="wipe(left)">
                                      <p:cBhvr>
                                        <p:cTn id="19" dur="500"/>
                                        <p:tgtEl>
                                          <p:spTgt spid="150610">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0610">
                                            <p:txEl>
                                              <p:pRg st="1" end="1"/>
                                            </p:txEl>
                                          </p:spTgt>
                                        </p:tgtEl>
                                        <p:attrNameLst>
                                          <p:attrName>style.visibility</p:attrName>
                                        </p:attrNameLst>
                                      </p:cBhvr>
                                      <p:to>
                                        <p:strVal val="visible"/>
                                      </p:to>
                                    </p:set>
                                    <p:animEffect transition="in" filter="wipe(left)">
                                      <p:cBhvr>
                                        <p:cTn id="22" dur="500"/>
                                        <p:tgtEl>
                                          <p:spTgt spid="150610">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0610">
                                            <p:txEl>
                                              <p:pRg st="2" end="2"/>
                                            </p:txEl>
                                          </p:spTgt>
                                        </p:tgtEl>
                                        <p:attrNameLst>
                                          <p:attrName>style.visibility</p:attrName>
                                        </p:attrNameLst>
                                      </p:cBhvr>
                                      <p:to>
                                        <p:strVal val="visible"/>
                                      </p:to>
                                    </p:set>
                                    <p:animEffect transition="in" filter="wipe(left)">
                                      <p:cBhvr>
                                        <p:cTn id="25" dur="500"/>
                                        <p:tgtEl>
                                          <p:spTgt spid="150610">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50610">
                                            <p:txEl>
                                              <p:pRg st="3" end="3"/>
                                            </p:txEl>
                                          </p:spTgt>
                                        </p:tgtEl>
                                        <p:attrNameLst>
                                          <p:attrName>style.visibility</p:attrName>
                                        </p:attrNameLst>
                                      </p:cBhvr>
                                      <p:to>
                                        <p:strVal val="visible"/>
                                      </p:to>
                                    </p:set>
                                    <p:animEffect transition="in" filter="wipe(left)">
                                      <p:cBhvr>
                                        <p:cTn id="28" dur="500"/>
                                        <p:tgtEl>
                                          <p:spTgt spid="150610">
                                            <p:txEl>
                                              <p:pRg st="3" end="3"/>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0610">
                                            <p:txEl>
                                              <p:pRg st="4" end="4"/>
                                            </p:txEl>
                                          </p:spTgt>
                                        </p:tgtEl>
                                        <p:attrNameLst>
                                          <p:attrName>style.visibility</p:attrName>
                                        </p:attrNameLst>
                                      </p:cBhvr>
                                      <p:to>
                                        <p:strVal val="visible"/>
                                      </p:to>
                                    </p:set>
                                    <p:animEffect transition="in" filter="wipe(left)">
                                      <p:cBhvr>
                                        <p:cTn id="31" dur="500"/>
                                        <p:tgtEl>
                                          <p:spTgt spid="1506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09" grpId="0"/>
      <p:bldP spid="150610" grpId="0" build="p">
        <p:tmplLst>
          <p:tmpl lvl="1">
            <p:tnLst>
              <p:par>
                <p:cTn presetID="22" presetClass="entr" presetSubtype="8" fill="hold" nodeType="click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Lst>
      </p:bldP>
    </p:bldLst>
  </p:timing>
  <p:hf hdr="0"/>
  <p:txStyles>
    <p:titleStyle>
      <a:lvl1pPr algn="l" rtl="0" eaLnBrk="0" fontAlgn="base" hangingPunct="0">
        <a:spcBef>
          <a:spcPct val="0"/>
        </a:spcBef>
        <a:spcAft>
          <a:spcPct val="0"/>
        </a:spcAft>
        <a:defRPr sz="4400">
          <a:solidFill>
            <a:srgbClr val="8B00BC"/>
          </a:solidFill>
          <a:latin typeface="+mj-lt"/>
          <a:ea typeface="+mj-ea"/>
          <a:cs typeface="+mj-cs"/>
        </a:defRPr>
      </a:lvl1pPr>
      <a:lvl2pPr algn="l" rtl="0" eaLnBrk="0" fontAlgn="base" hangingPunct="0">
        <a:spcBef>
          <a:spcPct val="0"/>
        </a:spcBef>
        <a:spcAft>
          <a:spcPct val="0"/>
        </a:spcAft>
        <a:defRPr sz="4400">
          <a:solidFill>
            <a:srgbClr val="8B00BC"/>
          </a:solidFill>
          <a:latin typeface="Tahoma" pitchFamily="34" charset="0"/>
          <a:cs typeface="Tahoma" pitchFamily="34" charset="0"/>
        </a:defRPr>
      </a:lvl2pPr>
      <a:lvl3pPr algn="l" rtl="0" eaLnBrk="0" fontAlgn="base" hangingPunct="0">
        <a:spcBef>
          <a:spcPct val="0"/>
        </a:spcBef>
        <a:spcAft>
          <a:spcPct val="0"/>
        </a:spcAft>
        <a:defRPr sz="4400">
          <a:solidFill>
            <a:srgbClr val="8B00BC"/>
          </a:solidFill>
          <a:latin typeface="Tahoma" pitchFamily="34" charset="0"/>
          <a:cs typeface="Tahoma" pitchFamily="34" charset="0"/>
        </a:defRPr>
      </a:lvl3pPr>
      <a:lvl4pPr algn="l" rtl="0" eaLnBrk="0" fontAlgn="base" hangingPunct="0">
        <a:spcBef>
          <a:spcPct val="0"/>
        </a:spcBef>
        <a:spcAft>
          <a:spcPct val="0"/>
        </a:spcAft>
        <a:defRPr sz="4400">
          <a:solidFill>
            <a:srgbClr val="8B00BC"/>
          </a:solidFill>
          <a:latin typeface="Tahoma" pitchFamily="34" charset="0"/>
          <a:cs typeface="Tahoma" pitchFamily="34" charset="0"/>
        </a:defRPr>
      </a:lvl4pPr>
      <a:lvl5pPr algn="l" rtl="0" eaLnBrk="0" fontAlgn="base" hangingPunct="0">
        <a:spcBef>
          <a:spcPct val="0"/>
        </a:spcBef>
        <a:spcAft>
          <a:spcPct val="0"/>
        </a:spcAft>
        <a:defRPr sz="4400">
          <a:solidFill>
            <a:srgbClr val="8B00BC"/>
          </a:solidFill>
          <a:latin typeface="Tahoma" pitchFamily="34" charset="0"/>
          <a:cs typeface="Tahoma" pitchFamily="34" charset="0"/>
        </a:defRPr>
      </a:lvl5pPr>
      <a:lvl6pPr marL="457200" algn="l" rtl="0" fontAlgn="base">
        <a:spcBef>
          <a:spcPct val="0"/>
        </a:spcBef>
        <a:spcAft>
          <a:spcPct val="0"/>
        </a:spcAft>
        <a:defRPr sz="4400">
          <a:solidFill>
            <a:srgbClr val="8B00BC"/>
          </a:solidFill>
          <a:latin typeface="Tahoma" pitchFamily="34" charset="0"/>
          <a:cs typeface="Tahoma" pitchFamily="34" charset="0"/>
        </a:defRPr>
      </a:lvl6pPr>
      <a:lvl7pPr marL="914400" algn="l" rtl="0" fontAlgn="base">
        <a:spcBef>
          <a:spcPct val="0"/>
        </a:spcBef>
        <a:spcAft>
          <a:spcPct val="0"/>
        </a:spcAft>
        <a:defRPr sz="4400">
          <a:solidFill>
            <a:srgbClr val="8B00BC"/>
          </a:solidFill>
          <a:latin typeface="Tahoma" pitchFamily="34" charset="0"/>
          <a:cs typeface="Tahoma" pitchFamily="34" charset="0"/>
        </a:defRPr>
      </a:lvl7pPr>
      <a:lvl8pPr marL="1371600" algn="l" rtl="0" fontAlgn="base">
        <a:spcBef>
          <a:spcPct val="0"/>
        </a:spcBef>
        <a:spcAft>
          <a:spcPct val="0"/>
        </a:spcAft>
        <a:defRPr sz="4400">
          <a:solidFill>
            <a:srgbClr val="8B00BC"/>
          </a:solidFill>
          <a:latin typeface="Tahoma" pitchFamily="34" charset="0"/>
          <a:cs typeface="Tahoma" pitchFamily="34" charset="0"/>
        </a:defRPr>
      </a:lvl8pPr>
      <a:lvl9pPr marL="1828800" algn="l" rtl="0" fontAlgn="base">
        <a:spcBef>
          <a:spcPct val="0"/>
        </a:spcBef>
        <a:spcAft>
          <a:spcPct val="0"/>
        </a:spcAft>
        <a:defRPr sz="4400">
          <a:solidFill>
            <a:srgbClr val="8B00BC"/>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200">
          <a:solidFill>
            <a:srgbClr val="383D7C"/>
          </a:solidFill>
          <a:latin typeface="+mn-lt"/>
          <a:ea typeface="+mn-ea"/>
          <a:cs typeface="+mn-cs"/>
        </a:defRPr>
      </a:lvl1pPr>
      <a:lvl2pPr marL="742950" indent="-285750" algn="l" rtl="0" eaLnBrk="0" fontAlgn="base" hangingPunct="0">
        <a:spcBef>
          <a:spcPct val="20000"/>
        </a:spcBef>
        <a:spcAft>
          <a:spcPct val="0"/>
        </a:spcAft>
        <a:buClr>
          <a:srgbClr val="F3A129"/>
        </a:buClr>
        <a:buChar char="•"/>
        <a:defRPr sz="2800">
          <a:solidFill>
            <a:srgbClr val="383D7C"/>
          </a:solidFill>
          <a:latin typeface="+mn-lt"/>
          <a:cs typeface="+mn-cs"/>
        </a:defRPr>
      </a:lvl2pPr>
      <a:lvl3pPr marL="1143000" indent="-228600" algn="l" rtl="0" eaLnBrk="0" fontAlgn="base" hangingPunct="0">
        <a:spcBef>
          <a:spcPct val="20000"/>
        </a:spcBef>
        <a:spcAft>
          <a:spcPct val="0"/>
        </a:spcAft>
        <a:buClr>
          <a:schemeClr val="accent1"/>
        </a:buClr>
        <a:buChar char="•"/>
        <a:defRPr sz="2400">
          <a:solidFill>
            <a:srgbClr val="383D7C"/>
          </a:solidFill>
          <a:latin typeface="+mn-lt"/>
          <a:cs typeface="+mn-cs"/>
        </a:defRPr>
      </a:lvl3pPr>
      <a:lvl4pPr marL="1600200" indent="-228600" algn="l" rtl="0" eaLnBrk="0" fontAlgn="base" hangingPunct="0">
        <a:spcBef>
          <a:spcPct val="20000"/>
        </a:spcBef>
        <a:spcAft>
          <a:spcPct val="0"/>
        </a:spcAft>
        <a:buClr>
          <a:schemeClr val="hlink"/>
        </a:buClr>
        <a:buChar char="–"/>
        <a:defRPr sz="2000">
          <a:solidFill>
            <a:srgbClr val="383D7C"/>
          </a:solidFill>
          <a:latin typeface="+mn-lt"/>
          <a:cs typeface="+mn-cs"/>
        </a:defRPr>
      </a:lvl4pPr>
      <a:lvl5pPr marL="2057400" indent="-228600" algn="l" rtl="0" eaLnBrk="0" fontAlgn="base" hangingPunct="0">
        <a:spcBef>
          <a:spcPct val="20000"/>
        </a:spcBef>
        <a:spcAft>
          <a:spcPct val="0"/>
        </a:spcAft>
        <a:buChar char="–"/>
        <a:defRPr sz="2000">
          <a:solidFill>
            <a:srgbClr val="383D7C"/>
          </a:solidFill>
          <a:latin typeface="+mn-lt"/>
          <a:cs typeface="+mn-cs"/>
        </a:defRPr>
      </a:lvl5pPr>
      <a:lvl6pPr marL="2514600" indent="-228600" algn="l" rtl="0" fontAlgn="base">
        <a:spcBef>
          <a:spcPct val="20000"/>
        </a:spcBef>
        <a:spcAft>
          <a:spcPct val="0"/>
        </a:spcAft>
        <a:buChar char="–"/>
        <a:defRPr sz="2000">
          <a:solidFill>
            <a:srgbClr val="383D7C"/>
          </a:solidFill>
          <a:latin typeface="+mn-lt"/>
          <a:cs typeface="+mn-cs"/>
        </a:defRPr>
      </a:lvl6pPr>
      <a:lvl7pPr marL="2971800" indent="-228600" algn="l" rtl="0" fontAlgn="base">
        <a:spcBef>
          <a:spcPct val="20000"/>
        </a:spcBef>
        <a:spcAft>
          <a:spcPct val="0"/>
        </a:spcAft>
        <a:buChar char="–"/>
        <a:defRPr sz="2000">
          <a:solidFill>
            <a:srgbClr val="383D7C"/>
          </a:solidFill>
          <a:latin typeface="+mn-lt"/>
          <a:cs typeface="+mn-cs"/>
        </a:defRPr>
      </a:lvl7pPr>
      <a:lvl8pPr marL="3429000" indent="-228600" algn="l" rtl="0" fontAlgn="base">
        <a:spcBef>
          <a:spcPct val="20000"/>
        </a:spcBef>
        <a:spcAft>
          <a:spcPct val="0"/>
        </a:spcAft>
        <a:buChar char="–"/>
        <a:defRPr sz="2000">
          <a:solidFill>
            <a:srgbClr val="383D7C"/>
          </a:solidFill>
          <a:latin typeface="+mn-lt"/>
          <a:cs typeface="+mn-cs"/>
        </a:defRPr>
      </a:lvl8pPr>
      <a:lvl9pPr marL="3886200" indent="-228600" algn="l" rtl="0" fontAlgn="base">
        <a:spcBef>
          <a:spcPct val="20000"/>
        </a:spcBef>
        <a:spcAft>
          <a:spcPct val="0"/>
        </a:spcAft>
        <a:buChar char="–"/>
        <a:defRPr sz="2000">
          <a:solidFill>
            <a:srgbClr val="383D7C"/>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oodle.vinci.b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94"/>
          <p:cNvSpPr>
            <a:spLocks noGrp="1" noChangeArrowheads="1"/>
          </p:cNvSpPr>
          <p:nvPr>
            <p:ph type="dt" sz="quarter" idx="10"/>
          </p:nvPr>
        </p:nvSpPr>
        <p:spPr/>
        <p:txBody>
          <a:bodyPr/>
          <a:lstStyle/>
          <a:p>
            <a:pPr>
              <a:defRPr/>
            </a:pPr>
            <a:r>
              <a:rPr lang="fr-FR" dirty="0" smtClean="0"/>
              <a:t>Cours 2</a:t>
            </a:r>
          </a:p>
        </p:txBody>
      </p:sp>
      <p:sp>
        <p:nvSpPr>
          <p:cNvPr id="5122" name="Rectangle 2"/>
          <p:cNvSpPr>
            <a:spLocks noGrp="1" noChangeArrowheads="1"/>
          </p:cNvSpPr>
          <p:nvPr>
            <p:ph type="ctrTitle"/>
          </p:nvPr>
        </p:nvSpPr>
        <p:spPr>
          <a:xfrm>
            <a:off x="457200" y="838200"/>
            <a:ext cx="7924800" cy="1295400"/>
          </a:xfrm>
        </p:spPr>
        <p:txBody>
          <a:bodyPr/>
          <a:lstStyle/>
          <a:p>
            <a:pPr eaLnBrk="1" hangingPunct="1"/>
            <a:r>
              <a:rPr lang="fr-FR" dirty="0" smtClean="0"/>
              <a:t>Cours de PHP</a:t>
            </a:r>
          </a:p>
        </p:txBody>
      </p:sp>
      <p:sp>
        <p:nvSpPr>
          <p:cNvPr id="5123" name="Rectangle 3" descr="Rectangle: Click to edit Master text styles&#10;Second level&#10;Third level&#10;Fourth level&#10;Fifth level"/>
          <p:cNvSpPr>
            <a:spLocks noGrp="1" noChangeArrowheads="1"/>
          </p:cNvSpPr>
          <p:nvPr>
            <p:ph type="subTitle" idx="1"/>
          </p:nvPr>
        </p:nvSpPr>
        <p:spPr>
          <a:xfrm>
            <a:off x="914400" y="3810000"/>
            <a:ext cx="6324600" cy="3048000"/>
          </a:xfrm>
        </p:spPr>
        <p:txBody>
          <a:bodyPr/>
          <a:lstStyle/>
          <a:p>
            <a:pPr eaLnBrk="1" hangingPunct="1"/>
            <a:r>
              <a:rPr lang="fr-FR" sz="3600" dirty="0" smtClean="0"/>
              <a:t>Jean-Luc </a:t>
            </a:r>
            <a:r>
              <a:rPr lang="fr-FR" sz="3600" dirty="0" err="1" smtClean="0"/>
              <a:t>Collinet</a:t>
            </a:r>
            <a:endParaRPr lang="fr-FR" sz="3600" dirty="0" smtClean="0"/>
          </a:p>
          <a:p>
            <a:pPr eaLnBrk="1" hangingPunct="1"/>
            <a:endParaRPr lang="fr-BE" sz="2400" dirty="0" smtClean="0"/>
          </a:p>
          <a:p>
            <a:pPr eaLnBrk="1" hangingPunct="1"/>
            <a:endParaRPr lang="fr-FR" sz="3600" dirty="0" smtClean="0"/>
          </a:p>
          <a:p>
            <a:pPr eaLnBrk="1" hangingPunct="1">
              <a:lnSpc>
                <a:spcPct val="90000"/>
              </a:lnSpc>
            </a:pPr>
            <a:r>
              <a:rPr lang="fr-FR" sz="2400" dirty="0">
                <a:latin typeface="Comic Sans MS" pitchFamily="66" charset="0"/>
                <a:hlinkClick r:id="rId3"/>
              </a:rPr>
              <a:t>Haute École Léonard de Vinci : Paul Lambin</a:t>
            </a:r>
            <a:endParaRPr lang="fr-FR" sz="2400" dirty="0">
              <a:latin typeface="Comic Sans MS" pitchFamily="66" charset="0"/>
            </a:endParaRPr>
          </a:p>
          <a:p>
            <a:pPr eaLnBrk="1" hangingPunct="1">
              <a:lnSpc>
                <a:spcPct val="90000"/>
              </a:lnSpc>
            </a:pPr>
            <a:r>
              <a:rPr lang="fr-FR" sz="2000" dirty="0" smtClean="0">
                <a:latin typeface="Comic Sans MS" pitchFamily="66" charset="0"/>
              </a:rPr>
              <a:t>Bloc </a:t>
            </a:r>
            <a:r>
              <a:rPr lang="fr-FR" sz="2000" dirty="0">
                <a:latin typeface="Comic Sans MS" pitchFamily="66" charset="0"/>
              </a:rPr>
              <a:t>1 du Bac en Informatique</a:t>
            </a:r>
            <a:endParaRPr lang="fr-FR" sz="2000" dirty="0">
              <a:latin typeface="Comic Sans MS" pitchFamily="66" charset="0"/>
            </a:endParaRPr>
          </a:p>
        </p:txBody>
      </p:sp>
      <p:pic>
        <p:nvPicPr>
          <p:cNvPr id="5127" name="Picture 7" descr="elephpant_recherch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6588" y="1360488"/>
            <a:ext cx="25146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childTnLst>
                                </p:cTn>
                              </p:par>
                              <p:par>
                                <p:cTn id="8" presetID="55" presetClass="entr" presetSubtype="0" fill="hold" nodeType="withEffect">
                                  <p:stCondLst>
                                    <p:cond delay="0"/>
                                  </p:stCondLst>
                                  <p:childTnLst>
                                    <p:set>
                                      <p:cBhvr>
                                        <p:cTn id="9" dur="1" fill="hold">
                                          <p:stCondLst>
                                            <p:cond delay="0"/>
                                          </p:stCondLst>
                                        </p:cTn>
                                        <p:tgtEl>
                                          <p:spTgt spid="5127"/>
                                        </p:tgtEl>
                                        <p:attrNameLst>
                                          <p:attrName>style.visibility</p:attrName>
                                        </p:attrNameLst>
                                      </p:cBhvr>
                                      <p:to>
                                        <p:strVal val="visible"/>
                                      </p:to>
                                    </p:set>
                                    <p:anim calcmode="lin" valueType="num">
                                      <p:cBhvr>
                                        <p:cTn id="10" dur="1000" fill="hold"/>
                                        <p:tgtEl>
                                          <p:spTgt spid="5127"/>
                                        </p:tgtEl>
                                        <p:attrNameLst>
                                          <p:attrName>ppt_w</p:attrName>
                                        </p:attrNameLst>
                                      </p:cBhvr>
                                      <p:tavLst>
                                        <p:tav tm="0">
                                          <p:val>
                                            <p:strVal val="#ppt_w*0.70"/>
                                          </p:val>
                                        </p:tav>
                                        <p:tav tm="100000">
                                          <p:val>
                                            <p:strVal val="#ppt_w"/>
                                          </p:val>
                                        </p:tav>
                                      </p:tavLst>
                                    </p:anim>
                                    <p:anim calcmode="lin" valueType="num">
                                      <p:cBhvr>
                                        <p:cTn id="11" dur="1000" fill="hold"/>
                                        <p:tgtEl>
                                          <p:spTgt spid="5127"/>
                                        </p:tgtEl>
                                        <p:attrNameLst>
                                          <p:attrName>ppt_h</p:attrName>
                                        </p:attrNameLst>
                                      </p:cBhvr>
                                      <p:tavLst>
                                        <p:tav tm="0">
                                          <p:val>
                                            <p:strVal val="#ppt_h"/>
                                          </p:val>
                                        </p:tav>
                                        <p:tav tm="100000">
                                          <p:val>
                                            <p:strVal val="#ppt_h"/>
                                          </p:val>
                                        </p:tav>
                                      </p:tavLst>
                                    </p:anim>
                                    <p:animEffect transition="in" filter="fade">
                                      <p:cBhvr>
                                        <p:cTn id="12" dur="10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fr-BE" altLang="fr-FR" smtClean="0"/>
              <a:t>Accesseur (getteur)</a:t>
            </a:r>
          </a:p>
        </p:txBody>
      </p:sp>
      <p:sp>
        <p:nvSpPr>
          <p:cNvPr id="3" name="Espace réservé du contenu 2" descr="Rectangle: Click to edit Master text styles&#10;Second level&#10;Third level&#10;Fourth level&#10;Fifth level"/>
          <p:cNvSpPr>
            <a:spLocks noGrp="1"/>
          </p:cNvSpPr>
          <p:nvPr>
            <p:ph idx="1"/>
          </p:nvPr>
        </p:nvSpPr>
        <p:spPr/>
        <p:txBody>
          <a:bodyPr/>
          <a:lstStyle/>
          <a:p>
            <a:pPr marL="0" indent="0">
              <a:buFontTx/>
              <a:buNone/>
              <a:defRPr/>
            </a:pPr>
            <a:r>
              <a:rPr lang="fr-BE" dirty="0" smtClean="0"/>
              <a:t>public </a:t>
            </a:r>
            <a:r>
              <a:rPr lang="fr-BE" dirty="0" err="1" smtClean="0"/>
              <a:t>function</a:t>
            </a:r>
            <a:r>
              <a:rPr lang="fr-BE" dirty="0" smtClean="0"/>
              <a:t> </a:t>
            </a:r>
            <a:r>
              <a:rPr lang="fr-BE" dirty="0" err="1" smtClean="0"/>
              <a:t>experience</a:t>
            </a:r>
            <a:r>
              <a:rPr lang="fr-BE" dirty="0" smtClean="0"/>
              <a:t>() {</a:t>
            </a:r>
          </a:p>
          <a:p>
            <a:pPr marL="0" indent="0">
              <a:buFontTx/>
              <a:buNone/>
              <a:defRPr/>
            </a:pPr>
            <a:r>
              <a:rPr lang="fr-BE" dirty="0" smtClean="0"/>
              <a:t>	return </a:t>
            </a:r>
            <a:r>
              <a:rPr lang="fr-BE" dirty="0" smtClean="0">
                <a:solidFill>
                  <a:srgbClr val="00B050"/>
                </a:solidFill>
              </a:rPr>
              <a:t>$</a:t>
            </a:r>
            <a:r>
              <a:rPr lang="fr-BE" dirty="0" err="1" smtClean="0">
                <a:solidFill>
                  <a:srgbClr val="00B050"/>
                </a:solidFill>
              </a:rPr>
              <a:t>this</a:t>
            </a:r>
            <a:r>
              <a:rPr lang="fr-BE" dirty="0" smtClean="0">
                <a:solidFill>
                  <a:srgbClr val="00B050"/>
                </a:solidFill>
              </a:rPr>
              <a:t>-&gt;_</a:t>
            </a:r>
            <a:r>
              <a:rPr lang="fr-BE" dirty="0" err="1" smtClean="0">
                <a:solidFill>
                  <a:srgbClr val="00B050"/>
                </a:solidFill>
              </a:rPr>
              <a:t>experience</a:t>
            </a:r>
            <a:r>
              <a:rPr lang="fr-BE" dirty="0" smtClean="0"/>
              <a:t>;</a:t>
            </a:r>
          </a:p>
          <a:p>
            <a:pPr marL="0" indent="0">
              <a:buFontTx/>
              <a:buNone/>
              <a:defRPr/>
            </a:pPr>
            <a:r>
              <a:rPr lang="fr-BE" dirty="0" smtClean="0"/>
              <a:t>}</a:t>
            </a:r>
            <a:endParaRPr lang="fr-FR" dirty="0" smtClean="0"/>
          </a:p>
          <a:p>
            <a:pPr>
              <a:defRPr/>
            </a:pPr>
            <a:r>
              <a:rPr lang="fr-FR" altLang="fr-FR" dirty="0" smtClean="0">
                <a:solidFill>
                  <a:srgbClr val="00B050"/>
                </a:solidFill>
              </a:rPr>
              <a:t>$</a:t>
            </a:r>
            <a:r>
              <a:rPr lang="fr-FR" altLang="fr-FR" dirty="0" err="1" smtClean="0">
                <a:solidFill>
                  <a:srgbClr val="00B050"/>
                </a:solidFill>
              </a:rPr>
              <a:t>this</a:t>
            </a:r>
            <a:r>
              <a:rPr lang="fr-FR" altLang="fr-FR" dirty="0" smtClean="0">
                <a:solidFill>
                  <a:srgbClr val="00B050"/>
                </a:solidFill>
              </a:rPr>
              <a:t> </a:t>
            </a:r>
            <a:r>
              <a:rPr lang="fr-FR" altLang="fr-FR" dirty="0" smtClean="0"/>
              <a:t>est l’objet courant</a:t>
            </a:r>
          </a:p>
          <a:p>
            <a:pPr>
              <a:defRPr/>
            </a:pPr>
            <a:r>
              <a:rPr lang="fr-FR" altLang="fr-FR" dirty="0" smtClean="0"/>
              <a:t>Le symbole </a:t>
            </a:r>
            <a:r>
              <a:rPr lang="fr-FR" altLang="fr-FR" dirty="0" smtClean="0">
                <a:solidFill>
                  <a:srgbClr val="00B050"/>
                </a:solidFill>
              </a:rPr>
              <a:t>-&gt;</a:t>
            </a:r>
            <a:r>
              <a:rPr lang="fr-FR" altLang="fr-FR" dirty="0" smtClean="0"/>
              <a:t> est l’équivalent du point en Java</a:t>
            </a:r>
          </a:p>
          <a:p>
            <a:pPr>
              <a:defRPr/>
            </a:pPr>
            <a:r>
              <a:rPr lang="fr-FR" altLang="fr-FR" dirty="0" smtClean="0"/>
              <a:t>On n’écrit </a:t>
            </a:r>
            <a:r>
              <a:rPr lang="fr-FR" altLang="fr-FR" dirty="0"/>
              <a:t>pas le $ </a:t>
            </a:r>
            <a:r>
              <a:rPr lang="fr-FR" altLang="fr-FR" dirty="0" smtClean="0"/>
              <a:t>de la variable privée après le symbole -&gt;</a:t>
            </a:r>
          </a:p>
          <a:p>
            <a:pPr>
              <a:defRPr/>
            </a:pPr>
            <a:endParaRPr lang="fr-FR" altLang="fr-FR" dirty="0"/>
          </a:p>
          <a:p>
            <a:pPr>
              <a:defRPr/>
            </a:pPr>
            <a:endParaRPr lang="fr-BE" dirty="0"/>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90CC7EAE-4474-4B6C-A48D-7E872F9A50E4}" type="slidenum">
              <a:rPr lang="fr-FR" altLang="fr-FR">
                <a:latin typeface="Comic Sans MS" panose="030F0702030302020204" pitchFamily="66" charset="0"/>
              </a:rPr>
              <a:pPr/>
              <a:t>10</a:t>
            </a:fld>
            <a:endParaRPr lang="fr-FR" altLang="fr-FR">
              <a:latin typeface="Comic Sans MS" panose="030F0702030302020204" pitchFamily="66" charset="0"/>
            </a:endParaRPr>
          </a:p>
        </p:txBody>
      </p:sp>
    </p:spTree>
    <p:extLst>
      <p:ext uri="{BB962C8B-B14F-4D97-AF65-F5344CB8AC3E}">
        <p14:creationId xmlns:p14="http://schemas.microsoft.com/office/powerpoint/2010/main" val="849037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r>
              <a:rPr lang="fr-BE" altLang="fr-FR" smtClean="0"/>
              <a:t>Mutateur (setteur)</a:t>
            </a:r>
          </a:p>
        </p:txBody>
      </p:sp>
      <p:sp>
        <p:nvSpPr>
          <p:cNvPr id="3" name="Espace réservé du contenu 2" descr="Rectangle: Click to edit Master text styles&#10;Second level&#10;Third level&#10;Fourth level&#10;Fifth level"/>
          <p:cNvSpPr>
            <a:spLocks noGrp="1"/>
          </p:cNvSpPr>
          <p:nvPr>
            <p:ph idx="1"/>
          </p:nvPr>
        </p:nvSpPr>
        <p:spPr/>
        <p:txBody>
          <a:bodyPr/>
          <a:lstStyle/>
          <a:p>
            <a:pPr marL="0" indent="0">
              <a:buFontTx/>
              <a:buNone/>
              <a:defRPr/>
            </a:pPr>
            <a:r>
              <a:rPr lang="fr-BE" sz="2800" dirty="0" smtClean="0"/>
              <a:t>public </a:t>
            </a:r>
            <a:r>
              <a:rPr lang="fr-BE" sz="2800" dirty="0" err="1" smtClean="0"/>
              <a:t>function</a:t>
            </a:r>
            <a:r>
              <a:rPr lang="fr-BE" sz="2800" dirty="0" smtClean="0"/>
              <a:t> </a:t>
            </a:r>
            <a:r>
              <a:rPr lang="fr-BE" sz="2800" dirty="0" err="1" smtClean="0"/>
              <a:t>setExperience</a:t>
            </a:r>
            <a:r>
              <a:rPr lang="fr-BE" sz="2800" dirty="0" smtClean="0"/>
              <a:t>($</a:t>
            </a:r>
            <a:r>
              <a:rPr lang="fr-BE" sz="2800" dirty="0" err="1" smtClean="0"/>
              <a:t>experience</a:t>
            </a:r>
            <a:r>
              <a:rPr lang="fr-BE" sz="2800" dirty="0" smtClean="0"/>
              <a:t>) {</a:t>
            </a:r>
          </a:p>
          <a:p>
            <a:pPr marL="0" indent="0">
              <a:buFontTx/>
              <a:buNone/>
              <a:defRPr/>
            </a:pPr>
            <a:r>
              <a:rPr lang="fr-BE" sz="2800" dirty="0"/>
              <a:t> </a:t>
            </a:r>
            <a:r>
              <a:rPr lang="fr-BE" sz="2800" dirty="0" smtClean="0"/>
              <a:t>    </a:t>
            </a:r>
            <a:r>
              <a:rPr lang="fr-BE" sz="2800" dirty="0" smtClean="0">
                <a:solidFill>
                  <a:srgbClr val="00B050"/>
                </a:solidFill>
              </a:rPr>
              <a:t>if</a:t>
            </a:r>
            <a:r>
              <a:rPr lang="fr-BE" sz="2800" dirty="0" smtClean="0"/>
              <a:t> </a:t>
            </a:r>
            <a:r>
              <a:rPr lang="fr-BE" sz="2800" dirty="0" smtClean="0">
                <a:solidFill>
                  <a:srgbClr val="00B050"/>
                </a:solidFill>
              </a:rPr>
              <a:t>(!</a:t>
            </a:r>
            <a:r>
              <a:rPr lang="fr-BE" sz="2800" dirty="0" err="1" smtClean="0">
                <a:solidFill>
                  <a:srgbClr val="00B050"/>
                </a:solidFill>
              </a:rPr>
              <a:t>is_int</a:t>
            </a:r>
            <a:r>
              <a:rPr lang="fr-BE" sz="2800" dirty="0" smtClean="0">
                <a:solidFill>
                  <a:srgbClr val="00B050"/>
                </a:solidFill>
              </a:rPr>
              <a:t>($</a:t>
            </a:r>
            <a:r>
              <a:rPr lang="fr-BE" sz="2800" dirty="0" err="1" smtClean="0">
                <a:solidFill>
                  <a:srgbClr val="00B050"/>
                </a:solidFill>
              </a:rPr>
              <a:t>experience</a:t>
            </a:r>
            <a:r>
              <a:rPr lang="fr-BE" sz="2800" dirty="0" smtClean="0">
                <a:solidFill>
                  <a:srgbClr val="00B050"/>
                </a:solidFill>
              </a:rPr>
              <a:t>)) </a:t>
            </a:r>
            <a:r>
              <a:rPr lang="fr-BE" sz="2800" dirty="0" smtClean="0"/>
              <a:t>{</a:t>
            </a:r>
          </a:p>
          <a:p>
            <a:pPr marL="898525" indent="-898525">
              <a:buFontTx/>
              <a:buNone/>
              <a:defRPr/>
            </a:pPr>
            <a:r>
              <a:rPr lang="fr-BE" sz="2800" dirty="0"/>
              <a:t>	</a:t>
            </a:r>
            <a:r>
              <a:rPr lang="fr-BE" sz="2800" dirty="0" err="1" smtClean="0"/>
              <a:t>trigger_error</a:t>
            </a:r>
            <a:r>
              <a:rPr lang="fr-BE" sz="2800" dirty="0" smtClean="0"/>
              <a:t>('L\'expérience d\'un personnage doit être un nombre entier', E_USER_WARNING);</a:t>
            </a:r>
          </a:p>
          <a:p>
            <a:pPr marL="0" indent="0">
              <a:buFontTx/>
              <a:buNone/>
              <a:defRPr/>
            </a:pPr>
            <a:r>
              <a:rPr lang="fr-BE" sz="2800" dirty="0" smtClean="0"/>
              <a:t>    	return;</a:t>
            </a:r>
          </a:p>
          <a:p>
            <a:pPr marL="0" indent="0">
              <a:buFontTx/>
              <a:buNone/>
              <a:defRPr/>
            </a:pPr>
            <a:r>
              <a:rPr lang="fr-BE" sz="2800" dirty="0" smtClean="0"/>
              <a:t>     }</a:t>
            </a:r>
          </a:p>
          <a:p>
            <a:pPr marL="0" indent="0">
              <a:buFontTx/>
              <a:buNone/>
              <a:defRPr/>
            </a:pPr>
            <a:r>
              <a:rPr lang="fr-BE" sz="2800" dirty="0" smtClean="0"/>
              <a:t>     </a:t>
            </a:r>
            <a:r>
              <a:rPr lang="fr-BE" sz="2800" dirty="0" smtClean="0">
                <a:solidFill>
                  <a:srgbClr val="00B050"/>
                </a:solidFill>
              </a:rPr>
              <a:t>$</a:t>
            </a:r>
            <a:r>
              <a:rPr lang="fr-BE" sz="2800" dirty="0" err="1" smtClean="0">
                <a:solidFill>
                  <a:srgbClr val="00B050"/>
                </a:solidFill>
              </a:rPr>
              <a:t>this</a:t>
            </a:r>
            <a:r>
              <a:rPr lang="fr-BE" sz="2800" dirty="0" smtClean="0">
                <a:solidFill>
                  <a:srgbClr val="00B050"/>
                </a:solidFill>
              </a:rPr>
              <a:t>-&gt;_</a:t>
            </a:r>
            <a:r>
              <a:rPr lang="fr-BE" sz="2800" dirty="0" err="1" smtClean="0">
                <a:solidFill>
                  <a:srgbClr val="00B050"/>
                </a:solidFill>
              </a:rPr>
              <a:t>experience</a:t>
            </a:r>
            <a:r>
              <a:rPr lang="fr-BE" sz="2800" dirty="0" smtClean="0">
                <a:solidFill>
                  <a:srgbClr val="00B050"/>
                </a:solidFill>
              </a:rPr>
              <a:t> = </a:t>
            </a:r>
            <a:r>
              <a:rPr lang="fr-BE" sz="2800" dirty="0" smtClean="0"/>
              <a:t>$</a:t>
            </a:r>
            <a:r>
              <a:rPr lang="fr-BE" sz="2800" dirty="0" err="1" smtClean="0"/>
              <a:t>experience</a:t>
            </a:r>
            <a:r>
              <a:rPr lang="fr-BE" sz="2800" dirty="0" smtClean="0"/>
              <a:t>;</a:t>
            </a:r>
          </a:p>
          <a:p>
            <a:pPr marL="0" indent="0">
              <a:buFontTx/>
              <a:buNone/>
              <a:defRPr/>
            </a:pPr>
            <a:r>
              <a:rPr lang="fr-BE" sz="2800" dirty="0" smtClean="0"/>
              <a:t>}</a:t>
            </a:r>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BBB008F2-93BC-431E-AD18-B7C77353EDFD}" type="slidenum">
              <a:rPr lang="fr-FR" altLang="fr-FR">
                <a:latin typeface="Comic Sans MS" panose="030F0702030302020204" pitchFamily="66" charset="0"/>
              </a:rPr>
              <a:pPr/>
              <a:t>11</a:t>
            </a:fld>
            <a:endParaRPr lang="fr-FR" altLang="fr-FR">
              <a:latin typeface="Comic Sans MS" panose="030F0702030302020204" pitchFamily="66" charset="0"/>
            </a:endParaRPr>
          </a:p>
        </p:txBody>
      </p:sp>
    </p:spTree>
    <p:extLst>
      <p:ext uri="{BB962C8B-B14F-4D97-AF65-F5344CB8AC3E}">
        <p14:creationId xmlns:p14="http://schemas.microsoft.com/office/powerpoint/2010/main" val="2736924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r>
              <a:rPr lang="fr-BE" altLang="fr-FR" smtClean="0"/>
              <a:t>Définition d'une méthode</a:t>
            </a:r>
          </a:p>
        </p:txBody>
      </p:sp>
      <p:sp>
        <p:nvSpPr>
          <p:cNvPr id="6147" name="Espace réservé du contenu 2" descr="Rectangle: Click to edit Master text styles&#10;Second level&#10;Third level&#10;Fourth level&#10;Fifth level"/>
          <p:cNvSpPr>
            <a:spLocks noGrp="1"/>
          </p:cNvSpPr>
          <p:nvPr>
            <p:ph idx="1"/>
          </p:nvPr>
        </p:nvSpPr>
        <p:spPr/>
        <p:txBody>
          <a:bodyPr/>
          <a:lstStyle/>
          <a:p>
            <a:pPr marL="0" indent="0">
              <a:buFontTx/>
              <a:buNone/>
            </a:pPr>
            <a:r>
              <a:rPr lang="fr-FR" altLang="fr-FR" dirty="0" smtClean="0"/>
              <a:t>public </a:t>
            </a:r>
            <a:r>
              <a:rPr lang="fr-FR" altLang="fr-FR" dirty="0" err="1" smtClean="0"/>
              <a:t>function</a:t>
            </a:r>
            <a:r>
              <a:rPr lang="fr-FR" altLang="fr-FR" dirty="0" smtClean="0"/>
              <a:t> </a:t>
            </a:r>
            <a:r>
              <a:rPr lang="fr-FR" altLang="fr-FR" dirty="0" err="1" smtClean="0"/>
              <a:t>gagnerExperience</a:t>
            </a:r>
            <a:r>
              <a:rPr lang="fr-FR" altLang="fr-FR" dirty="0" smtClean="0"/>
              <a:t>() {            	</a:t>
            </a:r>
            <a:r>
              <a:rPr lang="fr-FR" altLang="fr-FR" dirty="0" smtClean="0">
                <a:solidFill>
                  <a:srgbClr val="00B050"/>
                </a:solidFill>
              </a:rPr>
              <a:t>$</a:t>
            </a:r>
            <a:r>
              <a:rPr lang="fr-FR" altLang="fr-FR" dirty="0" err="1" smtClean="0">
                <a:solidFill>
                  <a:srgbClr val="00B050"/>
                </a:solidFill>
              </a:rPr>
              <a:t>this</a:t>
            </a:r>
            <a:r>
              <a:rPr lang="fr-FR" altLang="fr-FR" dirty="0" smtClean="0">
                <a:solidFill>
                  <a:srgbClr val="00B050"/>
                </a:solidFill>
              </a:rPr>
              <a:t>-&gt;_</a:t>
            </a:r>
            <a:r>
              <a:rPr lang="fr-FR" altLang="fr-FR" dirty="0" err="1" smtClean="0">
                <a:solidFill>
                  <a:srgbClr val="00B050"/>
                </a:solidFill>
              </a:rPr>
              <a:t>experience</a:t>
            </a:r>
            <a:r>
              <a:rPr lang="fr-FR" altLang="fr-FR" dirty="0" smtClean="0"/>
              <a:t>++;       </a:t>
            </a:r>
          </a:p>
          <a:p>
            <a:pPr marL="0" indent="0">
              <a:buFontTx/>
              <a:buNone/>
            </a:pPr>
            <a:r>
              <a:rPr lang="fr-FR" altLang="fr-FR" dirty="0" smtClean="0"/>
              <a:t>}</a:t>
            </a:r>
          </a:p>
          <a:p>
            <a:pPr>
              <a:buFontTx/>
              <a:buChar char="•"/>
              <a:defRPr/>
            </a:pPr>
            <a:r>
              <a:rPr lang="fr-FR" altLang="fr-FR" dirty="0" smtClean="0"/>
              <a:t>Rappel </a:t>
            </a:r>
            <a:r>
              <a:rPr lang="fr-FR" altLang="fr-FR" dirty="0"/>
              <a:t>de la variable privée déclarée </a:t>
            </a:r>
            <a:r>
              <a:rPr lang="fr-FR" altLang="fr-FR" dirty="0" smtClean="0"/>
              <a:t>précédemment :</a:t>
            </a:r>
            <a:br>
              <a:rPr lang="fr-FR" altLang="fr-FR" dirty="0" smtClean="0"/>
            </a:br>
            <a:r>
              <a:rPr lang="fr-BE" altLang="fr-FR" dirty="0" err="1" smtClean="0"/>
              <a:t>private</a:t>
            </a:r>
            <a:r>
              <a:rPr lang="fr-BE" altLang="fr-FR" dirty="0" smtClean="0"/>
              <a:t> </a:t>
            </a:r>
            <a:r>
              <a:rPr lang="fr-BE" altLang="fr-FR" dirty="0"/>
              <a:t>$_</a:t>
            </a:r>
            <a:r>
              <a:rPr lang="fr-BE" altLang="fr-FR" dirty="0" err="1"/>
              <a:t>experience</a:t>
            </a:r>
            <a:r>
              <a:rPr lang="fr-BE" altLang="fr-FR" dirty="0"/>
              <a:t>;  </a:t>
            </a:r>
          </a:p>
          <a:p>
            <a:pPr marL="0" indent="0">
              <a:buFontTx/>
              <a:buNone/>
            </a:pPr>
            <a:endParaRPr lang="fr-BE" altLang="fr-FR" dirty="0" smtClean="0"/>
          </a:p>
        </p:txBody>
      </p:sp>
      <p:sp>
        <p:nvSpPr>
          <p:cNvPr id="4" name="Espace réservé de la date 3"/>
          <p:cNvSpPr>
            <a:spLocks noGrp="1"/>
          </p:cNvSpPr>
          <p:nvPr>
            <p:ph type="dt" sz="quarter" idx="10"/>
          </p:nvPr>
        </p:nvSpPr>
        <p:spPr/>
        <p:txBody>
          <a:bodyPr/>
          <a:lstStyle/>
          <a:p>
            <a:pPr>
              <a:defRPr/>
            </a:pPr>
            <a:r>
              <a:rPr lang="fr-FR" dirty="0" smtClean="0"/>
              <a:t>Cours 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F41E7B30-503C-4BC4-B55D-C18F8A62330A}" type="slidenum">
              <a:rPr lang="fr-FR" altLang="fr-FR">
                <a:latin typeface="Comic Sans MS" panose="030F0702030302020204" pitchFamily="66" charset="0"/>
              </a:rPr>
              <a:pPr/>
              <a:t>12</a:t>
            </a:fld>
            <a:endParaRPr lang="fr-FR" altLang="fr-FR">
              <a:latin typeface="Comic Sans MS" panose="030F0702030302020204" pitchFamily="66" charset="0"/>
            </a:endParaRPr>
          </a:p>
        </p:txBody>
      </p:sp>
    </p:spTree>
    <p:extLst>
      <p:ext uri="{BB962C8B-B14F-4D97-AF65-F5344CB8AC3E}">
        <p14:creationId xmlns:p14="http://schemas.microsoft.com/office/powerpoint/2010/main" val="3925424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BE" altLang="fr-FR" smtClean="0"/>
              <a:t>Définition d'un constructeur</a:t>
            </a:r>
          </a:p>
        </p:txBody>
      </p:sp>
      <p:sp>
        <p:nvSpPr>
          <p:cNvPr id="9219" name="Espace réservé du contenu 2" descr="Rectangle: Click to edit Master text styles&#10;Second level&#10;Third level&#10;Fourth level&#10;Fifth level"/>
          <p:cNvSpPr>
            <a:spLocks noGrp="1"/>
          </p:cNvSpPr>
          <p:nvPr>
            <p:ph idx="1"/>
          </p:nvPr>
        </p:nvSpPr>
        <p:spPr>
          <a:xfrm>
            <a:off x="838200" y="1600200"/>
            <a:ext cx="8001000" cy="4572000"/>
          </a:xfrm>
        </p:spPr>
        <p:txBody>
          <a:bodyPr/>
          <a:lstStyle/>
          <a:p>
            <a:pPr marL="0" indent="0">
              <a:buFontTx/>
              <a:buNone/>
            </a:pPr>
            <a:r>
              <a:rPr lang="fr-BE" altLang="fr-FR" dirty="0" smtClean="0"/>
              <a:t>public </a:t>
            </a:r>
            <a:r>
              <a:rPr lang="fr-BE" altLang="fr-FR" dirty="0" err="1" smtClean="0"/>
              <a:t>function</a:t>
            </a:r>
            <a:r>
              <a:rPr lang="fr-BE" altLang="fr-FR" dirty="0" smtClean="0"/>
              <a:t> </a:t>
            </a:r>
            <a:r>
              <a:rPr lang="fr-BE" altLang="fr-FR" dirty="0" smtClean="0">
                <a:solidFill>
                  <a:srgbClr val="00B050"/>
                </a:solidFill>
              </a:rPr>
              <a:t>__</a:t>
            </a:r>
            <a:r>
              <a:rPr lang="fr-BE" altLang="fr-FR" dirty="0" err="1" smtClean="0">
                <a:solidFill>
                  <a:srgbClr val="00B050"/>
                </a:solidFill>
              </a:rPr>
              <a:t>construct</a:t>
            </a:r>
            <a:r>
              <a:rPr lang="fr-BE" altLang="fr-FR" dirty="0" smtClean="0"/>
              <a:t>() {</a:t>
            </a:r>
          </a:p>
          <a:p>
            <a:pPr marL="0" indent="0">
              <a:buFontTx/>
              <a:buNone/>
            </a:pPr>
            <a:r>
              <a:rPr lang="fr-BE" altLang="fr-FR" dirty="0" smtClean="0"/>
              <a:t>      $</a:t>
            </a:r>
            <a:r>
              <a:rPr lang="fr-BE" altLang="fr-FR" dirty="0" err="1" smtClean="0"/>
              <a:t>this</a:t>
            </a:r>
            <a:r>
              <a:rPr lang="fr-BE" altLang="fr-FR" dirty="0" smtClean="0"/>
              <a:t>-&gt;_force=80; </a:t>
            </a:r>
            <a:br>
              <a:rPr lang="fr-BE" altLang="fr-FR" dirty="0" smtClean="0"/>
            </a:br>
            <a:r>
              <a:rPr lang="fr-BE" altLang="fr-FR" dirty="0" smtClean="0"/>
              <a:t>      $</a:t>
            </a:r>
            <a:r>
              <a:rPr lang="fr-BE" altLang="fr-FR" dirty="0" err="1" smtClean="0"/>
              <a:t>this</a:t>
            </a:r>
            <a:r>
              <a:rPr lang="fr-BE" altLang="fr-FR" dirty="0" smtClean="0"/>
              <a:t>-&gt;_vie=100; </a:t>
            </a:r>
            <a:br>
              <a:rPr lang="fr-BE" altLang="fr-FR" dirty="0" smtClean="0"/>
            </a:br>
            <a:r>
              <a:rPr lang="fr-BE" altLang="fr-FR" dirty="0" smtClean="0"/>
              <a:t>      $</a:t>
            </a:r>
            <a:r>
              <a:rPr lang="fr-BE" altLang="fr-FR" dirty="0" err="1" smtClean="0"/>
              <a:t>this</a:t>
            </a:r>
            <a:r>
              <a:rPr lang="fr-BE" altLang="fr-FR" dirty="0" smtClean="0"/>
              <a:t>-&gt;_</a:t>
            </a:r>
            <a:r>
              <a:rPr lang="fr-BE" altLang="fr-FR" dirty="0" err="1" smtClean="0"/>
              <a:t>experience</a:t>
            </a:r>
            <a:r>
              <a:rPr lang="fr-BE" altLang="fr-FR" dirty="0" smtClean="0"/>
              <a:t>=1; </a:t>
            </a:r>
          </a:p>
          <a:p>
            <a:pPr marL="0" indent="0">
              <a:buFontTx/>
              <a:buNone/>
            </a:pPr>
            <a:r>
              <a:rPr lang="fr-BE" altLang="fr-FR" dirty="0" smtClean="0"/>
              <a:t>  }</a:t>
            </a:r>
            <a:endParaRPr lang="fr-BE" altLang="fr-FR" sz="2400" dirty="0" smtClean="0"/>
          </a:p>
          <a:p>
            <a:r>
              <a:rPr lang="fr-FR" altLang="fr-FR" dirty="0" smtClean="0">
                <a:solidFill>
                  <a:srgbClr val="00B050"/>
                </a:solidFill>
              </a:rPr>
              <a:t>__</a:t>
            </a:r>
            <a:r>
              <a:rPr lang="fr-FR" altLang="fr-FR" dirty="0" smtClean="0"/>
              <a:t> </a:t>
            </a:r>
            <a:r>
              <a:rPr lang="fr-FR" altLang="fr-FR" dirty="0"/>
              <a:t>est </a:t>
            </a:r>
            <a:r>
              <a:rPr lang="fr-BE" dirty="0"/>
              <a:t>un double souligné </a:t>
            </a:r>
            <a:r>
              <a:rPr lang="fr-BE" dirty="0" smtClean="0"/>
              <a:t>(</a:t>
            </a:r>
            <a:r>
              <a:rPr lang="fr-FR" altLang="fr-FR" dirty="0" smtClean="0"/>
              <a:t>deux </a:t>
            </a:r>
            <a:r>
              <a:rPr lang="fr-FR" altLang="fr-FR" i="1" dirty="0" err="1"/>
              <a:t>underscores</a:t>
            </a:r>
            <a:r>
              <a:rPr lang="fr-FR" altLang="fr-FR" dirty="0"/>
              <a:t> qui se </a:t>
            </a:r>
            <a:r>
              <a:rPr lang="fr-FR" altLang="fr-FR" dirty="0" smtClean="0"/>
              <a:t>suivent)</a:t>
            </a:r>
          </a:p>
          <a:p>
            <a:r>
              <a:rPr lang="fr-BE" dirty="0" smtClean="0"/>
              <a:t>C’est une méthode dite en PHP </a:t>
            </a:r>
            <a:r>
              <a:rPr lang="fr-BE" dirty="0" smtClean="0">
                <a:solidFill>
                  <a:srgbClr val="00B050"/>
                </a:solidFill>
              </a:rPr>
              <a:t>magique</a:t>
            </a:r>
            <a:endParaRPr lang="fr-BE" altLang="fr-FR" dirty="0">
              <a:solidFill>
                <a:srgbClr val="00B050"/>
              </a:solidFill>
            </a:endParaRPr>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9769E4B1-A7AE-4AFC-B859-3D1F52E89A46}" type="slidenum">
              <a:rPr lang="fr-FR" altLang="fr-FR">
                <a:latin typeface="Comic Sans MS" panose="030F0702030302020204" pitchFamily="66" charset="0"/>
              </a:rPr>
              <a:pPr/>
              <a:t>13</a:t>
            </a:fld>
            <a:endParaRPr lang="fr-FR" altLang="fr-FR">
              <a:latin typeface="Comic Sans MS" panose="030F0702030302020204" pitchFamily="66" charset="0"/>
            </a:endParaRPr>
          </a:p>
        </p:txBody>
      </p:sp>
    </p:spTree>
    <p:extLst>
      <p:ext uri="{BB962C8B-B14F-4D97-AF65-F5344CB8AC3E}">
        <p14:creationId xmlns:p14="http://schemas.microsoft.com/office/powerpoint/2010/main" val="1347836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r>
              <a:rPr lang="fr-BE" altLang="fr-FR" dirty="0" smtClean="0"/>
              <a:t>Création d’objets</a:t>
            </a:r>
          </a:p>
        </p:txBody>
      </p:sp>
      <p:sp>
        <p:nvSpPr>
          <p:cNvPr id="10243" name="Espace réservé du contenu 2" descr="Rectangle: Click to edit Master text styles&#10;Second level&#10;Third level&#10;Fourth level&#10;Fifth level"/>
          <p:cNvSpPr>
            <a:spLocks noGrp="1"/>
          </p:cNvSpPr>
          <p:nvPr>
            <p:ph idx="1"/>
          </p:nvPr>
        </p:nvSpPr>
        <p:spPr>
          <a:xfrm>
            <a:off x="838200" y="1600200"/>
            <a:ext cx="8001000" cy="4572000"/>
          </a:xfrm>
        </p:spPr>
        <p:txBody>
          <a:bodyPr/>
          <a:lstStyle/>
          <a:p>
            <a:pPr marL="0" indent="0">
              <a:buFontTx/>
              <a:buNone/>
            </a:pPr>
            <a:r>
              <a:rPr lang="fr-BE" altLang="fr-FR" dirty="0" smtClean="0"/>
              <a:t>&lt;?</a:t>
            </a:r>
            <a:r>
              <a:rPr lang="fr-BE" altLang="fr-FR" dirty="0" err="1" smtClean="0"/>
              <a:t>php</a:t>
            </a:r>
            <a:r>
              <a:rPr lang="fr-BE" altLang="fr-FR" dirty="0" smtClean="0"/>
              <a:t>                    // dans un contrôleur</a:t>
            </a:r>
          </a:p>
          <a:p>
            <a:pPr marL="0" indent="0">
              <a:buFontTx/>
              <a:buNone/>
            </a:pPr>
            <a:r>
              <a:rPr lang="fr-BE" altLang="fr-FR" dirty="0" smtClean="0"/>
              <a:t>    </a:t>
            </a:r>
            <a:r>
              <a:rPr lang="fr-BE" altLang="fr-FR" dirty="0" err="1" smtClean="0"/>
              <a:t>require</a:t>
            </a:r>
            <a:r>
              <a:rPr lang="fr-BE" altLang="fr-FR" dirty="0"/>
              <a:t>(</a:t>
            </a:r>
            <a:r>
              <a:rPr lang="fr-BE" altLang="fr-FR" dirty="0" smtClean="0"/>
              <a:t>'</a:t>
            </a:r>
            <a:r>
              <a:rPr lang="fr-BE" altLang="fr-FR" dirty="0" err="1" smtClean="0">
                <a:solidFill>
                  <a:srgbClr val="00B050"/>
                </a:solidFill>
              </a:rPr>
              <a:t>models</a:t>
            </a:r>
            <a:r>
              <a:rPr lang="fr-BE" altLang="fr-FR" dirty="0" smtClean="0">
                <a:solidFill>
                  <a:srgbClr val="00B050"/>
                </a:solidFill>
              </a:rPr>
              <a:t>/</a:t>
            </a:r>
            <a:r>
              <a:rPr lang="fr-BE" altLang="fr-FR" dirty="0" err="1" smtClean="0">
                <a:solidFill>
                  <a:srgbClr val="00B050"/>
                </a:solidFill>
              </a:rPr>
              <a:t>Personnage.class</a:t>
            </a:r>
            <a:r>
              <a:rPr lang="fr-BE" altLang="fr-FR" dirty="0" err="1" smtClean="0"/>
              <a:t>.php</a:t>
            </a:r>
            <a:r>
              <a:rPr lang="fr-BE" altLang="fr-FR" dirty="0" smtClean="0"/>
              <a:t>');</a:t>
            </a:r>
          </a:p>
          <a:p>
            <a:pPr marL="0" indent="0">
              <a:buFontTx/>
              <a:buNone/>
            </a:pPr>
            <a:r>
              <a:rPr lang="fr-BE" altLang="fr-FR" dirty="0" smtClean="0"/>
              <a:t>  </a:t>
            </a:r>
          </a:p>
          <a:p>
            <a:pPr marL="0" indent="0">
              <a:buFontTx/>
              <a:buNone/>
            </a:pPr>
            <a:r>
              <a:rPr lang="fr-BE" altLang="fr-FR" dirty="0" smtClean="0">
                <a:solidFill>
                  <a:srgbClr val="00B050"/>
                </a:solidFill>
              </a:rPr>
              <a:t>    $perso1 = new Personnage();</a:t>
            </a:r>
          </a:p>
          <a:p>
            <a:pPr marL="0" indent="0">
              <a:buFontTx/>
              <a:buNone/>
            </a:pPr>
            <a:r>
              <a:rPr lang="fr-FR" altLang="fr-FR" dirty="0" smtClean="0">
                <a:solidFill>
                  <a:srgbClr val="00B050"/>
                </a:solidFill>
              </a:rPr>
              <a:t>    $perso2 = new Personnage();</a:t>
            </a:r>
          </a:p>
          <a:p>
            <a:pPr marL="0" indent="0">
              <a:buFontTx/>
              <a:buNone/>
            </a:pPr>
            <a:endParaRPr lang="fr-BE" altLang="fr-FR" dirty="0" smtClean="0">
              <a:solidFill>
                <a:srgbClr val="00B050"/>
              </a:solidFill>
            </a:endParaRPr>
          </a:p>
          <a:p>
            <a:pPr marL="0" indent="0">
              <a:buFontTx/>
              <a:buNone/>
            </a:pPr>
            <a:r>
              <a:rPr lang="fr-BE" altLang="fr-FR" dirty="0" smtClean="0"/>
              <a:t>?&gt;</a:t>
            </a:r>
          </a:p>
          <a:p>
            <a:pPr marL="0" indent="0">
              <a:buFontTx/>
              <a:buNone/>
            </a:pPr>
            <a:endParaRPr lang="fr-BE" altLang="fr-FR" sz="2400" dirty="0" smtClean="0"/>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965ECB8E-F8C2-4B28-9B7D-3AEC5FB13602}" type="slidenum">
              <a:rPr lang="fr-FR" altLang="fr-FR">
                <a:latin typeface="Comic Sans MS" panose="030F0702030302020204" pitchFamily="66" charset="0"/>
              </a:rPr>
              <a:pPr/>
              <a:t>14</a:t>
            </a:fld>
            <a:endParaRPr lang="fr-FR" altLang="fr-FR">
              <a:latin typeface="Comic Sans MS" panose="030F0702030302020204" pitchFamily="66" charset="0"/>
            </a:endParaRPr>
          </a:p>
        </p:txBody>
      </p:sp>
    </p:spTree>
    <p:extLst>
      <p:ext uri="{BB962C8B-B14F-4D97-AF65-F5344CB8AC3E}">
        <p14:creationId xmlns:p14="http://schemas.microsoft.com/office/powerpoint/2010/main" val="3005531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a:xfrm>
            <a:off x="609600" y="304800"/>
            <a:ext cx="8153400" cy="1066800"/>
          </a:xfrm>
        </p:spPr>
        <p:txBody>
          <a:bodyPr/>
          <a:lstStyle/>
          <a:p>
            <a:r>
              <a:rPr lang="fr-BE" altLang="fr-FR" dirty="0" err="1" smtClean="0"/>
              <a:t>Require</a:t>
            </a:r>
            <a:r>
              <a:rPr lang="fr-BE" altLang="fr-FR" dirty="0" smtClean="0"/>
              <a:t> des classes automatisé</a:t>
            </a:r>
          </a:p>
        </p:txBody>
      </p:sp>
      <p:sp>
        <p:nvSpPr>
          <p:cNvPr id="10243" name="Espace réservé du contenu 2" descr="Rectangle: Click to edit Master text styles&#10;Second level&#10;Third level&#10;Fourth level&#10;Fifth level"/>
          <p:cNvSpPr>
            <a:spLocks noGrp="1"/>
          </p:cNvSpPr>
          <p:nvPr>
            <p:ph idx="1"/>
          </p:nvPr>
        </p:nvSpPr>
        <p:spPr>
          <a:xfrm>
            <a:off x="838200" y="1600200"/>
            <a:ext cx="8305800" cy="4572000"/>
          </a:xfrm>
        </p:spPr>
        <p:txBody>
          <a:bodyPr/>
          <a:lstStyle/>
          <a:p>
            <a:pPr marL="0" indent="0">
              <a:buFontTx/>
              <a:buNone/>
            </a:pPr>
            <a:r>
              <a:rPr lang="fr-BE" altLang="fr-FR" sz="2400" dirty="0" smtClean="0"/>
              <a:t>&lt;?</a:t>
            </a:r>
            <a:r>
              <a:rPr lang="fr-BE" altLang="fr-FR" sz="2400" dirty="0" err="1" smtClean="0"/>
              <a:t>php</a:t>
            </a:r>
            <a:r>
              <a:rPr lang="fr-BE" altLang="fr-FR" sz="2400" dirty="0" smtClean="0"/>
              <a:t>                                                   // dans </a:t>
            </a:r>
            <a:r>
              <a:rPr lang="fr-BE" altLang="fr-FR" sz="2400" dirty="0" err="1" smtClean="0"/>
              <a:t>index.php</a:t>
            </a:r>
            <a:endParaRPr lang="fr-BE" altLang="fr-FR" sz="2400" dirty="0" smtClean="0"/>
          </a:p>
          <a:p>
            <a:pPr marL="0" indent="0">
              <a:buFontTx/>
              <a:buNone/>
            </a:pPr>
            <a:r>
              <a:rPr lang="fr-BE" altLang="fr-FR" sz="2400" dirty="0" smtClean="0"/>
              <a:t>  </a:t>
            </a:r>
            <a:r>
              <a:rPr lang="fr-BE" altLang="fr-FR" sz="2400" dirty="0" err="1" smtClean="0"/>
              <a:t>function</a:t>
            </a:r>
            <a:r>
              <a:rPr lang="fr-BE" altLang="fr-FR" sz="2400" dirty="0" smtClean="0"/>
              <a:t> </a:t>
            </a:r>
            <a:r>
              <a:rPr lang="fr-BE" altLang="fr-FR" sz="2400" dirty="0" err="1" smtClean="0"/>
              <a:t>chargerClasse</a:t>
            </a:r>
            <a:r>
              <a:rPr lang="fr-BE" altLang="fr-FR" sz="2400" dirty="0" smtClean="0"/>
              <a:t>($classe) {</a:t>
            </a:r>
          </a:p>
          <a:p>
            <a:pPr marL="0" indent="0">
              <a:buFontTx/>
              <a:buNone/>
            </a:pPr>
            <a:r>
              <a:rPr lang="fr-BE" altLang="fr-FR" sz="2400" dirty="0" smtClean="0"/>
              <a:t>     </a:t>
            </a:r>
            <a:r>
              <a:rPr lang="fr-BE" altLang="fr-FR" sz="2400" dirty="0" err="1" smtClean="0"/>
              <a:t>require_once</a:t>
            </a:r>
            <a:r>
              <a:rPr lang="fr-BE" altLang="fr-FR" sz="2400" dirty="0" smtClean="0"/>
              <a:t>('</a:t>
            </a:r>
            <a:r>
              <a:rPr lang="fr-BE" altLang="fr-FR" sz="2400" dirty="0" err="1" smtClean="0">
                <a:solidFill>
                  <a:srgbClr val="00B050"/>
                </a:solidFill>
              </a:rPr>
              <a:t>models</a:t>
            </a:r>
            <a:r>
              <a:rPr lang="fr-BE" altLang="fr-FR" sz="2400" dirty="0" smtClean="0">
                <a:solidFill>
                  <a:srgbClr val="00B050"/>
                </a:solidFill>
              </a:rPr>
              <a:t>/</a:t>
            </a:r>
            <a:r>
              <a:rPr lang="fr-BE" altLang="fr-FR" sz="2400" dirty="0" smtClean="0"/>
              <a:t>' . $classe . '</a:t>
            </a:r>
            <a:r>
              <a:rPr lang="fr-BE" altLang="fr-FR" sz="2400" dirty="0" smtClean="0">
                <a:solidFill>
                  <a:srgbClr val="00B050"/>
                </a:solidFill>
              </a:rPr>
              <a:t>.</a:t>
            </a:r>
            <a:r>
              <a:rPr lang="fr-BE" altLang="fr-FR" sz="2400" dirty="0" err="1" smtClean="0">
                <a:solidFill>
                  <a:srgbClr val="00B050"/>
                </a:solidFill>
              </a:rPr>
              <a:t>class</a:t>
            </a:r>
            <a:r>
              <a:rPr lang="fr-BE" altLang="fr-FR" sz="2400" dirty="0" err="1" smtClean="0"/>
              <a:t>.php</a:t>
            </a:r>
            <a:r>
              <a:rPr lang="fr-BE" altLang="fr-FR" sz="2400" dirty="0" smtClean="0"/>
              <a:t>');</a:t>
            </a:r>
          </a:p>
          <a:p>
            <a:pPr marL="0" indent="0">
              <a:buFontTx/>
              <a:buNone/>
            </a:pPr>
            <a:r>
              <a:rPr lang="fr-BE" altLang="fr-FR" sz="2400" dirty="0" smtClean="0"/>
              <a:t>  }</a:t>
            </a:r>
          </a:p>
          <a:p>
            <a:pPr marL="0" indent="0">
              <a:buFontTx/>
              <a:buNone/>
            </a:pPr>
            <a:r>
              <a:rPr lang="fr-BE" altLang="fr-FR" sz="2400" dirty="0" smtClean="0"/>
              <a:t/>
            </a:r>
            <a:br>
              <a:rPr lang="fr-BE" altLang="fr-FR" sz="2400" dirty="0" smtClean="0"/>
            </a:br>
            <a:r>
              <a:rPr lang="fr-BE" altLang="fr-FR" sz="2400" dirty="0" smtClean="0"/>
              <a:t>  </a:t>
            </a:r>
            <a:r>
              <a:rPr lang="fr-BE" altLang="fr-FR" sz="2400" dirty="0" err="1" smtClean="0">
                <a:solidFill>
                  <a:srgbClr val="00B050"/>
                </a:solidFill>
              </a:rPr>
              <a:t>spl_autoload_register</a:t>
            </a:r>
            <a:r>
              <a:rPr lang="fr-BE" altLang="fr-FR" sz="2400" dirty="0" smtClean="0"/>
              <a:t>('</a:t>
            </a:r>
            <a:r>
              <a:rPr lang="fr-BE" altLang="fr-FR" sz="2400" dirty="0" err="1" smtClean="0"/>
              <a:t>chargerClasse</a:t>
            </a:r>
            <a:r>
              <a:rPr lang="fr-BE" altLang="fr-FR" sz="2400" dirty="0" smtClean="0"/>
              <a:t>'); </a:t>
            </a:r>
            <a:br>
              <a:rPr lang="fr-BE" altLang="fr-FR" sz="2400" dirty="0" smtClean="0"/>
            </a:br>
            <a:r>
              <a:rPr lang="fr-BE" altLang="fr-FR" sz="2400" dirty="0" smtClean="0"/>
              <a:t>  /* La fonction '</a:t>
            </a:r>
            <a:r>
              <a:rPr lang="fr-BE" altLang="fr-FR" sz="2400" dirty="0" err="1" smtClean="0"/>
              <a:t>chargerClasse</a:t>
            </a:r>
            <a:r>
              <a:rPr lang="fr-BE" altLang="fr-FR" sz="2400" dirty="0" smtClean="0"/>
              <a:t>' sera appelée dès qu'on  </a:t>
            </a:r>
            <a:br>
              <a:rPr lang="fr-BE" altLang="fr-FR" sz="2400" dirty="0" smtClean="0"/>
            </a:br>
            <a:r>
              <a:rPr lang="fr-BE" altLang="fr-FR" sz="2400" dirty="0" smtClean="0"/>
              <a:t>  instanciera un objet d'une classe */</a:t>
            </a:r>
          </a:p>
          <a:p>
            <a:pPr marL="0" indent="0">
              <a:buFontTx/>
              <a:buNone/>
            </a:pPr>
            <a:r>
              <a:rPr lang="fr-BE" altLang="fr-FR" sz="2400" dirty="0" smtClean="0"/>
              <a:t> </a:t>
            </a:r>
          </a:p>
          <a:p>
            <a:pPr marL="0" indent="0">
              <a:buFontTx/>
              <a:buNone/>
            </a:pPr>
            <a:r>
              <a:rPr lang="fr-BE" altLang="fr-FR" sz="2400" dirty="0" smtClean="0"/>
              <a:t>  </a:t>
            </a:r>
            <a:r>
              <a:rPr lang="fr-BE" altLang="fr-FR" sz="2400" dirty="0" smtClean="0">
                <a:solidFill>
                  <a:srgbClr val="00B050"/>
                </a:solidFill>
              </a:rPr>
              <a:t>$perso = new Personnage();</a:t>
            </a:r>
          </a:p>
          <a:p>
            <a:pPr marL="0" indent="0">
              <a:buFontTx/>
              <a:buNone/>
            </a:pPr>
            <a:r>
              <a:rPr lang="fr-BE" altLang="fr-FR" sz="2400" dirty="0" smtClean="0"/>
              <a:t>?&gt;</a:t>
            </a:r>
          </a:p>
          <a:p>
            <a:pPr marL="0" indent="0">
              <a:buFontTx/>
              <a:buNone/>
            </a:pPr>
            <a:endParaRPr lang="fr-BE" altLang="fr-FR" sz="2400" dirty="0" smtClean="0"/>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965ECB8E-F8C2-4B28-9B7D-3AEC5FB13602}" type="slidenum">
              <a:rPr lang="fr-FR" altLang="fr-FR">
                <a:latin typeface="Comic Sans MS" panose="030F0702030302020204" pitchFamily="66" charset="0"/>
              </a:rPr>
              <a:pPr/>
              <a:t>15</a:t>
            </a:fld>
            <a:endParaRPr lang="fr-FR" altLang="fr-FR">
              <a:latin typeface="Comic Sans MS" panose="030F0702030302020204" pitchFamily="66" charset="0"/>
            </a:endParaRPr>
          </a:p>
        </p:txBody>
      </p:sp>
    </p:spTree>
    <p:extLst>
      <p:ext uri="{BB962C8B-B14F-4D97-AF65-F5344CB8AC3E}">
        <p14:creationId xmlns:p14="http://schemas.microsoft.com/office/powerpoint/2010/main" val="1805805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BE" altLang="fr-FR" smtClean="0"/>
              <a:t>Les constantes de classe </a:t>
            </a:r>
          </a:p>
        </p:txBody>
      </p:sp>
      <p:sp>
        <p:nvSpPr>
          <p:cNvPr id="3" name="Espace réservé du contenu 2" descr="Rectangle: Click to edit Master text styles&#10;Second level&#10;Third level&#10;Fourth level&#10;Fifth level"/>
          <p:cNvSpPr>
            <a:spLocks noGrp="1"/>
          </p:cNvSpPr>
          <p:nvPr>
            <p:ph idx="1"/>
          </p:nvPr>
        </p:nvSpPr>
        <p:spPr/>
        <p:txBody>
          <a:bodyPr/>
          <a:lstStyle/>
          <a:p>
            <a:pPr marL="0" indent="0">
              <a:buFontTx/>
              <a:buNone/>
              <a:defRPr/>
            </a:pPr>
            <a:r>
              <a:rPr lang="fr-BE" dirty="0" smtClean="0"/>
              <a:t>// Déclarations de constantes</a:t>
            </a:r>
          </a:p>
          <a:p>
            <a:pPr marL="0" indent="0">
              <a:buFontTx/>
              <a:buNone/>
              <a:defRPr/>
            </a:pPr>
            <a:r>
              <a:rPr lang="fr-BE" dirty="0" smtClean="0"/>
              <a:t>  </a:t>
            </a:r>
            <a:r>
              <a:rPr lang="fr-BE" dirty="0" err="1" smtClean="0"/>
              <a:t>const</a:t>
            </a:r>
            <a:r>
              <a:rPr lang="fr-BE" dirty="0" smtClean="0"/>
              <a:t> FORCE_PETITE = 20;</a:t>
            </a:r>
          </a:p>
          <a:p>
            <a:pPr marL="0" indent="0">
              <a:buFontTx/>
              <a:buNone/>
              <a:defRPr/>
            </a:pPr>
            <a:r>
              <a:rPr lang="fr-BE" dirty="0" smtClean="0"/>
              <a:t>  </a:t>
            </a:r>
            <a:r>
              <a:rPr lang="fr-BE" dirty="0" err="1" smtClean="0"/>
              <a:t>const</a:t>
            </a:r>
            <a:r>
              <a:rPr lang="fr-BE" dirty="0" smtClean="0"/>
              <a:t> FORCE_MOYENNE = 50;</a:t>
            </a:r>
          </a:p>
          <a:p>
            <a:pPr marL="0" indent="0">
              <a:buFontTx/>
              <a:buNone/>
              <a:defRPr/>
            </a:pPr>
            <a:r>
              <a:rPr lang="fr-BE" dirty="0" smtClean="0"/>
              <a:t>  </a:t>
            </a:r>
            <a:r>
              <a:rPr lang="fr-BE" dirty="0" err="1" smtClean="0"/>
              <a:t>const</a:t>
            </a:r>
            <a:r>
              <a:rPr lang="fr-BE" dirty="0" smtClean="0"/>
              <a:t> FORCE_GRANDE = 80;</a:t>
            </a:r>
          </a:p>
          <a:p>
            <a:pPr>
              <a:defRPr/>
            </a:pPr>
            <a:r>
              <a:rPr lang="fr-FR" dirty="0" smtClean="0"/>
              <a:t>En majuscules</a:t>
            </a:r>
            <a:endParaRPr lang="fr-BE" dirty="0" smtClean="0"/>
          </a:p>
          <a:p>
            <a:pPr>
              <a:defRPr/>
            </a:pPr>
            <a:endParaRPr lang="fr-BE" dirty="0" smtClean="0"/>
          </a:p>
          <a:p>
            <a:pPr>
              <a:defRPr/>
            </a:pPr>
            <a:endParaRPr lang="fr-BE" dirty="0"/>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30B5A532-C0B5-48C0-80C6-094461A77C32}" type="slidenum">
              <a:rPr lang="fr-FR" altLang="fr-FR">
                <a:latin typeface="Comic Sans MS" panose="030F0702030302020204" pitchFamily="66" charset="0"/>
              </a:rPr>
              <a:pPr/>
              <a:t>16</a:t>
            </a:fld>
            <a:endParaRPr lang="fr-FR" altLang="fr-FR">
              <a:latin typeface="Comic Sans MS" panose="030F0702030302020204" pitchFamily="66" charset="0"/>
            </a:endParaRPr>
          </a:p>
        </p:txBody>
      </p:sp>
    </p:spTree>
    <p:extLst>
      <p:ext uri="{BB962C8B-B14F-4D97-AF65-F5344CB8AC3E}">
        <p14:creationId xmlns:p14="http://schemas.microsoft.com/office/powerpoint/2010/main" val="3073243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04800"/>
            <a:ext cx="8458200" cy="1066800"/>
          </a:xfrm>
        </p:spPr>
        <p:txBody>
          <a:bodyPr/>
          <a:lstStyle/>
          <a:p>
            <a:r>
              <a:rPr lang="fr-BE" altLang="fr-FR" sz="4000" smtClean="0"/>
              <a:t>Utilisation d'une constante de classe</a:t>
            </a:r>
          </a:p>
        </p:txBody>
      </p:sp>
      <p:sp>
        <p:nvSpPr>
          <p:cNvPr id="3" name="Espace réservé du contenu 2" descr="Rectangle: Click to edit Master text styles&#10;Second level&#10;Third level&#10;Fourth level&#10;Fifth level"/>
          <p:cNvSpPr>
            <a:spLocks noGrp="1"/>
          </p:cNvSpPr>
          <p:nvPr>
            <p:ph idx="1"/>
          </p:nvPr>
        </p:nvSpPr>
        <p:spPr>
          <a:xfrm>
            <a:off x="838200" y="1524000"/>
            <a:ext cx="8077200" cy="4572000"/>
          </a:xfrm>
        </p:spPr>
        <p:txBody>
          <a:bodyPr/>
          <a:lstStyle/>
          <a:p>
            <a:pPr marL="0" indent="0">
              <a:buFontTx/>
              <a:buNone/>
              <a:defRPr/>
            </a:pPr>
            <a:r>
              <a:rPr lang="fr-BE" dirty="0" smtClean="0"/>
              <a:t>&lt;?</a:t>
            </a:r>
            <a:r>
              <a:rPr lang="fr-BE" dirty="0" err="1" smtClean="0"/>
              <a:t>php</a:t>
            </a:r>
            <a:endParaRPr lang="fr-BE" dirty="0" smtClean="0"/>
          </a:p>
          <a:p>
            <a:pPr marL="0" indent="0">
              <a:buFontTx/>
              <a:buNone/>
              <a:defRPr/>
            </a:pPr>
            <a:r>
              <a:rPr lang="fr-BE" dirty="0" smtClean="0"/>
              <a:t>// On envoie une « FORCE_MOYENNE » </a:t>
            </a:r>
            <a:br>
              <a:rPr lang="fr-BE" dirty="0" smtClean="0"/>
            </a:br>
            <a:r>
              <a:rPr lang="fr-BE" dirty="0" smtClean="0"/>
              <a:t>// en guise de force initiale.</a:t>
            </a:r>
          </a:p>
          <a:p>
            <a:pPr marL="0" indent="0">
              <a:buFontTx/>
              <a:buNone/>
              <a:defRPr/>
            </a:pPr>
            <a:r>
              <a:rPr lang="fr-BE" sz="3000" dirty="0" smtClean="0"/>
              <a:t>$perso = new Personnage(</a:t>
            </a:r>
            <a:r>
              <a:rPr lang="fr-BE" sz="3000" dirty="0" smtClean="0">
                <a:solidFill>
                  <a:srgbClr val="00B050"/>
                </a:solidFill>
              </a:rPr>
              <a:t>Personnage::FORCE_MOYENNE</a:t>
            </a:r>
            <a:r>
              <a:rPr lang="fr-BE" sz="3000" dirty="0" smtClean="0"/>
              <a:t>);</a:t>
            </a:r>
          </a:p>
          <a:p>
            <a:pPr marL="0" indent="0">
              <a:buFontTx/>
              <a:buNone/>
              <a:defRPr/>
            </a:pPr>
            <a:r>
              <a:rPr lang="fr-BE" dirty="0" smtClean="0"/>
              <a:t>?&gt;</a:t>
            </a:r>
          </a:p>
          <a:p>
            <a:pPr>
              <a:defRPr/>
            </a:pPr>
            <a:endParaRPr lang="fr-BE" dirty="0"/>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57F684D0-11ED-478D-8492-CD2F95B01185}" type="slidenum">
              <a:rPr lang="fr-FR" altLang="fr-FR">
                <a:latin typeface="Comic Sans MS" panose="030F0702030302020204" pitchFamily="66" charset="0"/>
              </a:rPr>
              <a:pPr/>
              <a:t>17</a:t>
            </a:fld>
            <a:endParaRPr lang="fr-FR" altLang="fr-FR">
              <a:latin typeface="Comic Sans MS" panose="030F0702030302020204" pitchFamily="66" charset="0"/>
            </a:endParaRPr>
          </a:p>
        </p:txBody>
      </p:sp>
    </p:spTree>
    <p:extLst>
      <p:ext uri="{BB962C8B-B14F-4D97-AF65-F5344CB8AC3E}">
        <p14:creationId xmlns:p14="http://schemas.microsoft.com/office/powerpoint/2010/main" val="2602192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a:xfrm>
            <a:off x="609600" y="304800"/>
            <a:ext cx="8382000" cy="1066800"/>
          </a:xfrm>
        </p:spPr>
        <p:txBody>
          <a:bodyPr/>
          <a:lstStyle/>
          <a:p>
            <a:r>
              <a:rPr lang="fr-BE" altLang="fr-FR" sz="4000" smtClean="0"/>
              <a:t>Mutateur avec constantes de classe </a:t>
            </a:r>
          </a:p>
        </p:txBody>
      </p:sp>
      <p:sp>
        <p:nvSpPr>
          <p:cNvPr id="12291" name="Espace réservé du contenu 2" descr="Rectangle: Click to edit Master text styles&#10;Second level&#10;Third level&#10;Fourth level&#10;Fifth level"/>
          <p:cNvSpPr>
            <a:spLocks noGrp="1"/>
          </p:cNvSpPr>
          <p:nvPr>
            <p:ph idx="1"/>
          </p:nvPr>
        </p:nvSpPr>
        <p:spPr>
          <a:xfrm>
            <a:off x="838200" y="1600200"/>
            <a:ext cx="8077200" cy="4572000"/>
          </a:xfrm>
        </p:spPr>
        <p:txBody>
          <a:bodyPr/>
          <a:lstStyle/>
          <a:p>
            <a:pPr marL="0" indent="0">
              <a:buFontTx/>
              <a:buNone/>
            </a:pPr>
            <a:r>
              <a:rPr lang="fr-BE" altLang="fr-FR" sz="2400" dirty="0" smtClean="0"/>
              <a:t>public </a:t>
            </a:r>
            <a:r>
              <a:rPr lang="fr-BE" altLang="fr-FR" sz="2400" dirty="0" err="1" smtClean="0"/>
              <a:t>function</a:t>
            </a:r>
            <a:r>
              <a:rPr lang="fr-BE" altLang="fr-FR" sz="2400" dirty="0" smtClean="0"/>
              <a:t> </a:t>
            </a:r>
            <a:r>
              <a:rPr lang="fr-BE" altLang="fr-FR" sz="2400" dirty="0" err="1" smtClean="0"/>
              <a:t>setForce</a:t>
            </a:r>
            <a:r>
              <a:rPr lang="fr-BE" altLang="fr-FR" sz="2400" dirty="0" smtClean="0"/>
              <a:t>($force) {</a:t>
            </a:r>
          </a:p>
          <a:p>
            <a:pPr marL="0" indent="0">
              <a:buFontTx/>
              <a:buNone/>
            </a:pPr>
            <a:r>
              <a:rPr lang="fr-BE" altLang="fr-FR" sz="1100" dirty="0" smtClean="0"/>
              <a:t>/* On vérifie qu'on nous donne bien en paramètre soit une « FORCE_PETITE », soit une « FORCE_MOYENNE », soit une « FORCE_GRANDE » QUI SONT DES CONSTANTES DE CETTE CLASSE */</a:t>
            </a:r>
          </a:p>
          <a:p>
            <a:pPr marL="0" indent="0">
              <a:buFontTx/>
              <a:buNone/>
            </a:pPr>
            <a:r>
              <a:rPr lang="fr-BE" altLang="fr-FR" sz="2400" dirty="0" smtClean="0"/>
              <a:t>    if (</a:t>
            </a:r>
            <a:r>
              <a:rPr lang="fr-BE" altLang="fr-FR" sz="2400" dirty="0" err="1" smtClean="0"/>
              <a:t>in_array</a:t>
            </a:r>
            <a:r>
              <a:rPr lang="fr-BE" altLang="fr-FR" sz="2400" dirty="0" smtClean="0"/>
              <a:t>($force, </a:t>
            </a:r>
            <a:br>
              <a:rPr lang="fr-BE" altLang="fr-FR" sz="2400" dirty="0" smtClean="0"/>
            </a:br>
            <a:r>
              <a:rPr lang="fr-BE" altLang="fr-FR" sz="2400" dirty="0" smtClean="0"/>
              <a:t>        </a:t>
            </a:r>
            <a:r>
              <a:rPr lang="fr-BE" altLang="fr-FR" sz="2400" dirty="0" err="1" smtClean="0"/>
              <a:t>array</a:t>
            </a:r>
            <a:r>
              <a:rPr lang="fr-BE" altLang="fr-FR" sz="2400" dirty="0" smtClean="0"/>
              <a:t>(</a:t>
            </a:r>
            <a:r>
              <a:rPr lang="fr-BE" altLang="fr-FR" sz="2400" dirty="0" smtClean="0">
                <a:solidFill>
                  <a:srgbClr val="00B050"/>
                </a:solidFill>
              </a:rPr>
              <a:t>self::FORCE_PETITE</a:t>
            </a:r>
            <a:r>
              <a:rPr lang="fr-BE" altLang="fr-FR" sz="2400" dirty="0" smtClean="0"/>
              <a:t>, </a:t>
            </a:r>
            <a:br>
              <a:rPr lang="fr-BE" altLang="fr-FR" sz="2400" dirty="0" smtClean="0"/>
            </a:br>
            <a:r>
              <a:rPr lang="fr-BE" altLang="fr-FR" sz="2400" dirty="0" smtClean="0"/>
              <a:t>        </a:t>
            </a:r>
            <a:r>
              <a:rPr lang="fr-BE" altLang="fr-FR" sz="2400" dirty="0" smtClean="0">
                <a:solidFill>
                  <a:srgbClr val="00B050"/>
                </a:solidFill>
              </a:rPr>
              <a:t>self::FORCE_MOYENNE</a:t>
            </a:r>
            <a:r>
              <a:rPr lang="fr-BE" altLang="fr-FR" sz="2400" dirty="0" smtClean="0"/>
              <a:t>, </a:t>
            </a:r>
            <a:r>
              <a:rPr lang="fr-BE" altLang="fr-FR" sz="2400" dirty="0" smtClean="0">
                <a:solidFill>
                  <a:srgbClr val="00B050"/>
                </a:solidFill>
              </a:rPr>
              <a:t>self::FORCE_GRANDE</a:t>
            </a:r>
            <a:r>
              <a:rPr lang="fr-BE" altLang="fr-FR" sz="2400" dirty="0" smtClean="0"/>
              <a:t>))) {</a:t>
            </a:r>
          </a:p>
          <a:p>
            <a:pPr marL="0" indent="0">
              <a:buFontTx/>
              <a:buNone/>
            </a:pPr>
            <a:r>
              <a:rPr lang="fr-BE" altLang="fr-FR" sz="2400" dirty="0" smtClean="0"/>
              <a:t>        </a:t>
            </a:r>
            <a:br>
              <a:rPr lang="fr-BE" altLang="fr-FR" sz="2400" dirty="0" smtClean="0"/>
            </a:br>
            <a:r>
              <a:rPr lang="fr-BE" altLang="fr-FR" sz="2400" dirty="0" smtClean="0"/>
              <a:t>        $</a:t>
            </a:r>
            <a:r>
              <a:rPr lang="fr-BE" altLang="fr-FR" sz="2400" dirty="0" err="1" smtClean="0"/>
              <a:t>this</a:t>
            </a:r>
            <a:r>
              <a:rPr lang="fr-BE" altLang="fr-FR" sz="2400" dirty="0" smtClean="0"/>
              <a:t>-&gt;_force = $force;</a:t>
            </a:r>
          </a:p>
          <a:p>
            <a:pPr marL="0" indent="0">
              <a:buFontTx/>
              <a:buNone/>
            </a:pPr>
            <a:r>
              <a:rPr lang="fr-BE" altLang="fr-FR" sz="2400" dirty="0" smtClean="0"/>
              <a:t>    }</a:t>
            </a:r>
          </a:p>
          <a:p>
            <a:pPr marL="0" indent="0">
              <a:buFontTx/>
              <a:buNone/>
            </a:pPr>
            <a:r>
              <a:rPr lang="fr-BE" altLang="fr-FR" sz="2400" dirty="0" smtClean="0"/>
              <a:t>}</a:t>
            </a:r>
          </a:p>
          <a:p>
            <a:pPr marL="0" indent="0">
              <a:buFontTx/>
              <a:buNone/>
            </a:pPr>
            <a:endParaRPr lang="fr-BE" altLang="fr-FR" sz="2400" dirty="0" smtClean="0"/>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DC5A2D98-878D-4674-B7F3-6DEA3F2B6254}" type="slidenum">
              <a:rPr lang="fr-FR" altLang="fr-FR">
                <a:latin typeface="Comic Sans MS" panose="030F0702030302020204" pitchFamily="66" charset="0"/>
              </a:rPr>
              <a:pPr/>
              <a:t>18</a:t>
            </a:fld>
            <a:endParaRPr lang="fr-FR" altLang="fr-FR">
              <a:latin typeface="Comic Sans MS" panose="030F0702030302020204" pitchFamily="66" charset="0"/>
            </a:endParaRPr>
          </a:p>
        </p:txBody>
      </p:sp>
      <p:sp>
        <p:nvSpPr>
          <p:cNvPr id="3" name="ZoneTexte 2"/>
          <p:cNvSpPr txBox="1"/>
          <p:nvPr/>
        </p:nvSpPr>
        <p:spPr>
          <a:xfrm>
            <a:off x="2286000" y="4724400"/>
            <a:ext cx="6324600" cy="12001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lgn="ctr">
              <a:defRPr/>
            </a:pPr>
            <a:r>
              <a:rPr lang="en-US" dirty="0"/>
              <a:t>Use $this to refer to the current object. </a:t>
            </a:r>
            <a:br>
              <a:rPr lang="en-US" dirty="0"/>
            </a:br>
            <a:r>
              <a:rPr lang="en-US" dirty="0"/>
              <a:t>Use self to refer to the current class. </a:t>
            </a:r>
          </a:p>
          <a:p>
            <a:pPr algn="ctr">
              <a:defRPr/>
            </a:pPr>
            <a:r>
              <a:rPr lang="en-US" dirty="0"/>
              <a:t>In other words, use $this-&gt;member for non-static members, </a:t>
            </a:r>
            <a:br>
              <a:rPr lang="en-US" dirty="0"/>
            </a:br>
            <a:r>
              <a:rPr lang="en-US" dirty="0"/>
              <a:t>use self::$member for static members.</a:t>
            </a:r>
            <a:endParaRPr lang="fr-BE" dirty="0"/>
          </a:p>
        </p:txBody>
      </p:sp>
    </p:spTree>
    <p:extLst>
      <p:ext uri="{BB962C8B-B14F-4D97-AF65-F5344CB8AC3E}">
        <p14:creationId xmlns:p14="http://schemas.microsoft.com/office/powerpoint/2010/main" val="309522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a:xfrm>
            <a:off x="609600" y="304800"/>
            <a:ext cx="8458200" cy="1066800"/>
          </a:xfrm>
        </p:spPr>
        <p:txBody>
          <a:bodyPr/>
          <a:lstStyle/>
          <a:p>
            <a:r>
              <a:rPr lang="fr-BE" altLang="fr-FR" sz="4000" smtClean="0"/>
              <a:t>Les attributs et méthodes statiques</a:t>
            </a:r>
          </a:p>
        </p:txBody>
      </p:sp>
      <p:sp>
        <p:nvSpPr>
          <p:cNvPr id="3" name="Espace réservé du contenu 2" descr="Rectangle: Click to edit Master text styles&#10;Second level&#10;Third level&#10;Fourth level&#10;Fifth level"/>
          <p:cNvSpPr>
            <a:spLocks noGrp="1"/>
          </p:cNvSpPr>
          <p:nvPr>
            <p:ph idx="1"/>
          </p:nvPr>
        </p:nvSpPr>
        <p:spPr>
          <a:xfrm>
            <a:off x="838200" y="1517072"/>
            <a:ext cx="8001000" cy="5340927"/>
          </a:xfrm>
        </p:spPr>
        <p:txBody>
          <a:bodyPr/>
          <a:lstStyle/>
          <a:p>
            <a:pPr marL="0" indent="0">
              <a:buFontTx/>
              <a:buNone/>
              <a:defRPr/>
            </a:pPr>
            <a:r>
              <a:rPr lang="fr-BE" sz="2200" dirty="0" smtClean="0"/>
              <a:t>class Compteur {</a:t>
            </a:r>
          </a:p>
          <a:p>
            <a:pPr marL="0" indent="0">
              <a:buNone/>
              <a:defRPr/>
            </a:pPr>
            <a:r>
              <a:rPr lang="fr-BE" sz="2200" dirty="0"/>
              <a:t> </a:t>
            </a:r>
            <a:r>
              <a:rPr lang="fr-BE" sz="2200" dirty="0" smtClean="0"/>
              <a:t>   </a:t>
            </a:r>
            <a:r>
              <a:rPr lang="fr-BE" sz="2200" dirty="0"/>
              <a:t>// Déclaration l'attribut statique $</a:t>
            </a:r>
            <a:r>
              <a:rPr lang="fr-BE" sz="2200" dirty="0" smtClean="0"/>
              <a:t>compteur</a:t>
            </a:r>
          </a:p>
          <a:p>
            <a:pPr marL="0" indent="0">
              <a:buNone/>
              <a:defRPr/>
            </a:pPr>
            <a:r>
              <a:rPr lang="fr-BE" sz="2200" dirty="0"/>
              <a:t> </a:t>
            </a:r>
            <a:r>
              <a:rPr lang="fr-BE" sz="2200" dirty="0" smtClean="0"/>
              <a:t>   </a:t>
            </a:r>
            <a:r>
              <a:rPr lang="fr-BE" sz="2200" dirty="0" err="1" smtClean="0"/>
              <a:t>private</a:t>
            </a:r>
            <a:r>
              <a:rPr lang="fr-BE" sz="2200" dirty="0" smtClean="0"/>
              <a:t> </a:t>
            </a:r>
            <a:r>
              <a:rPr lang="fr-BE" sz="2200" dirty="0" err="1" smtClean="0">
                <a:solidFill>
                  <a:srgbClr val="00B050"/>
                </a:solidFill>
              </a:rPr>
              <a:t>static</a:t>
            </a:r>
            <a:r>
              <a:rPr lang="fr-BE" sz="2200" dirty="0" smtClean="0"/>
              <a:t> $_compteur = 0;    </a:t>
            </a:r>
            <a:br>
              <a:rPr lang="fr-BE" sz="2200" dirty="0" smtClean="0"/>
            </a:br>
            <a:r>
              <a:rPr lang="fr-BE" sz="2200" dirty="0" smtClean="0"/>
              <a:t>    </a:t>
            </a:r>
            <a:br>
              <a:rPr lang="fr-BE" sz="2200" dirty="0" smtClean="0"/>
            </a:br>
            <a:r>
              <a:rPr lang="fr-BE" sz="2200" dirty="0" smtClean="0"/>
              <a:t>    public </a:t>
            </a:r>
            <a:r>
              <a:rPr lang="fr-BE" sz="2200" dirty="0" err="1" smtClean="0"/>
              <a:t>function</a:t>
            </a:r>
            <a:r>
              <a:rPr lang="fr-BE" sz="2200" dirty="0" smtClean="0"/>
              <a:t> __</a:t>
            </a:r>
            <a:r>
              <a:rPr lang="fr-BE" sz="2200" dirty="0" err="1" smtClean="0"/>
              <a:t>construct</a:t>
            </a:r>
            <a:r>
              <a:rPr lang="fr-BE" sz="2200" dirty="0" smtClean="0"/>
              <a:t>() {</a:t>
            </a:r>
          </a:p>
          <a:p>
            <a:pPr marL="0" indent="0">
              <a:buFontTx/>
              <a:buNone/>
              <a:defRPr/>
            </a:pPr>
            <a:r>
              <a:rPr lang="fr-BE" sz="2200" dirty="0" smtClean="0"/>
              <a:t>        // Modification de la variable statique $compteur</a:t>
            </a:r>
            <a:br>
              <a:rPr lang="fr-BE" sz="2200" dirty="0" smtClean="0"/>
            </a:br>
            <a:r>
              <a:rPr lang="fr-BE" sz="2200" dirty="0" smtClean="0"/>
              <a:t>    </a:t>
            </a:r>
            <a:r>
              <a:rPr lang="fr-BE" sz="2200" dirty="0"/>
              <a:t> </a:t>
            </a:r>
            <a:r>
              <a:rPr lang="fr-BE" sz="2200" dirty="0" smtClean="0"/>
              <a:t>   </a:t>
            </a:r>
            <a:r>
              <a:rPr lang="fr-BE" sz="2200" dirty="0" smtClean="0">
                <a:solidFill>
                  <a:srgbClr val="00B050"/>
                </a:solidFill>
              </a:rPr>
              <a:t>self::$_compteur</a:t>
            </a:r>
            <a:r>
              <a:rPr lang="fr-BE" sz="2200" dirty="0" smtClean="0"/>
              <a:t>++;</a:t>
            </a:r>
          </a:p>
          <a:p>
            <a:pPr marL="0" indent="0">
              <a:spcBef>
                <a:spcPts val="0"/>
              </a:spcBef>
              <a:buFontTx/>
              <a:buNone/>
              <a:defRPr/>
            </a:pPr>
            <a:r>
              <a:rPr lang="fr-BE" sz="2200" dirty="0" smtClean="0"/>
              <a:t>    }</a:t>
            </a:r>
            <a:br>
              <a:rPr lang="fr-BE" sz="2200" dirty="0" smtClean="0"/>
            </a:br>
            <a:r>
              <a:rPr lang="fr-BE" sz="900" dirty="0"/>
              <a:t> </a:t>
            </a:r>
            <a:r>
              <a:rPr lang="fr-BE" sz="1050" dirty="0" smtClean="0"/>
              <a:t>    </a:t>
            </a:r>
            <a:r>
              <a:rPr lang="fr-BE" sz="1400" dirty="0" smtClean="0"/>
              <a:t> </a:t>
            </a:r>
            <a:endParaRPr lang="fr-BE" sz="2200" dirty="0" smtClean="0"/>
          </a:p>
          <a:p>
            <a:pPr marL="0" indent="0">
              <a:buFontTx/>
              <a:buNone/>
              <a:defRPr/>
            </a:pPr>
            <a:r>
              <a:rPr lang="fr-BE" sz="2200" dirty="0" smtClean="0"/>
              <a:t>    </a:t>
            </a:r>
            <a:r>
              <a:rPr lang="fr-BE" sz="2200" dirty="0"/>
              <a:t>// Méthode </a:t>
            </a:r>
            <a:r>
              <a:rPr lang="fr-BE" sz="2200" dirty="0" smtClean="0"/>
              <a:t>statique</a:t>
            </a:r>
            <a:br>
              <a:rPr lang="fr-BE" sz="2200" dirty="0" smtClean="0"/>
            </a:br>
            <a:r>
              <a:rPr lang="fr-BE" sz="2200" dirty="0" smtClean="0"/>
              <a:t>    public </a:t>
            </a:r>
            <a:r>
              <a:rPr lang="fr-BE" sz="2200" dirty="0" err="1" smtClean="0">
                <a:solidFill>
                  <a:srgbClr val="00B050"/>
                </a:solidFill>
              </a:rPr>
              <a:t>static</a:t>
            </a:r>
            <a:r>
              <a:rPr lang="fr-BE" sz="2200" dirty="0" smtClean="0">
                <a:solidFill>
                  <a:srgbClr val="00B050"/>
                </a:solidFill>
              </a:rPr>
              <a:t> </a:t>
            </a:r>
            <a:r>
              <a:rPr lang="fr-BE" sz="2200" dirty="0" err="1" smtClean="0">
                <a:solidFill>
                  <a:srgbClr val="00B050"/>
                </a:solidFill>
              </a:rPr>
              <a:t>function</a:t>
            </a:r>
            <a:r>
              <a:rPr lang="fr-BE" sz="2200" dirty="0" smtClean="0">
                <a:solidFill>
                  <a:srgbClr val="00B050"/>
                </a:solidFill>
              </a:rPr>
              <a:t> </a:t>
            </a:r>
            <a:r>
              <a:rPr lang="fr-BE" sz="2200" dirty="0" err="1" smtClean="0"/>
              <a:t>getCompteur</a:t>
            </a:r>
            <a:r>
              <a:rPr lang="fr-BE" sz="2200" dirty="0" smtClean="0"/>
              <a:t>() {</a:t>
            </a:r>
          </a:p>
          <a:p>
            <a:pPr marL="0" indent="0">
              <a:buFontTx/>
              <a:buNone/>
              <a:defRPr/>
            </a:pPr>
            <a:r>
              <a:rPr lang="fr-BE" sz="2200" dirty="0" smtClean="0"/>
              <a:t>        return </a:t>
            </a:r>
            <a:r>
              <a:rPr lang="fr-BE" sz="2200" dirty="0" smtClean="0">
                <a:solidFill>
                  <a:srgbClr val="00B050"/>
                </a:solidFill>
              </a:rPr>
              <a:t>self::$_compteur</a:t>
            </a:r>
            <a:r>
              <a:rPr lang="fr-BE" sz="2200" dirty="0" smtClean="0"/>
              <a:t>;</a:t>
            </a:r>
          </a:p>
          <a:p>
            <a:pPr marL="0" indent="0">
              <a:buFontTx/>
              <a:buNone/>
              <a:defRPr/>
            </a:pPr>
            <a:r>
              <a:rPr lang="fr-BE" sz="2200" dirty="0" smtClean="0"/>
              <a:t>    }</a:t>
            </a:r>
          </a:p>
          <a:p>
            <a:pPr marL="0" indent="0">
              <a:buFontTx/>
              <a:buNone/>
              <a:defRPr/>
            </a:pPr>
            <a:r>
              <a:rPr lang="fr-BE" sz="2200" dirty="0" smtClean="0"/>
              <a:t>}</a:t>
            </a:r>
          </a:p>
          <a:p>
            <a:pPr marL="0" indent="0">
              <a:buFontTx/>
              <a:buNone/>
              <a:defRPr/>
            </a:pPr>
            <a:r>
              <a:rPr lang="fr-BE" sz="1600" dirty="0" smtClean="0"/>
              <a:t> </a:t>
            </a:r>
            <a:endParaRPr lang="fr-BE" sz="1200" dirty="0"/>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D30A6253-97BF-4335-BE99-D69B2BE9D173}" type="slidenum">
              <a:rPr lang="fr-FR" altLang="fr-FR">
                <a:latin typeface="Comic Sans MS" panose="030F0702030302020204" pitchFamily="66" charset="0"/>
              </a:rPr>
              <a:pPr/>
              <a:t>19</a:t>
            </a:fld>
            <a:endParaRPr lang="fr-FR" altLang="fr-FR">
              <a:latin typeface="Comic Sans MS" panose="030F0702030302020204" pitchFamily="66" charset="0"/>
            </a:endParaRPr>
          </a:p>
        </p:txBody>
      </p:sp>
    </p:spTree>
    <p:extLst>
      <p:ext uri="{BB962C8B-B14F-4D97-AF65-F5344CB8AC3E}">
        <p14:creationId xmlns:p14="http://schemas.microsoft.com/office/powerpoint/2010/main" val="257390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Vu en semaine 1</a:t>
            </a:r>
            <a:endParaRPr lang="fr-BE" dirty="0"/>
          </a:p>
        </p:txBody>
      </p:sp>
      <p:sp>
        <p:nvSpPr>
          <p:cNvPr id="3" name="Espace réservé du contenu 2"/>
          <p:cNvSpPr>
            <a:spLocks noGrp="1"/>
          </p:cNvSpPr>
          <p:nvPr>
            <p:ph idx="1"/>
          </p:nvPr>
        </p:nvSpPr>
        <p:spPr/>
        <p:txBody>
          <a:bodyPr/>
          <a:lstStyle/>
          <a:p>
            <a:r>
              <a:rPr lang="fr-BE" dirty="0"/>
              <a:t>Formulaires HTML</a:t>
            </a:r>
          </a:p>
          <a:p>
            <a:r>
              <a:rPr lang="fr-BE" dirty="0"/>
              <a:t>Variables en PHP</a:t>
            </a:r>
          </a:p>
          <a:p>
            <a:r>
              <a:rPr lang="fr-BE" dirty="0"/>
              <a:t>Constantes en PHP</a:t>
            </a:r>
          </a:p>
          <a:p>
            <a:r>
              <a:rPr lang="fr-BE" dirty="0"/>
              <a:t>Utilisations de fonctions en PHP</a:t>
            </a:r>
          </a:p>
          <a:p>
            <a:r>
              <a:rPr lang="fr-BE" dirty="0">
                <a:solidFill>
                  <a:srgbClr val="00B050"/>
                </a:solidFill>
              </a:rPr>
              <a:t>Architecture MVC Orientée Objet</a:t>
            </a:r>
          </a:p>
          <a:p>
            <a:r>
              <a:rPr lang="fr-BE" dirty="0"/>
              <a:t>Introduction à </a:t>
            </a:r>
            <a:r>
              <a:rPr lang="fr-BE" dirty="0" smtClean="0"/>
              <a:t>Git</a:t>
            </a:r>
            <a:endParaRPr lang="fr-BE" dirty="0"/>
          </a:p>
        </p:txBody>
      </p:sp>
      <p:sp>
        <p:nvSpPr>
          <p:cNvPr id="4" name="Espace réservé de la date 3"/>
          <p:cNvSpPr>
            <a:spLocks noGrp="1"/>
          </p:cNvSpPr>
          <p:nvPr>
            <p:ph type="dt" sz="half" idx="10"/>
          </p:nvPr>
        </p:nvSpPr>
        <p:spPr/>
        <p:txBody>
          <a:bodyPr/>
          <a:lstStyle/>
          <a:p>
            <a:pPr>
              <a:defRPr/>
            </a:pPr>
            <a:r>
              <a:rPr lang="fr-FR" smtClean="0"/>
              <a:t>Cours 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BBCF98F6-3C7F-4212-8446-46FC2FB75135}" type="slidenum">
              <a:rPr lang="fr-FR" smtClean="0"/>
              <a:pPr>
                <a:defRPr/>
              </a:pPr>
              <a:t>2</a:t>
            </a:fld>
            <a:endParaRPr lang="fr-FR"/>
          </a:p>
        </p:txBody>
      </p:sp>
    </p:spTree>
    <p:extLst>
      <p:ext uri="{BB962C8B-B14F-4D97-AF65-F5344CB8AC3E}">
        <p14:creationId xmlns:p14="http://schemas.microsoft.com/office/powerpoint/2010/main" val="170595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a:xfrm>
            <a:off x="609600" y="304800"/>
            <a:ext cx="8458200" cy="1066800"/>
          </a:xfrm>
        </p:spPr>
        <p:txBody>
          <a:bodyPr/>
          <a:lstStyle/>
          <a:p>
            <a:r>
              <a:rPr lang="fr-BE" altLang="fr-FR" sz="4000" smtClean="0"/>
              <a:t>Les attributs et méthodes statiques</a:t>
            </a:r>
          </a:p>
        </p:txBody>
      </p:sp>
      <p:sp>
        <p:nvSpPr>
          <p:cNvPr id="4" name="Espace réservé de la date 3"/>
          <p:cNvSpPr>
            <a:spLocks noGrp="1"/>
          </p:cNvSpPr>
          <p:nvPr>
            <p:ph type="dt" sz="quarter" idx="10"/>
          </p:nvPr>
        </p:nvSpPr>
        <p:spPr/>
        <p:txBody>
          <a:bodyPr/>
          <a:lstStyle/>
          <a:p>
            <a:pPr>
              <a:defRPr/>
            </a:pPr>
            <a:r>
              <a:rPr lang="fr-FR" dirty="0"/>
              <a:t>Cours </a:t>
            </a:r>
            <a:r>
              <a:rPr lang="fr-FR" dirty="0" smtClean="0"/>
              <a:t>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D30A6253-97BF-4335-BE99-D69B2BE9D173}" type="slidenum">
              <a:rPr lang="fr-FR" altLang="fr-FR">
                <a:latin typeface="Comic Sans MS" panose="030F0702030302020204" pitchFamily="66" charset="0"/>
              </a:rPr>
              <a:pPr/>
              <a:t>20</a:t>
            </a:fld>
            <a:endParaRPr lang="fr-FR" altLang="fr-FR">
              <a:latin typeface="Comic Sans MS" panose="030F0702030302020204" pitchFamily="66" charset="0"/>
            </a:endParaRPr>
          </a:p>
        </p:txBody>
      </p:sp>
      <p:sp>
        <p:nvSpPr>
          <p:cNvPr id="2" name="Espace réservé du contenu 1"/>
          <p:cNvSpPr>
            <a:spLocks noGrp="1"/>
          </p:cNvSpPr>
          <p:nvPr>
            <p:ph idx="1"/>
          </p:nvPr>
        </p:nvSpPr>
        <p:spPr/>
        <p:txBody>
          <a:bodyPr/>
          <a:lstStyle/>
          <a:p>
            <a:pPr marL="0" indent="0">
              <a:buFontTx/>
              <a:buNone/>
              <a:defRPr/>
            </a:pPr>
            <a:r>
              <a:rPr lang="fr-BE" dirty="0"/>
              <a:t>$test1 = new </a:t>
            </a:r>
            <a:r>
              <a:rPr lang="fr-BE" dirty="0" smtClean="0"/>
              <a:t>Compteur();</a:t>
            </a:r>
            <a:endParaRPr lang="fr-BE" dirty="0"/>
          </a:p>
          <a:p>
            <a:pPr marL="0" indent="0">
              <a:buFontTx/>
              <a:buNone/>
              <a:defRPr/>
            </a:pPr>
            <a:r>
              <a:rPr lang="fr-BE" dirty="0"/>
              <a:t>$test2 = new </a:t>
            </a:r>
            <a:r>
              <a:rPr lang="fr-BE" dirty="0" smtClean="0"/>
              <a:t>Compteur;</a:t>
            </a:r>
            <a:endParaRPr lang="fr-BE" dirty="0"/>
          </a:p>
          <a:p>
            <a:pPr marL="0" indent="0">
              <a:buFontTx/>
              <a:buNone/>
              <a:defRPr/>
            </a:pPr>
            <a:r>
              <a:rPr lang="fr-BE" dirty="0"/>
              <a:t>$test3 = new </a:t>
            </a:r>
            <a:r>
              <a:rPr lang="fr-BE" dirty="0" smtClean="0"/>
              <a:t>Compteur;</a:t>
            </a:r>
            <a:endParaRPr lang="fr-BE" dirty="0"/>
          </a:p>
          <a:p>
            <a:pPr marL="0" indent="0">
              <a:buFontTx/>
              <a:buNone/>
              <a:defRPr/>
            </a:pPr>
            <a:r>
              <a:rPr lang="fr-BE" dirty="0"/>
              <a:t> </a:t>
            </a:r>
          </a:p>
          <a:p>
            <a:pPr marL="0" indent="0">
              <a:buFontTx/>
              <a:buNone/>
              <a:defRPr/>
            </a:pPr>
            <a:r>
              <a:rPr lang="fr-BE" dirty="0" err="1"/>
              <a:t>echo</a:t>
            </a:r>
            <a:r>
              <a:rPr lang="fr-BE" dirty="0"/>
              <a:t> </a:t>
            </a:r>
            <a:r>
              <a:rPr lang="fr-BE" dirty="0">
                <a:solidFill>
                  <a:srgbClr val="00B050"/>
                </a:solidFill>
              </a:rPr>
              <a:t>Compteur::</a:t>
            </a:r>
            <a:r>
              <a:rPr lang="fr-BE" dirty="0" err="1">
                <a:solidFill>
                  <a:srgbClr val="00B050"/>
                </a:solidFill>
              </a:rPr>
              <a:t>getCompteur</a:t>
            </a:r>
            <a:r>
              <a:rPr lang="fr-BE" dirty="0">
                <a:solidFill>
                  <a:srgbClr val="00B050"/>
                </a:solidFill>
              </a:rPr>
              <a:t>()</a:t>
            </a:r>
            <a:r>
              <a:rPr lang="fr-BE" dirty="0"/>
              <a:t>;</a:t>
            </a:r>
          </a:p>
          <a:p>
            <a:pPr marL="0" indent="0">
              <a:buFontTx/>
              <a:buNone/>
              <a:defRPr/>
            </a:pPr>
            <a:endParaRPr lang="fr-BE" dirty="0"/>
          </a:p>
        </p:txBody>
      </p:sp>
    </p:spTree>
    <p:extLst>
      <p:ext uri="{BB962C8B-B14F-4D97-AF65-F5344CB8AC3E}">
        <p14:creationId xmlns:p14="http://schemas.microsoft.com/office/powerpoint/2010/main" val="257345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a date 3"/>
          <p:cNvSpPr>
            <a:spLocks noGrp="1"/>
          </p:cNvSpPr>
          <p:nvPr>
            <p:ph type="dt" sz="quarter" idx="10"/>
          </p:nvPr>
        </p:nvSpPr>
        <p:spPr/>
        <p:txBody>
          <a:bodyPr/>
          <a:lstStyle/>
          <a:p>
            <a:pPr>
              <a:defRPr/>
            </a:pPr>
            <a:r>
              <a:rPr lang="fr-FR" dirty="0" smtClean="0"/>
              <a:t>Cours 2</a:t>
            </a:r>
          </a:p>
        </p:txBody>
      </p:sp>
      <p:sp>
        <p:nvSpPr>
          <p:cNvPr id="14339"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4340" name="Espace réservé du numéro de diapositive 5"/>
          <p:cNvSpPr>
            <a:spLocks noGrp="1"/>
          </p:cNvSpPr>
          <p:nvPr>
            <p:ph type="sldNum" sz="quarter" idx="12"/>
          </p:nvPr>
        </p:nvSpPr>
        <p:spPr/>
        <p:txBody>
          <a:bodyPr/>
          <a:lstStyle/>
          <a:p>
            <a:pPr>
              <a:defRPr/>
            </a:pPr>
            <a:r>
              <a:rPr lang="fr-FR" smtClean="0"/>
              <a:t>Diapositive </a:t>
            </a:r>
            <a:fld id="{D619E163-E82E-49FD-8151-8FA5B72E9CF3}" type="slidenum">
              <a:rPr lang="fr-FR" smtClean="0"/>
              <a:pPr>
                <a:defRPr/>
              </a:pPr>
              <a:t>21</a:t>
            </a:fld>
            <a:endParaRPr lang="fr-FR" smtClean="0"/>
          </a:p>
        </p:txBody>
      </p:sp>
      <p:sp>
        <p:nvSpPr>
          <p:cNvPr id="14341" name="Rectangle 2"/>
          <p:cNvSpPr>
            <a:spLocks noGrp="1" noChangeArrowheads="1"/>
          </p:cNvSpPr>
          <p:nvPr>
            <p:ph type="title"/>
          </p:nvPr>
        </p:nvSpPr>
        <p:spPr/>
        <p:txBody>
          <a:bodyPr/>
          <a:lstStyle/>
          <a:p>
            <a:pPr eaLnBrk="1" hangingPunct="1"/>
            <a:r>
              <a:rPr lang="fr-BE" smtClean="0"/>
              <a:t>Fonctions</a:t>
            </a:r>
            <a:endParaRPr lang="fr-FR" smtClean="0"/>
          </a:p>
        </p:txBody>
      </p:sp>
      <p:sp>
        <p:nvSpPr>
          <p:cNvPr id="1434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fr-BE" dirty="0" smtClean="0"/>
              <a:t>PHP offre plein </a:t>
            </a:r>
            <a:r>
              <a:rPr lang="fr-BE" dirty="0" err="1" smtClean="0"/>
              <a:t>plein</a:t>
            </a:r>
            <a:r>
              <a:rPr lang="fr-BE" dirty="0" smtClean="0"/>
              <a:t> </a:t>
            </a:r>
            <a:r>
              <a:rPr lang="fr-BE" dirty="0" err="1" smtClean="0"/>
              <a:t>plein</a:t>
            </a:r>
            <a:r>
              <a:rPr lang="fr-BE" dirty="0" smtClean="0"/>
              <a:t> de </a:t>
            </a:r>
            <a:r>
              <a:rPr lang="fr-BE" dirty="0" smtClean="0">
                <a:solidFill>
                  <a:srgbClr val="00B050"/>
                </a:solidFill>
              </a:rPr>
              <a:t>fonctions prédéfinies</a:t>
            </a:r>
          </a:p>
          <a:p>
            <a:pPr lvl="1" eaLnBrk="1" hangingPunct="1"/>
            <a:r>
              <a:rPr lang="fr-BE" dirty="0" smtClean="0"/>
              <a:t>Manipulation des </a:t>
            </a:r>
            <a:r>
              <a:rPr lang="fr-BE" dirty="0" smtClean="0">
                <a:solidFill>
                  <a:srgbClr val="00B050"/>
                </a:solidFill>
              </a:rPr>
              <a:t>chaînes de caractères</a:t>
            </a:r>
          </a:p>
          <a:p>
            <a:pPr lvl="1" eaLnBrk="1" hangingPunct="1"/>
            <a:r>
              <a:rPr lang="fr-FR" dirty="0"/>
              <a:t>Gestion des </a:t>
            </a:r>
            <a:r>
              <a:rPr lang="fr-FR" dirty="0">
                <a:solidFill>
                  <a:srgbClr val="00B050"/>
                </a:solidFill>
              </a:rPr>
              <a:t>dates</a:t>
            </a:r>
            <a:r>
              <a:rPr lang="fr-FR" dirty="0"/>
              <a:t> et des heures</a:t>
            </a:r>
          </a:p>
          <a:p>
            <a:pPr lvl="1" eaLnBrk="1" hangingPunct="1"/>
            <a:r>
              <a:rPr lang="fr-BE" dirty="0" smtClean="0"/>
              <a:t>Gestion des </a:t>
            </a:r>
            <a:r>
              <a:rPr lang="fr-BE" dirty="0" smtClean="0">
                <a:solidFill>
                  <a:srgbClr val="00B050"/>
                </a:solidFill>
              </a:rPr>
              <a:t>tableaux</a:t>
            </a:r>
          </a:p>
          <a:p>
            <a:pPr lvl="1" eaLnBrk="1" hangingPunct="1"/>
            <a:r>
              <a:rPr lang="fr-BE" dirty="0" smtClean="0"/>
              <a:t>Gestion des fichiers et des dossiers</a:t>
            </a:r>
          </a:p>
          <a:p>
            <a:pPr lvl="1" eaLnBrk="1" hangingPunct="1"/>
            <a:r>
              <a:rPr lang="fr-BE" dirty="0" smtClean="0"/>
              <a:t>Accès aux </a:t>
            </a:r>
            <a:r>
              <a:rPr lang="fr-BE" dirty="0" smtClean="0">
                <a:solidFill>
                  <a:srgbClr val="00B050"/>
                </a:solidFill>
              </a:rPr>
              <a:t>bases de données</a:t>
            </a:r>
          </a:p>
          <a:p>
            <a:pPr lvl="1" eaLnBrk="1" hangingPunct="1"/>
            <a:r>
              <a:rPr lang="fr-FR" dirty="0" smtClean="0"/>
              <a:t>Fonctionnalités pour des réseaux et </a:t>
            </a:r>
            <a:r>
              <a:rPr lang="fr-FR" dirty="0" smtClean="0">
                <a:solidFill>
                  <a:srgbClr val="00B050"/>
                </a:solidFill>
              </a:rPr>
              <a:t>Internet</a:t>
            </a:r>
            <a:endParaRPr lang="fr-BE" dirty="0" smtClean="0">
              <a:solidFill>
                <a:srgbClr val="00B05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a date 3"/>
          <p:cNvSpPr>
            <a:spLocks noGrp="1"/>
          </p:cNvSpPr>
          <p:nvPr>
            <p:ph type="dt" sz="quarter" idx="10"/>
          </p:nvPr>
        </p:nvSpPr>
        <p:spPr/>
        <p:txBody>
          <a:bodyPr/>
          <a:lstStyle/>
          <a:p>
            <a:pPr>
              <a:defRPr/>
            </a:pPr>
            <a:r>
              <a:rPr lang="fr-FR" dirty="0" smtClean="0"/>
              <a:t>Cours 2</a:t>
            </a:r>
          </a:p>
        </p:txBody>
      </p:sp>
      <p:sp>
        <p:nvSpPr>
          <p:cNvPr id="15363"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5364" name="Espace réservé du numéro de diapositive 5"/>
          <p:cNvSpPr>
            <a:spLocks noGrp="1"/>
          </p:cNvSpPr>
          <p:nvPr>
            <p:ph type="sldNum" sz="quarter" idx="12"/>
          </p:nvPr>
        </p:nvSpPr>
        <p:spPr/>
        <p:txBody>
          <a:bodyPr/>
          <a:lstStyle/>
          <a:p>
            <a:pPr>
              <a:defRPr/>
            </a:pPr>
            <a:r>
              <a:rPr lang="fr-FR" smtClean="0"/>
              <a:t>Diapositive </a:t>
            </a:r>
            <a:fld id="{961ECBC6-0B94-4844-821A-3D00E65A6804}" type="slidenum">
              <a:rPr lang="fr-FR" smtClean="0"/>
              <a:pPr>
                <a:defRPr/>
              </a:pPr>
              <a:t>22</a:t>
            </a:fld>
            <a:endParaRPr lang="fr-FR" smtClean="0"/>
          </a:p>
        </p:txBody>
      </p:sp>
      <p:sp>
        <p:nvSpPr>
          <p:cNvPr id="15365" name="Rectangle 2"/>
          <p:cNvSpPr>
            <a:spLocks noGrp="1" noChangeArrowheads="1"/>
          </p:cNvSpPr>
          <p:nvPr>
            <p:ph type="title"/>
          </p:nvPr>
        </p:nvSpPr>
        <p:spPr/>
        <p:txBody>
          <a:bodyPr/>
          <a:lstStyle/>
          <a:p>
            <a:pPr eaLnBrk="1" hangingPunct="1"/>
            <a:r>
              <a:rPr lang="fr-FR" smtClean="0"/>
              <a:t>Définition de fonction </a:t>
            </a:r>
          </a:p>
        </p:txBody>
      </p:sp>
      <p:sp>
        <p:nvSpPr>
          <p:cNvPr id="15366" name="Rectangle 3" descr="Rectangle: Click to edit Master text styles&#10;Second level&#10;Third level&#10;Fourth level&#10;Fifth level"/>
          <p:cNvSpPr>
            <a:spLocks noGrp="1" noChangeArrowheads="1"/>
          </p:cNvSpPr>
          <p:nvPr>
            <p:ph type="body" idx="1"/>
          </p:nvPr>
        </p:nvSpPr>
        <p:spPr>
          <a:xfrm>
            <a:off x="838200" y="1600200"/>
            <a:ext cx="8001000" cy="4572000"/>
          </a:xfrm>
        </p:spPr>
        <p:txBody>
          <a:bodyPr/>
          <a:lstStyle/>
          <a:p>
            <a:pPr eaLnBrk="1" hangingPunct="1">
              <a:buFontTx/>
              <a:buNone/>
            </a:pPr>
            <a:r>
              <a:rPr lang="en-US" sz="2800" dirty="0" smtClean="0"/>
              <a:t>&lt;?</a:t>
            </a:r>
            <a:r>
              <a:rPr lang="en-US" sz="2800" dirty="0" err="1"/>
              <a:t>php</a:t>
            </a:r>
            <a:endParaRPr lang="en-US" sz="2800" dirty="0"/>
          </a:p>
          <a:p>
            <a:pPr eaLnBrk="1" hangingPunct="1">
              <a:buFontTx/>
              <a:buNone/>
            </a:pPr>
            <a:r>
              <a:rPr lang="en-US" sz="2800" dirty="0" smtClean="0"/>
              <a:t>    </a:t>
            </a:r>
            <a:r>
              <a:rPr lang="en-US" sz="2800" dirty="0" smtClean="0">
                <a:solidFill>
                  <a:srgbClr val="00B050"/>
                </a:solidFill>
              </a:rPr>
              <a:t>function</a:t>
            </a:r>
            <a:r>
              <a:rPr lang="en-US" sz="2800" dirty="0" smtClean="0"/>
              <a:t> </a:t>
            </a:r>
            <a:r>
              <a:rPr lang="en-US" sz="2800" dirty="0" err="1" smtClean="0">
                <a:solidFill>
                  <a:srgbClr val="00B050"/>
                </a:solidFill>
              </a:rPr>
              <a:t>mafonction</a:t>
            </a:r>
            <a:r>
              <a:rPr lang="en-US" sz="2800" dirty="0" smtClean="0"/>
              <a:t>(</a:t>
            </a:r>
            <a:r>
              <a:rPr lang="en-US" sz="2800" dirty="0" smtClean="0">
                <a:solidFill>
                  <a:srgbClr val="00B050"/>
                </a:solidFill>
              </a:rPr>
              <a:t>$arg_1</a:t>
            </a:r>
            <a:r>
              <a:rPr lang="en-US" sz="2800" dirty="0" smtClean="0"/>
              <a:t>, $arg_2, /* ..., */ </a:t>
            </a:r>
          </a:p>
          <a:p>
            <a:pPr eaLnBrk="1" hangingPunct="1">
              <a:buFontTx/>
              <a:buNone/>
            </a:pPr>
            <a:r>
              <a:rPr lang="en-US" sz="2800" dirty="0"/>
              <a:t> </a:t>
            </a:r>
            <a:r>
              <a:rPr lang="en-US" sz="2800" dirty="0" smtClean="0"/>
              <a:t>                                                          </a:t>
            </a:r>
            <a:r>
              <a:rPr lang="en-US" sz="2800" dirty="0" smtClean="0">
                <a:solidFill>
                  <a:srgbClr val="00B050"/>
                </a:solidFill>
              </a:rPr>
              <a:t>$</a:t>
            </a:r>
            <a:r>
              <a:rPr lang="en-US" sz="2800" dirty="0" err="1" smtClean="0">
                <a:solidFill>
                  <a:srgbClr val="00B050"/>
                </a:solidFill>
              </a:rPr>
              <a:t>arg_n</a:t>
            </a:r>
            <a:r>
              <a:rPr lang="en-US" sz="2800" dirty="0" smtClean="0"/>
              <a:t>)</a:t>
            </a:r>
          </a:p>
          <a:p>
            <a:pPr eaLnBrk="1" hangingPunct="1">
              <a:buFontTx/>
              <a:buNone/>
            </a:pPr>
            <a:r>
              <a:rPr lang="en-US" sz="2800" dirty="0"/>
              <a:t> </a:t>
            </a:r>
            <a:r>
              <a:rPr lang="en-US" sz="2800" dirty="0" smtClean="0"/>
              <a:t>   {</a:t>
            </a:r>
          </a:p>
          <a:p>
            <a:pPr eaLnBrk="1" hangingPunct="1">
              <a:buFontTx/>
              <a:buNone/>
            </a:pPr>
            <a:r>
              <a:rPr lang="en-US" sz="2800" dirty="0" smtClean="0"/>
              <a:t>         // </a:t>
            </a:r>
            <a:r>
              <a:rPr lang="en-US" sz="2800" dirty="0" err="1" smtClean="0"/>
              <a:t>Traitement</a:t>
            </a:r>
            <a:r>
              <a:rPr lang="en-US" sz="2800" dirty="0" smtClean="0"/>
              <a:t>(s) à faire</a:t>
            </a:r>
          </a:p>
          <a:p>
            <a:pPr eaLnBrk="1" hangingPunct="1">
              <a:buFontTx/>
              <a:buNone/>
            </a:pPr>
            <a:r>
              <a:rPr lang="en-US" sz="2800" dirty="0" smtClean="0"/>
              <a:t>         // …</a:t>
            </a:r>
          </a:p>
          <a:p>
            <a:pPr eaLnBrk="1" hangingPunct="1">
              <a:buFontTx/>
              <a:buNone/>
            </a:pPr>
            <a:r>
              <a:rPr lang="en-US" sz="2800" dirty="0" smtClean="0"/>
              <a:t>         return $</a:t>
            </a:r>
            <a:r>
              <a:rPr lang="en-US" sz="2800" dirty="0" err="1" smtClean="0"/>
              <a:t>valeuraretourner</a:t>
            </a:r>
            <a:r>
              <a:rPr lang="en-US" sz="2800" dirty="0" smtClean="0"/>
              <a:t>;</a:t>
            </a:r>
          </a:p>
          <a:p>
            <a:pPr eaLnBrk="1" hangingPunct="1">
              <a:buFontTx/>
              <a:buNone/>
            </a:pPr>
            <a:r>
              <a:rPr lang="en-US" sz="2800" dirty="0" smtClean="0"/>
              <a:t>    }</a:t>
            </a:r>
          </a:p>
          <a:p>
            <a:pPr eaLnBrk="1" hangingPunct="1">
              <a:buFontTx/>
              <a:buNone/>
            </a:pPr>
            <a:r>
              <a:rPr lang="en-US" sz="2800" dirty="0" smtClean="0"/>
              <a:t>?&gt;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a date 3"/>
          <p:cNvSpPr>
            <a:spLocks noGrp="1"/>
          </p:cNvSpPr>
          <p:nvPr>
            <p:ph type="dt" sz="quarter" idx="10"/>
          </p:nvPr>
        </p:nvSpPr>
        <p:spPr/>
        <p:txBody>
          <a:bodyPr/>
          <a:lstStyle/>
          <a:p>
            <a:pPr>
              <a:defRPr/>
            </a:pPr>
            <a:r>
              <a:rPr lang="fr-FR" dirty="0" smtClean="0"/>
              <a:t>Cours 2</a:t>
            </a:r>
          </a:p>
        </p:txBody>
      </p:sp>
      <p:sp>
        <p:nvSpPr>
          <p:cNvPr id="17411"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7412" name="Espace réservé du numéro de diapositive 5"/>
          <p:cNvSpPr>
            <a:spLocks noGrp="1"/>
          </p:cNvSpPr>
          <p:nvPr>
            <p:ph type="sldNum" sz="quarter" idx="12"/>
          </p:nvPr>
        </p:nvSpPr>
        <p:spPr/>
        <p:txBody>
          <a:bodyPr/>
          <a:lstStyle/>
          <a:p>
            <a:pPr>
              <a:defRPr/>
            </a:pPr>
            <a:r>
              <a:rPr lang="fr-FR" smtClean="0"/>
              <a:t>Diapositive </a:t>
            </a:r>
            <a:fld id="{37D529E0-FC2D-46D8-BEFB-802EB4D55A34}" type="slidenum">
              <a:rPr lang="fr-FR" smtClean="0"/>
              <a:pPr>
                <a:defRPr/>
              </a:pPr>
              <a:t>23</a:t>
            </a:fld>
            <a:endParaRPr lang="fr-FR" smtClean="0"/>
          </a:p>
        </p:txBody>
      </p:sp>
      <p:sp>
        <p:nvSpPr>
          <p:cNvPr id="17413" name="Rectangle 2"/>
          <p:cNvSpPr>
            <a:spLocks noGrp="1" noChangeArrowheads="1"/>
          </p:cNvSpPr>
          <p:nvPr>
            <p:ph type="title"/>
          </p:nvPr>
        </p:nvSpPr>
        <p:spPr/>
        <p:txBody>
          <a:bodyPr/>
          <a:lstStyle/>
          <a:p>
            <a:pPr eaLnBrk="1" hangingPunct="1"/>
            <a:r>
              <a:rPr lang="fr-BE" sz="4000" smtClean="0"/>
              <a:t>Valeur de retour d’une fonction</a:t>
            </a:r>
            <a:endParaRPr lang="fr-FR" sz="4000" smtClean="0"/>
          </a:p>
        </p:txBody>
      </p:sp>
      <p:sp>
        <p:nvSpPr>
          <p:cNvPr id="17414"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Tx/>
              <a:buNone/>
            </a:pPr>
            <a:r>
              <a:rPr lang="fr-FR" sz="2800" smtClean="0"/>
              <a:t>&lt;?php </a:t>
            </a:r>
          </a:p>
          <a:p>
            <a:pPr eaLnBrk="1" hangingPunct="1">
              <a:buFontTx/>
              <a:buNone/>
            </a:pPr>
            <a:r>
              <a:rPr lang="en-GB" sz="2800" smtClean="0"/>
              <a:t>function additionner($a, $b)  </a:t>
            </a:r>
            <a:r>
              <a:rPr lang="en-US" sz="2800" smtClean="0"/>
              <a:t>{ </a:t>
            </a:r>
          </a:p>
          <a:p>
            <a:pPr lvl="1" eaLnBrk="1" hangingPunct="1">
              <a:buFontTx/>
              <a:buNone/>
            </a:pPr>
            <a:r>
              <a:rPr lang="en-US" sz="2400" smtClean="0"/>
              <a:t>$c = $a + $b: </a:t>
            </a:r>
          </a:p>
          <a:p>
            <a:pPr lvl="1" eaLnBrk="1" hangingPunct="1">
              <a:buFontTx/>
              <a:buNone/>
            </a:pPr>
            <a:r>
              <a:rPr lang="en-US" sz="2400" smtClean="0"/>
              <a:t>return $c; </a:t>
            </a:r>
            <a:endParaRPr lang="en-GB" sz="2400" smtClean="0"/>
          </a:p>
          <a:p>
            <a:pPr eaLnBrk="1" hangingPunct="1">
              <a:buFontTx/>
              <a:buNone/>
            </a:pPr>
            <a:r>
              <a:rPr lang="en-GB" sz="2800" smtClean="0"/>
              <a:t>} </a:t>
            </a:r>
          </a:p>
          <a:p>
            <a:pPr eaLnBrk="1" hangingPunct="1">
              <a:buFontTx/>
              <a:buNone/>
            </a:pPr>
            <a:endParaRPr lang="fr-FR" sz="2800" smtClean="0"/>
          </a:p>
          <a:p>
            <a:pPr eaLnBrk="1" hangingPunct="1">
              <a:buFontTx/>
              <a:buNone/>
            </a:pPr>
            <a:r>
              <a:rPr lang="fr-FR" sz="2800" smtClean="0"/>
              <a:t># Utilisation de la valeur retour de la fonction</a:t>
            </a:r>
            <a:endParaRPr lang="en-GB" sz="2800" smtClean="0"/>
          </a:p>
          <a:p>
            <a:pPr eaLnBrk="1" hangingPunct="1">
              <a:buFontTx/>
              <a:buNone/>
            </a:pPr>
            <a:r>
              <a:rPr lang="fr-FR" sz="2800" smtClean="0"/>
              <a:t>$result = additionner(8, 6);</a:t>
            </a:r>
          </a:p>
          <a:p>
            <a:pPr eaLnBrk="1" hangingPunct="1">
              <a:buFontTx/>
              <a:buNone/>
            </a:pPr>
            <a:r>
              <a:rPr lang="en-GB" sz="2800" smtClean="0"/>
              <a:t>?&gt; </a:t>
            </a:r>
            <a:endParaRPr lang="fr-FR"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a date 3"/>
          <p:cNvSpPr>
            <a:spLocks noGrp="1"/>
          </p:cNvSpPr>
          <p:nvPr>
            <p:ph type="dt" sz="quarter" idx="10"/>
          </p:nvPr>
        </p:nvSpPr>
        <p:spPr/>
        <p:txBody>
          <a:bodyPr/>
          <a:lstStyle/>
          <a:p>
            <a:pPr>
              <a:defRPr/>
            </a:pPr>
            <a:r>
              <a:rPr lang="fr-FR" dirty="0" smtClean="0"/>
              <a:t>Cours 2</a:t>
            </a:r>
          </a:p>
        </p:txBody>
      </p:sp>
      <p:sp>
        <p:nvSpPr>
          <p:cNvPr id="7171" name="Espace réservé du pied de page 4"/>
          <p:cNvSpPr>
            <a:spLocks noGrp="1"/>
          </p:cNvSpPr>
          <p:nvPr>
            <p:ph type="ftr" sz="quarter" idx="11"/>
          </p:nvPr>
        </p:nvSpPr>
        <p:spPr/>
        <p:txBody>
          <a:bodyPr/>
          <a:lstStyle/>
          <a:p>
            <a:pPr>
              <a:defRPr/>
            </a:pPr>
            <a:r>
              <a:rPr lang="fr-FR" dirty="0" smtClean="0"/>
              <a:t>BINV-1050</a:t>
            </a:r>
            <a:endParaRPr lang="fr-FR" dirty="0"/>
          </a:p>
        </p:txBody>
      </p:sp>
      <p:sp>
        <p:nvSpPr>
          <p:cNvPr id="7172" name="Espace réservé du numéro de diapositive 5"/>
          <p:cNvSpPr>
            <a:spLocks noGrp="1"/>
          </p:cNvSpPr>
          <p:nvPr>
            <p:ph type="sldNum" sz="quarter" idx="12"/>
          </p:nvPr>
        </p:nvSpPr>
        <p:spPr/>
        <p:txBody>
          <a:bodyPr/>
          <a:lstStyle/>
          <a:p>
            <a:pPr>
              <a:defRPr/>
            </a:pPr>
            <a:r>
              <a:rPr lang="fr-FR" smtClean="0"/>
              <a:t>Diapositive </a:t>
            </a:r>
            <a:fld id="{AC1786D8-D707-4A0F-BE9B-968B471F80B4}" type="slidenum">
              <a:rPr lang="fr-FR" smtClean="0"/>
              <a:pPr>
                <a:defRPr/>
              </a:pPr>
              <a:t>24</a:t>
            </a:fld>
            <a:endParaRPr lang="fr-FR" smtClean="0"/>
          </a:p>
        </p:txBody>
      </p:sp>
      <p:sp>
        <p:nvSpPr>
          <p:cNvPr id="7173" name="Rectangle 2"/>
          <p:cNvSpPr>
            <a:spLocks noGrp="1" noChangeArrowheads="1"/>
          </p:cNvSpPr>
          <p:nvPr>
            <p:ph type="title"/>
          </p:nvPr>
        </p:nvSpPr>
        <p:spPr>
          <a:xfrm>
            <a:off x="609600" y="304800"/>
            <a:ext cx="8534400" cy="1066800"/>
          </a:xfrm>
        </p:spPr>
        <p:txBody>
          <a:bodyPr/>
          <a:lstStyle/>
          <a:p>
            <a:pPr eaLnBrk="1" hangingPunct="1"/>
            <a:r>
              <a:rPr lang="fr-BE" dirty="0" smtClean="0"/>
              <a:t>Paramètres GET passés via URL</a:t>
            </a:r>
            <a:endParaRPr lang="fr-FR" dirty="0" smtClean="0"/>
          </a:p>
        </p:txBody>
      </p:sp>
      <p:sp>
        <p:nvSpPr>
          <p:cNvPr id="7174" name="Rectangle 3" descr="Rectangle: Click to edit Master text styles&#10;Second level&#10;Third level&#10;Fourth level&#10;Fifth level"/>
          <p:cNvSpPr>
            <a:spLocks noGrp="1" noChangeArrowheads="1"/>
          </p:cNvSpPr>
          <p:nvPr>
            <p:ph type="body" idx="1"/>
          </p:nvPr>
        </p:nvSpPr>
        <p:spPr>
          <a:xfrm>
            <a:off x="838200" y="1600200"/>
            <a:ext cx="7848600" cy="4800600"/>
          </a:xfrm>
        </p:spPr>
        <p:txBody>
          <a:bodyPr/>
          <a:lstStyle/>
          <a:p>
            <a:pPr eaLnBrk="1" hangingPunct="1">
              <a:buFontTx/>
              <a:buNone/>
            </a:pPr>
            <a:r>
              <a:rPr lang="fr-BE" sz="2800" dirty="0" smtClean="0"/>
              <a:t>http</a:t>
            </a:r>
            <a:r>
              <a:rPr lang="fr-BE" sz="2800" dirty="0"/>
              <a:t>://localhost/monsiteweb/</a:t>
            </a:r>
            <a:br>
              <a:rPr lang="fr-BE" sz="2800" dirty="0"/>
            </a:br>
            <a:r>
              <a:rPr lang="fr-BE" sz="2800" dirty="0"/>
              <a:t>		 </a:t>
            </a:r>
            <a:r>
              <a:rPr lang="fr-BE" sz="2800" dirty="0" err="1" smtClean="0"/>
              <a:t>index.php</a:t>
            </a:r>
            <a:r>
              <a:rPr lang="fr-BE" dirty="0" err="1" smtClean="0">
                <a:solidFill>
                  <a:srgbClr val="00B050"/>
                </a:solidFill>
              </a:rPr>
              <a:t>?</a:t>
            </a:r>
            <a:r>
              <a:rPr lang="fr-BE" sz="2800" dirty="0" err="1" smtClean="0">
                <a:solidFill>
                  <a:srgbClr val="00B050"/>
                </a:solidFill>
              </a:rPr>
              <a:t>mavariable</a:t>
            </a:r>
            <a:r>
              <a:rPr lang="fr-BE" sz="2800" dirty="0" smtClean="0">
                <a:solidFill>
                  <a:srgbClr val="00B050"/>
                </a:solidFill>
              </a:rPr>
              <a:t>=777</a:t>
            </a:r>
            <a:r>
              <a:rPr lang="fr-BE" sz="3600" dirty="0" smtClean="0"/>
              <a:t> </a:t>
            </a:r>
            <a:endParaRPr lang="fr-BE" sz="3600" dirty="0"/>
          </a:p>
          <a:p>
            <a:pPr eaLnBrk="1" hangingPunct="1"/>
            <a:r>
              <a:rPr lang="fr-FR" sz="2800" dirty="0"/>
              <a:t>Le tableau </a:t>
            </a:r>
            <a:r>
              <a:rPr lang="fr-FR" sz="2800" dirty="0" smtClean="0">
                <a:solidFill>
                  <a:srgbClr val="00B050"/>
                </a:solidFill>
              </a:rPr>
              <a:t>$_GET </a:t>
            </a:r>
            <a:r>
              <a:rPr lang="fr-FR" sz="2800" dirty="0" smtClean="0"/>
              <a:t>n’est pas vide</a:t>
            </a:r>
            <a:endParaRPr lang="fr-BE" sz="2800" dirty="0" smtClean="0"/>
          </a:p>
          <a:p>
            <a:pPr eaLnBrk="1" hangingPunct="1"/>
            <a:r>
              <a:rPr lang="fr-BE" sz="2800" dirty="0" smtClean="0"/>
              <a:t>Une </a:t>
            </a:r>
            <a:r>
              <a:rPr lang="fr-BE" sz="2800" dirty="0"/>
              <a:t>variable </a:t>
            </a:r>
            <a:r>
              <a:rPr lang="fr-BE" sz="2800" dirty="0">
                <a:solidFill>
                  <a:srgbClr val="00B050"/>
                </a:solidFill>
              </a:rPr>
              <a:t>$_GET['</a:t>
            </a:r>
            <a:r>
              <a:rPr lang="fr-BE" sz="2800" dirty="0" err="1">
                <a:solidFill>
                  <a:srgbClr val="00B050"/>
                </a:solidFill>
              </a:rPr>
              <a:t>mavariable</a:t>
            </a:r>
            <a:r>
              <a:rPr lang="fr-BE" sz="2800" dirty="0">
                <a:solidFill>
                  <a:srgbClr val="00B050"/>
                </a:solidFill>
              </a:rPr>
              <a:t>'] </a:t>
            </a:r>
            <a:r>
              <a:rPr lang="fr-BE" sz="2800" dirty="0"/>
              <a:t>vaut 777</a:t>
            </a:r>
          </a:p>
          <a:p>
            <a:pPr eaLnBrk="1" hangingPunct="1">
              <a:buFontTx/>
              <a:buNone/>
            </a:pPr>
            <a:endParaRPr lang="fr-BE" sz="2800" dirty="0"/>
          </a:p>
          <a:p>
            <a:pPr eaLnBrk="1" hangingPunct="1">
              <a:buFontTx/>
              <a:buNone/>
            </a:pPr>
            <a:r>
              <a:rPr lang="fr-BE" sz="2800" dirty="0" smtClean="0"/>
              <a:t>http://localhost/monsiteweb/</a:t>
            </a:r>
            <a:br>
              <a:rPr lang="fr-BE" sz="2800" dirty="0" smtClean="0"/>
            </a:br>
            <a:r>
              <a:rPr lang="fr-BE" sz="2800" dirty="0" smtClean="0"/>
              <a:t>		 </a:t>
            </a:r>
            <a:r>
              <a:rPr lang="fr-BE" sz="2800" dirty="0" err="1" smtClean="0"/>
              <a:t>index.php</a:t>
            </a:r>
            <a:r>
              <a:rPr lang="fr-BE" dirty="0" err="1" smtClean="0">
                <a:solidFill>
                  <a:srgbClr val="00B050"/>
                </a:solidFill>
              </a:rPr>
              <a:t>?</a:t>
            </a:r>
            <a:r>
              <a:rPr lang="fr-BE" sz="2800" dirty="0" err="1" smtClean="0">
                <a:solidFill>
                  <a:srgbClr val="00B050"/>
                </a:solidFill>
              </a:rPr>
              <a:t>action</a:t>
            </a:r>
            <a:r>
              <a:rPr lang="fr-BE" sz="2800" dirty="0" smtClean="0">
                <a:solidFill>
                  <a:srgbClr val="00B050"/>
                </a:solidFill>
              </a:rPr>
              <a:t>=</a:t>
            </a:r>
            <a:r>
              <a:rPr lang="fr-BE" sz="2800" dirty="0" err="1" smtClean="0">
                <a:solidFill>
                  <a:srgbClr val="00B050"/>
                </a:solidFill>
              </a:rPr>
              <a:t>livres</a:t>
            </a:r>
            <a:r>
              <a:rPr lang="fr-BE" dirty="0" err="1" smtClean="0">
                <a:solidFill>
                  <a:srgbClr val="00B050"/>
                </a:solidFill>
              </a:rPr>
              <a:t>&amp;</a:t>
            </a:r>
            <a:r>
              <a:rPr lang="fr-BE" sz="2800" dirty="0" err="1" smtClean="0">
                <a:solidFill>
                  <a:srgbClr val="00B050"/>
                </a:solidFill>
              </a:rPr>
              <a:t>no</a:t>
            </a:r>
            <a:r>
              <a:rPr lang="fr-BE" sz="2800" dirty="0" smtClean="0">
                <a:solidFill>
                  <a:srgbClr val="00B050"/>
                </a:solidFill>
              </a:rPr>
              <a:t>=33</a:t>
            </a:r>
            <a:r>
              <a:rPr lang="fr-BE" sz="3600" dirty="0" smtClean="0"/>
              <a:t> </a:t>
            </a:r>
          </a:p>
          <a:p>
            <a:pPr eaLnBrk="1" hangingPunct="1"/>
            <a:r>
              <a:rPr lang="fr-BE" sz="2800" dirty="0" smtClean="0"/>
              <a:t>Une variable </a:t>
            </a:r>
            <a:r>
              <a:rPr lang="fr-BE" sz="2800" dirty="0" smtClean="0">
                <a:solidFill>
                  <a:srgbClr val="00B050"/>
                </a:solidFill>
              </a:rPr>
              <a:t>$_GET['action'] </a:t>
            </a:r>
            <a:r>
              <a:rPr lang="fr-BE" sz="2800" dirty="0" smtClean="0"/>
              <a:t>vaut 'livres'</a:t>
            </a:r>
          </a:p>
          <a:p>
            <a:pPr eaLnBrk="1" hangingPunct="1"/>
            <a:r>
              <a:rPr lang="fr-BE" sz="2800" dirty="0" smtClean="0"/>
              <a:t>Une variable </a:t>
            </a:r>
            <a:r>
              <a:rPr lang="fr-BE" sz="2800" dirty="0" smtClean="0">
                <a:solidFill>
                  <a:srgbClr val="00B050"/>
                </a:solidFill>
              </a:rPr>
              <a:t>$_GET['no'] </a:t>
            </a:r>
            <a:r>
              <a:rPr lang="fr-BE" sz="2800" dirty="0" smtClean="0"/>
              <a:t>vaut </a:t>
            </a:r>
            <a:r>
              <a:rPr lang="fr-BE" sz="2800" dirty="0" smtClean="0"/>
              <a:t>33</a:t>
            </a:r>
            <a:r>
              <a:rPr lang="fr-BE" sz="2800" dirty="0" smtClean="0"/>
              <a:t/>
            </a:r>
            <a:br>
              <a:rPr lang="fr-BE" sz="2800" dirty="0" smtClean="0"/>
            </a:br>
            <a:endParaRPr lang="fr-BE" sz="2800" dirty="0" smtClean="0"/>
          </a:p>
        </p:txBody>
      </p:sp>
    </p:spTree>
    <p:extLst>
      <p:ext uri="{BB962C8B-B14F-4D97-AF65-F5344CB8AC3E}">
        <p14:creationId xmlns:p14="http://schemas.microsoft.com/office/powerpoint/2010/main" val="4087839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a date 3"/>
          <p:cNvSpPr>
            <a:spLocks noGrp="1"/>
          </p:cNvSpPr>
          <p:nvPr>
            <p:ph type="dt" sz="quarter" idx="10"/>
          </p:nvPr>
        </p:nvSpPr>
        <p:spPr/>
        <p:txBody>
          <a:bodyPr/>
          <a:lstStyle/>
          <a:p>
            <a:pPr>
              <a:defRPr/>
            </a:pPr>
            <a:r>
              <a:rPr lang="fr-FR" dirty="0" smtClean="0"/>
              <a:t>Cours 2</a:t>
            </a:r>
          </a:p>
        </p:txBody>
      </p:sp>
      <p:sp>
        <p:nvSpPr>
          <p:cNvPr id="5123" name="Espace réservé du pied de page 4"/>
          <p:cNvSpPr>
            <a:spLocks noGrp="1"/>
          </p:cNvSpPr>
          <p:nvPr>
            <p:ph type="ftr" sz="quarter" idx="11"/>
          </p:nvPr>
        </p:nvSpPr>
        <p:spPr/>
        <p:txBody>
          <a:bodyPr/>
          <a:lstStyle/>
          <a:p>
            <a:pPr>
              <a:defRPr/>
            </a:pPr>
            <a:r>
              <a:rPr lang="fr-FR" dirty="0" smtClean="0"/>
              <a:t>BINV-1050</a:t>
            </a:r>
            <a:endParaRPr lang="fr-FR" dirty="0"/>
          </a:p>
        </p:txBody>
      </p:sp>
      <p:sp>
        <p:nvSpPr>
          <p:cNvPr id="5124" name="Espace réservé du numéro de diapositive 5"/>
          <p:cNvSpPr>
            <a:spLocks noGrp="1"/>
          </p:cNvSpPr>
          <p:nvPr>
            <p:ph type="sldNum" sz="quarter" idx="12"/>
          </p:nvPr>
        </p:nvSpPr>
        <p:spPr/>
        <p:txBody>
          <a:bodyPr/>
          <a:lstStyle/>
          <a:p>
            <a:pPr>
              <a:defRPr/>
            </a:pPr>
            <a:r>
              <a:rPr lang="fr-FR" smtClean="0"/>
              <a:t>Diapositive </a:t>
            </a:r>
            <a:fld id="{DA9EA609-C991-42A2-B7BB-FAF7D5E204E1}" type="slidenum">
              <a:rPr lang="fr-FR" smtClean="0"/>
              <a:pPr>
                <a:defRPr/>
              </a:pPr>
              <a:t>25</a:t>
            </a:fld>
            <a:endParaRPr lang="fr-FR" smtClean="0"/>
          </a:p>
        </p:txBody>
      </p:sp>
      <p:sp>
        <p:nvSpPr>
          <p:cNvPr id="5125" name="Rectangle 2"/>
          <p:cNvSpPr>
            <a:spLocks noGrp="1" noChangeArrowheads="1"/>
          </p:cNvSpPr>
          <p:nvPr>
            <p:ph type="title"/>
          </p:nvPr>
        </p:nvSpPr>
        <p:spPr/>
        <p:txBody>
          <a:bodyPr/>
          <a:lstStyle/>
          <a:p>
            <a:pPr eaLnBrk="1" hangingPunct="1"/>
            <a:r>
              <a:rPr lang="fr-BE" dirty="0" smtClean="0"/>
              <a:t>Formulaires HTML</a:t>
            </a:r>
            <a:endParaRPr lang="fr-FR" dirty="0" smtClean="0"/>
          </a:p>
        </p:txBody>
      </p:sp>
      <p:sp>
        <p:nvSpPr>
          <p:cNvPr id="5126" name="Rectangle 3" descr="Rectangle: Click to edit Master text styles&#10;Second level&#10;Third level&#10;Fourth level&#10;Fifth level"/>
          <p:cNvSpPr>
            <a:spLocks noGrp="1" noChangeArrowheads="1"/>
          </p:cNvSpPr>
          <p:nvPr>
            <p:ph type="body" idx="1"/>
          </p:nvPr>
        </p:nvSpPr>
        <p:spPr>
          <a:xfrm>
            <a:off x="838200" y="1600200"/>
            <a:ext cx="8153400" cy="4876800"/>
          </a:xfrm>
        </p:spPr>
        <p:txBody>
          <a:bodyPr/>
          <a:lstStyle/>
          <a:p>
            <a:pPr eaLnBrk="1" hangingPunct="1">
              <a:lnSpc>
                <a:spcPct val="90000"/>
              </a:lnSpc>
              <a:buFontTx/>
              <a:buNone/>
            </a:pPr>
            <a:r>
              <a:rPr lang="en-US" sz="2400" dirty="0" smtClean="0">
                <a:solidFill>
                  <a:srgbClr val="000000"/>
                </a:solidFill>
              </a:rPr>
              <a:t>&lt;!– </a:t>
            </a:r>
            <a:r>
              <a:rPr lang="en-US" sz="2400" dirty="0">
                <a:solidFill>
                  <a:srgbClr val="000000"/>
                </a:solidFill>
              </a:rPr>
              <a:t>Passage des paramètres </a:t>
            </a:r>
            <a:r>
              <a:rPr lang="en-US" sz="2800" dirty="0">
                <a:solidFill>
                  <a:srgbClr val="F3A129"/>
                </a:solidFill>
              </a:rPr>
              <a:t>selon la méthode</a:t>
            </a:r>
            <a:r>
              <a:rPr lang="en-US" sz="2400" dirty="0">
                <a:solidFill>
                  <a:srgbClr val="F3A129"/>
                </a:solidFill>
              </a:rPr>
              <a:t> </a:t>
            </a:r>
            <a:r>
              <a:rPr lang="en-US" sz="2800" dirty="0" smtClean="0">
                <a:solidFill>
                  <a:srgbClr val="F3A129"/>
                </a:solidFill>
              </a:rPr>
              <a:t>GET</a:t>
            </a:r>
            <a:r>
              <a:rPr lang="en-US" sz="2400" dirty="0" smtClean="0">
                <a:solidFill>
                  <a:srgbClr val="F3A129"/>
                </a:solidFill>
              </a:rPr>
              <a:t> </a:t>
            </a:r>
            <a:r>
              <a:rPr lang="en-US" sz="2400" dirty="0" smtClean="0">
                <a:solidFill>
                  <a:srgbClr val="000000"/>
                </a:solidFill>
              </a:rPr>
              <a:t>--&gt;</a:t>
            </a:r>
          </a:p>
          <a:p>
            <a:pPr eaLnBrk="1" hangingPunct="1">
              <a:lnSpc>
                <a:spcPct val="90000"/>
              </a:lnSpc>
              <a:buFontTx/>
              <a:buNone/>
            </a:pPr>
            <a:r>
              <a:rPr lang="en-US" sz="2400" dirty="0">
                <a:solidFill>
                  <a:srgbClr val="000000"/>
                </a:solidFill>
              </a:rPr>
              <a:t>&lt;form action="</a:t>
            </a:r>
            <a:r>
              <a:rPr lang="en-US" sz="2400" dirty="0" err="1">
                <a:solidFill>
                  <a:srgbClr val="000000"/>
                </a:solidFill>
              </a:rPr>
              <a:t>index.php</a:t>
            </a:r>
            <a:r>
              <a:rPr lang="en-US" sz="2400" dirty="0">
                <a:solidFill>
                  <a:srgbClr val="000000"/>
                </a:solidFill>
              </a:rPr>
              <a:t>" </a:t>
            </a:r>
            <a:r>
              <a:rPr lang="en-US" sz="2400" dirty="0" smtClean="0">
                <a:solidFill>
                  <a:srgbClr val="F3A129"/>
                </a:solidFill>
              </a:rPr>
              <a:t>method="GET"</a:t>
            </a:r>
            <a:r>
              <a:rPr lang="en-US" sz="2400" dirty="0">
                <a:solidFill>
                  <a:srgbClr val="000000"/>
                </a:solidFill>
              </a:rPr>
              <a:t>&gt; </a:t>
            </a:r>
          </a:p>
          <a:p>
            <a:pPr eaLnBrk="1" hangingPunct="1">
              <a:lnSpc>
                <a:spcPct val="90000"/>
              </a:lnSpc>
              <a:buFontTx/>
              <a:buNone/>
            </a:pPr>
            <a:r>
              <a:rPr lang="en-US" sz="2400" dirty="0" err="1" smtClean="0">
                <a:solidFill>
                  <a:srgbClr val="000000"/>
                </a:solidFill>
              </a:rPr>
              <a:t>Prénom</a:t>
            </a:r>
            <a:r>
              <a:rPr lang="en-US" sz="2400" dirty="0" smtClean="0">
                <a:solidFill>
                  <a:srgbClr val="000000"/>
                </a:solidFill>
              </a:rPr>
              <a:t>: &lt;input type="text" name="</a:t>
            </a:r>
            <a:r>
              <a:rPr lang="en-US" sz="2400" dirty="0" err="1" smtClean="0">
                <a:solidFill>
                  <a:srgbClr val="000000"/>
                </a:solidFill>
              </a:rPr>
              <a:t>prenom</a:t>
            </a:r>
            <a:r>
              <a:rPr lang="en-US" sz="2400" dirty="0" smtClean="0">
                <a:solidFill>
                  <a:srgbClr val="000000"/>
                </a:solidFill>
              </a:rPr>
              <a:t>"&gt;  </a:t>
            </a:r>
          </a:p>
          <a:p>
            <a:pPr eaLnBrk="1" hangingPunct="1">
              <a:lnSpc>
                <a:spcPct val="90000"/>
              </a:lnSpc>
              <a:buFontTx/>
              <a:buNone/>
            </a:pPr>
            <a:r>
              <a:rPr lang="en-US" sz="2400" dirty="0" smtClean="0">
                <a:solidFill>
                  <a:srgbClr val="000000"/>
                </a:solidFill>
              </a:rPr>
              <a:t>&lt;input type="submit" value="</a:t>
            </a:r>
            <a:r>
              <a:rPr lang="en-US" sz="2400" dirty="0" err="1" smtClean="0">
                <a:solidFill>
                  <a:srgbClr val="000000"/>
                </a:solidFill>
              </a:rPr>
              <a:t>Envoyer</a:t>
            </a:r>
            <a:r>
              <a:rPr lang="en-US" sz="2400" dirty="0" smtClean="0">
                <a:solidFill>
                  <a:srgbClr val="000000"/>
                </a:solidFill>
              </a:rPr>
              <a:t>"&gt; </a:t>
            </a:r>
          </a:p>
          <a:p>
            <a:pPr eaLnBrk="1" hangingPunct="1">
              <a:lnSpc>
                <a:spcPct val="90000"/>
              </a:lnSpc>
              <a:buFontTx/>
              <a:buNone/>
            </a:pPr>
            <a:r>
              <a:rPr lang="en-US" sz="2400" dirty="0" smtClean="0">
                <a:solidFill>
                  <a:srgbClr val="000000"/>
                </a:solidFill>
              </a:rPr>
              <a:t>&lt;/form&gt;  </a:t>
            </a:r>
          </a:p>
          <a:p>
            <a:pPr eaLnBrk="1" hangingPunct="1">
              <a:lnSpc>
                <a:spcPct val="90000"/>
              </a:lnSpc>
              <a:buFontTx/>
              <a:buNone/>
            </a:pPr>
            <a:endParaRPr lang="en-US" sz="2400" dirty="0" smtClean="0">
              <a:solidFill>
                <a:srgbClr val="000000"/>
              </a:solidFill>
            </a:endParaRPr>
          </a:p>
          <a:p>
            <a:pPr eaLnBrk="1" hangingPunct="1">
              <a:lnSpc>
                <a:spcPct val="90000"/>
              </a:lnSpc>
              <a:buNone/>
            </a:pPr>
            <a:r>
              <a:rPr lang="en-US" sz="2400" dirty="0" smtClean="0">
                <a:solidFill>
                  <a:srgbClr val="000000"/>
                </a:solidFill>
              </a:rPr>
              <a:t>&lt;!– </a:t>
            </a:r>
            <a:r>
              <a:rPr lang="en-US" sz="2400" dirty="0" smtClean="0">
                <a:solidFill>
                  <a:srgbClr val="00B050"/>
                </a:solidFill>
              </a:rPr>
              <a:t>Passage des paramètres </a:t>
            </a:r>
            <a:r>
              <a:rPr lang="en-US" sz="2400" dirty="0">
                <a:solidFill>
                  <a:srgbClr val="00B050"/>
                </a:solidFill>
              </a:rPr>
              <a:t>selon la </a:t>
            </a:r>
            <a:r>
              <a:rPr lang="en-US" sz="2800" dirty="0">
                <a:solidFill>
                  <a:srgbClr val="00B050"/>
                </a:solidFill>
              </a:rPr>
              <a:t>méthode</a:t>
            </a:r>
            <a:r>
              <a:rPr lang="en-US" sz="2400" dirty="0" smtClean="0">
                <a:solidFill>
                  <a:srgbClr val="00B050"/>
                </a:solidFill>
              </a:rPr>
              <a:t> </a:t>
            </a:r>
            <a:r>
              <a:rPr lang="en-US" sz="2800" dirty="0" smtClean="0">
                <a:solidFill>
                  <a:srgbClr val="00B050"/>
                </a:solidFill>
              </a:rPr>
              <a:t>POST</a:t>
            </a:r>
            <a:r>
              <a:rPr lang="en-US" sz="2400" dirty="0" smtClean="0">
                <a:solidFill>
                  <a:srgbClr val="00B050"/>
                </a:solidFill>
              </a:rPr>
              <a:t> </a:t>
            </a:r>
            <a:r>
              <a:rPr lang="en-US" sz="2400" dirty="0" smtClean="0">
                <a:solidFill>
                  <a:srgbClr val="000000"/>
                </a:solidFill>
              </a:rPr>
              <a:t>--&gt;</a:t>
            </a:r>
            <a:endParaRPr lang="en-US" sz="2400" dirty="0">
              <a:solidFill>
                <a:srgbClr val="000000"/>
              </a:solidFill>
            </a:endParaRPr>
          </a:p>
          <a:p>
            <a:pPr eaLnBrk="1" hangingPunct="1">
              <a:lnSpc>
                <a:spcPct val="90000"/>
              </a:lnSpc>
              <a:buFontTx/>
              <a:buNone/>
            </a:pPr>
            <a:r>
              <a:rPr lang="en-US" sz="2600" dirty="0">
                <a:solidFill>
                  <a:srgbClr val="000000"/>
                </a:solidFill>
              </a:rPr>
              <a:t>&lt;form </a:t>
            </a:r>
            <a:r>
              <a:rPr lang="en-US" sz="2600" dirty="0">
                <a:solidFill>
                  <a:srgbClr val="00B050"/>
                </a:solidFill>
              </a:rPr>
              <a:t>action</a:t>
            </a:r>
            <a:r>
              <a:rPr lang="en-US" sz="2600" dirty="0" smtClean="0">
                <a:solidFill>
                  <a:srgbClr val="00B050"/>
                </a:solidFill>
              </a:rPr>
              <a:t>="</a:t>
            </a:r>
            <a:r>
              <a:rPr lang="en-US" sz="2600" dirty="0" err="1" smtClean="0">
                <a:solidFill>
                  <a:srgbClr val="00B050"/>
                </a:solidFill>
              </a:rPr>
              <a:t>index.php</a:t>
            </a:r>
            <a:r>
              <a:rPr lang="en-US" sz="2600" dirty="0">
                <a:solidFill>
                  <a:srgbClr val="00B050"/>
                </a:solidFill>
              </a:rPr>
              <a:t>" method</a:t>
            </a:r>
            <a:r>
              <a:rPr lang="en-US" sz="2600" dirty="0" smtClean="0">
                <a:solidFill>
                  <a:srgbClr val="00B050"/>
                </a:solidFill>
              </a:rPr>
              <a:t>="POST"</a:t>
            </a:r>
            <a:r>
              <a:rPr lang="en-US" sz="2600" dirty="0">
                <a:solidFill>
                  <a:srgbClr val="000000"/>
                </a:solidFill>
              </a:rPr>
              <a:t>&gt;</a:t>
            </a:r>
            <a:r>
              <a:rPr lang="en-US" sz="2600" dirty="0" smtClean="0">
                <a:solidFill>
                  <a:srgbClr val="00B050"/>
                </a:solidFill>
              </a:rPr>
              <a:t> </a:t>
            </a:r>
            <a:endParaRPr lang="en-US" sz="2600" dirty="0">
              <a:solidFill>
                <a:srgbClr val="00B050"/>
              </a:solidFill>
            </a:endParaRPr>
          </a:p>
          <a:p>
            <a:pPr eaLnBrk="1" hangingPunct="1">
              <a:lnSpc>
                <a:spcPct val="90000"/>
              </a:lnSpc>
              <a:buFontTx/>
              <a:buNone/>
            </a:pPr>
            <a:r>
              <a:rPr lang="en-US" sz="2600" dirty="0" err="1">
                <a:solidFill>
                  <a:srgbClr val="000000"/>
                </a:solidFill>
              </a:rPr>
              <a:t>Prénom</a:t>
            </a:r>
            <a:r>
              <a:rPr lang="en-US" sz="2600" dirty="0">
                <a:solidFill>
                  <a:srgbClr val="000000"/>
                </a:solidFill>
              </a:rPr>
              <a:t>: &lt;input type="text" </a:t>
            </a:r>
            <a:r>
              <a:rPr lang="en-US" sz="2600" dirty="0">
                <a:solidFill>
                  <a:srgbClr val="00B050"/>
                </a:solidFill>
              </a:rPr>
              <a:t>name="</a:t>
            </a:r>
            <a:r>
              <a:rPr lang="en-US" sz="2600" dirty="0" err="1">
                <a:solidFill>
                  <a:srgbClr val="00B050"/>
                </a:solidFill>
              </a:rPr>
              <a:t>prenom</a:t>
            </a:r>
            <a:r>
              <a:rPr lang="en-US" sz="2600" dirty="0">
                <a:solidFill>
                  <a:srgbClr val="00B050"/>
                </a:solidFill>
              </a:rPr>
              <a:t>"</a:t>
            </a:r>
            <a:r>
              <a:rPr lang="en-US" sz="2600" dirty="0">
                <a:solidFill>
                  <a:srgbClr val="000000"/>
                </a:solidFill>
              </a:rPr>
              <a:t>&gt;  </a:t>
            </a:r>
          </a:p>
          <a:p>
            <a:pPr eaLnBrk="1" hangingPunct="1">
              <a:lnSpc>
                <a:spcPct val="90000"/>
              </a:lnSpc>
              <a:buFontTx/>
              <a:buNone/>
            </a:pPr>
            <a:r>
              <a:rPr lang="en-US" sz="2600" dirty="0">
                <a:solidFill>
                  <a:srgbClr val="000000"/>
                </a:solidFill>
              </a:rPr>
              <a:t>&lt;input type="submit" value="</a:t>
            </a:r>
            <a:r>
              <a:rPr lang="en-US" sz="2600" dirty="0" err="1">
                <a:solidFill>
                  <a:srgbClr val="000000"/>
                </a:solidFill>
              </a:rPr>
              <a:t>Envoyer</a:t>
            </a:r>
            <a:r>
              <a:rPr lang="en-US" sz="2600" dirty="0">
                <a:solidFill>
                  <a:srgbClr val="000000"/>
                </a:solidFill>
              </a:rPr>
              <a:t>"&gt; </a:t>
            </a:r>
          </a:p>
          <a:p>
            <a:pPr eaLnBrk="1" hangingPunct="1">
              <a:lnSpc>
                <a:spcPct val="90000"/>
              </a:lnSpc>
              <a:buFontTx/>
              <a:buNone/>
            </a:pPr>
            <a:r>
              <a:rPr lang="en-US" sz="2600" dirty="0">
                <a:solidFill>
                  <a:srgbClr val="000000"/>
                </a:solidFill>
              </a:rPr>
              <a:t>&lt;/form&gt;  </a:t>
            </a:r>
            <a:endParaRPr lang="fr-BE" sz="2600" dirty="0">
              <a:solidFill>
                <a:srgbClr val="000000"/>
              </a:solidFill>
            </a:endParaRPr>
          </a:p>
          <a:p>
            <a:pPr eaLnBrk="1" hangingPunct="1">
              <a:lnSpc>
                <a:spcPct val="90000"/>
              </a:lnSpc>
              <a:buFontTx/>
              <a:buNone/>
            </a:pPr>
            <a:endParaRPr lang="fr-BE" sz="2400" dirty="0" smtClean="0">
              <a:solidFill>
                <a:srgbClr val="000000"/>
              </a:solidFill>
            </a:endParaRPr>
          </a:p>
        </p:txBody>
      </p:sp>
    </p:spTree>
    <p:extLst>
      <p:ext uri="{BB962C8B-B14F-4D97-AF65-F5344CB8AC3E}">
        <p14:creationId xmlns:p14="http://schemas.microsoft.com/office/powerpoint/2010/main" val="1391108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a date 3"/>
          <p:cNvSpPr>
            <a:spLocks noGrp="1"/>
          </p:cNvSpPr>
          <p:nvPr>
            <p:ph type="dt" sz="quarter" idx="10"/>
          </p:nvPr>
        </p:nvSpPr>
        <p:spPr/>
        <p:txBody>
          <a:bodyPr/>
          <a:lstStyle/>
          <a:p>
            <a:pPr>
              <a:defRPr/>
            </a:pPr>
            <a:r>
              <a:rPr lang="fr-FR" dirty="0" smtClean="0"/>
              <a:t>Cours 2</a:t>
            </a:r>
          </a:p>
        </p:txBody>
      </p:sp>
      <p:sp>
        <p:nvSpPr>
          <p:cNvPr id="6147"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148" name="Espace réservé du numéro de diapositive 5"/>
          <p:cNvSpPr>
            <a:spLocks noGrp="1"/>
          </p:cNvSpPr>
          <p:nvPr>
            <p:ph type="sldNum" sz="quarter" idx="12"/>
          </p:nvPr>
        </p:nvSpPr>
        <p:spPr/>
        <p:txBody>
          <a:bodyPr/>
          <a:lstStyle/>
          <a:p>
            <a:pPr>
              <a:defRPr/>
            </a:pPr>
            <a:r>
              <a:rPr lang="fr-FR" smtClean="0"/>
              <a:t>Diapositive </a:t>
            </a:r>
            <a:fld id="{CA7C65D5-4DDF-4064-BBD7-3319AD9EDCD3}" type="slidenum">
              <a:rPr lang="fr-FR" smtClean="0"/>
              <a:pPr>
                <a:defRPr/>
              </a:pPr>
              <a:t>26</a:t>
            </a:fld>
            <a:endParaRPr lang="fr-FR" smtClean="0"/>
          </a:p>
        </p:txBody>
      </p:sp>
      <p:sp>
        <p:nvSpPr>
          <p:cNvPr id="6149" name="Rectangle 2"/>
          <p:cNvSpPr>
            <a:spLocks noGrp="1" noChangeArrowheads="1"/>
          </p:cNvSpPr>
          <p:nvPr>
            <p:ph type="title"/>
          </p:nvPr>
        </p:nvSpPr>
        <p:spPr>
          <a:xfrm>
            <a:off x="609600" y="304800"/>
            <a:ext cx="8534400" cy="1066800"/>
          </a:xfrm>
        </p:spPr>
        <p:txBody>
          <a:bodyPr/>
          <a:lstStyle/>
          <a:p>
            <a:pPr eaLnBrk="1" hangingPunct="1"/>
            <a:r>
              <a:rPr lang="fr-BE" dirty="0"/>
              <a:t>P</a:t>
            </a:r>
            <a:r>
              <a:rPr lang="fr-BE" dirty="0" smtClean="0"/>
              <a:t>aramètres POST d’un formulaire</a:t>
            </a:r>
            <a:endParaRPr lang="fr-FR" dirty="0" smtClean="0"/>
          </a:p>
        </p:txBody>
      </p:sp>
      <p:sp>
        <p:nvSpPr>
          <p:cNvPr id="6150" name="Rectangle 3" descr="Rectangle: Click to edit Master text styles&#10;Second level&#10;Third level&#10;Fourth level&#10;Fifth level"/>
          <p:cNvSpPr>
            <a:spLocks noGrp="1" noChangeArrowheads="1"/>
          </p:cNvSpPr>
          <p:nvPr>
            <p:ph type="body" idx="1"/>
          </p:nvPr>
        </p:nvSpPr>
        <p:spPr>
          <a:xfrm>
            <a:off x="838200" y="1600200"/>
            <a:ext cx="8153400" cy="4572000"/>
          </a:xfrm>
        </p:spPr>
        <p:txBody>
          <a:bodyPr/>
          <a:lstStyle/>
          <a:p>
            <a:pPr eaLnBrk="1" hangingPunct="1">
              <a:lnSpc>
                <a:spcPct val="90000"/>
              </a:lnSpc>
              <a:buFontTx/>
              <a:buNone/>
            </a:pPr>
            <a:r>
              <a:rPr lang="en-US" dirty="0" smtClean="0"/>
              <a:t>&lt;?</a:t>
            </a:r>
            <a:r>
              <a:rPr lang="en-US" dirty="0" err="1" smtClean="0"/>
              <a:t>php</a:t>
            </a:r>
            <a:r>
              <a:rPr lang="en-US" dirty="0" smtClean="0"/>
              <a:t>  </a:t>
            </a:r>
          </a:p>
          <a:p>
            <a:pPr eaLnBrk="1" hangingPunct="1">
              <a:lnSpc>
                <a:spcPct val="90000"/>
              </a:lnSpc>
              <a:buNone/>
            </a:pPr>
            <a:r>
              <a:rPr lang="en-US" sz="2400" dirty="0" smtClean="0"/>
              <a:t>   // </a:t>
            </a:r>
            <a:r>
              <a:rPr lang="en-US" sz="2400" dirty="0" err="1" smtClean="0"/>
              <a:t>contrôleur</a:t>
            </a:r>
            <a:r>
              <a:rPr lang="en-US" sz="2400" dirty="0" smtClean="0"/>
              <a:t> PHP qui </a:t>
            </a:r>
            <a:r>
              <a:rPr lang="en-US" sz="2400" dirty="0" err="1" smtClean="0"/>
              <a:t>traite</a:t>
            </a:r>
            <a:r>
              <a:rPr lang="en-US" sz="2400" dirty="0" smtClean="0"/>
              <a:t> un </a:t>
            </a:r>
            <a:r>
              <a:rPr lang="en-US" sz="2400" dirty="0" err="1" smtClean="0"/>
              <a:t>formulaire</a:t>
            </a:r>
            <a:r>
              <a:rPr lang="en-US" sz="2400" dirty="0" smtClean="0"/>
              <a:t> </a:t>
            </a:r>
            <a:br>
              <a:rPr lang="en-US" sz="2400" dirty="0" smtClean="0"/>
            </a:br>
            <a:r>
              <a:rPr lang="en-US" sz="2400" dirty="0" smtClean="0"/>
              <a:t>// cf</a:t>
            </a:r>
            <a:r>
              <a:rPr lang="en-US" sz="2400" dirty="0"/>
              <a:t>. </a:t>
            </a:r>
            <a:r>
              <a:rPr lang="en-US" sz="2400" dirty="0" err="1"/>
              <a:t>dia</a:t>
            </a:r>
            <a:r>
              <a:rPr lang="en-US" sz="2400" dirty="0"/>
              <a:t> </a:t>
            </a:r>
            <a:r>
              <a:rPr lang="en-US" sz="2400" dirty="0" smtClean="0"/>
              <a:t>24 </a:t>
            </a:r>
            <a:r>
              <a:rPr lang="en-US" sz="2400" dirty="0" err="1" smtClean="0"/>
              <a:t>utilisant</a:t>
            </a:r>
            <a:r>
              <a:rPr lang="en-US" sz="2400" dirty="0" smtClean="0"/>
              <a:t> la méthode POST </a:t>
            </a:r>
            <a:r>
              <a:rPr lang="en-US" dirty="0" smtClean="0"/>
              <a:t/>
            </a:r>
            <a:br>
              <a:rPr lang="en-US" dirty="0" smtClean="0"/>
            </a:br>
            <a:r>
              <a:rPr lang="en-US" dirty="0" smtClean="0"/>
              <a:t/>
            </a:r>
            <a:br>
              <a:rPr lang="en-US" dirty="0" smtClean="0"/>
            </a:br>
            <a:r>
              <a:rPr lang="en-US" dirty="0" smtClean="0"/>
              <a:t>if (</a:t>
            </a:r>
            <a:r>
              <a:rPr lang="en-US" dirty="0" smtClean="0">
                <a:solidFill>
                  <a:srgbClr val="00B050"/>
                </a:solidFill>
              </a:rPr>
              <a:t>!</a:t>
            </a:r>
            <a:r>
              <a:rPr lang="en-US" dirty="0">
                <a:solidFill>
                  <a:srgbClr val="00B050"/>
                </a:solidFill>
              </a:rPr>
              <a:t>empty($_</a:t>
            </a:r>
            <a:r>
              <a:rPr lang="en-US" dirty="0" smtClean="0">
                <a:solidFill>
                  <a:srgbClr val="00B050"/>
                </a:solidFill>
              </a:rPr>
              <a:t>POST</a:t>
            </a:r>
            <a:r>
              <a:rPr lang="en-US" dirty="0">
                <a:solidFill>
                  <a:srgbClr val="00B050"/>
                </a:solidFill>
              </a:rPr>
              <a:t>)</a:t>
            </a:r>
            <a:r>
              <a:rPr lang="en-US" dirty="0" smtClean="0"/>
              <a:t>) {</a:t>
            </a:r>
          </a:p>
          <a:p>
            <a:pPr lvl="1" eaLnBrk="1" hangingPunct="1">
              <a:lnSpc>
                <a:spcPct val="90000"/>
              </a:lnSpc>
              <a:buFontTx/>
              <a:buNone/>
            </a:pPr>
            <a:r>
              <a:rPr lang="en-US" dirty="0" smtClean="0"/>
              <a:t>   // </a:t>
            </a:r>
            <a:r>
              <a:rPr lang="en-US" dirty="0" err="1"/>
              <a:t>T</a:t>
            </a:r>
            <a:r>
              <a:rPr lang="en-US" dirty="0" err="1" smtClean="0"/>
              <a:t>raitements</a:t>
            </a:r>
            <a:r>
              <a:rPr lang="en-US" dirty="0" smtClean="0"/>
              <a:t> des paramètres</a:t>
            </a:r>
            <a:br>
              <a:rPr lang="en-US" dirty="0" smtClean="0"/>
            </a:br>
            <a:r>
              <a:rPr lang="en-US" dirty="0" smtClean="0"/>
              <a:t>// </a:t>
            </a:r>
            <a:r>
              <a:rPr lang="en-US" dirty="0" err="1" smtClean="0"/>
              <a:t>Ici</a:t>
            </a:r>
            <a:r>
              <a:rPr lang="en-US" dirty="0" smtClean="0"/>
              <a:t>, </a:t>
            </a:r>
            <a:r>
              <a:rPr lang="en-US" dirty="0" err="1" smtClean="0"/>
              <a:t>une</a:t>
            </a:r>
            <a:r>
              <a:rPr lang="en-US" dirty="0" smtClean="0"/>
              <a:t> variable </a:t>
            </a:r>
            <a:r>
              <a:rPr lang="en-US" dirty="0" smtClean="0">
                <a:solidFill>
                  <a:srgbClr val="00B050"/>
                </a:solidFill>
              </a:rPr>
              <a:t>$_POST['</a:t>
            </a:r>
            <a:r>
              <a:rPr lang="en-US" dirty="0" err="1" smtClean="0">
                <a:solidFill>
                  <a:srgbClr val="00B050"/>
                </a:solidFill>
              </a:rPr>
              <a:t>prenom</a:t>
            </a:r>
            <a:r>
              <a:rPr lang="en-US" dirty="0" smtClean="0">
                <a:solidFill>
                  <a:srgbClr val="00B050"/>
                </a:solidFill>
              </a:rPr>
              <a:t>'] </a:t>
            </a:r>
            <a:r>
              <a:rPr lang="en-US" dirty="0" err="1" smtClean="0"/>
              <a:t>vaut</a:t>
            </a:r>
            <a:r>
              <a:rPr lang="en-US" dirty="0" smtClean="0"/>
              <a:t> </a:t>
            </a:r>
            <a:br>
              <a:rPr lang="en-US" dirty="0" smtClean="0"/>
            </a:br>
            <a:r>
              <a:rPr lang="en-US" dirty="0" smtClean="0"/>
              <a:t>// </a:t>
            </a:r>
            <a:r>
              <a:rPr lang="en-US" dirty="0" err="1" smtClean="0"/>
              <a:t>ce</a:t>
            </a:r>
            <a:r>
              <a:rPr lang="en-US" dirty="0" smtClean="0"/>
              <a:t> </a:t>
            </a:r>
            <a:r>
              <a:rPr lang="en-US" dirty="0" err="1" smtClean="0"/>
              <a:t>que</a:t>
            </a:r>
            <a:r>
              <a:rPr lang="en-US" dirty="0" smtClean="0"/>
              <a:t> </a:t>
            </a:r>
            <a:r>
              <a:rPr lang="en-US" dirty="0" err="1" smtClean="0"/>
              <a:t>l’utilisateur</a:t>
            </a:r>
            <a:r>
              <a:rPr lang="en-US" dirty="0" smtClean="0"/>
              <a:t> a </a:t>
            </a:r>
            <a:r>
              <a:rPr lang="en-US" dirty="0" err="1" smtClean="0"/>
              <a:t>entré</a:t>
            </a:r>
            <a:r>
              <a:rPr lang="en-US" dirty="0" smtClean="0"/>
              <a:t> </a:t>
            </a:r>
            <a:r>
              <a:rPr lang="en-US" dirty="0" err="1" smtClean="0"/>
              <a:t>dans</a:t>
            </a:r>
            <a:r>
              <a:rPr lang="en-US" dirty="0" smtClean="0"/>
              <a:t> la zone de   // </a:t>
            </a:r>
            <a:r>
              <a:rPr lang="en-US" dirty="0" err="1" smtClean="0"/>
              <a:t>texte</a:t>
            </a:r>
            <a:r>
              <a:rPr lang="en-US" dirty="0" smtClean="0"/>
              <a:t> </a:t>
            </a:r>
            <a:r>
              <a:rPr lang="en-US" dirty="0" err="1" smtClean="0"/>
              <a:t>dont</a:t>
            </a:r>
            <a:r>
              <a:rPr lang="en-US" dirty="0" smtClean="0"/>
              <a:t> </a:t>
            </a:r>
            <a:r>
              <a:rPr lang="en-US" dirty="0" err="1" smtClean="0"/>
              <a:t>l’attribut</a:t>
            </a:r>
            <a:r>
              <a:rPr lang="en-US" dirty="0" smtClean="0"/>
              <a:t> </a:t>
            </a:r>
            <a:r>
              <a:rPr lang="en-US" dirty="0" smtClean="0">
                <a:solidFill>
                  <a:srgbClr val="00B050"/>
                </a:solidFill>
              </a:rPr>
              <a:t>name</a:t>
            </a:r>
            <a:r>
              <a:rPr lang="en-US" dirty="0" smtClean="0"/>
              <a:t> </a:t>
            </a:r>
            <a:r>
              <a:rPr lang="en-US" dirty="0" err="1" smtClean="0"/>
              <a:t>est</a:t>
            </a:r>
            <a:r>
              <a:rPr lang="en-US" dirty="0" smtClean="0"/>
              <a:t> </a:t>
            </a:r>
            <a:r>
              <a:rPr lang="en-US" dirty="0" err="1" smtClean="0">
                <a:solidFill>
                  <a:srgbClr val="00B050"/>
                </a:solidFill>
              </a:rPr>
              <a:t>prenom</a:t>
            </a:r>
            <a:endParaRPr lang="en-US" dirty="0">
              <a:solidFill>
                <a:srgbClr val="00B050"/>
              </a:solidFill>
            </a:endParaRPr>
          </a:p>
          <a:p>
            <a:pPr eaLnBrk="1" hangingPunct="1">
              <a:lnSpc>
                <a:spcPct val="90000"/>
              </a:lnSpc>
              <a:buFontTx/>
              <a:buNone/>
            </a:pPr>
            <a:r>
              <a:rPr lang="en-US" dirty="0" smtClean="0"/>
              <a:t>   }</a:t>
            </a:r>
            <a:endParaRPr lang="fr-FR" dirty="0" smtClean="0"/>
          </a:p>
        </p:txBody>
      </p:sp>
    </p:spTree>
    <p:extLst>
      <p:ext uri="{BB962C8B-B14F-4D97-AF65-F5344CB8AC3E}">
        <p14:creationId xmlns:p14="http://schemas.microsoft.com/office/powerpoint/2010/main" val="3066886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fr-BE" smtClean="0"/>
              <a:t>Utiliser GET ou POST ?</a:t>
            </a:r>
            <a:endParaRPr lang="fr-FR" dirty="0" smtClean="0"/>
          </a:p>
        </p:txBody>
      </p:sp>
      <p:sp>
        <p:nvSpPr>
          <p:cNvPr id="8198" name="Rectangle 3" descr="Rectangle: Click to edit Master text styles&#10;Second level&#10;Third level&#10;Fourth level&#10;Fifth level"/>
          <p:cNvSpPr>
            <a:spLocks noGrp="1" noChangeArrowheads="1"/>
          </p:cNvSpPr>
          <p:nvPr>
            <p:ph type="body" idx="1"/>
          </p:nvPr>
        </p:nvSpPr>
        <p:spPr/>
        <p:txBody>
          <a:bodyPr/>
          <a:lstStyle/>
          <a:p>
            <a:r>
              <a:rPr lang="fr-FR" dirty="0" smtClean="0">
                <a:solidFill>
                  <a:srgbClr val="00B050"/>
                </a:solidFill>
              </a:rPr>
              <a:t>GET</a:t>
            </a:r>
          </a:p>
          <a:p>
            <a:pPr lvl="1"/>
            <a:r>
              <a:rPr lang="fr-BE" dirty="0">
                <a:solidFill>
                  <a:srgbClr val="00B050"/>
                </a:solidFill>
              </a:rPr>
              <a:t>Valeurs </a:t>
            </a:r>
            <a:r>
              <a:rPr lang="fr-FR" dirty="0">
                <a:solidFill>
                  <a:srgbClr val="00B050"/>
                </a:solidFill>
              </a:rPr>
              <a:t>des paramètres visibles </a:t>
            </a:r>
            <a:r>
              <a:rPr lang="fr-FR" dirty="0">
                <a:solidFill>
                  <a:srgbClr val="00B050"/>
                </a:solidFill>
                <a:sym typeface="Wingdings" pitchFamily="2" charset="2"/>
              </a:rPr>
              <a:t>dans l’URL</a:t>
            </a:r>
          </a:p>
          <a:p>
            <a:pPr lvl="1"/>
            <a:r>
              <a:rPr lang="fr-FR" dirty="0" smtClean="0"/>
              <a:t>Pour demander des informations</a:t>
            </a:r>
          </a:p>
          <a:p>
            <a:r>
              <a:rPr lang="fr-FR" dirty="0" smtClean="0">
                <a:solidFill>
                  <a:srgbClr val="00B050"/>
                </a:solidFill>
              </a:rPr>
              <a:t>POST</a:t>
            </a:r>
          </a:p>
          <a:p>
            <a:pPr lvl="1"/>
            <a:r>
              <a:rPr lang="fr-BE" dirty="0">
                <a:solidFill>
                  <a:srgbClr val="00B050"/>
                </a:solidFill>
              </a:rPr>
              <a:t>In</a:t>
            </a:r>
            <a:r>
              <a:rPr lang="fr-FR" dirty="0">
                <a:solidFill>
                  <a:srgbClr val="00B050"/>
                </a:solidFill>
              </a:rPr>
              <a:t>visibilité des paramètres (</a:t>
            </a:r>
            <a:r>
              <a:rPr lang="fr-FR" dirty="0" smtClean="0">
                <a:sym typeface="Wingdings" pitchFamily="2" charset="2"/>
              </a:rPr>
              <a:t>Sécurité </a:t>
            </a:r>
            <a:r>
              <a:rPr lang="fr-FR" dirty="0" smtClean="0">
                <a:solidFill>
                  <a:srgbClr val="00B050"/>
                </a:solidFill>
                <a:sym typeface="Wingdings" pitchFamily="2" charset="2"/>
              </a:rPr>
              <a:t>)</a:t>
            </a:r>
            <a:endParaRPr lang="fr-FR" dirty="0">
              <a:solidFill>
                <a:srgbClr val="00B050"/>
              </a:solidFill>
            </a:endParaRPr>
          </a:p>
          <a:p>
            <a:pPr lvl="1"/>
            <a:r>
              <a:rPr lang="fr-FR" dirty="0" smtClean="0"/>
              <a:t>Pour poster (envoyer) des informations</a:t>
            </a:r>
          </a:p>
          <a:p>
            <a:pPr lvl="1"/>
            <a:r>
              <a:rPr lang="fr-FR" dirty="0" smtClean="0"/>
              <a:t>Donne généralement lieu à des changements dans la base de données</a:t>
            </a:r>
          </a:p>
          <a:p>
            <a:pPr lvl="1"/>
            <a:endParaRPr lang="fr-BE" dirty="0" smtClean="0"/>
          </a:p>
          <a:p>
            <a:endParaRPr lang="fr-FR" dirty="0" smtClean="0"/>
          </a:p>
        </p:txBody>
      </p:sp>
      <p:sp>
        <p:nvSpPr>
          <p:cNvPr id="8194" name="Espace réservé de la date 3"/>
          <p:cNvSpPr>
            <a:spLocks noGrp="1"/>
          </p:cNvSpPr>
          <p:nvPr>
            <p:ph type="dt" sz="quarter" idx="10"/>
          </p:nvPr>
        </p:nvSpPr>
        <p:spPr/>
        <p:txBody>
          <a:bodyPr/>
          <a:lstStyle/>
          <a:p>
            <a:r>
              <a:rPr lang="fr-FR" smtClean="0"/>
              <a:t>Cours 2</a:t>
            </a:r>
            <a:endParaRPr lang="fr-FR" dirty="0" smtClean="0"/>
          </a:p>
        </p:txBody>
      </p:sp>
      <p:sp>
        <p:nvSpPr>
          <p:cNvPr id="819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8196" name="Espace réservé du numéro de diapositive 5"/>
          <p:cNvSpPr>
            <a:spLocks noGrp="1"/>
          </p:cNvSpPr>
          <p:nvPr>
            <p:ph type="sldNum" sz="quarter" idx="12"/>
          </p:nvPr>
        </p:nvSpPr>
        <p:spPr/>
        <p:txBody>
          <a:bodyPr/>
          <a:lstStyle/>
          <a:p>
            <a:r>
              <a:rPr lang="fr-FR" dirty="0" smtClean="0"/>
              <a:t>Diapositive </a:t>
            </a:r>
            <a:fld id="{238ABDE9-17DC-482B-963E-350154F6582F}" type="slidenum">
              <a:rPr lang="fr-FR" smtClean="0"/>
              <a:pPr/>
              <a:t>27</a:t>
            </a:fld>
            <a:endParaRPr lang="fr-FR" dirty="0" smtClean="0"/>
          </a:p>
        </p:txBody>
      </p:sp>
    </p:spTree>
    <p:extLst>
      <p:ext uri="{BB962C8B-B14F-4D97-AF65-F5344CB8AC3E}">
        <p14:creationId xmlns:p14="http://schemas.microsoft.com/office/powerpoint/2010/main" val="2147678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a date 3"/>
          <p:cNvSpPr>
            <a:spLocks noGrp="1"/>
          </p:cNvSpPr>
          <p:nvPr>
            <p:ph type="dt" sz="quarter" idx="10"/>
          </p:nvPr>
        </p:nvSpPr>
        <p:spPr/>
        <p:txBody>
          <a:bodyPr/>
          <a:lstStyle/>
          <a:p>
            <a:pPr>
              <a:defRPr/>
            </a:pPr>
            <a:r>
              <a:rPr lang="fr-FR" dirty="0" smtClean="0"/>
              <a:t>Cours 2</a:t>
            </a:r>
          </a:p>
        </p:txBody>
      </p:sp>
      <p:sp>
        <p:nvSpPr>
          <p:cNvPr id="1843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8436" name="Espace réservé du numéro de diapositive 5"/>
          <p:cNvSpPr>
            <a:spLocks noGrp="1"/>
          </p:cNvSpPr>
          <p:nvPr>
            <p:ph type="sldNum" sz="quarter" idx="12"/>
          </p:nvPr>
        </p:nvSpPr>
        <p:spPr/>
        <p:txBody>
          <a:bodyPr/>
          <a:lstStyle/>
          <a:p>
            <a:pPr>
              <a:defRPr/>
            </a:pPr>
            <a:r>
              <a:rPr lang="fr-FR" smtClean="0"/>
              <a:t>Diapositive </a:t>
            </a:r>
            <a:fld id="{EE39C224-48AD-47EA-A34E-366CC56E2224}" type="slidenum">
              <a:rPr lang="fr-FR" smtClean="0"/>
              <a:pPr>
                <a:defRPr/>
              </a:pPr>
              <a:t>28</a:t>
            </a:fld>
            <a:endParaRPr lang="fr-FR" smtClean="0"/>
          </a:p>
        </p:txBody>
      </p:sp>
      <p:sp>
        <p:nvSpPr>
          <p:cNvPr id="18437" name="Rectangle 2"/>
          <p:cNvSpPr>
            <a:spLocks noGrp="1" noChangeArrowheads="1"/>
          </p:cNvSpPr>
          <p:nvPr>
            <p:ph type="title"/>
          </p:nvPr>
        </p:nvSpPr>
        <p:spPr/>
        <p:txBody>
          <a:bodyPr/>
          <a:lstStyle/>
          <a:p>
            <a:pPr eaLnBrk="1" hangingPunct="1"/>
            <a:r>
              <a:rPr lang="fr-BE" smtClean="0"/>
              <a:t>Tableaux</a:t>
            </a:r>
            <a:endParaRPr lang="fr-FR" smtClean="0"/>
          </a:p>
        </p:txBody>
      </p:sp>
      <p:sp>
        <p:nvSpPr>
          <p:cNvPr id="1843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fr-BE" dirty="0" smtClean="0">
                <a:solidFill>
                  <a:srgbClr val="00B050"/>
                </a:solidFill>
              </a:rPr>
              <a:t>Scalaires</a:t>
            </a:r>
          </a:p>
          <a:p>
            <a:pPr lvl="1" eaLnBrk="1" hangingPunct="1"/>
            <a:r>
              <a:rPr lang="fr-BE" dirty="0" smtClean="0">
                <a:solidFill>
                  <a:srgbClr val="00B050"/>
                </a:solidFill>
              </a:rPr>
              <a:t>Indicés par des entiers </a:t>
            </a:r>
            <a:r>
              <a:rPr lang="fr-BE" dirty="0" smtClean="0"/>
              <a:t>positifs</a:t>
            </a:r>
          </a:p>
          <a:p>
            <a:pPr lvl="1" eaLnBrk="1" hangingPunct="1"/>
            <a:r>
              <a:rPr lang="fr-BE" dirty="0" smtClean="0"/>
              <a:t>A partir de </a:t>
            </a:r>
            <a:r>
              <a:rPr lang="fr-BE" dirty="0" smtClean="0">
                <a:solidFill>
                  <a:srgbClr val="00B050"/>
                </a:solidFill>
              </a:rPr>
              <a:t>0</a:t>
            </a:r>
          </a:p>
          <a:p>
            <a:pPr lvl="1" eaLnBrk="1" hangingPunct="1"/>
            <a:r>
              <a:rPr lang="fr-FR" dirty="0" smtClean="0"/>
              <a:t>$pays[3]</a:t>
            </a:r>
          </a:p>
          <a:p>
            <a:pPr eaLnBrk="1" hangingPunct="1"/>
            <a:r>
              <a:rPr lang="fr-BE" dirty="0" smtClean="0"/>
              <a:t>Associatifs</a:t>
            </a:r>
          </a:p>
          <a:p>
            <a:pPr lvl="1" eaLnBrk="1" hangingPunct="1"/>
            <a:r>
              <a:rPr lang="fr-BE" dirty="0" smtClean="0"/>
              <a:t>Indicés par des valeurs quelconques</a:t>
            </a:r>
          </a:p>
          <a:p>
            <a:pPr lvl="1" eaLnBrk="1" hangingPunct="1"/>
            <a:r>
              <a:rPr lang="fr-FR" dirty="0" smtClean="0"/>
              <a:t>$</a:t>
            </a:r>
            <a:r>
              <a:rPr lang="fr-FR" dirty="0" err="1" smtClean="0"/>
              <a:t>users</a:t>
            </a:r>
            <a:r>
              <a:rPr lang="fr-FR" dirty="0" smtClean="0"/>
              <a:t>['</a:t>
            </a:r>
            <a:r>
              <a:rPr lang="fr-FR" dirty="0" err="1" smtClean="0"/>
              <a:t>admin</a:t>
            </a:r>
            <a:r>
              <a:rPr lang="fr-FR"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a date 3"/>
          <p:cNvSpPr>
            <a:spLocks noGrp="1"/>
          </p:cNvSpPr>
          <p:nvPr>
            <p:ph type="dt" sz="quarter" idx="10"/>
          </p:nvPr>
        </p:nvSpPr>
        <p:spPr/>
        <p:txBody>
          <a:bodyPr/>
          <a:lstStyle/>
          <a:p>
            <a:pPr>
              <a:defRPr/>
            </a:pPr>
            <a:r>
              <a:rPr lang="fr-FR" dirty="0" smtClean="0"/>
              <a:t>Cours 2</a:t>
            </a:r>
          </a:p>
        </p:txBody>
      </p:sp>
      <p:sp>
        <p:nvSpPr>
          <p:cNvPr id="19459"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9460" name="Espace réservé du numéro de diapositive 5"/>
          <p:cNvSpPr>
            <a:spLocks noGrp="1"/>
          </p:cNvSpPr>
          <p:nvPr>
            <p:ph type="sldNum" sz="quarter" idx="12"/>
          </p:nvPr>
        </p:nvSpPr>
        <p:spPr/>
        <p:txBody>
          <a:bodyPr/>
          <a:lstStyle/>
          <a:p>
            <a:pPr>
              <a:defRPr/>
            </a:pPr>
            <a:r>
              <a:rPr lang="fr-FR" smtClean="0"/>
              <a:t>Diapositive </a:t>
            </a:r>
            <a:fld id="{71278757-1B19-4D18-9F15-53AE7762E375}" type="slidenum">
              <a:rPr lang="fr-FR" smtClean="0"/>
              <a:pPr>
                <a:defRPr/>
              </a:pPr>
              <a:t>29</a:t>
            </a:fld>
            <a:endParaRPr lang="fr-FR" smtClean="0"/>
          </a:p>
        </p:txBody>
      </p:sp>
      <p:sp>
        <p:nvSpPr>
          <p:cNvPr id="19461" name="Rectangle 2"/>
          <p:cNvSpPr>
            <a:spLocks noGrp="1" noChangeArrowheads="1"/>
          </p:cNvSpPr>
          <p:nvPr>
            <p:ph type="title"/>
          </p:nvPr>
        </p:nvSpPr>
        <p:spPr/>
        <p:txBody>
          <a:bodyPr/>
          <a:lstStyle/>
          <a:p>
            <a:pPr eaLnBrk="1" hangingPunct="1"/>
            <a:r>
              <a:rPr lang="fr-FR" smtClean="0"/>
              <a:t>Tableaux à une dimension </a:t>
            </a:r>
          </a:p>
        </p:txBody>
      </p:sp>
      <p:sp>
        <p:nvSpPr>
          <p:cNvPr id="19462"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buFontTx/>
              <a:buNone/>
            </a:pPr>
            <a:r>
              <a:rPr lang="fr-FR" sz="2800" dirty="0" smtClean="0"/>
              <a:t>&lt;?</a:t>
            </a:r>
            <a:r>
              <a:rPr lang="fr-FR" sz="2800" dirty="0" err="1" smtClean="0"/>
              <a:t>php</a:t>
            </a:r>
            <a:endParaRPr lang="fr-FR" sz="2800" dirty="0" smtClean="0"/>
          </a:p>
          <a:p>
            <a:pPr eaLnBrk="1" hangingPunct="1">
              <a:lnSpc>
                <a:spcPct val="80000"/>
              </a:lnSpc>
              <a:buFontTx/>
              <a:buNone/>
            </a:pPr>
            <a:r>
              <a:rPr lang="fr-FR" sz="2800" dirty="0" smtClean="0"/>
              <a:t>$pays = </a:t>
            </a:r>
            <a:r>
              <a:rPr lang="fr-FR" sz="2800" dirty="0" err="1" smtClean="0">
                <a:solidFill>
                  <a:srgbClr val="00B050"/>
                </a:solidFill>
              </a:rPr>
              <a:t>array</a:t>
            </a:r>
            <a:r>
              <a:rPr lang="fr-FR" sz="2800" dirty="0" smtClean="0">
                <a:solidFill>
                  <a:srgbClr val="00B050"/>
                </a:solidFill>
              </a:rPr>
              <a:t>(</a:t>
            </a:r>
            <a:r>
              <a:rPr lang="fr-FR" sz="2800" dirty="0" smtClean="0"/>
              <a:t>'Belgique'</a:t>
            </a:r>
            <a:r>
              <a:rPr lang="fr-FR" sz="2800" dirty="0" smtClean="0">
                <a:solidFill>
                  <a:srgbClr val="00B050"/>
                </a:solidFill>
              </a:rPr>
              <a:t>,</a:t>
            </a:r>
            <a:r>
              <a:rPr lang="fr-FR" sz="2800" dirty="0" smtClean="0"/>
              <a:t> 'France'</a:t>
            </a:r>
            <a:r>
              <a:rPr lang="fr-FR" sz="2800" dirty="0" smtClean="0">
                <a:solidFill>
                  <a:srgbClr val="00B050"/>
                </a:solidFill>
              </a:rPr>
              <a:t>)</a:t>
            </a:r>
            <a:r>
              <a:rPr lang="fr-FR" sz="2800" dirty="0" smtClean="0"/>
              <a:t>; </a:t>
            </a:r>
          </a:p>
          <a:p>
            <a:pPr eaLnBrk="1" hangingPunct="1">
              <a:lnSpc>
                <a:spcPct val="80000"/>
              </a:lnSpc>
              <a:buFontTx/>
              <a:buNone/>
            </a:pPr>
            <a:r>
              <a:rPr lang="fr-FR" sz="2800" dirty="0" smtClean="0"/>
              <a:t>// ajout d'un élément en dernière position </a:t>
            </a:r>
          </a:p>
          <a:p>
            <a:pPr eaLnBrk="1" hangingPunct="1">
              <a:lnSpc>
                <a:spcPct val="80000"/>
              </a:lnSpc>
              <a:buFontTx/>
              <a:buNone/>
            </a:pPr>
            <a:r>
              <a:rPr lang="fr-FR" sz="2800" dirty="0" smtClean="0"/>
              <a:t>$pays</a:t>
            </a:r>
            <a:r>
              <a:rPr lang="fr-FR" sz="2800" dirty="0" smtClean="0">
                <a:solidFill>
                  <a:srgbClr val="00B050"/>
                </a:solidFill>
              </a:rPr>
              <a:t>[]</a:t>
            </a:r>
            <a:r>
              <a:rPr lang="fr-FR" sz="2800" dirty="0" smtClean="0"/>
              <a:t> = 'Suisse'; </a:t>
            </a:r>
          </a:p>
          <a:p>
            <a:pPr eaLnBrk="1" hangingPunct="1">
              <a:lnSpc>
                <a:spcPct val="80000"/>
              </a:lnSpc>
              <a:buFontTx/>
              <a:buNone/>
            </a:pPr>
            <a:r>
              <a:rPr lang="fr-FR" sz="2800" dirty="0" smtClean="0"/>
              <a:t> </a:t>
            </a:r>
          </a:p>
          <a:p>
            <a:pPr eaLnBrk="1" hangingPunct="1">
              <a:lnSpc>
                <a:spcPct val="80000"/>
              </a:lnSpc>
              <a:buFontTx/>
              <a:buNone/>
            </a:pPr>
            <a:r>
              <a:rPr lang="fr-FR" sz="2800" dirty="0" smtClean="0"/>
              <a:t>$membres[0] = 'INSTANT Justin';  </a:t>
            </a:r>
          </a:p>
          <a:p>
            <a:pPr eaLnBrk="1" hangingPunct="1">
              <a:lnSpc>
                <a:spcPct val="80000"/>
              </a:lnSpc>
              <a:buFontTx/>
              <a:buNone/>
            </a:pPr>
            <a:r>
              <a:rPr lang="fr-FR" sz="2800" dirty="0" smtClean="0"/>
              <a:t>$membres[1] = 'SAHALOR Aubin';  </a:t>
            </a:r>
          </a:p>
          <a:p>
            <a:pPr eaLnBrk="1" hangingPunct="1">
              <a:lnSpc>
                <a:spcPct val="80000"/>
              </a:lnSpc>
              <a:buFontTx/>
              <a:buNone/>
            </a:pPr>
            <a:r>
              <a:rPr lang="fr-FR" sz="2800" dirty="0" smtClean="0"/>
              <a:t>// ajout d'un élément en dernière position</a:t>
            </a:r>
          </a:p>
          <a:p>
            <a:pPr eaLnBrk="1" hangingPunct="1">
              <a:lnSpc>
                <a:spcPct val="80000"/>
              </a:lnSpc>
              <a:buFontTx/>
              <a:buNone/>
            </a:pPr>
            <a:r>
              <a:rPr lang="fr-FR" sz="2800" dirty="0" smtClean="0"/>
              <a:t>$membres[] = 'MANVUSSA Gérard'; </a:t>
            </a:r>
          </a:p>
          <a:p>
            <a:pPr eaLnBrk="1" hangingPunct="1">
              <a:lnSpc>
                <a:spcPct val="80000"/>
              </a:lnSpc>
              <a:buFontTx/>
              <a:buNone/>
            </a:pPr>
            <a:r>
              <a:rPr lang="fr-FR" sz="2800" dirty="0" smtClean="0"/>
              <a:t>?&gt;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Au menu de la semaine 2</a:t>
            </a:r>
            <a:endParaRPr lang="fr-BE" dirty="0"/>
          </a:p>
        </p:txBody>
      </p:sp>
      <p:sp>
        <p:nvSpPr>
          <p:cNvPr id="3" name="Espace réservé du contenu 2"/>
          <p:cNvSpPr>
            <a:spLocks noGrp="1"/>
          </p:cNvSpPr>
          <p:nvPr>
            <p:ph idx="1"/>
          </p:nvPr>
        </p:nvSpPr>
        <p:spPr>
          <a:xfrm>
            <a:off x="838200" y="1600200"/>
            <a:ext cx="8153400" cy="4572000"/>
          </a:xfrm>
        </p:spPr>
        <p:txBody>
          <a:bodyPr/>
          <a:lstStyle/>
          <a:p>
            <a:r>
              <a:rPr lang="fr-FR" dirty="0" smtClean="0">
                <a:solidFill>
                  <a:srgbClr val="00B050"/>
                </a:solidFill>
              </a:rPr>
              <a:t>L’orienté objet </a:t>
            </a:r>
            <a:r>
              <a:rPr lang="fr-FR" dirty="0" smtClean="0"/>
              <a:t>en PHP</a:t>
            </a:r>
            <a:endParaRPr lang="fr-BE" dirty="0" smtClean="0"/>
          </a:p>
          <a:p>
            <a:r>
              <a:rPr lang="fr-BE" dirty="0"/>
              <a:t>Créer et </a:t>
            </a:r>
            <a:r>
              <a:rPr lang="fr-BE" dirty="0" smtClean="0"/>
              <a:t>utiliser des </a:t>
            </a:r>
            <a:r>
              <a:rPr lang="fr-BE" dirty="0">
                <a:solidFill>
                  <a:srgbClr val="00B050"/>
                </a:solidFill>
              </a:rPr>
              <a:t>fonctions</a:t>
            </a:r>
          </a:p>
          <a:p>
            <a:r>
              <a:rPr lang="fr-BE" dirty="0" smtClean="0">
                <a:solidFill>
                  <a:srgbClr val="00B050"/>
                </a:solidFill>
              </a:rPr>
              <a:t>Traiter les données des formulaires HTML</a:t>
            </a:r>
          </a:p>
          <a:p>
            <a:r>
              <a:rPr lang="fr-BE" dirty="0" smtClean="0"/>
              <a:t>Gérer des </a:t>
            </a:r>
            <a:r>
              <a:rPr lang="fr-BE" dirty="0" smtClean="0">
                <a:solidFill>
                  <a:srgbClr val="00B050"/>
                </a:solidFill>
              </a:rPr>
              <a:t>tableaux</a:t>
            </a:r>
          </a:p>
          <a:p>
            <a:pPr lvl="1"/>
            <a:r>
              <a:rPr lang="fr-FR" dirty="0" smtClean="0"/>
              <a:t>Scalaires</a:t>
            </a:r>
          </a:p>
          <a:p>
            <a:pPr lvl="1"/>
            <a:r>
              <a:rPr lang="fr-FR" dirty="0" smtClean="0"/>
              <a:t>Associatifs</a:t>
            </a:r>
            <a:endParaRPr lang="fr-BE" dirty="0" smtClean="0"/>
          </a:p>
          <a:p>
            <a:r>
              <a:rPr lang="fr-BE" dirty="0" smtClean="0"/>
              <a:t>Anticiper les </a:t>
            </a:r>
            <a:r>
              <a:rPr lang="fr-BE" dirty="0" smtClean="0">
                <a:solidFill>
                  <a:srgbClr val="00B050"/>
                </a:solidFill>
              </a:rPr>
              <a:t>erreurs courantes </a:t>
            </a:r>
            <a:r>
              <a:rPr lang="fr-BE" dirty="0" smtClean="0"/>
              <a:t>de programmation en PHP</a:t>
            </a:r>
          </a:p>
        </p:txBody>
      </p:sp>
      <p:sp>
        <p:nvSpPr>
          <p:cNvPr id="4" name="Espace réservé de la date 3"/>
          <p:cNvSpPr>
            <a:spLocks noGrp="1"/>
          </p:cNvSpPr>
          <p:nvPr>
            <p:ph type="dt" sz="half" idx="10"/>
          </p:nvPr>
        </p:nvSpPr>
        <p:spPr/>
        <p:txBody>
          <a:bodyPr/>
          <a:lstStyle/>
          <a:p>
            <a:pPr>
              <a:defRPr/>
            </a:pPr>
            <a:r>
              <a:rPr lang="fr-FR" dirty="0" smtClean="0"/>
              <a:t>Cours 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BBCF98F6-3C7F-4212-8446-46FC2FB75135}" type="slidenum">
              <a:rPr lang="fr-FR" smtClean="0"/>
              <a:pPr>
                <a:defRPr/>
              </a:pPr>
              <a:t>3</a:t>
            </a:fld>
            <a:endParaRPr lang="fr-FR"/>
          </a:p>
        </p:txBody>
      </p:sp>
    </p:spTree>
    <p:extLst>
      <p:ext uri="{BB962C8B-B14F-4D97-AF65-F5344CB8AC3E}">
        <p14:creationId xmlns:p14="http://schemas.microsoft.com/office/powerpoint/2010/main" val="2776917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a date 3"/>
          <p:cNvSpPr>
            <a:spLocks noGrp="1"/>
          </p:cNvSpPr>
          <p:nvPr>
            <p:ph type="dt" sz="quarter" idx="10"/>
          </p:nvPr>
        </p:nvSpPr>
        <p:spPr/>
        <p:txBody>
          <a:bodyPr/>
          <a:lstStyle/>
          <a:p>
            <a:pPr>
              <a:defRPr/>
            </a:pPr>
            <a:r>
              <a:rPr lang="fr-FR" dirty="0" smtClean="0"/>
              <a:t>Cours 2</a:t>
            </a:r>
          </a:p>
        </p:txBody>
      </p:sp>
      <p:sp>
        <p:nvSpPr>
          <p:cNvPr id="20483" name="Espace réservé du pied de page 4"/>
          <p:cNvSpPr>
            <a:spLocks noGrp="1"/>
          </p:cNvSpPr>
          <p:nvPr>
            <p:ph type="ftr" sz="quarter" idx="11"/>
          </p:nvPr>
        </p:nvSpPr>
        <p:spPr/>
        <p:txBody>
          <a:bodyPr/>
          <a:lstStyle/>
          <a:p>
            <a:pPr>
              <a:defRPr/>
            </a:pPr>
            <a:r>
              <a:rPr lang="fr-FR" dirty="0" smtClean="0"/>
              <a:t>BINV-1050</a:t>
            </a:r>
            <a:endParaRPr lang="fr-FR" dirty="0"/>
          </a:p>
        </p:txBody>
      </p:sp>
      <p:sp>
        <p:nvSpPr>
          <p:cNvPr id="20484" name="Espace réservé du numéro de diapositive 5"/>
          <p:cNvSpPr>
            <a:spLocks noGrp="1"/>
          </p:cNvSpPr>
          <p:nvPr>
            <p:ph type="sldNum" sz="quarter" idx="12"/>
          </p:nvPr>
        </p:nvSpPr>
        <p:spPr/>
        <p:txBody>
          <a:bodyPr/>
          <a:lstStyle/>
          <a:p>
            <a:pPr>
              <a:defRPr/>
            </a:pPr>
            <a:r>
              <a:rPr lang="fr-FR" smtClean="0"/>
              <a:t>Diapositive </a:t>
            </a:r>
            <a:fld id="{DDAA9AF8-5989-4471-AEAB-AEE6A927E835}" type="slidenum">
              <a:rPr lang="fr-FR" smtClean="0"/>
              <a:pPr>
                <a:defRPr/>
              </a:pPr>
              <a:t>30</a:t>
            </a:fld>
            <a:endParaRPr lang="fr-FR" smtClean="0"/>
          </a:p>
        </p:txBody>
      </p:sp>
      <p:sp>
        <p:nvSpPr>
          <p:cNvPr id="20485" name="Rectangle 2"/>
          <p:cNvSpPr>
            <a:spLocks noGrp="1" noChangeArrowheads="1"/>
          </p:cNvSpPr>
          <p:nvPr>
            <p:ph type="title"/>
          </p:nvPr>
        </p:nvSpPr>
        <p:spPr/>
        <p:txBody>
          <a:bodyPr/>
          <a:lstStyle/>
          <a:p>
            <a:pPr eaLnBrk="1" hangingPunct="1"/>
            <a:r>
              <a:rPr lang="fr-BE" dirty="0" smtClean="0"/>
              <a:t>Parcours classique </a:t>
            </a:r>
            <a:r>
              <a:rPr lang="fr-BE" sz="2200" dirty="0" smtClean="0">
                <a:solidFill>
                  <a:srgbClr val="FF0000"/>
                </a:solidFill>
              </a:rPr>
              <a:t>mais Attention</a:t>
            </a:r>
            <a:endParaRPr lang="fr-FR" sz="2200" dirty="0" smtClean="0">
              <a:solidFill>
                <a:srgbClr val="FF0000"/>
              </a:solidFill>
            </a:endParaRPr>
          </a:p>
        </p:txBody>
      </p:sp>
      <p:sp>
        <p:nvSpPr>
          <p:cNvPr id="20486" name="Rectangle 3" descr="Rectangle: Click to edit Master text styles&#10;Second level&#10;Third level&#10;Fourth level&#10;Fifth level"/>
          <p:cNvSpPr>
            <a:spLocks noGrp="1" noChangeArrowheads="1"/>
          </p:cNvSpPr>
          <p:nvPr>
            <p:ph type="body" idx="1"/>
          </p:nvPr>
        </p:nvSpPr>
        <p:spPr>
          <a:xfrm>
            <a:off x="838200" y="1600200"/>
            <a:ext cx="8077200" cy="5257800"/>
          </a:xfrm>
        </p:spPr>
        <p:txBody>
          <a:bodyPr/>
          <a:lstStyle/>
          <a:p>
            <a:pPr eaLnBrk="1" hangingPunct="1">
              <a:buFontTx/>
              <a:buNone/>
            </a:pPr>
            <a:r>
              <a:rPr lang="fr-FR" dirty="0" smtClean="0"/>
              <a:t>&lt;?</a:t>
            </a:r>
            <a:r>
              <a:rPr lang="fr-FR" dirty="0" err="1" smtClean="0"/>
              <a:t>php</a:t>
            </a:r>
            <a:endParaRPr lang="fr-FR" dirty="0"/>
          </a:p>
          <a:p>
            <a:pPr eaLnBrk="1" hangingPunct="1">
              <a:buFontTx/>
              <a:buNone/>
            </a:pPr>
            <a:r>
              <a:rPr lang="pt-BR" dirty="0" smtClean="0"/>
              <a:t>$nb_membres </a:t>
            </a:r>
            <a:r>
              <a:rPr lang="pt-BR" dirty="0"/>
              <a:t>= count($membres);</a:t>
            </a:r>
          </a:p>
          <a:p>
            <a:pPr eaLnBrk="1" hangingPunct="1">
              <a:buFontTx/>
              <a:buNone/>
            </a:pPr>
            <a:r>
              <a:rPr lang="pt-BR" dirty="0" smtClean="0"/>
              <a:t>for </a:t>
            </a:r>
            <a:r>
              <a:rPr lang="pt-BR" dirty="0"/>
              <a:t>($i = </a:t>
            </a:r>
            <a:r>
              <a:rPr lang="pt-BR" dirty="0" smtClean="0"/>
              <a:t>0 </a:t>
            </a:r>
            <a:r>
              <a:rPr lang="pt-BR" dirty="0"/>
              <a:t>; $i </a:t>
            </a:r>
            <a:r>
              <a:rPr lang="pt-BR" dirty="0" smtClean="0"/>
              <a:t>&lt; </a:t>
            </a:r>
            <a:r>
              <a:rPr lang="pt-BR" dirty="0"/>
              <a:t>$nb_membres ; $i++)  { </a:t>
            </a:r>
          </a:p>
          <a:p>
            <a:pPr eaLnBrk="1" hangingPunct="1">
              <a:buFontTx/>
              <a:buNone/>
            </a:pPr>
            <a:r>
              <a:rPr lang="pt-BR" dirty="0"/>
              <a:t> </a:t>
            </a:r>
            <a:r>
              <a:rPr lang="pt-BR" dirty="0" smtClean="0"/>
              <a:t>   // $i est l’indice</a:t>
            </a:r>
            <a:br>
              <a:rPr lang="pt-BR" dirty="0" smtClean="0"/>
            </a:br>
            <a:r>
              <a:rPr lang="pt-BR" dirty="0" smtClean="0"/>
              <a:t> // $</a:t>
            </a:r>
            <a:r>
              <a:rPr lang="pt-BR" dirty="0"/>
              <a:t>membres[$i] </a:t>
            </a:r>
            <a:r>
              <a:rPr lang="pt-BR" dirty="0" smtClean="0"/>
              <a:t>est l’élément d’indice $i</a:t>
            </a:r>
          </a:p>
          <a:p>
            <a:pPr eaLnBrk="1" hangingPunct="1">
              <a:buFontTx/>
              <a:buNone/>
            </a:pPr>
            <a:r>
              <a:rPr lang="pt-BR" dirty="0"/>
              <a:t> </a:t>
            </a:r>
            <a:r>
              <a:rPr lang="pt-BR" dirty="0" smtClean="0"/>
              <a:t>   // ...</a:t>
            </a:r>
            <a:endParaRPr lang="pt-BR" dirty="0"/>
          </a:p>
          <a:p>
            <a:pPr eaLnBrk="1" hangingPunct="1">
              <a:buFontTx/>
              <a:buNone/>
            </a:pPr>
            <a:r>
              <a:rPr lang="pt-BR" dirty="0" smtClean="0"/>
              <a:t>}</a:t>
            </a:r>
            <a:endParaRPr lang="fr-FR" dirty="0"/>
          </a:p>
          <a:p>
            <a:pPr algn="ctr" eaLnBrk="1" hangingPunct="1">
              <a:buNone/>
            </a:pPr>
            <a:r>
              <a:rPr lang="fr-BE" sz="2200" dirty="0">
                <a:solidFill>
                  <a:srgbClr val="FF0000"/>
                </a:solidFill>
                <a:latin typeface="+mj-lt"/>
                <a:ea typeface="+mj-ea"/>
                <a:cs typeface="+mj-cs"/>
              </a:rPr>
              <a:t>Attention ce parcours ne fonctionne plus s’il y a des « trous » dans le tableau suite à la suppression de valeur(s) </a:t>
            </a:r>
            <a:r>
              <a:rPr lang="fr-BE" sz="2200" dirty="0" smtClean="0">
                <a:solidFill>
                  <a:srgbClr val="FF0000"/>
                </a:solidFill>
                <a:latin typeface="+mj-lt"/>
                <a:ea typeface="+mj-ea"/>
                <a:cs typeface="+mj-cs"/>
              </a:rPr>
              <a:t>!</a:t>
            </a:r>
            <a:endParaRPr lang="fr-BE" sz="22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e la date 3"/>
          <p:cNvSpPr>
            <a:spLocks noGrp="1"/>
          </p:cNvSpPr>
          <p:nvPr>
            <p:ph type="dt" sz="quarter" idx="10"/>
          </p:nvPr>
        </p:nvSpPr>
        <p:spPr/>
        <p:txBody>
          <a:bodyPr/>
          <a:lstStyle/>
          <a:p>
            <a:pPr>
              <a:defRPr/>
            </a:pPr>
            <a:r>
              <a:rPr lang="fr-FR" dirty="0" smtClean="0"/>
              <a:t>Cours 2</a:t>
            </a:r>
          </a:p>
        </p:txBody>
      </p:sp>
      <p:sp>
        <p:nvSpPr>
          <p:cNvPr id="21507" name="Espace réservé du pied de page 4"/>
          <p:cNvSpPr>
            <a:spLocks noGrp="1"/>
          </p:cNvSpPr>
          <p:nvPr>
            <p:ph type="ftr" sz="quarter" idx="11"/>
          </p:nvPr>
        </p:nvSpPr>
        <p:spPr/>
        <p:txBody>
          <a:bodyPr/>
          <a:lstStyle/>
          <a:p>
            <a:pPr>
              <a:defRPr/>
            </a:pPr>
            <a:r>
              <a:rPr lang="fr-FR" dirty="0"/>
              <a:t>BINV-1050</a:t>
            </a:r>
            <a:endParaRPr lang="fr-FR" dirty="0"/>
          </a:p>
        </p:txBody>
      </p:sp>
      <p:sp>
        <p:nvSpPr>
          <p:cNvPr id="21508" name="Espace réservé du numéro de diapositive 5"/>
          <p:cNvSpPr>
            <a:spLocks noGrp="1"/>
          </p:cNvSpPr>
          <p:nvPr>
            <p:ph type="sldNum" sz="quarter" idx="12"/>
          </p:nvPr>
        </p:nvSpPr>
        <p:spPr/>
        <p:txBody>
          <a:bodyPr/>
          <a:lstStyle/>
          <a:p>
            <a:pPr>
              <a:defRPr/>
            </a:pPr>
            <a:r>
              <a:rPr lang="fr-FR" smtClean="0"/>
              <a:t>Diapositive </a:t>
            </a:r>
            <a:fld id="{734D41FA-1BCD-4591-8B72-9600EA0E672A}" type="slidenum">
              <a:rPr lang="fr-FR" smtClean="0"/>
              <a:pPr>
                <a:defRPr/>
              </a:pPr>
              <a:t>31</a:t>
            </a:fld>
            <a:endParaRPr lang="fr-FR" smtClean="0"/>
          </a:p>
        </p:txBody>
      </p:sp>
      <p:sp>
        <p:nvSpPr>
          <p:cNvPr id="21509" name="Rectangle 2"/>
          <p:cNvSpPr>
            <a:spLocks noGrp="1" noChangeArrowheads="1"/>
          </p:cNvSpPr>
          <p:nvPr>
            <p:ph type="title"/>
          </p:nvPr>
        </p:nvSpPr>
        <p:spPr/>
        <p:txBody>
          <a:bodyPr/>
          <a:lstStyle/>
          <a:p>
            <a:pPr eaLnBrk="1" hangingPunct="1"/>
            <a:r>
              <a:rPr lang="fr-FR" sz="4000" smtClean="0"/>
              <a:t>Parcours du tableau $membres</a:t>
            </a:r>
          </a:p>
        </p:txBody>
      </p:sp>
      <p:sp>
        <p:nvSpPr>
          <p:cNvPr id="21510"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Tx/>
              <a:buNone/>
            </a:pPr>
            <a:r>
              <a:rPr lang="fr-BE" dirty="0" err="1" smtClean="0">
                <a:solidFill>
                  <a:srgbClr val="00B050"/>
                </a:solidFill>
              </a:rPr>
              <a:t>foreach</a:t>
            </a:r>
            <a:r>
              <a:rPr lang="fr-BE" dirty="0" smtClean="0"/>
              <a:t> </a:t>
            </a:r>
            <a:r>
              <a:rPr lang="fr-BE" dirty="0"/>
              <a:t>($membres </a:t>
            </a:r>
            <a:r>
              <a:rPr lang="fr-BE" dirty="0">
                <a:solidFill>
                  <a:srgbClr val="00B050"/>
                </a:solidFill>
              </a:rPr>
              <a:t>as</a:t>
            </a:r>
            <a:r>
              <a:rPr lang="fr-BE" dirty="0"/>
              <a:t> $</a:t>
            </a:r>
            <a:r>
              <a:rPr lang="fr-BE" dirty="0" err="1"/>
              <a:t>cle</a:t>
            </a:r>
            <a:r>
              <a:rPr lang="fr-BE" dirty="0"/>
              <a:t> </a:t>
            </a:r>
            <a:r>
              <a:rPr lang="fr-BE" dirty="0">
                <a:solidFill>
                  <a:srgbClr val="00B050"/>
                </a:solidFill>
              </a:rPr>
              <a:t>=&gt;</a:t>
            </a:r>
            <a:r>
              <a:rPr lang="fr-BE" dirty="0"/>
              <a:t> $valeur) </a:t>
            </a:r>
            <a:r>
              <a:rPr lang="fr-BE" dirty="0" smtClean="0"/>
              <a:t>{ </a:t>
            </a:r>
            <a:endParaRPr lang="fr-BE" dirty="0"/>
          </a:p>
          <a:p>
            <a:pPr eaLnBrk="1" hangingPunct="1">
              <a:buFontTx/>
              <a:buNone/>
            </a:pPr>
            <a:r>
              <a:rPr lang="fr-BE" dirty="0"/>
              <a:t> </a:t>
            </a:r>
            <a:r>
              <a:rPr lang="fr-BE" dirty="0" smtClean="0"/>
              <a:t>   // $</a:t>
            </a:r>
            <a:r>
              <a:rPr lang="fr-BE" dirty="0" err="1" smtClean="0"/>
              <a:t>cle</a:t>
            </a:r>
            <a:r>
              <a:rPr lang="fr-BE" dirty="0" smtClean="0"/>
              <a:t> est </a:t>
            </a:r>
            <a:r>
              <a:rPr lang="fr-BE" dirty="0" smtClean="0">
                <a:solidFill>
                  <a:srgbClr val="00B050"/>
                </a:solidFill>
              </a:rPr>
              <a:t>l’indice</a:t>
            </a:r>
            <a:r>
              <a:rPr lang="fr-BE" dirty="0" smtClean="0"/>
              <a:t/>
            </a:r>
            <a:br>
              <a:rPr lang="fr-BE" dirty="0" smtClean="0"/>
            </a:br>
            <a:r>
              <a:rPr lang="fr-BE" dirty="0" smtClean="0"/>
              <a:t> // $valeur est </a:t>
            </a:r>
            <a:r>
              <a:rPr lang="fr-BE" dirty="0" smtClean="0">
                <a:solidFill>
                  <a:srgbClr val="00B050"/>
                </a:solidFill>
              </a:rPr>
              <a:t>l’élément</a:t>
            </a:r>
            <a:r>
              <a:rPr lang="fr-BE" dirty="0" smtClean="0"/>
              <a:t> d’indice $</a:t>
            </a:r>
            <a:r>
              <a:rPr lang="fr-BE" dirty="0" err="1" smtClean="0"/>
              <a:t>cle</a:t>
            </a:r>
            <a:r>
              <a:rPr lang="fr-BE" dirty="0" smtClean="0"/>
              <a:t> </a:t>
            </a:r>
            <a:endParaRPr lang="fr-BE" dirty="0"/>
          </a:p>
          <a:p>
            <a:pPr eaLnBrk="1" hangingPunct="1">
              <a:buFontTx/>
              <a:buNone/>
            </a:pPr>
            <a:r>
              <a:rPr lang="fr-BE" dirty="0"/>
              <a:t>} </a:t>
            </a:r>
            <a:endParaRPr lang="fr-BE" dirty="0" smtClean="0"/>
          </a:p>
          <a:p>
            <a:pPr eaLnBrk="1" hangingPunct="1">
              <a:buFontTx/>
              <a:buNone/>
            </a:pPr>
            <a:endParaRPr lang="fr-FR" dirty="0"/>
          </a:p>
          <a:p>
            <a:pPr eaLnBrk="1" hangingPunct="1">
              <a:buFontTx/>
              <a:buNone/>
            </a:pPr>
            <a:endParaRPr lang="fr-FR"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e la date 3"/>
          <p:cNvSpPr>
            <a:spLocks noGrp="1"/>
          </p:cNvSpPr>
          <p:nvPr>
            <p:ph type="dt" sz="quarter" idx="10"/>
          </p:nvPr>
        </p:nvSpPr>
        <p:spPr/>
        <p:txBody>
          <a:bodyPr/>
          <a:lstStyle/>
          <a:p>
            <a:pPr>
              <a:defRPr/>
            </a:pPr>
            <a:r>
              <a:rPr lang="fr-FR" dirty="0" smtClean="0"/>
              <a:t>Cours 2</a:t>
            </a:r>
          </a:p>
        </p:txBody>
      </p:sp>
      <p:sp>
        <p:nvSpPr>
          <p:cNvPr id="21507" name="Espace réservé du pied de page 4"/>
          <p:cNvSpPr>
            <a:spLocks noGrp="1"/>
          </p:cNvSpPr>
          <p:nvPr>
            <p:ph type="ftr" sz="quarter" idx="11"/>
          </p:nvPr>
        </p:nvSpPr>
        <p:spPr/>
        <p:txBody>
          <a:bodyPr/>
          <a:lstStyle/>
          <a:p>
            <a:pPr>
              <a:defRPr/>
            </a:pPr>
            <a:r>
              <a:rPr lang="fr-FR" dirty="0"/>
              <a:t>BINV-1050</a:t>
            </a:r>
            <a:endParaRPr lang="fr-FR" dirty="0"/>
          </a:p>
        </p:txBody>
      </p:sp>
      <p:sp>
        <p:nvSpPr>
          <p:cNvPr id="21508" name="Espace réservé du numéro de diapositive 5"/>
          <p:cNvSpPr>
            <a:spLocks noGrp="1"/>
          </p:cNvSpPr>
          <p:nvPr>
            <p:ph type="sldNum" sz="quarter" idx="12"/>
          </p:nvPr>
        </p:nvSpPr>
        <p:spPr/>
        <p:txBody>
          <a:bodyPr/>
          <a:lstStyle/>
          <a:p>
            <a:pPr>
              <a:defRPr/>
            </a:pPr>
            <a:r>
              <a:rPr lang="fr-FR" smtClean="0"/>
              <a:t>Diapositive </a:t>
            </a:r>
            <a:fld id="{734D41FA-1BCD-4591-8B72-9600EA0E672A}" type="slidenum">
              <a:rPr lang="fr-FR" smtClean="0"/>
              <a:pPr>
                <a:defRPr/>
              </a:pPr>
              <a:t>32</a:t>
            </a:fld>
            <a:endParaRPr lang="fr-FR" smtClean="0"/>
          </a:p>
        </p:txBody>
      </p:sp>
      <p:sp>
        <p:nvSpPr>
          <p:cNvPr id="21509" name="Rectangle 2"/>
          <p:cNvSpPr>
            <a:spLocks noGrp="1" noChangeArrowheads="1"/>
          </p:cNvSpPr>
          <p:nvPr>
            <p:ph type="title"/>
          </p:nvPr>
        </p:nvSpPr>
        <p:spPr>
          <a:xfrm>
            <a:off x="609600" y="304800"/>
            <a:ext cx="8610600" cy="1066800"/>
          </a:xfrm>
        </p:spPr>
        <p:txBody>
          <a:bodyPr/>
          <a:lstStyle/>
          <a:p>
            <a:pPr eaLnBrk="1" hangingPunct="1"/>
            <a:r>
              <a:rPr lang="fr-FR" sz="4000" dirty="0" smtClean="0"/>
              <a:t>Exemple de code PHP dans une vue</a:t>
            </a:r>
          </a:p>
        </p:txBody>
      </p:sp>
      <p:sp>
        <p:nvSpPr>
          <p:cNvPr id="21510" name="Rectangle 3" descr="Rectangle: Click to edit Master text styles&#10;Second level&#10;Third level&#10;Fourth level&#10;Fifth level"/>
          <p:cNvSpPr>
            <a:spLocks noGrp="1" noChangeArrowheads="1"/>
          </p:cNvSpPr>
          <p:nvPr>
            <p:ph type="body" idx="1"/>
          </p:nvPr>
        </p:nvSpPr>
        <p:spPr>
          <a:xfrm>
            <a:off x="838200" y="1524000"/>
            <a:ext cx="7772400" cy="5334000"/>
          </a:xfrm>
        </p:spPr>
        <p:txBody>
          <a:bodyPr/>
          <a:lstStyle/>
          <a:p>
            <a:pPr marL="0" indent="0">
              <a:buNone/>
            </a:pPr>
            <a:r>
              <a:rPr lang="fr-BE" dirty="0" smtClean="0"/>
              <a:t>&lt;p&gt;</a:t>
            </a:r>
            <a:br>
              <a:rPr lang="fr-BE" dirty="0" smtClean="0"/>
            </a:br>
            <a:r>
              <a:rPr lang="fr-BE" dirty="0" smtClean="0">
                <a:solidFill>
                  <a:srgbClr val="00B050"/>
                </a:solidFill>
              </a:rPr>
              <a:t>&lt;?</a:t>
            </a:r>
            <a:r>
              <a:rPr lang="fr-BE" dirty="0" err="1">
                <a:solidFill>
                  <a:srgbClr val="00B050"/>
                </a:solidFill>
              </a:rPr>
              <a:t>php</a:t>
            </a:r>
            <a:r>
              <a:rPr lang="fr-BE" dirty="0">
                <a:solidFill>
                  <a:srgbClr val="00B050"/>
                </a:solidFill>
              </a:rPr>
              <a:t> </a:t>
            </a:r>
            <a:r>
              <a:rPr lang="fr-BE" dirty="0" err="1">
                <a:solidFill>
                  <a:srgbClr val="00B050"/>
                </a:solidFill>
              </a:rPr>
              <a:t>foreach</a:t>
            </a:r>
            <a:r>
              <a:rPr lang="fr-BE" dirty="0">
                <a:solidFill>
                  <a:srgbClr val="00B050"/>
                </a:solidFill>
              </a:rPr>
              <a:t> ($membres as </a:t>
            </a:r>
            <a:r>
              <a:rPr lang="fr-BE" dirty="0" smtClean="0">
                <a:solidFill>
                  <a:srgbClr val="00B050"/>
                </a:solidFill>
              </a:rPr>
              <a:t/>
            </a:r>
            <a:br>
              <a:rPr lang="fr-BE" dirty="0" smtClean="0">
                <a:solidFill>
                  <a:srgbClr val="00B050"/>
                </a:solidFill>
              </a:rPr>
            </a:br>
            <a:r>
              <a:rPr lang="fr-BE" dirty="0" smtClean="0">
                <a:solidFill>
                  <a:srgbClr val="00B050"/>
                </a:solidFill>
              </a:rPr>
              <a:t>                                 $</a:t>
            </a:r>
            <a:r>
              <a:rPr lang="fr-BE" dirty="0">
                <a:solidFill>
                  <a:srgbClr val="00B050"/>
                </a:solidFill>
              </a:rPr>
              <a:t>i =&gt; $membre) { </a:t>
            </a:r>
          </a:p>
          <a:p>
            <a:pPr marL="0" indent="0">
              <a:buNone/>
            </a:pPr>
            <a:r>
              <a:rPr lang="fr-BE" dirty="0">
                <a:solidFill>
                  <a:srgbClr val="00B050"/>
                </a:solidFill>
              </a:rPr>
              <a:t>     </a:t>
            </a:r>
            <a:r>
              <a:rPr lang="fr-BE" dirty="0" err="1">
                <a:solidFill>
                  <a:srgbClr val="00B050"/>
                </a:solidFill>
              </a:rPr>
              <a:t>echo</a:t>
            </a:r>
            <a:r>
              <a:rPr lang="fr-BE" dirty="0">
                <a:solidFill>
                  <a:srgbClr val="00B050"/>
                </a:solidFill>
              </a:rPr>
              <a:t> $i . ' </a:t>
            </a:r>
            <a:r>
              <a:rPr lang="fr-BE" dirty="0"/>
              <a:t>:</a:t>
            </a:r>
            <a:r>
              <a:rPr lang="fr-BE" dirty="0">
                <a:solidFill>
                  <a:srgbClr val="00B050"/>
                </a:solidFill>
              </a:rPr>
              <a:t> ' . $</a:t>
            </a:r>
            <a:r>
              <a:rPr lang="fr-BE" dirty="0" smtClean="0">
                <a:solidFill>
                  <a:srgbClr val="00B050"/>
                </a:solidFill>
              </a:rPr>
              <a:t>membre</a:t>
            </a:r>
            <a:r>
              <a:rPr lang="fr-BE" dirty="0">
                <a:solidFill>
                  <a:srgbClr val="00B050"/>
                </a:solidFill>
              </a:rPr>
              <a:t> </a:t>
            </a:r>
            <a:r>
              <a:rPr lang="fr-BE" dirty="0" smtClean="0">
                <a:solidFill>
                  <a:srgbClr val="00B050"/>
                </a:solidFill>
              </a:rPr>
              <a:t>. </a:t>
            </a:r>
            <a:r>
              <a:rPr lang="fr-BE" dirty="0">
                <a:solidFill>
                  <a:srgbClr val="00B050"/>
                </a:solidFill>
              </a:rPr>
              <a:t>'</a:t>
            </a:r>
            <a:r>
              <a:rPr lang="fr-BE" dirty="0"/>
              <a:t>&lt;</a:t>
            </a:r>
            <a:r>
              <a:rPr lang="fr-BE" dirty="0" err="1"/>
              <a:t>br</a:t>
            </a:r>
            <a:r>
              <a:rPr lang="fr-BE" dirty="0">
                <a:solidFill>
                  <a:srgbClr val="00B050"/>
                </a:solidFill>
              </a:rPr>
              <a:t> </a:t>
            </a:r>
            <a:r>
              <a:rPr lang="fr-BE" dirty="0"/>
              <a:t>/&gt;</a:t>
            </a:r>
            <a:r>
              <a:rPr lang="fr-BE" dirty="0">
                <a:solidFill>
                  <a:srgbClr val="00B050"/>
                </a:solidFill>
              </a:rPr>
              <a:t>';</a:t>
            </a:r>
          </a:p>
          <a:p>
            <a:pPr marL="0" indent="0">
              <a:buNone/>
            </a:pPr>
            <a:r>
              <a:rPr lang="fr-BE" dirty="0">
                <a:solidFill>
                  <a:srgbClr val="00B050"/>
                </a:solidFill>
              </a:rPr>
              <a:t> </a:t>
            </a:r>
            <a:r>
              <a:rPr lang="fr-BE" dirty="0" smtClean="0">
                <a:solidFill>
                  <a:srgbClr val="00B050"/>
                </a:solidFill>
              </a:rPr>
              <a:t>  }</a:t>
            </a:r>
            <a:endParaRPr lang="fr-BE" dirty="0">
              <a:solidFill>
                <a:srgbClr val="00B050"/>
              </a:solidFill>
            </a:endParaRPr>
          </a:p>
          <a:p>
            <a:pPr marL="0" indent="0">
              <a:buNone/>
            </a:pPr>
            <a:r>
              <a:rPr lang="fr-FR" dirty="0" smtClean="0">
                <a:solidFill>
                  <a:srgbClr val="00B050"/>
                </a:solidFill>
              </a:rPr>
              <a:t>?&gt;</a:t>
            </a:r>
            <a:r>
              <a:rPr lang="fr-FR" dirty="0" smtClean="0"/>
              <a:t>&lt;/</a:t>
            </a:r>
            <a:r>
              <a:rPr lang="fr-FR" dirty="0"/>
              <a:t>p</a:t>
            </a:r>
            <a:r>
              <a:rPr lang="fr-FR" dirty="0" smtClean="0"/>
              <a:t>&gt; </a:t>
            </a:r>
          </a:p>
          <a:p>
            <a:pPr marL="0" indent="0" eaLnBrk="1" hangingPunct="1">
              <a:buNone/>
            </a:pPr>
            <a:endParaRPr lang="fr-FR" dirty="0" smtClean="0"/>
          </a:p>
        </p:txBody>
      </p:sp>
    </p:spTree>
    <p:extLst>
      <p:ext uri="{BB962C8B-B14F-4D97-AF65-F5344CB8AC3E}">
        <p14:creationId xmlns:p14="http://schemas.microsoft.com/office/powerpoint/2010/main" val="34877125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a date 3"/>
          <p:cNvSpPr>
            <a:spLocks noGrp="1"/>
          </p:cNvSpPr>
          <p:nvPr>
            <p:ph type="dt" sz="quarter" idx="10"/>
          </p:nvPr>
        </p:nvSpPr>
        <p:spPr/>
        <p:txBody>
          <a:bodyPr/>
          <a:lstStyle/>
          <a:p>
            <a:pPr>
              <a:defRPr/>
            </a:pPr>
            <a:r>
              <a:rPr lang="fr-FR" dirty="0" smtClean="0"/>
              <a:t>Cours 2</a:t>
            </a:r>
          </a:p>
        </p:txBody>
      </p:sp>
      <p:sp>
        <p:nvSpPr>
          <p:cNvPr id="22531" name="Espace réservé du pied de page 4"/>
          <p:cNvSpPr>
            <a:spLocks noGrp="1"/>
          </p:cNvSpPr>
          <p:nvPr>
            <p:ph type="ftr" sz="quarter" idx="11"/>
          </p:nvPr>
        </p:nvSpPr>
        <p:spPr/>
        <p:txBody>
          <a:bodyPr/>
          <a:lstStyle/>
          <a:p>
            <a:pPr>
              <a:defRPr/>
            </a:pPr>
            <a:r>
              <a:rPr lang="fr-FR" dirty="0"/>
              <a:t>BINV-1050</a:t>
            </a:r>
            <a:endParaRPr lang="fr-FR" dirty="0"/>
          </a:p>
        </p:txBody>
      </p:sp>
      <p:sp>
        <p:nvSpPr>
          <p:cNvPr id="22532" name="Espace réservé du numéro de diapositive 5"/>
          <p:cNvSpPr>
            <a:spLocks noGrp="1"/>
          </p:cNvSpPr>
          <p:nvPr>
            <p:ph type="sldNum" sz="quarter" idx="12"/>
          </p:nvPr>
        </p:nvSpPr>
        <p:spPr/>
        <p:txBody>
          <a:bodyPr/>
          <a:lstStyle/>
          <a:p>
            <a:pPr>
              <a:defRPr/>
            </a:pPr>
            <a:r>
              <a:rPr lang="fr-FR" smtClean="0"/>
              <a:t>Diapositive </a:t>
            </a:r>
            <a:fld id="{7A116066-AD42-4113-B6E9-F14357739EF7}" type="slidenum">
              <a:rPr lang="fr-FR" smtClean="0"/>
              <a:pPr>
                <a:defRPr/>
              </a:pPr>
              <a:t>33</a:t>
            </a:fld>
            <a:endParaRPr lang="fr-FR" smtClean="0"/>
          </a:p>
        </p:txBody>
      </p:sp>
      <p:sp>
        <p:nvSpPr>
          <p:cNvPr id="22533" name="Rectangle 2"/>
          <p:cNvSpPr>
            <a:spLocks noGrp="1" noChangeArrowheads="1"/>
          </p:cNvSpPr>
          <p:nvPr>
            <p:ph type="title"/>
          </p:nvPr>
        </p:nvSpPr>
        <p:spPr/>
        <p:txBody>
          <a:bodyPr/>
          <a:lstStyle/>
          <a:p>
            <a:pPr eaLnBrk="1" hangingPunct="1"/>
            <a:r>
              <a:rPr lang="fr-FR" dirty="0" smtClean="0"/>
              <a:t>Anticiper les erreurs courantes</a:t>
            </a:r>
          </a:p>
        </p:txBody>
      </p:sp>
      <p:sp>
        <p:nvSpPr>
          <p:cNvPr id="22534" name="Rectangle 3" descr="Rectangle: Click to edit Master text styles&#10;Second level&#10;Third level&#10;Fourth level&#10;Fifth level"/>
          <p:cNvSpPr>
            <a:spLocks noGrp="1" noChangeArrowheads="1"/>
          </p:cNvSpPr>
          <p:nvPr>
            <p:ph type="body" idx="1"/>
          </p:nvPr>
        </p:nvSpPr>
        <p:spPr>
          <a:xfrm>
            <a:off x="838200" y="1600200"/>
            <a:ext cx="7772400" cy="5105400"/>
          </a:xfrm>
        </p:spPr>
        <p:txBody>
          <a:bodyPr/>
          <a:lstStyle/>
          <a:p>
            <a:pPr eaLnBrk="1" hangingPunct="1">
              <a:lnSpc>
                <a:spcPct val="90000"/>
              </a:lnSpc>
            </a:pPr>
            <a:r>
              <a:rPr lang="fr-FR" dirty="0" smtClean="0"/>
              <a:t>Erreurs </a:t>
            </a:r>
            <a:r>
              <a:rPr lang="fr-FR" dirty="0" smtClean="0">
                <a:solidFill>
                  <a:srgbClr val="00B050"/>
                </a:solidFill>
              </a:rPr>
              <a:t>syntaxiques</a:t>
            </a:r>
          </a:p>
          <a:p>
            <a:pPr lvl="1" algn="just" eaLnBrk="1" hangingPunct="1">
              <a:lnSpc>
                <a:spcPct val="90000"/>
              </a:lnSpc>
              <a:buFont typeface="Symbol" pitchFamily="18" charset="2"/>
              <a:buChar char=""/>
            </a:pPr>
            <a:r>
              <a:rPr lang="fr-FR" dirty="0" smtClean="0"/>
              <a:t>Oubli du séparateur d'instructions </a:t>
            </a:r>
            <a:r>
              <a:rPr lang="fr-FR" dirty="0" smtClean="0">
                <a:solidFill>
                  <a:srgbClr val="00B050"/>
                </a:solidFill>
              </a:rPr>
              <a:t>;</a:t>
            </a:r>
          </a:p>
          <a:p>
            <a:pPr lvl="1" eaLnBrk="1" hangingPunct="1">
              <a:lnSpc>
                <a:spcPct val="90000"/>
              </a:lnSpc>
            </a:pPr>
            <a:r>
              <a:rPr lang="fr-FR" dirty="0"/>
              <a:t>Délimitation incorrecte des chaînes de caractères entre </a:t>
            </a:r>
            <a:r>
              <a:rPr lang="fr-FR" dirty="0" smtClean="0"/>
              <a:t>"    "   ou entre '    '</a:t>
            </a:r>
          </a:p>
          <a:p>
            <a:pPr eaLnBrk="1" hangingPunct="1">
              <a:lnSpc>
                <a:spcPct val="90000"/>
              </a:lnSpc>
            </a:pPr>
            <a:r>
              <a:rPr lang="fr-FR" dirty="0" smtClean="0"/>
              <a:t>Erreurs </a:t>
            </a:r>
            <a:r>
              <a:rPr lang="fr-FR" dirty="0" smtClean="0">
                <a:solidFill>
                  <a:srgbClr val="00B050"/>
                </a:solidFill>
              </a:rPr>
              <a:t>fonctionnelles</a:t>
            </a:r>
          </a:p>
          <a:p>
            <a:pPr lvl="1" algn="just" eaLnBrk="1" hangingPunct="1">
              <a:lnSpc>
                <a:spcPct val="90000"/>
              </a:lnSpc>
              <a:buFont typeface="Symbol" pitchFamily="18" charset="2"/>
              <a:buChar char=""/>
            </a:pPr>
            <a:r>
              <a:rPr lang="fr-FR" dirty="0" smtClean="0"/>
              <a:t>Analyse erronée </a:t>
            </a:r>
          </a:p>
          <a:p>
            <a:pPr lvl="1" algn="just" eaLnBrk="1" hangingPunct="1">
              <a:lnSpc>
                <a:spcPct val="90000"/>
              </a:lnSpc>
              <a:buFont typeface="Symbol" pitchFamily="18" charset="2"/>
              <a:buChar char=""/>
            </a:pPr>
            <a:r>
              <a:rPr lang="fr-FR" dirty="0" smtClean="0"/>
              <a:t>Oubli de </a:t>
            </a:r>
            <a:r>
              <a:rPr lang="fr-FR" dirty="0"/>
              <a:t>l’</a:t>
            </a:r>
            <a:r>
              <a:rPr lang="fr-FR" dirty="0" err="1">
                <a:solidFill>
                  <a:srgbClr val="00B050"/>
                </a:solidFill>
              </a:rPr>
              <a:t>echo</a:t>
            </a:r>
            <a:r>
              <a:rPr lang="fr-FR" dirty="0"/>
              <a:t> d</a:t>
            </a:r>
            <a:r>
              <a:rPr lang="fr-FR" dirty="0" smtClean="0"/>
              <a:t>’une variable dans une vue</a:t>
            </a:r>
          </a:p>
          <a:p>
            <a:pPr eaLnBrk="1" hangingPunct="1">
              <a:lnSpc>
                <a:spcPct val="90000"/>
              </a:lnSpc>
            </a:pPr>
            <a:r>
              <a:rPr lang="fr-FR" dirty="0" smtClean="0"/>
              <a:t>Erreurs </a:t>
            </a:r>
            <a:r>
              <a:rPr lang="fr-FR" dirty="0" smtClean="0">
                <a:solidFill>
                  <a:srgbClr val="00B050"/>
                </a:solidFill>
              </a:rPr>
              <a:t>à l’exécution</a:t>
            </a:r>
          </a:p>
          <a:p>
            <a:pPr lvl="1" algn="just" eaLnBrk="1" hangingPunct="1">
              <a:lnSpc>
                <a:spcPct val="90000"/>
              </a:lnSpc>
              <a:buFont typeface="Symbol" pitchFamily="18" charset="2"/>
              <a:buChar char=""/>
            </a:pPr>
            <a:r>
              <a:rPr lang="fr-FR" dirty="0" smtClean="0"/>
              <a:t>Référence à une variable </a:t>
            </a:r>
            <a:r>
              <a:rPr lang="fr-FR" dirty="0"/>
              <a:t>qui n'existe </a:t>
            </a:r>
            <a:r>
              <a:rPr lang="fr-FR" dirty="0" smtClean="0"/>
              <a:t>pas</a:t>
            </a:r>
          </a:p>
          <a:p>
            <a:pPr lvl="1" algn="just" eaLnBrk="1" hangingPunct="1">
              <a:lnSpc>
                <a:spcPct val="90000"/>
              </a:lnSpc>
              <a:buFont typeface="Symbol" pitchFamily="18" charset="2"/>
              <a:buChar char=""/>
            </a:pPr>
            <a:r>
              <a:rPr lang="fr-FR" dirty="0" smtClean="0"/>
              <a:t>Chemin erroné vers un fichier sur le disque  </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a date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200">
                <a:solidFill>
                  <a:srgbClr val="383D7C"/>
                </a:solidFill>
                <a:latin typeface="Tahoma" panose="020B0604030504040204" pitchFamily="34" charset="0"/>
                <a:cs typeface="Tahoma" panose="020B0604030504040204" pitchFamily="34" charset="0"/>
              </a:defRPr>
            </a:lvl1pPr>
            <a:lvl2pPr marL="742950" indent="-285750" eaLnBrk="0" hangingPunct="0">
              <a:spcBef>
                <a:spcPct val="20000"/>
              </a:spcBef>
              <a:buClr>
                <a:srgbClr val="F3A129"/>
              </a:buClr>
              <a:buChar char="•"/>
              <a:defRPr sz="2800">
                <a:solidFill>
                  <a:srgbClr val="383D7C"/>
                </a:solidFill>
                <a:latin typeface="Tahoma" panose="020B0604030504040204" pitchFamily="34" charset="0"/>
                <a:cs typeface="Tahoma" panose="020B0604030504040204" pitchFamily="34" charset="0"/>
              </a:defRPr>
            </a:lvl2pPr>
            <a:lvl3pPr marL="1143000" indent="-228600" eaLnBrk="0" hangingPunct="0">
              <a:spcBef>
                <a:spcPct val="20000"/>
              </a:spcBef>
              <a:buClr>
                <a:schemeClr val="accent1"/>
              </a:buClr>
              <a:buChar char="•"/>
              <a:defRPr sz="2400">
                <a:solidFill>
                  <a:srgbClr val="383D7C"/>
                </a:solidFill>
                <a:latin typeface="Tahoma" panose="020B0604030504040204" pitchFamily="34" charset="0"/>
                <a:cs typeface="Tahoma" panose="020B0604030504040204" pitchFamily="34" charset="0"/>
              </a:defRPr>
            </a:lvl3pPr>
            <a:lvl4pPr marL="1600200" indent="-228600" eaLnBrk="0" hangingPunct="0">
              <a:spcBef>
                <a:spcPct val="20000"/>
              </a:spcBef>
              <a:buClr>
                <a:schemeClr val="hlink"/>
              </a:buClr>
              <a:buChar char="–"/>
              <a:defRPr sz="2000">
                <a:solidFill>
                  <a:srgbClr val="383D7C"/>
                </a:solidFill>
                <a:latin typeface="Tahoma" panose="020B0604030504040204" pitchFamily="34" charset="0"/>
                <a:cs typeface="Tahoma" panose="020B0604030504040204" pitchFamily="34" charset="0"/>
              </a:defRPr>
            </a:lvl4pPr>
            <a:lvl5pPr marL="2057400" indent="-228600" eaLnBrk="0" hangingPunct="0">
              <a:spcBef>
                <a:spcPct val="20000"/>
              </a:spcBef>
              <a:buChar char="–"/>
              <a:defRPr sz="2000">
                <a:solidFill>
                  <a:srgbClr val="383D7C"/>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9pPr>
          </a:lstStyle>
          <a:p>
            <a:pPr lvl="0">
              <a:spcBef>
                <a:spcPct val="0"/>
              </a:spcBef>
              <a:buClrTx/>
              <a:buSzTx/>
              <a:buNone/>
              <a:defRPr/>
            </a:pPr>
            <a:r>
              <a:rPr lang="fr-FR" sz="1400" dirty="0">
                <a:solidFill>
                  <a:srgbClr val="40458C"/>
                </a:solidFill>
                <a:latin typeface="Comic Sans MS" pitchFamily="66" charset="0"/>
                <a:cs typeface="Tahoma"/>
              </a:rPr>
              <a:t>Cours 2</a:t>
            </a:r>
          </a:p>
        </p:txBody>
      </p:sp>
      <p:sp>
        <p:nvSpPr>
          <p:cNvPr id="11267" name="Espace réservé du pied de page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200">
                <a:solidFill>
                  <a:srgbClr val="383D7C"/>
                </a:solidFill>
                <a:latin typeface="Tahoma" panose="020B0604030504040204" pitchFamily="34" charset="0"/>
                <a:cs typeface="Tahoma" panose="020B0604030504040204" pitchFamily="34" charset="0"/>
              </a:defRPr>
            </a:lvl1pPr>
            <a:lvl2pPr marL="742950" indent="-285750" eaLnBrk="0" hangingPunct="0">
              <a:spcBef>
                <a:spcPct val="20000"/>
              </a:spcBef>
              <a:buClr>
                <a:srgbClr val="F3A129"/>
              </a:buClr>
              <a:buChar char="•"/>
              <a:defRPr sz="2800">
                <a:solidFill>
                  <a:srgbClr val="383D7C"/>
                </a:solidFill>
                <a:latin typeface="Tahoma" panose="020B0604030504040204" pitchFamily="34" charset="0"/>
                <a:cs typeface="Tahoma" panose="020B0604030504040204" pitchFamily="34" charset="0"/>
              </a:defRPr>
            </a:lvl2pPr>
            <a:lvl3pPr marL="1143000" indent="-228600" eaLnBrk="0" hangingPunct="0">
              <a:spcBef>
                <a:spcPct val="20000"/>
              </a:spcBef>
              <a:buClr>
                <a:schemeClr val="accent1"/>
              </a:buClr>
              <a:buChar char="•"/>
              <a:defRPr sz="2400">
                <a:solidFill>
                  <a:srgbClr val="383D7C"/>
                </a:solidFill>
                <a:latin typeface="Tahoma" panose="020B0604030504040204" pitchFamily="34" charset="0"/>
                <a:cs typeface="Tahoma" panose="020B0604030504040204" pitchFamily="34" charset="0"/>
              </a:defRPr>
            </a:lvl3pPr>
            <a:lvl4pPr marL="1600200" indent="-228600" eaLnBrk="0" hangingPunct="0">
              <a:spcBef>
                <a:spcPct val="20000"/>
              </a:spcBef>
              <a:buClr>
                <a:schemeClr val="hlink"/>
              </a:buClr>
              <a:buChar char="–"/>
              <a:defRPr sz="2000">
                <a:solidFill>
                  <a:srgbClr val="383D7C"/>
                </a:solidFill>
                <a:latin typeface="Tahoma" panose="020B0604030504040204" pitchFamily="34" charset="0"/>
                <a:cs typeface="Tahoma" panose="020B0604030504040204" pitchFamily="34" charset="0"/>
              </a:defRPr>
            </a:lvl4pPr>
            <a:lvl5pPr marL="2057400" indent="-228600" eaLnBrk="0" hangingPunct="0">
              <a:spcBef>
                <a:spcPct val="20000"/>
              </a:spcBef>
              <a:buChar char="–"/>
              <a:defRPr sz="2000">
                <a:solidFill>
                  <a:srgbClr val="383D7C"/>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9pPr>
          </a:lstStyle>
          <a:p>
            <a:pPr>
              <a:spcBef>
                <a:spcPct val="0"/>
              </a:spcBef>
              <a:buNone/>
              <a:defRPr/>
            </a:pPr>
            <a:r>
              <a:rPr lang="fr-FR" sz="1400" dirty="0">
                <a:solidFill>
                  <a:schemeClr val="tx1"/>
                </a:solidFill>
                <a:latin typeface="Comic Sans MS" pitchFamily="66" charset="0"/>
                <a:cs typeface="+mn-cs"/>
              </a:rPr>
              <a:t>BINV-1050</a:t>
            </a:r>
          </a:p>
        </p:txBody>
      </p:sp>
      <p:sp>
        <p:nvSpPr>
          <p:cNvPr id="11268"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200">
                <a:solidFill>
                  <a:srgbClr val="383D7C"/>
                </a:solidFill>
                <a:latin typeface="Tahoma" panose="020B0604030504040204" pitchFamily="34" charset="0"/>
                <a:cs typeface="Tahoma" panose="020B0604030504040204" pitchFamily="34" charset="0"/>
              </a:defRPr>
            </a:lvl1pPr>
            <a:lvl2pPr marL="742950" indent="-285750" eaLnBrk="0" hangingPunct="0">
              <a:spcBef>
                <a:spcPct val="20000"/>
              </a:spcBef>
              <a:buClr>
                <a:srgbClr val="F3A129"/>
              </a:buClr>
              <a:buChar char="•"/>
              <a:defRPr sz="2800">
                <a:solidFill>
                  <a:srgbClr val="383D7C"/>
                </a:solidFill>
                <a:latin typeface="Tahoma" panose="020B0604030504040204" pitchFamily="34" charset="0"/>
                <a:cs typeface="Tahoma" panose="020B0604030504040204" pitchFamily="34" charset="0"/>
              </a:defRPr>
            </a:lvl2pPr>
            <a:lvl3pPr marL="1143000" indent="-228600" eaLnBrk="0" hangingPunct="0">
              <a:spcBef>
                <a:spcPct val="20000"/>
              </a:spcBef>
              <a:buClr>
                <a:schemeClr val="accent1"/>
              </a:buClr>
              <a:buChar char="•"/>
              <a:defRPr sz="2400">
                <a:solidFill>
                  <a:srgbClr val="383D7C"/>
                </a:solidFill>
                <a:latin typeface="Tahoma" panose="020B0604030504040204" pitchFamily="34" charset="0"/>
                <a:cs typeface="Tahoma" panose="020B0604030504040204" pitchFamily="34" charset="0"/>
              </a:defRPr>
            </a:lvl3pPr>
            <a:lvl4pPr marL="1600200" indent="-228600" eaLnBrk="0" hangingPunct="0">
              <a:spcBef>
                <a:spcPct val="20000"/>
              </a:spcBef>
              <a:buClr>
                <a:schemeClr val="hlink"/>
              </a:buClr>
              <a:buChar char="–"/>
              <a:defRPr sz="2000">
                <a:solidFill>
                  <a:srgbClr val="383D7C"/>
                </a:solidFill>
                <a:latin typeface="Tahoma" panose="020B0604030504040204" pitchFamily="34" charset="0"/>
                <a:cs typeface="Tahoma" panose="020B0604030504040204" pitchFamily="34" charset="0"/>
              </a:defRPr>
            </a:lvl4pPr>
            <a:lvl5pPr marL="2057400" indent="-228600" eaLnBrk="0" hangingPunct="0">
              <a:spcBef>
                <a:spcPct val="20000"/>
              </a:spcBef>
              <a:buChar char="–"/>
              <a:defRPr sz="2000">
                <a:solidFill>
                  <a:srgbClr val="383D7C"/>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har char="–"/>
              <a:defRPr sz="2000">
                <a:solidFill>
                  <a:srgbClr val="383D7C"/>
                </a:solidFill>
                <a:latin typeface="Tahoma" panose="020B0604030504040204" pitchFamily="34" charset="0"/>
                <a:cs typeface="Tahoma" panose="020B0604030504040204" pitchFamily="34" charset="0"/>
              </a:defRPr>
            </a:lvl9pPr>
          </a:lstStyle>
          <a:p>
            <a:pPr>
              <a:spcBef>
                <a:spcPct val="0"/>
              </a:spcBef>
              <a:buClrTx/>
              <a:buSzTx/>
              <a:buFontTx/>
              <a:buNone/>
            </a:pPr>
            <a:r>
              <a:rPr lang="fr-FR" altLang="fr-FR" sz="1400">
                <a:solidFill>
                  <a:schemeClr val="tx1"/>
                </a:solidFill>
                <a:latin typeface="Comic Sans MS" panose="030F0702030302020204" pitchFamily="66" charset="0"/>
              </a:rPr>
              <a:t>Diapositive </a:t>
            </a:r>
            <a:fld id="{DECC07C7-F6A4-44B9-95DA-AFD1D53CA966}" type="slidenum">
              <a:rPr lang="fr-FR" altLang="fr-FR" sz="1400">
                <a:solidFill>
                  <a:schemeClr val="tx1"/>
                </a:solidFill>
                <a:latin typeface="Comic Sans MS" panose="030F0702030302020204" pitchFamily="66" charset="0"/>
              </a:rPr>
              <a:pPr>
                <a:spcBef>
                  <a:spcPct val="0"/>
                </a:spcBef>
                <a:buClrTx/>
                <a:buSzTx/>
                <a:buFontTx/>
                <a:buNone/>
              </a:pPr>
              <a:t>34</a:t>
            </a:fld>
            <a:endParaRPr lang="fr-FR" altLang="fr-FR" sz="1400">
              <a:solidFill>
                <a:schemeClr val="tx1"/>
              </a:solidFill>
              <a:latin typeface="Comic Sans MS" panose="030F0702030302020204" pitchFamily="66" charset="0"/>
            </a:endParaRPr>
          </a:p>
        </p:txBody>
      </p:sp>
      <p:sp>
        <p:nvSpPr>
          <p:cNvPr id="11269" name="Rectangle 2"/>
          <p:cNvSpPr>
            <a:spLocks noGrp="1" noChangeArrowheads="1"/>
          </p:cNvSpPr>
          <p:nvPr>
            <p:ph type="title"/>
          </p:nvPr>
        </p:nvSpPr>
        <p:spPr/>
        <p:txBody>
          <a:bodyPr/>
          <a:lstStyle/>
          <a:p>
            <a:pPr eaLnBrk="1" hangingPunct="1"/>
            <a:r>
              <a:rPr lang="fr-BE" altLang="fr-FR" smtClean="0"/>
              <a:t>« Copy and Paste »</a:t>
            </a:r>
            <a:endParaRPr lang="fr-FR" altLang="fr-FR" smtClean="0"/>
          </a:p>
        </p:txBody>
      </p:sp>
      <p:sp>
        <p:nvSpPr>
          <p:cNvPr id="10246" name="Rectangle 3" descr="Rectangle: Click to edit Master text styles&#10;Second level&#10;Third level&#10;Fourth level&#10;Fifth level"/>
          <p:cNvSpPr>
            <a:spLocks noGrp="1" noChangeArrowheads="1"/>
          </p:cNvSpPr>
          <p:nvPr>
            <p:ph type="body" idx="1"/>
          </p:nvPr>
        </p:nvSpPr>
        <p:spPr/>
        <p:txBody>
          <a:bodyPr/>
          <a:lstStyle/>
          <a:p>
            <a:pPr eaLnBrk="1" hangingPunct="1">
              <a:defRPr/>
            </a:pPr>
            <a:r>
              <a:rPr lang="fr-BE" dirty="0" smtClean="0">
                <a:solidFill>
                  <a:srgbClr val="00B050"/>
                </a:solidFill>
              </a:rPr>
              <a:t>Comprendre</a:t>
            </a:r>
            <a:r>
              <a:rPr lang="fr-BE" dirty="0" smtClean="0">
                <a:solidFill>
                  <a:schemeClr val="tx1"/>
                </a:solidFill>
              </a:rPr>
              <a:t> ce que vous recopiez d’ailleurs !</a:t>
            </a:r>
          </a:p>
          <a:p>
            <a:pPr eaLnBrk="1" hangingPunct="1">
              <a:defRPr/>
            </a:pPr>
            <a:r>
              <a:rPr lang="fr-BE" dirty="0" smtClean="0">
                <a:solidFill>
                  <a:srgbClr val="FF0000"/>
                </a:solidFill>
              </a:rPr>
              <a:t>Ne pas copier-coller d’un PowerPoint </a:t>
            </a:r>
            <a:r>
              <a:rPr lang="fr-BE" dirty="0" smtClean="0">
                <a:solidFill>
                  <a:schemeClr val="tx2">
                    <a:lumMod val="75000"/>
                  </a:schemeClr>
                </a:solidFill>
              </a:rPr>
              <a:t>: </a:t>
            </a:r>
            <a:r>
              <a:rPr lang="fr-BE" dirty="0" smtClean="0">
                <a:solidFill>
                  <a:schemeClr val="tx1"/>
                </a:solidFill>
              </a:rPr>
              <a:t>cela provoque parfois des erreurs indétectables !</a:t>
            </a:r>
            <a:endParaRPr lang="fr-FR" dirty="0" smtClean="0">
              <a:solidFill>
                <a:schemeClr val="tx1"/>
              </a:solidFill>
            </a:endParaRPr>
          </a:p>
        </p:txBody>
      </p:sp>
    </p:spTree>
    <p:extLst>
      <p:ext uri="{BB962C8B-B14F-4D97-AF65-F5344CB8AC3E}">
        <p14:creationId xmlns:p14="http://schemas.microsoft.com/office/powerpoint/2010/main" val="1792112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a date 3"/>
          <p:cNvSpPr>
            <a:spLocks noGrp="1"/>
          </p:cNvSpPr>
          <p:nvPr>
            <p:ph type="dt" sz="quarter" idx="10"/>
          </p:nvPr>
        </p:nvSpPr>
        <p:spPr/>
        <p:txBody>
          <a:bodyPr/>
          <a:lstStyle/>
          <a:p>
            <a:pPr>
              <a:defRPr/>
            </a:pPr>
            <a:r>
              <a:rPr lang="fr-FR" dirty="0" smtClean="0"/>
              <a:t>Cours 2</a:t>
            </a:r>
          </a:p>
        </p:txBody>
      </p:sp>
      <p:sp>
        <p:nvSpPr>
          <p:cNvPr id="26627" name="Espace réservé du pied de page 4"/>
          <p:cNvSpPr>
            <a:spLocks noGrp="1"/>
          </p:cNvSpPr>
          <p:nvPr>
            <p:ph type="ftr" sz="quarter" idx="11"/>
          </p:nvPr>
        </p:nvSpPr>
        <p:spPr/>
        <p:txBody>
          <a:bodyPr/>
          <a:lstStyle/>
          <a:p>
            <a:pPr>
              <a:defRPr/>
            </a:pPr>
            <a:r>
              <a:rPr lang="fr-FR" dirty="0"/>
              <a:t>BINV-1050</a:t>
            </a:r>
            <a:endParaRPr lang="fr-FR" dirty="0"/>
          </a:p>
        </p:txBody>
      </p:sp>
      <p:sp>
        <p:nvSpPr>
          <p:cNvPr id="26628" name="Espace réservé du numéro de diapositive 5"/>
          <p:cNvSpPr>
            <a:spLocks noGrp="1"/>
          </p:cNvSpPr>
          <p:nvPr>
            <p:ph type="sldNum" sz="quarter" idx="12"/>
          </p:nvPr>
        </p:nvSpPr>
        <p:spPr/>
        <p:txBody>
          <a:bodyPr/>
          <a:lstStyle/>
          <a:p>
            <a:pPr>
              <a:defRPr/>
            </a:pPr>
            <a:r>
              <a:rPr lang="fr-FR" smtClean="0"/>
              <a:t>Diapositive </a:t>
            </a:r>
            <a:fld id="{BE2F8B43-EDA4-42F9-BFED-C34ECB49FD0F}" type="slidenum">
              <a:rPr lang="fr-FR" smtClean="0"/>
              <a:pPr>
                <a:defRPr/>
              </a:pPr>
              <a:t>35</a:t>
            </a:fld>
            <a:endParaRPr lang="fr-FR" smtClean="0"/>
          </a:p>
        </p:txBody>
      </p:sp>
      <p:sp>
        <p:nvSpPr>
          <p:cNvPr id="26629" name="Rectangle 3" descr="Rectangle: Click to edit Master text styles&#10;Second level&#10;Third level&#10;Fourth level&#10;Fifth level"/>
          <p:cNvSpPr>
            <a:spLocks noGrp="1" noChangeArrowheads="1"/>
          </p:cNvSpPr>
          <p:nvPr>
            <p:ph type="body" idx="1"/>
          </p:nvPr>
        </p:nvSpPr>
        <p:spPr>
          <a:xfrm>
            <a:off x="838200" y="1600200"/>
            <a:ext cx="7924800" cy="4572000"/>
          </a:xfrm>
        </p:spPr>
        <p:txBody>
          <a:bodyPr/>
          <a:lstStyle/>
          <a:p>
            <a:pPr eaLnBrk="1" hangingPunct="1"/>
            <a:r>
              <a:rPr lang="fr-BE" smtClean="0"/>
              <a:t>Lorsqu’une chose évolue, tout ce qui est autour d’elle évolue…</a:t>
            </a:r>
            <a:endParaRPr lang="fr-FR" smtClean="0"/>
          </a:p>
        </p:txBody>
      </p:sp>
      <p:sp>
        <p:nvSpPr>
          <p:cNvPr id="26630" name="Rectangle 2"/>
          <p:cNvSpPr>
            <a:spLocks noGrp="1" noChangeArrowheads="1"/>
          </p:cNvSpPr>
          <p:nvPr>
            <p:ph type="title"/>
          </p:nvPr>
        </p:nvSpPr>
        <p:spPr/>
        <p:txBody>
          <a:bodyPr/>
          <a:lstStyle/>
          <a:p>
            <a:pPr eaLnBrk="1" hangingPunct="1"/>
            <a:r>
              <a:rPr lang="fr-BE" dirty="0" smtClean="0"/>
              <a:t>Bonnes évolutions à tous</a:t>
            </a:r>
            <a:endParaRPr lang="fr-FR" dirty="0" smtClean="0"/>
          </a:p>
        </p:txBody>
      </p:sp>
      <p:sp>
        <p:nvSpPr>
          <p:cNvPr id="185374" name="Text Box 30"/>
          <p:cNvSpPr txBox="1">
            <a:spLocks noChangeArrowheads="1"/>
          </p:cNvSpPr>
          <p:nvPr/>
        </p:nvSpPr>
        <p:spPr bwMode="auto">
          <a:xfrm>
            <a:off x="5438775" y="28194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spcBef>
                <a:spcPct val="50000"/>
              </a:spcBef>
            </a:pPr>
            <a:r>
              <a:rPr lang="fr-FR" sz="3200">
                <a:solidFill>
                  <a:srgbClr val="383D7C"/>
                </a:solidFill>
              </a:rPr>
              <a:t>Paulo Coelho</a:t>
            </a:r>
          </a:p>
        </p:txBody>
      </p:sp>
      <p:pic>
        <p:nvPicPr>
          <p:cNvPr id="185375" name="Picture 31" descr="img-ressources-tux-evolution-overlord59-38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475" y="289560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5374"/>
                                        </p:tgtEl>
                                        <p:attrNameLst>
                                          <p:attrName>style.visibility</p:attrName>
                                        </p:attrNameLst>
                                      </p:cBhvr>
                                      <p:to>
                                        <p:strVal val="visible"/>
                                      </p:to>
                                    </p:set>
                                    <p:animEffect transition="in" filter="wipe(left)">
                                      <p:cBhvr>
                                        <p:cTn id="7" dur="500"/>
                                        <p:tgtEl>
                                          <p:spTgt spid="185374"/>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85375"/>
                                        </p:tgtEl>
                                        <p:attrNameLst>
                                          <p:attrName>style.visibility</p:attrName>
                                        </p:attrNameLst>
                                      </p:cBhvr>
                                      <p:to>
                                        <p:strVal val="visible"/>
                                      </p:to>
                                    </p:set>
                                    <p:animEffect transition="in" filter="slide(fromBottom)">
                                      <p:cBhvr>
                                        <p:cTn id="11" dur="500"/>
                                        <p:tgtEl>
                                          <p:spTgt spid="185375"/>
                                        </p:tgtEl>
                                      </p:cBhvr>
                                    </p:animEffect>
                                  </p:childTnLst>
                                </p:cTn>
                              </p:par>
                            </p:childTnLst>
                          </p:cTn>
                        </p:par>
                        <p:par>
                          <p:cTn id="12" fill="hold" nodeType="afterGroup">
                            <p:stCondLst>
                              <p:cond delay="1000"/>
                            </p:stCondLst>
                            <p:childTnLst>
                              <p:par>
                                <p:cTn id="13" presetID="26" presetClass="emph" presetSubtype="0" fill="hold" nodeType="afterEffect">
                                  <p:stCondLst>
                                    <p:cond delay="500"/>
                                  </p:stCondLst>
                                  <p:childTnLst>
                                    <p:animEffect transition="out" filter="fade">
                                      <p:cBhvr>
                                        <p:cTn id="14" dur="1000" tmFilter="0, 0; .2, .5; .8, .5; 1, 0"/>
                                        <p:tgtEl>
                                          <p:spTgt spid="185375"/>
                                        </p:tgtEl>
                                      </p:cBhvr>
                                    </p:animEffect>
                                    <p:animScale>
                                      <p:cBhvr>
                                        <p:cTn id="15" dur="500" autoRev="1" fill="hold"/>
                                        <p:tgtEl>
                                          <p:spTgt spid="18537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a date 3"/>
          <p:cNvSpPr>
            <a:spLocks noGrp="1"/>
          </p:cNvSpPr>
          <p:nvPr>
            <p:ph type="dt" sz="quarter" idx="10"/>
          </p:nvPr>
        </p:nvSpPr>
        <p:spPr/>
        <p:txBody>
          <a:bodyPr/>
          <a:lstStyle/>
          <a:p>
            <a:pPr>
              <a:defRPr/>
            </a:pPr>
            <a:r>
              <a:rPr lang="fr-FR" dirty="0" smtClean="0"/>
              <a:t>Cours 2</a:t>
            </a:r>
          </a:p>
        </p:txBody>
      </p:sp>
      <p:sp>
        <p:nvSpPr>
          <p:cNvPr id="9219" name="Espace réservé du pied de page 4"/>
          <p:cNvSpPr>
            <a:spLocks noGrp="1"/>
          </p:cNvSpPr>
          <p:nvPr>
            <p:ph type="ftr" sz="quarter" idx="11"/>
          </p:nvPr>
        </p:nvSpPr>
        <p:spPr/>
        <p:txBody>
          <a:bodyPr/>
          <a:lstStyle/>
          <a:p>
            <a:pPr>
              <a:defRPr/>
            </a:pPr>
            <a:r>
              <a:rPr lang="fr-FR" dirty="0"/>
              <a:t>BINV-1050</a:t>
            </a:r>
            <a:endParaRPr lang="fr-FR" dirty="0"/>
          </a:p>
        </p:txBody>
      </p:sp>
      <p:sp>
        <p:nvSpPr>
          <p:cNvPr id="9220" name="Espace réservé du numéro de diapositive 5"/>
          <p:cNvSpPr>
            <a:spLocks noGrp="1"/>
          </p:cNvSpPr>
          <p:nvPr>
            <p:ph type="sldNum" sz="quarter" idx="12"/>
          </p:nvPr>
        </p:nvSpPr>
        <p:spPr/>
        <p:txBody>
          <a:bodyPr/>
          <a:lstStyle/>
          <a:p>
            <a:pPr>
              <a:defRPr/>
            </a:pPr>
            <a:r>
              <a:rPr lang="fr-FR" smtClean="0"/>
              <a:t>Diapositive </a:t>
            </a:r>
            <a:fld id="{7BA26915-0FF4-4F6A-8F46-618313D12720}" type="slidenum">
              <a:rPr lang="fr-FR" smtClean="0"/>
              <a:pPr>
                <a:defRPr/>
              </a:pPr>
              <a:t>4</a:t>
            </a:fld>
            <a:endParaRPr lang="fr-FR" smtClean="0"/>
          </a:p>
        </p:txBody>
      </p:sp>
      <p:sp>
        <p:nvSpPr>
          <p:cNvPr id="9221" name="Rectangle 2"/>
          <p:cNvSpPr>
            <a:spLocks noGrp="1" noChangeArrowheads="1"/>
          </p:cNvSpPr>
          <p:nvPr>
            <p:ph type="title"/>
          </p:nvPr>
        </p:nvSpPr>
        <p:spPr/>
        <p:txBody>
          <a:bodyPr/>
          <a:lstStyle/>
          <a:p>
            <a:pPr eaLnBrk="1" hangingPunct="1"/>
            <a:r>
              <a:rPr lang="fr-FR" smtClean="0"/>
              <a:t>L’instruction if </a:t>
            </a:r>
          </a:p>
        </p:txBody>
      </p:sp>
      <p:sp>
        <p:nvSpPr>
          <p:cNvPr id="9222"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Tx/>
              <a:buNone/>
            </a:pPr>
            <a:r>
              <a:rPr lang="fr-FR" dirty="0" smtClean="0"/>
              <a:t>&lt;?</a:t>
            </a:r>
            <a:r>
              <a:rPr lang="fr-FR" dirty="0" err="1" smtClean="0"/>
              <a:t>php</a:t>
            </a:r>
            <a:r>
              <a:rPr lang="fr-FR" dirty="0" smtClean="0"/>
              <a:t> </a:t>
            </a:r>
          </a:p>
          <a:p>
            <a:pPr eaLnBrk="1" hangingPunct="1">
              <a:lnSpc>
                <a:spcPct val="90000"/>
              </a:lnSpc>
              <a:buFontTx/>
              <a:buNone/>
            </a:pPr>
            <a:r>
              <a:rPr lang="fr-FR" dirty="0" smtClean="0"/>
              <a:t>    $a = 2019; </a:t>
            </a:r>
          </a:p>
          <a:p>
            <a:pPr eaLnBrk="1" hangingPunct="1">
              <a:lnSpc>
                <a:spcPct val="90000"/>
              </a:lnSpc>
              <a:buFontTx/>
              <a:buNone/>
            </a:pPr>
            <a:r>
              <a:rPr lang="fr-FR" dirty="0" smtClean="0"/>
              <a:t>    $b = 2019; </a:t>
            </a:r>
          </a:p>
          <a:p>
            <a:pPr eaLnBrk="1" hangingPunct="1">
              <a:lnSpc>
                <a:spcPct val="90000"/>
              </a:lnSpc>
              <a:buFontTx/>
              <a:buNone/>
            </a:pPr>
            <a:r>
              <a:rPr lang="fr-FR" dirty="0" smtClean="0">
                <a:solidFill>
                  <a:srgbClr val="00B050"/>
                </a:solidFill>
              </a:rPr>
              <a:t>    if (</a:t>
            </a:r>
            <a:r>
              <a:rPr lang="fr-FR" dirty="0" smtClean="0"/>
              <a:t>$a == $b</a:t>
            </a:r>
            <a:r>
              <a:rPr lang="fr-FR" dirty="0" smtClean="0">
                <a:solidFill>
                  <a:srgbClr val="00B050"/>
                </a:solidFill>
              </a:rPr>
              <a:t>) {</a:t>
            </a:r>
            <a:r>
              <a:rPr lang="fr-FR" dirty="0" smtClean="0"/>
              <a:t>  </a:t>
            </a:r>
          </a:p>
          <a:p>
            <a:pPr eaLnBrk="1" hangingPunct="1">
              <a:lnSpc>
                <a:spcPct val="90000"/>
              </a:lnSpc>
              <a:buFontTx/>
              <a:buNone/>
            </a:pPr>
            <a:r>
              <a:rPr lang="fr-FR" dirty="0" smtClean="0"/>
              <a:t>  	     $msg1 = '$a est égal à $b'; </a:t>
            </a:r>
          </a:p>
          <a:p>
            <a:pPr eaLnBrk="1" hangingPunct="1">
              <a:lnSpc>
                <a:spcPct val="90000"/>
              </a:lnSpc>
              <a:buNone/>
            </a:pPr>
            <a:r>
              <a:rPr lang="fr-FR" dirty="0" smtClean="0"/>
              <a:t>	     $msg2 = "$a est égal à $b"; </a:t>
            </a:r>
          </a:p>
          <a:p>
            <a:pPr eaLnBrk="1" hangingPunct="1">
              <a:lnSpc>
                <a:spcPct val="90000"/>
              </a:lnSpc>
              <a:buFontTx/>
              <a:buNone/>
            </a:pPr>
            <a:r>
              <a:rPr lang="fr-FR" dirty="0" smtClean="0">
                <a:solidFill>
                  <a:srgbClr val="00B050"/>
                </a:solidFill>
              </a:rPr>
              <a:t>    }</a:t>
            </a:r>
          </a:p>
          <a:p>
            <a:pPr eaLnBrk="1" hangingPunct="1">
              <a:lnSpc>
                <a:spcPct val="90000"/>
              </a:lnSpc>
              <a:buFontTx/>
              <a:buNone/>
            </a:pPr>
            <a:r>
              <a:rPr lang="fr-FR" dirty="0" smtClean="0"/>
              <a:t>?&gt;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a date 3"/>
          <p:cNvSpPr>
            <a:spLocks noGrp="1"/>
          </p:cNvSpPr>
          <p:nvPr>
            <p:ph type="dt" sz="quarter" idx="10"/>
          </p:nvPr>
        </p:nvSpPr>
        <p:spPr/>
        <p:txBody>
          <a:bodyPr/>
          <a:lstStyle/>
          <a:p>
            <a:pPr>
              <a:defRPr/>
            </a:pPr>
            <a:r>
              <a:rPr lang="fr-FR" dirty="0" smtClean="0"/>
              <a:t>Cours 2</a:t>
            </a:r>
          </a:p>
        </p:txBody>
      </p:sp>
      <p:sp>
        <p:nvSpPr>
          <p:cNvPr id="10243"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0244" name="Espace réservé du numéro de diapositive 5"/>
          <p:cNvSpPr>
            <a:spLocks noGrp="1"/>
          </p:cNvSpPr>
          <p:nvPr>
            <p:ph type="sldNum" sz="quarter" idx="12"/>
          </p:nvPr>
        </p:nvSpPr>
        <p:spPr/>
        <p:txBody>
          <a:bodyPr/>
          <a:lstStyle/>
          <a:p>
            <a:pPr>
              <a:defRPr/>
            </a:pPr>
            <a:r>
              <a:rPr lang="fr-FR" smtClean="0"/>
              <a:t>Diapositive </a:t>
            </a:r>
            <a:fld id="{CFFE0683-783E-4279-8EA1-7321695A9270}" type="slidenum">
              <a:rPr lang="fr-FR" smtClean="0"/>
              <a:pPr>
                <a:defRPr/>
              </a:pPr>
              <a:t>5</a:t>
            </a:fld>
            <a:endParaRPr lang="fr-FR" smtClean="0"/>
          </a:p>
        </p:txBody>
      </p:sp>
      <p:sp>
        <p:nvSpPr>
          <p:cNvPr id="10245" name="Rectangle 2"/>
          <p:cNvSpPr>
            <a:spLocks noGrp="1" noChangeArrowheads="1"/>
          </p:cNvSpPr>
          <p:nvPr>
            <p:ph type="title"/>
          </p:nvPr>
        </p:nvSpPr>
        <p:spPr/>
        <p:txBody>
          <a:bodyPr/>
          <a:lstStyle/>
          <a:p>
            <a:pPr eaLnBrk="1" hangingPunct="1"/>
            <a:r>
              <a:rPr lang="fr-BE" smtClean="0"/>
              <a:t>L’instruction else</a:t>
            </a:r>
            <a:endParaRPr lang="fr-FR" smtClean="0"/>
          </a:p>
        </p:txBody>
      </p:sp>
      <p:sp>
        <p:nvSpPr>
          <p:cNvPr id="10246" name="Rectangle 3" descr="Rectangle: Click to edit Master text styles&#10;Second level&#10;Third level&#10;Fourth level&#10;Fifth level"/>
          <p:cNvSpPr>
            <a:spLocks noGrp="1" noChangeArrowheads="1"/>
          </p:cNvSpPr>
          <p:nvPr>
            <p:ph type="body" idx="1"/>
          </p:nvPr>
        </p:nvSpPr>
        <p:spPr>
          <a:xfrm>
            <a:off x="838200" y="1600200"/>
            <a:ext cx="8305800" cy="4572000"/>
          </a:xfrm>
        </p:spPr>
        <p:txBody>
          <a:bodyPr/>
          <a:lstStyle/>
          <a:p>
            <a:pPr eaLnBrk="1" hangingPunct="1">
              <a:buFontTx/>
              <a:buNone/>
            </a:pPr>
            <a:r>
              <a:rPr lang="en-GB" dirty="0" smtClean="0">
                <a:solidFill>
                  <a:srgbClr val="00B050"/>
                </a:solidFill>
              </a:rPr>
              <a:t>if (</a:t>
            </a:r>
            <a:r>
              <a:rPr lang="en-GB" dirty="0" smtClean="0"/>
              <a:t>$a == $b</a:t>
            </a:r>
            <a:r>
              <a:rPr lang="en-GB" dirty="0" smtClean="0">
                <a:solidFill>
                  <a:srgbClr val="00B050"/>
                </a:solidFill>
              </a:rPr>
              <a:t>)  </a:t>
            </a:r>
            <a:r>
              <a:rPr lang="fr-FR" dirty="0" smtClean="0">
                <a:solidFill>
                  <a:srgbClr val="00B050"/>
                </a:solidFill>
              </a:rPr>
              <a:t>{</a:t>
            </a:r>
            <a:r>
              <a:rPr lang="fr-FR" dirty="0" smtClean="0"/>
              <a:t> </a:t>
            </a:r>
          </a:p>
          <a:p>
            <a:pPr eaLnBrk="1" hangingPunct="1">
              <a:buFontTx/>
              <a:buNone/>
            </a:pPr>
            <a:r>
              <a:rPr lang="fr-FR" dirty="0" smtClean="0"/>
              <a:t>	 $</a:t>
            </a:r>
            <a:r>
              <a:rPr lang="fr-FR" dirty="0" err="1" smtClean="0"/>
              <a:t>msg</a:t>
            </a:r>
            <a:r>
              <a:rPr lang="fr-FR" dirty="0" smtClean="0"/>
              <a:t> = '$a est égal à $b'; </a:t>
            </a:r>
          </a:p>
          <a:p>
            <a:pPr eaLnBrk="1" hangingPunct="1">
              <a:buFontTx/>
              <a:buNone/>
            </a:pPr>
            <a:r>
              <a:rPr lang="fr-FR" dirty="0" smtClean="0">
                <a:solidFill>
                  <a:srgbClr val="00B050"/>
                </a:solidFill>
              </a:rPr>
              <a:t>} </a:t>
            </a:r>
          </a:p>
          <a:p>
            <a:pPr eaLnBrk="1" hangingPunct="1">
              <a:buFontTx/>
              <a:buNone/>
            </a:pPr>
            <a:r>
              <a:rPr lang="fr-FR" dirty="0" err="1" smtClean="0">
                <a:solidFill>
                  <a:srgbClr val="00B050"/>
                </a:solidFill>
              </a:rPr>
              <a:t>else</a:t>
            </a:r>
            <a:r>
              <a:rPr lang="fr-FR" dirty="0" smtClean="0">
                <a:solidFill>
                  <a:srgbClr val="00B050"/>
                </a:solidFill>
              </a:rPr>
              <a:t> {</a:t>
            </a:r>
            <a:r>
              <a:rPr lang="fr-FR" dirty="0" smtClean="0"/>
              <a:t> </a:t>
            </a:r>
          </a:p>
          <a:p>
            <a:pPr eaLnBrk="1" hangingPunct="1">
              <a:buFontTx/>
              <a:buNone/>
            </a:pPr>
            <a:r>
              <a:rPr lang="fr-FR" dirty="0" smtClean="0"/>
              <a:t>	 $</a:t>
            </a:r>
            <a:r>
              <a:rPr lang="fr-FR" dirty="0" err="1" smtClean="0"/>
              <a:t>msg</a:t>
            </a:r>
            <a:r>
              <a:rPr lang="fr-FR" dirty="0" smtClean="0"/>
              <a:t> = '$a est différent de $b'; </a:t>
            </a:r>
          </a:p>
          <a:p>
            <a:pPr eaLnBrk="1" hangingPunct="1">
              <a:buFontTx/>
              <a:buNone/>
            </a:pPr>
            <a:r>
              <a:rPr lang="fr-FR" dirty="0" smtClean="0">
                <a:solidFill>
                  <a:srgbClr val="00B050"/>
                </a:solidFill>
              </a:rPr>
              <a:t>}</a:t>
            </a:r>
            <a:r>
              <a:rPr lang="fr-FR"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a date 3"/>
          <p:cNvSpPr>
            <a:spLocks noGrp="1"/>
          </p:cNvSpPr>
          <p:nvPr>
            <p:ph type="dt" sz="quarter" idx="10"/>
          </p:nvPr>
        </p:nvSpPr>
        <p:spPr/>
        <p:txBody>
          <a:bodyPr/>
          <a:lstStyle/>
          <a:p>
            <a:pPr>
              <a:defRPr/>
            </a:pPr>
            <a:r>
              <a:rPr lang="fr-FR" dirty="0" smtClean="0"/>
              <a:t>Cours 2</a:t>
            </a:r>
          </a:p>
        </p:txBody>
      </p:sp>
      <p:sp>
        <p:nvSpPr>
          <p:cNvPr id="11267" name="Espace réservé du pied de page 4"/>
          <p:cNvSpPr>
            <a:spLocks noGrp="1"/>
          </p:cNvSpPr>
          <p:nvPr>
            <p:ph type="ftr" sz="quarter" idx="11"/>
          </p:nvPr>
        </p:nvSpPr>
        <p:spPr/>
        <p:txBody>
          <a:bodyPr/>
          <a:lstStyle/>
          <a:p>
            <a:pPr>
              <a:defRPr/>
            </a:pPr>
            <a:r>
              <a:rPr lang="fr-FR" dirty="0" smtClean="0"/>
              <a:t>BINV-1050</a:t>
            </a:r>
            <a:endParaRPr lang="fr-FR" dirty="0"/>
          </a:p>
        </p:txBody>
      </p:sp>
      <p:sp>
        <p:nvSpPr>
          <p:cNvPr id="11268" name="Espace réservé du numéro de diapositive 5"/>
          <p:cNvSpPr>
            <a:spLocks noGrp="1"/>
          </p:cNvSpPr>
          <p:nvPr>
            <p:ph type="sldNum" sz="quarter" idx="12"/>
          </p:nvPr>
        </p:nvSpPr>
        <p:spPr/>
        <p:txBody>
          <a:bodyPr/>
          <a:lstStyle/>
          <a:p>
            <a:pPr>
              <a:defRPr/>
            </a:pPr>
            <a:r>
              <a:rPr lang="fr-FR" smtClean="0"/>
              <a:t>Diapositive </a:t>
            </a:r>
            <a:fld id="{BE1F8731-A4CB-416C-BFDC-B6F7B39EB369}" type="slidenum">
              <a:rPr lang="fr-FR" smtClean="0"/>
              <a:pPr>
                <a:defRPr/>
              </a:pPr>
              <a:t>6</a:t>
            </a:fld>
            <a:endParaRPr lang="fr-FR" smtClean="0"/>
          </a:p>
        </p:txBody>
      </p:sp>
      <p:sp>
        <p:nvSpPr>
          <p:cNvPr id="11269" name="Rectangle 2"/>
          <p:cNvSpPr>
            <a:spLocks noGrp="1" noChangeArrowheads="1"/>
          </p:cNvSpPr>
          <p:nvPr>
            <p:ph type="title"/>
          </p:nvPr>
        </p:nvSpPr>
        <p:spPr/>
        <p:txBody>
          <a:bodyPr/>
          <a:lstStyle/>
          <a:p>
            <a:pPr eaLnBrk="1" hangingPunct="1"/>
            <a:r>
              <a:rPr lang="fr-BE" smtClean="0"/>
              <a:t>L’instruction elseif</a:t>
            </a:r>
            <a:endParaRPr lang="fr-FR" smtClean="0"/>
          </a:p>
        </p:txBody>
      </p:sp>
      <p:sp>
        <p:nvSpPr>
          <p:cNvPr id="11270" name="Rectangle 3" descr="Rectangle: Click to edit Master text styles&#10;Second level&#10;Third level&#10;Fourth level&#10;Fifth level"/>
          <p:cNvSpPr>
            <a:spLocks noGrp="1" noChangeArrowheads="1"/>
          </p:cNvSpPr>
          <p:nvPr>
            <p:ph type="body" idx="1"/>
          </p:nvPr>
        </p:nvSpPr>
        <p:spPr>
          <a:xfrm>
            <a:off x="838200" y="1600200"/>
            <a:ext cx="7772400" cy="5257800"/>
          </a:xfrm>
        </p:spPr>
        <p:txBody>
          <a:bodyPr/>
          <a:lstStyle/>
          <a:p>
            <a:pPr eaLnBrk="1" hangingPunct="1">
              <a:lnSpc>
                <a:spcPct val="90000"/>
              </a:lnSpc>
              <a:buFontTx/>
              <a:buNone/>
            </a:pPr>
            <a:r>
              <a:rPr lang="en-GB" dirty="0" smtClean="0">
                <a:solidFill>
                  <a:srgbClr val="00B050"/>
                </a:solidFill>
              </a:rPr>
              <a:t>if (</a:t>
            </a:r>
            <a:r>
              <a:rPr lang="en-GB" dirty="0" smtClean="0"/>
              <a:t>$privilege == "admin"</a:t>
            </a:r>
            <a:r>
              <a:rPr lang="en-GB" dirty="0" smtClean="0">
                <a:solidFill>
                  <a:srgbClr val="00B050"/>
                </a:solidFill>
              </a:rPr>
              <a:t>)  </a:t>
            </a:r>
            <a:r>
              <a:rPr lang="fr-FR" dirty="0" smtClean="0">
                <a:solidFill>
                  <a:srgbClr val="00B050"/>
                </a:solidFill>
              </a:rPr>
              <a:t>{ </a:t>
            </a:r>
          </a:p>
          <a:p>
            <a:pPr eaLnBrk="1" hangingPunct="1">
              <a:lnSpc>
                <a:spcPct val="90000"/>
              </a:lnSpc>
              <a:buFontTx/>
              <a:buNone/>
            </a:pPr>
            <a:r>
              <a:rPr lang="fr-FR" dirty="0" smtClean="0"/>
              <a:t>	$</a:t>
            </a:r>
            <a:r>
              <a:rPr lang="fr-FR" dirty="0" err="1" smtClean="0"/>
              <a:t>msg</a:t>
            </a:r>
            <a:r>
              <a:rPr lang="fr-FR" dirty="0" smtClean="0"/>
              <a:t> = "Interface d'administration"; </a:t>
            </a:r>
          </a:p>
          <a:p>
            <a:pPr eaLnBrk="1" hangingPunct="1">
              <a:lnSpc>
                <a:spcPct val="90000"/>
              </a:lnSpc>
              <a:buFontTx/>
              <a:buNone/>
            </a:pPr>
            <a:r>
              <a:rPr lang="fr-FR" dirty="0" smtClean="0">
                <a:solidFill>
                  <a:srgbClr val="00B050"/>
                </a:solidFill>
              </a:rPr>
              <a:t>}  </a:t>
            </a:r>
          </a:p>
          <a:p>
            <a:pPr eaLnBrk="1" hangingPunct="1">
              <a:lnSpc>
                <a:spcPct val="90000"/>
              </a:lnSpc>
              <a:buFontTx/>
              <a:buNone/>
            </a:pPr>
            <a:r>
              <a:rPr lang="fr-FR" dirty="0" err="1" smtClean="0">
                <a:solidFill>
                  <a:srgbClr val="00B050"/>
                </a:solidFill>
              </a:rPr>
              <a:t>elseif</a:t>
            </a:r>
            <a:r>
              <a:rPr lang="fr-FR" dirty="0" smtClean="0">
                <a:solidFill>
                  <a:srgbClr val="00B050"/>
                </a:solidFill>
              </a:rPr>
              <a:t> (</a:t>
            </a:r>
            <a:r>
              <a:rPr lang="fr-FR" dirty="0" smtClean="0"/>
              <a:t>$</a:t>
            </a:r>
            <a:r>
              <a:rPr lang="fr-FR" dirty="0" err="1" smtClean="0"/>
              <a:t>privilege</a:t>
            </a:r>
            <a:r>
              <a:rPr lang="fr-FR" dirty="0" smtClean="0"/>
              <a:t> == "user"</a:t>
            </a:r>
            <a:r>
              <a:rPr lang="fr-FR" dirty="0" smtClean="0">
                <a:solidFill>
                  <a:srgbClr val="00B050"/>
                </a:solidFill>
              </a:rPr>
              <a:t>)  { </a:t>
            </a:r>
          </a:p>
          <a:p>
            <a:pPr eaLnBrk="1" hangingPunct="1">
              <a:lnSpc>
                <a:spcPct val="90000"/>
              </a:lnSpc>
              <a:buFontTx/>
              <a:buNone/>
            </a:pPr>
            <a:r>
              <a:rPr lang="fr-FR" dirty="0" smtClean="0"/>
              <a:t>	$</a:t>
            </a:r>
            <a:r>
              <a:rPr lang="fr-FR" dirty="0" err="1" smtClean="0"/>
              <a:t>msg</a:t>
            </a:r>
            <a:r>
              <a:rPr lang="fr-FR" dirty="0" smtClean="0"/>
              <a:t> = "Interface utilisateur"; </a:t>
            </a:r>
          </a:p>
          <a:p>
            <a:pPr eaLnBrk="1" hangingPunct="1">
              <a:lnSpc>
                <a:spcPct val="90000"/>
              </a:lnSpc>
              <a:buFontTx/>
              <a:buNone/>
            </a:pPr>
            <a:r>
              <a:rPr lang="fr-FR" dirty="0" smtClean="0">
                <a:solidFill>
                  <a:srgbClr val="00B050"/>
                </a:solidFill>
              </a:rPr>
              <a:t>}  </a:t>
            </a:r>
          </a:p>
          <a:p>
            <a:pPr eaLnBrk="1" hangingPunct="1">
              <a:lnSpc>
                <a:spcPct val="90000"/>
              </a:lnSpc>
              <a:buFontTx/>
              <a:buNone/>
            </a:pPr>
            <a:r>
              <a:rPr lang="fr-FR" dirty="0" err="1" smtClean="0">
                <a:solidFill>
                  <a:srgbClr val="00B050"/>
                </a:solidFill>
              </a:rPr>
              <a:t>else</a:t>
            </a:r>
            <a:r>
              <a:rPr lang="fr-FR" dirty="0" smtClean="0">
                <a:solidFill>
                  <a:srgbClr val="00B050"/>
                </a:solidFill>
              </a:rPr>
              <a:t> { </a:t>
            </a:r>
          </a:p>
          <a:p>
            <a:pPr eaLnBrk="1" hangingPunct="1">
              <a:lnSpc>
                <a:spcPct val="90000"/>
              </a:lnSpc>
              <a:buFontTx/>
              <a:buNone/>
            </a:pPr>
            <a:r>
              <a:rPr lang="fr-FR" dirty="0" smtClean="0"/>
              <a:t>	$</a:t>
            </a:r>
            <a:r>
              <a:rPr lang="fr-FR" dirty="0" err="1" smtClean="0"/>
              <a:t>msg</a:t>
            </a:r>
            <a:r>
              <a:rPr lang="fr-FR" dirty="0" smtClean="0"/>
              <a:t> = "Privilège non défini"; </a:t>
            </a:r>
          </a:p>
          <a:p>
            <a:pPr eaLnBrk="1" hangingPunct="1">
              <a:lnSpc>
                <a:spcPct val="90000"/>
              </a:lnSpc>
              <a:buFontTx/>
              <a:buNone/>
            </a:pPr>
            <a:r>
              <a:rPr lang="fr-FR" dirty="0" smtClean="0">
                <a:solidFill>
                  <a:srgbClr val="00B050"/>
                </a:solidFill>
              </a:rPr>
              <a:t>} </a:t>
            </a:r>
            <a:endParaRPr lang="fr-FR" dirty="0" smtClean="0">
              <a:solidFill>
                <a:srgbClr val="00B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e la date 3"/>
          <p:cNvSpPr>
            <a:spLocks noGrp="1"/>
          </p:cNvSpPr>
          <p:nvPr>
            <p:ph type="dt" sz="quarter" idx="10"/>
          </p:nvPr>
        </p:nvSpPr>
        <p:spPr/>
        <p:txBody>
          <a:bodyPr/>
          <a:lstStyle/>
          <a:p>
            <a:pPr>
              <a:defRPr/>
            </a:pPr>
            <a:r>
              <a:rPr lang="fr-FR" dirty="0" smtClean="0"/>
              <a:t>Cours 2</a:t>
            </a:r>
          </a:p>
        </p:txBody>
      </p:sp>
      <p:sp>
        <p:nvSpPr>
          <p:cNvPr id="1331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3316" name="Espace réservé du numéro de diapositive 5"/>
          <p:cNvSpPr>
            <a:spLocks noGrp="1"/>
          </p:cNvSpPr>
          <p:nvPr>
            <p:ph type="sldNum" sz="quarter" idx="12"/>
          </p:nvPr>
        </p:nvSpPr>
        <p:spPr/>
        <p:txBody>
          <a:bodyPr/>
          <a:lstStyle/>
          <a:p>
            <a:pPr>
              <a:defRPr/>
            </a:pPr>
            <a:r>
              <a:rPr lang="fr-FR" smtClean="0"/>
              <a:t>Diapositive </a:t>
            </a:r>
            <a:fld id="{99C12C38-C7CF-4836-9D59-4C5E1AAA4593}" type="slidenum">
              <a:rPr lang="fr-FR" smtClean="0"/>
              <a:pPr>
                <a:defRPr/>
              </a:pPr>
              <a:t>7</a:t>
            </a:fld>
            <a:endParaRPr lang="fr-FR" smtClean="0"/>
          </a:p>
        </p:txBody>
      </p:sp>
      <p:sp>
        <p:nvSpPr>
          <p:cNvPr id="13317" name="Rectangle 2"/>
          <p:cNvSpPr>
            <a:spLocks noGrp="1" noChangeArrowheads="1"/>
          </p:cNvSpPr>
          <p:nvPr>
            <p:ph type="title"/>
          </p:nvPr>
        </p:nvSpPr>
        <p:spPr/>
        <p:txBody>
          <a:bodyPr/>
          <a:lstStyle/>
          <a:p>
            <a:pPr eaLnBrk="1" hangingPunct="1"/>
            <a:r>
              <a:rPr lang="fr-FR" smtClean="0"/>
              <a:t>L’instruction de boucle for </a:t>
            </a:r>
          </a:p>
        </p:txBody>
      </p:sp>
      <p:sp>
        <p:nvSpPr>
          <p:cNvPr id="13318" name="Rectangle 3" descr="Rectangle: Click to edit Master text styles&#10;Second level&#10;Third level&#10;Fourth level&#10;Fifth level"/>
          <p:cNvSpPr>
            <a:spLocks noGrp="1" noChangeArrowheads="1"/>
          </p:cNvSpPr>
          <p:nvPr>
            <p:ph type="body" idx="1"/>
          </p:nvPr>
        </p:nvSpPr>
        <p:spPr>
          <a:xfrm>
            <a:off x="838200" y="1524000"/>
            <a:ext cx="7772400" cy="4572000"/>
          </a:xfrm>
        </p:spPr>
        <p:txBody>
          <a:bodyPr/>
          <a:lstStyle/>
          <a:p>
            <a:pPr eaLnBrk="1" hangingPunct="1">
              <a:buNone/>
            </a:pPr>
            <a:r>
              <a:rPr lang="fr-FR" dirty="0"/>
              <a:t>$somme = 0</a:t>
            </a:r>
            <a:r>
              <a:rPr lang="fr-FR" dirty="0" smtClean="0"/>
              <a:t>;</a:t>
            </a:r>
          </a:p>
          <a:p>
            <a:pPr eaLnBrk="1" hangingPunct="1">
              <a:buNone/>
            </a:pPr>
            <a:endParaRPr lang="fr-FR" dirty="0"/>
          </a:p>
          <a:p>
            <a:pPr eaLnBrk="1" hangingPunct="1">
              <a:buFontTx/>
              <a:buNone/>
            </a:pPr>
            <a:r>
              <a:rPr lang="en-US" dirty="0" smtClean="0">
                <a:solidFill>
                  <a:srgbClr val="00B050"/>
                </a:solidFill>
              </a:rPr>
              <a:t>for (</a:t>
            </a:r>
            <a:r>
              <a:rPr lang="en-US" dirty="0" smtClean="0"/>
              <a:t>$i = 1</a:t>
            </a:r>
            <a:r>
              <a:rPr lang="en-US" dirty="0" smtClean="0">
                <a:solidFill>
                  <a:srgbClr val="00B050"/>
                </a:solidFill>
              </a:rPr>
              <a:t>;</a:t>
            </a:r>
            <a:r>
              <a:rPr lang="en-US" dirty="0" smtClean="0"/>
              <a:t> $i &lt;= 10</a:t>
            </a:r>
            <a:r>
              <a:rPr lang="en-US" dirty="0" smtClean="0">
                <a:solidFill>
                  <a:srgbClr val="00B050"/>
                </a:solidFill>
              </a:rPr>
              <a:t>;</a:t>
            </a:r>
            <a:r>
              <a:rPr lang="en-US" dirty="0" smtClean="0"/>
              <a:t> $i++</a:t>
            </a:r>
            <a:r>
              <a:rPr lang="en-US" dirty="0" smtClean="0">
                <a:solidFill>
                  <a:srgbClr val="00B050"/>
                </a:solidFill>
              </a:rPr>
              <a:t>)  </a:t>
            </a:r>
            <a:r>
              <a:rPr lang="en-GB" dirty="0" smtClean="0">
                <a:solidFill>
                  <a:srgbClr val="00B050"/>
                </a:solidFill>
              </a:rPr>
              <a:t>{ </a:t>
            </a:r>
          </a:p>
          <a:p>
            <a:pPr eaLnBrk="1" hangingPunct="1">
              <a:buFontTx/>
              <a:buNone/>
            </a:pPr>
            <a:r>
              <a:rPr lang="en-GB" dirty="0" smtClean="0"/>
              <a:t>	 $somme += $i; </a:t>
            </a:r>
            <a:endParaRPr lang="fr-FR" dirty="0" smtClean="0"/>
          </a:p>
          <a:p>
            <a:pPr eaLnBrk="1" hangingPunct="1">
              <a:buFontTx/>
              <a:buNone/>
            </a:pPr>
            <a:r>
              <a:rPr lang="fr-FR" dirty="0" smtClean="0">
                <a:solidFill>
                  <a:srgbClr val="00B050"/>
                </a:solidFill>
              </a:rPr>
              <a:t>} </a:t>
            </a:r>
          </a:p>
          <a:p>
            <a:pPr eaLnBrk="1" hangingPunct="1">
              <a:buFontTx/>
              <a:buNone/>
            </a:pPr>
            <a:endParaRPr lang="fr-FR"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a date 3"/>
          <p:cNvSpPr>
            <a:spLocks noGrp="1"/>
          </p:cNvSpPr>
          <p:nvPr>
            <p:ph type="dt" sz="quarter" idx="10"/>
          </p:nvPr>
        </p:nvSpPr>
        <p:spPr/>
        <p:txBody>
          <a:bodyPr/>
          <a:lstStyle/>
          <a:p>
            <a:pPr>
              <a:defRPr/>
            </a:pPr>
            <a:r>
              <a:rPr lang="fr-FR" dirty="0" smtClean="0"/>
              <a:t>Cours 2</a:t>
            </a:r>
          </a:p>
        </p:txBody>
      </p:sp>
      <p:sp>
        <p:nvSpPr>
          <p:cNvPr id="12291" name="Espace réservé du pied de page 4"/>
          <p:cNvSpPr>
            <a:spLocks noGrp="1"/>
          </p:cNvSpPr>
          <p:nvPr>
            <p:ph type="ftr" sz="quarter" idx="11"/>
          </p:nvPr>
        </p:nvSpPr>
        <p:spPr/>
        <p:txBody>
          <a:bodyPr/>
          <a:lstStyle/>
          <a:p>
            <a:pPr>
              <a:defRPr/>
            </a:pPr>
            <a:r>
              <a:rPr lang="fr-FR" dirty="0"/>
              <a:t>BINV-1050</a:t>
            </a:r>
            <a:endParaRPr lang="fr-FR" dirty="0"/>
          </a:p>
        </p:txBody>
      </p:sp>
      <p:sp>
        <p:nvSpPr>
          <p:cNvPr id="12292" name="Espace réservé du numéro de diapositive 5"/>
          <p:cNvSpPr>
            <a:spLocks noGrp="1"/>
          </p:cNvSpPr>
          <p:nvPr>
            <p:ph type="sldNum" sz="quarter" idx="12"/>
          </p:nvPr>
        </p:nvSpPr>
        <p:spPr/>
        <p:txBody>
          <a:bodyPr/>
          <a:lstStyle/>
          <a:p>
            <a:pPr>
              <a:defRPr/>
            </a:pPr>
            <a:r>
              <a:rPr lang="fr-FR" smtClean="0"/>
              <a:t>Diapositive </a:t>
            </a:r>
            <a:fld id="{91F3E901-E1BF-46CC-9372-7A982F3D7484}" type="slidenum">
              <a:rPr lang="fr-FR" smtClean="0"/>
              <a:pPr>
                <a:defRPr/>
              </a:pPr>
              <a:t>8</a:t>
            </a:fld>
            <a:endParaRPr lang="fr-FR" smtClean="0"/>
          </a:p>
        </p:txBody>
      </p:sp>
      <p:sp>
        <p:nvSpPr>
          <p:cNvPr id="12293" name="Rectangle 2"/>
          <p:cNvSpPr>
            <a:spLocks noGrp="1" noChangeArrowheads="1"/>
          </p:cNvSpPr>
          <p:nvPr>
            <p:ph type="title"/>
          </p:nvPr>
        </p:nvSpPr>
        <p:spPr/>
        <p:txBody>
          <a:bodyPr/>
          <a:lstStyle/>
          <a:p>
            <a:pPr eaLnBrk="1" hangingPunct="1"/>
            <a:r>
              <a:rPr lang="fr-FR" smtClean="0"/>
              <a:t>L’instruction de boucle while </a:t>
            </a:r>
          </a:p>
        </p:txBody>
      </p:sp>
      <p:sp>
        <p:nvSpPr>
          <p:cNvPr id="12294" name="Rectangle 3" descr="Rectangle: Click to edit Master text styles&#10;Second level&#10;Third level&#10;Fourth level&#10;Fifth level"/>
          <p:cNvSpPr>
            <a:spLocks noGrp="1" noChangeArrowheads="1"/>
          </p:cNvSpPr>
          <p:nvPr>
            <p:ph type="body" idx="1"/>
          </p:nvPr>
        </p:nvSpPr>
        <p:spPr>
          <a:xfrm>
            <a:off x="838200" y="1600200"/>
            <a:ext cx="7772400" cy="5181600"/>
          </a:xfrm>
        </p:spPr>
        <p:txBody>
          <a:bodyPr/>
          <a:lstStyle/>
          <a:p>
            <a:pPr eaLnBrk="1" hangingPunct="1">
              <a:buFontTx/>
              <a:buNone/>
            </a:pPr>
            <a:r>
              <a:rPr lang="fr-FR" dirty="0" smtClean="0"/>
              <a:t>$somme = 0;</a:t>
            </a:r>
          </a:p>
          <a:p>
            <a:pPr eaLnBrk="1" hangingPunct="1">
              <a:buFontTx/>
              <a:buNone/>
            </a:pPr>
            <a:r>
              <a:rPr lang="fr-FR" dirty="0" smtClean="0"/>
              <a:t>$i = 1; </a:t>
            </a:r>
          </a:p>
          <a:p>
            <a:pPr eaLnBrk="1" hangingPunct="1">
              <a:buFontTx/>
              <a:buNone/>
            </a:pPr>
            <a:r>
              <a:rPr lang="fr-FR" dirty="0" smtClean="0"/>
              <a:t>$stop = false;</a:t>
            </a:r>
          </a:p>
          <a:p>
            <a:pPr eaLnBrk="1" hangingPunct="1">
              <a:buFontTx/>
              <a:buNone/>
            </a:pPr>
            <a:r>
              <a:rPr lang="fr-FR" dirty="0" err="1" smtClean="0">
                <a:solidFill>
                  <a:srgbClr val="00B050"/>
                </a:solidFill>
              </a:rPr>
              <a:t>while</a:t>
            </a:r>
            <a:r>
              <a:rPr lang="fr-FR" dirty="0" smtClean="0">
                <a:solidFill>
                  <a:srgbClr val="00B050"/>
                </a:solidFill>
              </a:rPr>
              <a:t> (</a:t>
            </a:r>
            <a:r>
              <a:rPr lang="fr-FR" dirty="0" smtClean="0"/>
              <a:t>$i != 10 and !$stop</a:t>
            </a:r>
            <a:r>
              <a:rPr lang="fr-FR" dirty="0" smtClean="0">
                <a:solidFill>
                  <a:srgbClr val="00B050"/>
                </a:solidFill>
              </a:rPr>
              <a:t>) {</a:t>
            </a:r>
            <a:r>
              <a:rPr lang="fr-FR" dirty="0" smtClean="0"/>
              <a:t> </a:t>
            </a:r>
          </a:p>
          <a:p>
            <a:pPr eaLnBrk="1" hangingPunct="1">
              <a:buFontTx/>
              <a:buNone/>
            </a:pPr>
            <a:r>
              <a:rPr lang="fr-FR" dirty="0" smtClean="0"/>
              <a:t>	$somme += $i; </a:t>
            </a:r>
          </a:p>
          <a:p>
            <a:pPr eaLnBrk="1" hangingPunct="1">
              <a:buFontTx/>
              <a:buNone/>
            </a:pPr>
            <a:r>
              <a:rPr lang="fr-FR" dirty="0" smtClean="0"/>
              <a:t>   if ( </a:t>
            </a:r>
            <a:r>
              <a:rPr lang="fr-FR" dirty="0" smtClean="0">
                <a:solidFill>
                  <a:srgbClr val="00B050"/>
                </a:solidFill>
              </a:rPr>
              <a:t># test à écrire #</a:t>
            </a:r>
            <a:r>
              <a:rPr lang="fr-FR" dirty="0" smtClean="0"/>
              <a:t> ) $stop = </a:t>
            </a:r>
            <a:r>
              <a:rPr lang="fr-FR" dirty="0" err="1" smtClean="0"/>
              <a:t>true</a:t>
            </a:r>
            <a:r>
              <a:rPr lang="fr-FR" dirty="0" smtClean="0"/>
              <a:t>;</a:t>
            </a:r>
          </a:p>
          <a:p>
            <a:pPr eaLnBrk="1" hangingPunct="1">
              <a:buFontTx/>
              <a:buNone/>
            </a:pPr>
            <a:r>
              <a:rPr lang="fr-FR" dirty="0" smtClean="0"/>
              <a:t>	$i++;  </a:t>
            </a:r>
          </a:p>
          <a:p>
            <a:pPr eaLnBrk="1" hangingPunct="1">
              <a:buFontTx/>
              <a:buNone/>
            </a:pPr>
            <a:r>
              <a:rPr lang="fr-FR" dirty="0" smtClean="0">
                <a:solidFill>
                  <a:srgbClr val="00B050"/>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609600" y="304800"/>
            <a:ext cx="8534400" cy="1066800"/>
          </a:xfrm>
        </p:spPr>
        <p:txBody>
          <a:bodyPr/>
          <a:lstStyle/>
          <a:p>
            <a:r>
              <a:rPr lang="fr-BE" altLang="fr-FR" smtClean="0"/>
              <a:t>Définition d'attributs d'une classe</a:t>
            </a:r>
          </a:p>
        </p:txBody>
      </p:sp>
      <p:sp>
        <p:nvSpPr>
          <p:cNvPr id="5123" name="Espace réservé du contenu 2" descr="Rectangle: Click to edit Master text styles&#10;Second level&#10;Third level&#10;Fourth level&#10;Fifth level"/>
          <p:cNvSpPr>
            <a:spLocks noGrp="1"/>
          </p:cNvSpPr>
          <p:nvPr>
            <p:ph idx="1"/>
          </p:nvPr>
        </p:nvSpPr>
        <p:spPr/>
        <p:txBody>
          <a:bodyPr/>
          <a:lstStyle/>
          <a:p>
            <a:pPr marL="0" indent="0">
              <a:buFontTx/>
              <a:buNone/>
            </a:pPr>
            <a:r>
              <a:rPr lang="fr-BE" altLang="fr-FR" sz="2400" dirty="0" smtClean="0"/>
              <a:t>&lt;?</a:t>
            </a:r>
            <a:r>
              <a:rPr lang="fr-BE" altLang="fr-FR" sz="2400" dirty="0" err="1" smtClean="0"/>
              <a:t>php</a:t>
            </a:r>
            <a:endParaRPr lang="fr-BE" altLang="fr-FR" sz="2400" dirty="0" smtClean="0"/>
          </a:p>
          <a:p>
            <a:pPr marL="0" indent="0">
              <a:buFontTx/>
              <a:buNone/>
            </a:pPr>
            <a:r>
              <a:rPr lang="fr-BE" altLang="fr-FR" sz="2400" dirty="0" smtClean="0">
                <a:solidFill>
                  <a:srgbClr val="00B050"/>
                </a:solidFill>
              </a:rPr>
              <a:t>class</a:t>
            </a:r>
            <a:r>
              <a:rPr lang="fr-BE" altLang="fr-FR" sz="2400" dirty="0" smtClean="0"/>
              <a:t> </a:t>
            </a:r>
            <a:r>
              <a:rPr lang="fr-BE" altLang="fr-FR" sz="2400" dirty="0" smtClean="0">
                <a:solidFill>
                  <a:srgbClr val="00B050"/>
                </a:solidFill>
              </a:rPr>
              <a:t>P</a:t>
            </a:r>
            <a:r>
              <a:rPr lang="fr-BE" altLang="fr-FR" sz="2400" dirty="0" smtClean="0"/>
              <a:t>ersonnage {</a:t>
            </a:r>
          </a:p>
          <a:p>
            <a:pPr marL="0" indent="0">
              <a:buFontTx/>
              <a:buNone/>
            </a:pPr>
            <a:r>
              <a:rPr lang="fr-BE" altLang="fr-FR" sz="2400" dirty="0" smtClean="0"/>
              <a:t>  </a:t>
            </a:r>
            <a:r>
              <a:rPr lang="fr-BE" altLang="fr-FR" sz="2400" dirty="0" err="1" smtClean="0">
                <a:solidFill>
                  <a:srgbClr val="00B050"/>
                </a:solidFill>
              </a:rPr>
              <a:t>private</a:t>
            </a:r>
            <a:r>
              <a:rPr lang="fr-BE" altLang="fr-FR" sz="2400" dirty="0" smtClean="0">
                <a:solidFill>
                  <a:srgbClr val="00B050"/>
                </a:solidFill>
              </a:rPr>
              <a:t> </a:t>
            </a:r>
            <a:r>
              <a:rPr lang="fr-BE" altLang="fr-FR" sz="2400" dirty="0" smtClean="0"/>
              <a:t>$</a:t>
            </a:r>
            <a:r>
              <a:rPr lang="fr-BE" altLang="fr-FR" sz="2400" dirty="0" smtClean="0">
                <a:solidFill>
                  <a:srgbClr val="00B050"/>
                </a:solidFill>
              </a:rPr>
              <a:t>_</a:t>
            </a:r>
            <a:r>
              <a:rPr lang="fr-BE" altLang="fr-FR" sz="2400" dirty="0" smtClean="0"/>
              <a:t>force;           // La force du personnage</a:t>
            </a:r>
          </a:p>
          <a:p>
            <a:pPr marL="0" indent="0">
              <a:buFontTx/>
              <a:buNone/>
            </a:pPr>
            <a:r>
              <a:rPr lang="fr-BE" altLang="fr-FR" sz="2400" dirty="0" smtClean="0"/>
              <a:t>  </a:t>
            </a:r>
            <a:r>
              <a:rPr lang="fr-BE" altLang="fr-FR" sz="2400" dirty="0" err="1" smtClean="0"/>
              <a:t>private</a:t>
            </a:r>
            <a:r>
              <a:rPr lang="fr-BE" altLang="fr-FR" sz="2400" dirty="0" smtClean="0"/>
              <a:t> $_</a:t>
            </a:r>
            <a:r>
              <a:rPr lang="fr-BE" altLang="fr-FR" sz="2400" dirty="0" err="1" smtClean="0"/>
              <a:t>experience</a:t>
            </a:r>
            <a:r>
              <a:rPr lang="fr-BE" altLang="fr-FR" sz="2400" dirty="0" smtClean="0"/>
              <a:t>;   // Son expérience</a:t>
            </a:r>
          </a:p>
          <a:p>
            <a:pPr marL="0" indent="0">
              <a:buFontTx/>
              <a:buNone/>
            </a:pPr>
            <a:r>
              <a:rPr lang="fr-BE" altLang="fr-FR" sz="2400" dirty="0" smtClean="0"/>
              <a:t>  </a:t>
            </a:r>
            <a:r>
              <a:rPr lang="fr-BE" altLang="fr-FR" sz="2400" dirty="0" err="1" smtClean="0"/>
              <a:t>private</a:t>
            </a:r>
            <a:r>
              <a:rPr lang="fr-BE" altLang="fr-FR" sz="2400" dirty="0" smtClean="0"/>
              <a:t> $_vie;              // Sa vie</a:t>
            </a:r>
          </a:p>
          <a:p>
            <a:pPr marL="0" indent="0">
              <a:buFontTx/>
              <a:buNone/>
            </a:pPr>
            <a:endParaRPr lang="fr-BE" altLang="fr-FR" sz="2400" dirty="0" smtClean="0"/>
          </a:p>
          <a:p>
            <a:pPr marL="0" indent="0">
              <a:buFontTx/>
              <a:buNone/>
            </a:pPr>
            <a:r>
              <a:rPr lang="fr-BE" altLang="fr-FR" sz="2400" dirty="0" smtClean="0"/>
              <a:t>  // Suivi de la définition de méthodes etc.</a:t>
            </a:r>
          </a:p>
          <a:p>
            <a:pPr marL="0" indent="0">
              <a:buFontTx/>
              <a:buNone/>
            </a:pPr>
            <a:r>
              <a:rPr lang="fr-BE" altLang="fr-FR" sz="2400" dirty="0" smtClean="0"/>
              <a:t>  // cf. diapositives suivantes</a:t>
            </a:r>
          </a:p>
          <a:p>
            <a:pPr marL="0" indent="0">
              <a:buFontTx/>
              <a:buNone/>
            </a:pPr>
            <a:r>
              <a:rPr lang="fr-BE" altLang="fr-FR" sz="2400" dirty="0" smtClean="0"/>
              <a:t>}</a:t>
            </a:r>
          </a:p>
          <a:p>
            <a:pPr marL="0" indent="0">
              <a:buFontTx/>
              <a:buNone/>
            </a:pPr>
            <a:r>
              <a:rPr lang="fr-BE" altLang="fr-FR" sz="2400" dirty="0" smtClean="0"/>
              <a:t>?&gt;</a:t>
            </a:r>
          </a:p>
        </p:txBody>
      </p:sp>
      <p:sp>
        <p:nvSpPr>
          <p:cNvPr id="4" name="Espace réservé de la date 3"/>
          <p:cNvSpPr>
            <a:spLocks noGrp="1"/>
          </p:cNvSpPr>
          <p:nvPr>
            <p:ph type="dt" sz="quarter" idx="10"/>
          </p:nvPr>
        </p:nvSpPr>
        <p:spPr/>
        <p:txBody>
          <a:bodyPr/>
          <a:lstStyle/>
          <a:p>
            <a:pPr>
              <a:defRPr/>
            </a:pPr>
            <a:r>
              <a:rPr lang="fr-FR" dirty="0" smtClean="0"/>
              <a:t>Cours 2</a:t>
            </a:r>
            <a:endParaRPr lang="fr-FR" dirty="0"/>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71E7A338-17DB-4F6C-A63C-7D8904D28A2C}" type="slidenum">
              <a:rPr lang="fr-FR" altLang="fr-FR">
                <a:latin typeface="Comic Sans MS" panose="030F0702030302020204" pitchFamily="66" charset="0"/>
              </a:rPr>
              <a:pPr/>
              <a:t>9</a:t>
            </a:fld>
            <a:endParaRPr lang="fr-FR" altLang="fr-FR">
              <a:latin typeface="Comic Sans MS" panose="030F0702030302020204" pitchFamily="66" charset="0"/>
            </a:endParaRPr>
          </a:p>
        </p:txBody>
      </p:sp>
    </p:spTree>
    <p:extLst>
      <p:ext uri="{BB962C8B-B14F-4D97-AF65-F5344CB8AC3E}">
        <p14:creationId xmlns:p14="http://schemas.microsoft.com/office/powerpoint/2010/main" val="491715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NT">
  <a:themeElements>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NT">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PR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N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N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N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N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N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BLUEPRN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N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BLUEPRNT</Template>
  <TotalTime>1017</TotalTime>
  <Words>1707</Words>
  <Application>Microsoft Office PowerPoint</Application>
  <PresentationFormat>Affichage à l'écran (4:3)</PresentationFormat>
  <Paragraphs>430</Paragraphs>
  <Slides>35</Slides>
  <Notes>32</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BLUEPRNT</vt:lpstr>
      <vt:lpstr>Cours de PHP</vt:lpstr>
      <vt:lpstr>Vu en semaine 1</vt:lpstr>
      <vt:lpstr>Au menu de la semaine 2</vt:lpstr>
      <vt:lpstr>L’instruction if </vt:lpstr>
      <vt:lpstr>L’instruction else</vt:lpstr>
      <vt:lpstr>L’instruction elseif</vt:lpstr>
      <vt:lpstr>L’instruction de boucle for </vt:lpstr>
      <vt:lpstr>L’instruction de boucle while </vt:lpstr>
      <vt:lpstr>Définition d'attributs d'une classe</vt:lpstr>
      <vt:lpstr>Accesseur (getteur)</vt:lpstr>
      <vt:lpstr>Mutateur (setteur)</vt:lpstr>
      <vt:lpstr>Définition d'une méthode</vt:lpstr>
      <vt:lpstr>Définition d'un constructeur</vt:lpstr>
      <vt:lpstr>Création d’objets</vt:lpstr>
      <vt:lpstr>Require des classes automatisé</vt:lpstr>
      <vt:lpstr>Les constantes de classe </vt:lpstr>
      <vt:lpstr>Utilisation d'une constante de classe</vt:lpstr>
      <vt:lpstr>Mutateur avec constantes de classe </vt:lpstr>
      <vt:lpstr>Les attributs et méthodes statiques</vt:lpstr>
      <vt:lpstr>Les attributs et méthodes statiques</vt:lpstr>
      <vt:lpstr>Fonctions</vt:lpstr>
      <vt:lpstr>Définition de fonction </vt:lpstr>
      <vt:lpstr>Valeur de retour d’une fonction</vt:lpstr>
      <vt:lpstr>Paramètres GET passés via URL</vt:lpstr>
      <vt:lpstr>Formulaires HTML</vt:lpstr>
      <vt:lpstr>Paramètres POST d’un formulaire</vt:lpstr>
      <vt:lpstr>Utiliser GET ou POST ?</vt:lpstr>
      <vt:lpstr>Tableaux</vt:lpstr>
      <vt:lpstr>Tableaux à une dimension </vt:lpstr>
      <vt:lpstr>Parcours classique mais Attention</vt:lpstr>
      <vt:lpstr>Parcours du tableau $membres</vt:lpstr>
      <vt:lpstr>Exemple de code PHP dans une vue</vt:lpstr>
      <vt:lpstr>Anticiper les erreurs courantes</vt:lpstr>
      <vt:lpstr>« Copy and Paste »</vt:lpstr>
      <vt:lpstr>Bonnes évolutions à tous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Jean-Luc</dc:creator>
  <cp:lastModifiedBy>Jean-Luc</cp:lastModifiedBy>
  <cp:revision>195</cp:revision>
  <cp:lastPrinted>1601-01-01T00:00:00Z</cp:lastPrinted>
  <dcterms:created xsi:type="dcterms:W3CDTF">1601-01-01T00:00:00Z</dcterms:created>
  <dcterms:modified xsi:type="dcterms:W3CDTF">2020-02-06T20:03:09Z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