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7" r:id="rId2"/>
    <p:sldId id="289" r:id="rId3"/>
    <p:sldId id="301" r:id="rId4"/>
    <p:sldId id="305" r:id="rId5"/>
    <p:sldId id="302" r:id="rId6"/>
    <p:sldId id="304" r:id="rId7"/>
    <p:sldId id="300" r:id="rId8"/>
    <p:sldId id="286" r:id="rId9"/>
    <p:sldId id="296" r:id="rId10"/>
    <p:sldId id="287" r:id="rId11"/>
    <p:sldId id="288" r:id="rId12"/>
    <p:sldId id="290" r:id="rId13"/>
    <p:sldId id="293" r:id="rId14"/>
    <p:sldId id="291" r:id="rId15"/>
    <p:sldId id="297" r:id="rId16"/>
    <p:sldId id="294" r:id="rId17"/>
    <p:sldId id="292" r:id="rId18"/>
    <p:sldId id="295" r:id="rId19"/>
    <p:sldId id="298" r:id="rId20"/>
    <p:sldId id="284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FF00"/>
    <a:srgbClr val="F3A129"/>
    <a:srgbClr val="E3C649"/>
    <a:srgbClr val="8B00BC"/>
    <a:srgbClr val="7C00A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9" autoAdjust="0"/>
    <p:restoredTop sz="81714" autoAdjust="0"/>
  </p:normalViewPr>
  <p:slideViewPr>
    <p:cSldViewPr>
      <p:cViewPr varScale="1">
        <p:scale>
          <a:sx n="135" d="100"/>
          <a:sy n="135" d="100"/>
        </p:scale>
        <p:origin x="-27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AF92A51-0EDF-42E4-90D4-8E70D529099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2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fr.wikipedia.org/wiki/1988" TargetMode="External"/><Relationship Id="rId13" Type="http://schemas.openxmlformats.org/officeDocument/2006/relationships/hyperlink" Target="http://fr.wikipedia.org/wiki/Richard_Stallman" TargetMode="External"/><Relationship Id="rId3" Type="http://schemas.openxmlformats.org/officeDocument/2006/relationships/hyperlink" Target="http://fr.wikipedia.org/wiki/Expression_rationnelle" TargetMode="External"/><Relationship Id="rId7" Type="http://schemas.openxmlformats.org/officeDocument/2006/relationships/hyperlink" Target="http://fr.wikipedia.org/wiki/POSIX" TargetMode="External"/><Relationship Id="rId12" Type="http://schemas.openxmlformats.org/officeDocument/2006/relationships/hyperlink" Target="http://fr.wikipedia.org/wiki/UNIX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fr.wikipedia.org/wiki/Syntaxe" TargetMode="External"/><Relationship Id="rId11" Type="http://schemas.openxmlformats.org/officeDocument/2006/relationships/hyperlink" Target="http://fr.wikipedia.org/wiki/Syst%C3%A8me_d'exploitation" TargetMode="External"/><Relationship Id="rId5" Type="http://schemas.openxmlformats.org/officeDocument/2006/relationships/hyperlink" Target="http://fr.wikipedia.org/wiki/Langages_de_programmation" TargetMode="External"/><Relationship Id="rId10" Type="http://schemas.openxmlformats.org/officeDocument/2006/relationships/hyperlink" Target="http://fr.wikipedia.org/wiki/Application_Programming_Interface" TargetMode="External"/><Relationship Id="rId4" Type="http://schemas.openxmlformats.org/officeDocument/2006/relationships/hyperlink" Target="http://fr.wikipedia.org/wiki/Perl_(langage)" TargetMode="External"/><Relationship Id="rId9" Type="http://schemas.openxmlformats.org/officeDocument/2006/relationships/hyperlink" Target="http://fr.wikipedia.org/wiki/IEEE" TargetMode="External"/><Relationship Id="rId14" Type="http://schemas.openxmlformats.org/officeDocument/2006/relationships/hyperlink" Target="http://fr.wikipedia.org/wiki/Acronymie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fr/function.preg-match.php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fld id="{3F56F23A-BF56-43F3-9A86-15C7E61DE5CE}" type="slidenum">
              <a:rPr lang="fr-FR" smtClean="0">
                <a:latin typeface="Arial" charset="0"/>
              </a:rPr>
              <a:pPr eaLnBrk="1" hangingPunct="1"/>
              <a:t>1</a:t>
            </a:fld>
            <a:endParaRPr lang="fr-FR" smtClean="0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BE" sz="1000" dirty="0" smtClean="0"/>
              <a:t>Vos remarques et suggestions peuvent être envoyées par email à jeanluc.collinet@vinci.be</a:t>
            </a:r>
          </a:p>
          <a:p>
            <a:pPr eaLnBrk="1" hangingPunct="1"/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3031211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fld id="{2E1A0403-3049-4355-B819-D62CC173B5A3}" type="slidenum">
              <a:rPr lang="fr-FR" smtClean="0">
                <a:latin typeface="Arial" charset="0"/>
              </a:rPr>
              <a:pPr eaLnBrk="1" hangingPunct="1"/>
              <a:t>20</a:t>
            </a:fld>
            <a:endParaRPr lang="fr-FR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4599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BE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060C8-2DF4-478D-A2F5-F3DCFFC93048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829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fld id="{3F56F23A-BF56-43F3-9A86-15C7E61DE5CE}" type="slidenum">
              <a:rPr lang="fr-FR" smtClean="0">
                <a:latin typeface="Arial" charset="0"/>
              </a:rPr>
              <a:pPr eaLnBrk="1" hangingPunct="1"/>
              <a:t>6</a:t>
            </a:fld>
            <a:endParaRPr lang="fr-FR" smtClean="0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BE" sz="1000" dirty="0" smtClean="0"/>
              <a:t>Vos remarques et suggestions peuvent être envoyées par email à jeanluc.collinet@vinci.be</a:t>
            </a:r>
          </a:p>
          <a:p>
            <a:pPr eaLnBrk="1" hangingPunct="1"/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303121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http://stackoverflow.com/questions/1732348/regex-match-open-tags-except-xhtml-self-contained-tags/1732454#1732454</a:t>
            </a:r>
          </a:p>
          <a:p>
            <a:endParaRPr lang="fr-FR" dirty="0" smtClean="0"/>
          </a:p>
          <a:p>
            <a:r>
              <a:rPr lang="fr-BE" dirty="0" smtClean="0"/>
              <a:t>https://fr.wikipedia.org/wiki/Grammaire_formelle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2A51-0EDF-42E4-90D4-8E70D529099E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fld id="{54097B5C-D526-424B-83A5-B0AB4834674A}" type="slidenum">
              <a:rPr lang="fr-FR" smtClean="0">
                <a:latin typeface="Arial" charset="0"/>
              </a:rPr>
              <a:pPr eaLnBrk="1" hangingPunct="1"/>
              <a:t>8</a:t>
            </a:fld>
            <a:endParaRPr lang="fr-FR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b="1" dirty="0" smtClean="0"/>
              <a:t>Perl Compatible Regular Expression</a:t>
            </a:r>
            <a:r>
              <a:rPr lang="fr-FR" dirty="0" smtClean="0"/>
              <a:t> (</a:t>
            </a:r>
            <a:r>
              <a:rPr lang="fr-FR" b="1" dirty="0" smtClean="0"/>
              <a:t>PCRE</a:t>
            </a:r>
            <a:r>
              <a:rPr lang="fr-FR" dirty="0" smtClean="0"/>
              <a:t>) est une </a:t>
            </a:r>
            <a:r>
              <a:rPr lang="fr-FR" dirty="0" smtClean="0">
                <a:hlinkClick r:id="rId3" tooltip="Expression rationnelle"/>
              </a:rPr>
              <a:t>expression rationnelle</a:t>
            </a:r>
            <a:r>
              <a:rPr lang="fr-FR" dirty="0" smtClean="0"/>
              <a:t> compatible avec celle de </a:t>
            </a:r>
            <a:r>
              <a:rPr lang="fr-FR" dirty="0" smtClean="0">
                <a:hlinkClick r:id="rId4" tooltip="Perl (langage)"/>
              </a:rPr>
              <a:t>Perl</a:t>
            </a:r>
            <a:r>
              <a:rPr lang="fr-FR" dirty="0" smtClean="0"/>
              <a:t>. </a:t>
            </a:r>
          </a:p>
          <a:p>
            <a:pPr eaLnBrk="1" hangingPunct="1"/>
            <a:r>
              <a:rPr lang="fr-FR" dirty="0" smtClean="0"/>
              <a:t>Les PCRE sont beaucoup plus riches que les expressions rationnelles standards. C'est pour cela qu'elles ont été adoptées dans plusieurs </a:t>
            </a:r>
            <a:r>
              <a:rPr lang="fr-FR" dirty="0" smtClean="0">
                <a:hlinkClick r:id="rId5" tooltip="Langages de programmation"/>
              </a:rPr>
              <a:t>langages de programmation</a:t>
            </a:r>
            <a:r>
              <a:rPr lang="fr-FR" dirty="0" smtClean="0"/>
              <a:t>. Leur </a:t>
            </a:r>
            <a:r>
              <a:rPr lang="fr-FR" dirty="0" smtClean="0">
                <a:hlinkClick r:id="rId6" tooltip="Syntaxe"/>
              </a:rPr>
              <a:t>syntaxe</a:t>
            </a:r>
            <a:r>
              <a:rPr lang="fr-FR" dirty="0" smtClean="0"/>
              <a:t> est plus puissante et plus flexible que les expressions rationnelles </a:t>
            </a:r>
            <a:r>
              <a:rPr lang="fr-FR" dirty="0" smtClean="0">
                <a:hlinkClick r:id="rId7" tooltip="POSIX"/>
              </a:rPr>
              <a:t>POSIX</a:t>
            </a:r>
            <a:r>
              <a:rPr lang="fr-FR" dirty="0" smtClean="0"/>
              <a:t>.</a:t>
            </a:r>
          </a:p>
          <a:p>
            <a:pPr eaLnBrk="1" hangingPunct="1"/>
            <a:r>
              <a:rPr lang="fr-FR" b="1" dirty="0" smtClean="0"/>
              <a:t>POSIX</a:t>
            </a:r>
            <a:r>
              <a:rPr lang="fr-FR" dirty="0" smtClean="0"/>
              <a:t> est le nom d'une famille de standards définie depuis </a:t>
            </a:r>
            <a:r>
              <a:rPr lang="fr-FR" dirty="0" smtClean="0">
                <a:hlinkClick r:id="rId8" tooltip="1988"/>
              </a:rPr>
              <a:t>1988</a:t>
            </a:r>
            <a:r>
              <a:rPr lang="fr-FR" dirty="0" smtClean="0"/>
              <a:t> par l'</a:t>
            </a:r>
            <a:r>
              <a:rPr lang="fr-FR" dirty="0" smtClean="0">
                <a:hlinkClick r:id="rId9" tooltip="IEEE"/>
              </a:rPr>
              <a:t>IEEE</a:t>
            </a:r>
            <a:r>
              <a:rPr lang="fr-FR" dirty="0" smtClean="0"/>
              <a:t> et formellement désignée IEEE 1003. Ces standards ont émergé d'un projet de standardisation des </a:t>
            </a:r>
            <a:r>
              <a:rPr lang="fr-FR" dirty="0" smtClean="0">
                <a:hlinkClick r:id="rId10" tooltip="Application Programming Interface"/>
              </a:rPr>
              <a:t>APIs</a:t>
            </a:r>
            <a:r>
              <a:rPr lang="fr-FR" dirty="0" smtClean="0"/>
              <a:t> des logiciels destinés à fonctionner sur des variantes du </a:t>
            </a:r>
            <a:r>
              <a:rPr lang="fr-FR" dirty="0" smtClean="0">
                <a:hlinkClick r:id="rId11" tooltip="Système d'exploitation"/>
              </a:rPr>
              <a:t>système d'exploitation</a:t>
            </a:r>
            <a:r>
              <a:rPr lang="fr-FR" dirty="0" smtClean="0"/>
              <a:t> </a:t>
            </a:r>
            <a:r>
              <a:rPr lang="fr-FR" dirty="0" smtClean="0">
                <a:hlinkClick r:id="rId12" tooltip="UNIX"/>
              </a:rPr>
              <a:t>UNIX</a:t>
            </a:r>
            <a:r>
              <a:rPr lang="fr-FR" dirty="0" smtClean="0"/>
              <a:t>. Le terme </a:t>
            </a:r>
            <a:r>
              <a:rPr lang="fr-FR" i="1" dirty="0" smtClean="0"/>
              <a:t>POSIX</a:t>
            </a:r>
            <a:r>
              <a:rPr lang="fr-FR" dirty="0" smtClean="0"/>
              <a:t> a été suggéré par </a:t>
            </a:r>
            <a:r>
              <a:rPr lang="fr-FR" dirty="0" smtClean="0">
                <a:hlinkClick r:id="rId13" tooltip="Richard Stallman"/>
              </a:rPr>
              <a:t>Richard </a:t>
            </a:r>
            <a:r>
              <a:rPr lang="fr-FR" dirty="0" err="1" smtClean="0">
                <a:hlinkClick r:id="rId13" tooltip="Richard Stallman"/>
              </a:rPr>
              <a:t>Stallman</a:t>
            </a:r>
            <a:r>
              <a:rPr lang="fr-FR" dirty="0" smtClean="0"/>
              <a:t> en réponse à la demande de l'IEEE d'un nom facilement mémorisable. C'est un </a:t>
            </a:r>
            <a:r>
              <a:rPr lang="fr-FR" dirty="0" smtClean="0">
                <a:hlinkClick r:id="rId14" tooltip="Acronymie"/>
              </a:rPr>
              <a:t>acronyme</a:t>
            </a:r>
            <a:r>
              <a:rPr lang="fr-FR" dirty="0" smtClean="0"/>
              <a:t> de </a:t>
            </a:r>
            <a:r>
              <a:rPr lang="fr-FR" b="1" dirty="0" smtClean="0"/>
              <a:t>Portable Operating System Interface</a:t>
            </a:r>
            <a:r>
              <a:rPr lang="fr-FR" dirty="0" smtClean="0"/>
              <a:t>, dont le </a:t>
            </a:r>
            <a:r>
              <a:rPr lang="fr-FR" b="1" dirty="0" smtClean="0"/>
              <a:t>X</a:t>
            </a:r>
            <a:r>
              <a:rPr lang="fr-FR" dirty="0" smtClean="0"/>
              <a:t> exprime l'héritage UNIX de l'</a:t>
            </a:r>
            <a:r>
              <a:rPr lang="fr-FR" dirty="0" smtClean="0">
                <a:hlinkClick r:id="rId10" tooltip="Application Programming Interface"/>
              </a:rPr>
              <a:t>API</a:t>
            </a:r>
            <a:r>
              <a:rPr lang="fr-F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703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fld id="{54097B5C-D526-424B-83A5-B0AB4834674A}" type="slidenum">
              <a:rPr lang="fr-FR" smtClean="0">
                <a:latin typeface="Arial" charset="0"/>
              </a:rPr>
              <a:pPr eaLnBrk="1" hangingPunct="1"/>
              <a:t>9</a:t>
            </a:fld>
            <a:endParaRPr lang="fr-FR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6570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2A51-0EDF-42E4-90D4-8E70D529099E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959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Atten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92A51-0EDF-42E4-90D4-8E70D529099E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390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fld id="{DB984306-3004-485D-B79B-A759B3A2CF95}" type="slidenum">
              <a:rPr lang="fr-FR" smtClean="0">
                <a:latin typeface="Arial" charset="0"/>
              </a:rPr>
              <a:pPr eaLnBrk="1" hangingPunct="1"/>
              <a:t>16</a:t>
            </a:fld>
            <a:endParaRPr lang="fr-FR" smtClean="0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b="1" smtClean="0"/>
              <a:t>Note</a:t>
            </a:r>
            <a:r>
              <a:rPr lang="fr-FR" smtClean="0"/>
              <a:t>: </a:t>
            </a:r>
            <a:r>
              <a:rPr lang="fr-FR" smtClean="0">
                <a:hlinkClick r:id="rId3"/>
              </a:rPr>
              <a:t>preg_match()</a:t>
            </a:r>
            <a:r>
              <a:rPr lang="fr-FR" smtClean="0"/>
              <a:t>, qui utilise la syntaxe des expressions rationnelles compatibles PERL, est une alternative plus rapide de </a:t>
            </a:r>
            <a:r>
              <a:rPr lang="fr-FR" b="1" smtClean="0"/>
              <a:t>ereg()</a:t>
            </a:r>
            <a:r>
              <a:rPr lang="fr-FR" smtClean="0"/>
              <a:t>. </a:t>
            </a:r>
            <a:br>
              <a:rPr lang="fr-FR" smtClean="0"/>
            </a:b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41584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 userDrawn="1"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 userDrawn="1"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 userDrawn="1"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 userDrawn="1"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grpSp>
          <p:nvGrpSpPr>
            <p:cNvPr id="7" name="Group 9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 userDrawn="1"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grpSp>
          <p:nvGrpSpPr>
            <p:cNvPr id="10" name="Group 70"/>
            <p:cNvGrpSpPr>
              <a:grpSpLocks/>
            </p:cNvGrpSpPr>
            <p:nvPr userDrawn="1"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4" name="Arc 74"/>
              <p:cNvSpPr>
                <a:spLocks/>
              </p:cNvSpPr>
              <p:nvPr userDrawn="1"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5" name="Arc 75"/>
              <p:cNvSpPr>
                <a:spLocks/>
              </p:cNvSpPr>
              <p:nvPr userDrawn="1"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6" name="Arc 76"/>
              <p:cNvSpPr>
                <a:spLocks/>
              </p:cNvSpPr>
              <p:nvPr userDrawn="1"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 userDrawn="1"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 userDrawn="1"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9" name="Arc 79"/>
              <p:cNvSpPr>
                <a:spLocks/>
              </p:cNvSpPr>
              <p:nvPr userDrawn="1"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0" name="Arc 80"/>
              <p:cNvSpPr>
                <a:spLocks/>
              </p:cNvSpPr>
              <p:nvPr userDrawn="1"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1" name="Arc 81"/>
              <p:cNvSpPr>
                <a:spLocks/>
              </p:cNvSpPr>
              <p:nvPr userDrawn="1"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2" name="Arc 82"/>
              <p:cNvSpPr>
                <a:spLocks/>
              </p:cNvSpPr>
              <p:nvPr userDrawn="1"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 userDrawn="1"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 userDrawn="1"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 userDrawn="1"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 userDrawn="1"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 userDrawn="1"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 userDrawn="1"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</p:grpSp>
      <p:sp>
        <p:nvSpPr>
          <p:cNvPr id="15164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5164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1" name="Rectangle 9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4</a:t>
            </a:r>
          </a:p>
        </p:txBody>
      </p:sp>
    </p:spTree>
    <p:extLst>
      <p:ext uri="{BB962C8B-B14F-4D97-AF65-F5344CB8AC3E}">
        <p14:creationId xmlns:p14="http://schemas.microsoft.com/office/powerpoint/2010/main" val="706636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4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282D725C-D74B-4FBC-9692-4FC1B42956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23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867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4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D95D2985-EF0B-4268-A81C-4E2CF7DF2F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4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AFCDDEB0-A2A3-4CD8-8ECE-9986E158850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4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4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8D60538F-2D13-415F-AA75-58981D04E30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75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4</a:t>
            </a:r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9E580628-D021-42CB-A92B-22A322DC88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7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4</a:t>
            </a:r>
          </a:p>
        </p:txBody>
      </p:sp>
      <p:sp>
        <p:nvSpPr>
          <p:cNvPr id="8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9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04262C9A-2D96-4F37-BEDA-7DF2EC417EA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68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4</a:t>
            </a:r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C21DA95E-E896-412F-8904-5DB2283262F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42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4</a:t>
            </a:r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70EB59FC-BED4-4A4B-BA88-A721978CAF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82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4</a:t>
            </a:r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0C5912A0-8982-43CF-9A0E-DAA79F58E2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28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4</a:t>
            </a:r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ABD1E91C-70CD-4EC1-B41B-6CB5D743CA0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21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89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0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1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3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4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9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4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9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1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  <p:grpSp>
            <p:nvGrpSpPr>
              <p:cNvPr id="1059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</p:grpSp>
        <p:sp>
          <p:nvSpPr>
            <p:cNvPr id="1034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grpSp>
          <p:nvGrpSpPr>
            <p:cNvPr id="1035" name="Group 58"/>
            <p:cNvGrpSpPr>
              <a:grpSpLocks/>
            </p:cNvGrpSpPr>
            <p:nvPr/>
          </p:nvGrpSpPr>
          <p:grpSpPr bwMode="auto">
            <a:xfrm>
              <a:off x="2064" y="3984"/>
              <a:ext cx="1920" cy="288"/>
              <a:chOff x="2064" y="3984"/>
              <a:chExt cx="1920" cy="288"/>
            </a:xfrm>
          </p:grpSpPr>
          <p:sp>
            <p:nvSpPr>
              <p:cNvPr id="1053" name="Rectangle 59" descr="60%"/>
              <p:cNvSpPr>
                <a:spLocks noChangeArrowheads="1"/>
              </p:cNvSpPr>
              <p:nvPr userDrawn="1"/>
            </p:nvSpPr>
            <p:spPr bwMode="ltGray">
              <a:xfrm>
                <a:off x="2112" y="4032"/>
                <a:ext cx="1824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4" name="Line 60"/>
              <p:cNvSpPr>
                <a:spLocks noChangeShapeType="1"/>
              </p:cNvSpPr>
              <p:nvPr userDrawn="1"/>
            </p:nvSpPr>
            <p:spPr bwMode="ltGray">
              <a:xfrm>
                <a:off x="2064" y="403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5" name="Line 61"/>
              <p:cNvSpPr>
                <a:spLocks noChangeShapeType="1"/>
              </p:cNvSpPr>
              <p:nvPr userDrawn="1"/>
            </p:nvSpPr>
            <p:spPr bwMode="ltGray">
              <a:xfrm>
                <a:off x="2064" y="422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6" name="Line 62"/>
              <p:cNvSpPr>
                <a:spLocks noChangeShapeType="1"/>
              </p:cNvSpPr>
              <p:nvPr userDrawn="1"/>
            </p:nvSpPr>
            <p:spPr bwMode="ltGray">
              <a:xfrm>
                <a:off x="211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7" name="Line 63"/>
              <p:cNvSpPr>
                <a:spLocks noChangeShapeType="1"/>
              </p:cNvSpPr>
              <p:nvPr userDrawn="1"/>
            </p:nvSpPr>
            <p:spPr bwMode="ltGray">
              <a:xfrm>
                <a:off x="393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  <p:grpSp>
          <p:nvGrpSpPr>
            <p:cNvPr id="1036" name="Group 64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1048" name="Rectangle 65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9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0" name="Line 67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1" name="Line 68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2" name="Line 69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  <p:grpSp>
          <p:nvGrpSpPr>
            <p:cNvPr id="1037" name="Group 70"/>
            <p:cNvGrpSpPr>
              <a:grpSpLocks/>
            </p:cNvGrpSpPr>
            <p:nvPr/>
          </p:nvGrpSpPr>
          <p:grpSpPr bwMode="auto">
            <a:xfrm>
              <a:off x="624" y="3984"/>
              <a:ext cx="912" cy="288"/>
              <a:chOff x="624" y="3984"/>
              <a:chExt cx="912" cy="288"/>
            </a:xfrm>
          </p:grpSpPr>
          <p:sp>
            <p:nvSpPr>
              <p:cNvPr id="1043" name="Rectangle 71" descr="60%"/>
              <p:cNvSpPr>
                <a:spLocks noChangeArrowheads="1"/>
              </p:cNvSpPr>
              <p:nvPr userDrawn="1"/>
            </p:nvSpPr>
            <p:spPr bwMode="ltGray">
              <a:xfrm>
                <a:off x="672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4" name="Line 72"/>
              <p:cNvSpPr>
                <a:spLocks noChangeShapeType="1"/>
              </p:cNvSpPr>
              <p:nvPr userDrawn="1"/>
            </p:nvSpPr>
            <p:spPr bwMode="ltGray">
              <a:xfrm>
                <a:off x="624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5" name="Line 73"/>
              <p:cNvSpPr>
                <a:spLocks noChangeShapeType="1"/>
              </p:cNvSpPr>
              <p:nvPr userDrawn="1"/>
            </p:nvSpPr>
            <p:spPr bwMode="ltGray">
              <a:xfrm>
                <a:off x="624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6" name="Line 74"/>
              <p:cNvSpPr>
                <a:spLocks noChangeShapeType="1"/>
              </p:cNvSpPr>
              <p:nvPr userDrawn="1"/>
            </p:nvSpPr>
            <p:spPr bwMode="ltGray">
              <a:xfrm>
                <a:off x="67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7" name="Line 75"/>
              <p:cNvSpPr>
                <a:spLocks noChangeShapeType="1"/>
              </p:cNvSpPr>
              <p:nvPr userDrawn="1"/>
            </p:nvSpPr>
            <p:spPr bwMode="ltGray">
              <a:xfrm>
                <a:off x="1488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  <p:sp>
          <p:nvSpPr>
            <p:cNvPr id="1038" name="Line 76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grpSp>
          <p:nvGrpSpPr>
            <p:cNvPr id="1039" name="Group 77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40" name="Line 78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1" name="Line 79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2" name="Arc 80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</p:grpSp>
      <p:sp>
        <p:nvSpPr>
          <p:cNvPr id="150609" name="Rectangle 8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0610" name="Rectangle 8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50611" name="Rectangle 8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39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Semaine 4</a:t>
            </a:r>
          </a:p>
        </p:txBody>
      </p:sp>
      <p:sp>
        <p:nvSpPr>
          <p:cNvPr id="150612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150613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Diapositive </a:t>
            </a:r>
            <a:fld id="{7359D350-ADAC-445D-905B-3DC253AE23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150614" name="Picture 86" descr="elephpant_blan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0"/>
            <a:ext cx="9286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0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0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0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0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09" grpId="0"/>
      <p:bldP spid="150610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200">
          <a:solidFill>
            <a:srgbClr val="383D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3A129"/>
        </a:buClr>
        <a:buChar char="•"/>
        <a:defRPr sz="2800">
          <a:solidFill>
            <a:srgbClr val="383D7C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rgbClr val="383D7C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>
          <a:solidFill>
            <a:srgbClr val="383D7C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vinci.b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filter_validate_email.asp" TargetMode="External"/><Relationship Id="rId2" Type="http://schemas.openxmlformats.org/officeDocument/2006/relationships/hyperlink" Target="http://php.net/filter_va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vinci.b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 smtClean="0">
                <a:latin typeface="Comic Sans MS" pitchFamily="66" charset="0"/>
              </a:rPr>
              <a:t>Semaine </a:t>
            </a:r>
            <a:r>
              <a:rPr lang="fr-FR" dirty="0" smtClean="0">
                <a:latin typeface="Comic Sans MS" pitchFamily="66" charset="0"/>
              </a:rPr>
              <a:t>3</a:t>
            </a:r>
            <a:endParaRPr lang="fr-FR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8200"/>
            <a:ext cx="7924800" cy="1295400"/>
          </a:xfrm>
        </p:spPr>
        <p:txBody>
          <a:bodyPr/>
          <a:lstStyle/>
          <a:p>
            <a:pPr eaLnBrk="1" hangingPunct="1"/>
            <a:r>
              <a:rPr lang="fr-FR" dirty="0" smtClean="0"/>
              <a:t>Solution n°23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10000"/>
            <a:ext cx="5715000" cy="3048000"/>
          </a:xfrm>
        </p:spPr>
        <p:txBody>
          <a:bodyPr/>
          <a:lstStyle/>
          <a:p>
            <a:pPr eaLnBrk="1" hangingPunct="1"/>
            <a:r>
              <a:rPr lang="fr-FR" dirty="0" smtClean="0"/>
              <a:t>Jean-Luc Collinet</a:t>
            </a:r>
          </a:p>
          <a:p>
            <a:pPr eaLnBrk="1" hangingPunct="1"/>
            <a:endParaRPr lang="fr-BE" sz="2000" dirty="0" smtClean="0"/>
          </a:p>
          <a:p>
            <a:pPr eaLnBrk="1" hangingPunct="1"/>
            <a:endParaRPr lang="fr-FR" sz="3600" dirty="0" smtClean="0"/>
          </a:p>
          <a:p>
            <a:pPr eaLnBrk="1" hangingPunct="1">
              <a:lnSpc>
                <a:spcPct val="90000"/>
              </a:lnSpc>
            </a:pPr>
            <a:r>
              <a:rPr lang="fr-FR" sz="2000" dirty="0">
                <a:latin typeface="Comic Sans MS" pitchFamily="66" charset="0"/>
                <a:hlinkClick r:id="rId3"/>
              </a:rPr>
              <a:t>Haute École Léonard de Vinci : Paul Lambin</a:t>
            </a:r>
            <a:endParaRPr lang="fr-FR" sz="20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1800" dirty="0">
                <a:latin typeface="Comic Sans MS" pitchFamily="66" charset="0"/>
              </a:rPr>
              <a:t>Bloc 1 du Bac en Informatique</a:t>
            </a:r>
          </a:p>
        </p:txBody>
      </p:sp>
      <p:pic>
        <p:nvPicPr>
          <p:cNvPr id="5127" name="Picture 7" descr="elephpant_recherch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1360488"/>
            <a:ext cx="25146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</a:rPr>
              <a:t>Cours 4</a:t>
            </a:r>
            <a:endParaRPr lang="fr-FR" dirty="0" smtClean="0"/>
          </a:p>
        </p:txBody>
      </p:sp>
      <p:sp>
        <p:nvSpPr>
          <p:cNvPr id="614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  <a:cs typeface="+mn-cs"/>
              </a:rPr>
              <a:t>BINV-1050</a:t>
            </a:r>
          </a:p>
        </p:txBody>
      </p:sp>
      <p:sp>
        <p:nvSpPr>
          <p:cNvPr id="614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smtClean="0">
                <a:latin typeface="Comic Sans MS" pitchFamily="66" charset="0"/>
              </a:rPr>
              <a:t>Diapositive </a:t>
            </a:r>
            <a:fld id="{9980E654-9894-4AAC-8724-321D9A0C28FF}" type="slidenum">
              <a:rPr lang="fr-FR" smtClean="0">
                <a:latin typeface="Comic Sans MS" pitchFamily="66" charset="0"/>
              </a:rPr>
              <a:pPr/>
              <a:t>10</a:t>
            </a:fld>
            <a:endParaRPr lang="fr-FR" smtClean="0">
              <a:latin typeface="Comic Sans MS" pitchFamily="66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0210800" cy="1066800"/>
          </a:xfrm>
        </p:spPr>
        <p:txBody>
          <a:bodyPr/>
          <a:lstStyle/>
          <a:p>
            <a:pPr eaLnBrk="1" hangingPunct="1"/>
            <a:r>
              <a:rPr lang="fr-BE" sz="4200" dirty="0" smtClean="0"/>
              <a:t>Définir un nombre d’occurrence(s)</a:t>
            </a:r>
            <a:endParaRPr lang="fr-FR" sz="4200" dirty="0" smtClean="0"/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19535"/>
            <a:ext cx="8534400" cy="4933665"/>
          </a:xfrm>
        </p:spPr>
        <p:txBody>
          <a:bodyPr/>
          <a:lstStyle/>
          <a:p>
            <a:pPr eaLnBrk="1" hangingPunct="1"/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dirty="0" smtClean="0"/>
              <a:t> 	exprime </a:t>
            </a:r>
            <a:r>
              <a:rPr lang="fr-FR" dirty="0" smtClean="0">
                <a:solidFill>
                  <a:srgbClr val="00B050"/>
                </a:solidFill>
              </a:rPr>
              <a:t>au moins une fois </a:t>
            </a:r>
            <a:r>
              <a:rPr lang="fr-FR" sz="2200" dirty="0" smtClean="0"/>
              <a:t>ce qui précède</a:t>
            </a:r>
          </a:p>
          <a:p>
            <a:pPr lvl="1" eaLnBrk="1" hangingPunct="1"/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FR" dirty="0" smtClean="0"/>
              <a:t>a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+$</a:t>
            </a:r>
            <a:r>
              <a:rPr lang="fr-FR" dirty="0" smtClean="0"/>
              <a:t> 	: au moins un a</a:t>
            </a:r>
          </a:p>
          <a:p>
            <a:pPr eaLnBrk="1" hangingPunct="1"/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dirty="0" smtClean="0"/>
              <a:t>  exprime </a:t>
            </a:r>
            <a:r>
              <a:rPr lang="fr-FR" dirty="0" smtClean="0">
                <a:solidFill>
                  <a:srgbClr val="00B050"/>
                </a:solidFill>
              </a:rPr>
              <a:t>0, 1 ou plusieurs fois </a:t>
            </a:r>
            <a:r>
              <a:rPr lang="fr-FR" sz="2200" dirty="0" smtClean="0"/>
              <a:t>ce qui précède</a:t>
            </a:r>
          </a:p>
          <a:p>
            <a:pPr lvl="1" eaLnBrk="1" hangingPunct="1"/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FR" dirty="0" smtClean="0"/>
              <a:t>b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*$</a:t>
            </a:r>
            <a:r>
              <a:rPr lang="fr-FR" dirty="0" smtClean="0"/>
              <a:t> 	: pas de, 1 ou plusieurs b</a:t>
            </a:r>
            <a:endParaRPr lang="fr-FR" sz="2200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fr-FR" dirty="0" smtClean="0"/>
              <a:t> </a:t>
            </a:r>
            <a:r>
              <a:rPr lang="fr-FR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fr-FR" dirty="0" smtClean="0"/>
              <a:t> 	exprime </a:t>
            </a:r>
            <a:r>
              <a:rPr lang="fr-FR" dirty="0" smtClean="0">
                <a:solidFill>
                  <a:srgbClr val="00B050"/>
                </a:solidFill>
              </a:rPr>
              <a:t>0 ou 1 fois</a:t>
            </a:r>
            <a:r>
              <a:rPr lang="fr-FR" dirty="0" smtClean="0"/>
              <a:t> </a:t>
            </a:r>
            <a:r>
              <a:rPr lang="fr-FR" sz="2200" dirty="0" smtClean="0"/>
              <a:t>ce qui précède</a:t>
            </a:r>
          </a:p>
          <a:p>
            <a:pPr lvl="1" eaLnBrk="1" hangingPunct="1"/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FR" dirty="0" smtClean="0"/>
              <a:t>c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?$</a:t>
            </a:r>
            <a:r>
              <a:rPr lang="fr-FR" dirty="0" smtClean="0"/>
              <a:t> 	: pas de ou 1 c</a:t>
            </a:r>
          </a:p>
          <a:p>
            <a:pPr lvl="1" eaLnBrk="1" hangingPunct="1"/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FR" dirty="0" smtClean="0"/>
              <a:t>bo</a:t>
            </a:r>
            <a:r>
              <a:rPr lang="fr-FR" dirty="0" smtClean="0">
                <a:solidFill>
                  <a:srgbClr val="00B050"/>
                </a:solidFill>
              </a:rPr>
              <a:t>n</a:t>
            </a:r>
            <a:r>
              <a:rPr lang="fr-FR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dirty="0" smtClean="0"/>
              <a:t>	: </a:t>
            </a:r>
            <a:r>
              <a:rPr lang="fr-FR" dirty="0" err="1" smtClean="0"/>
              <a:t>bo</a:t>
            </a:r>
            <a:r>
              <a:rPr lang="fr-FR" dirty="0" smtClean="0"/>
              <a:t> ou bon </a:t>
            </a:r>
            <a:r>
              <a:rPr lang="fr-FR" sz="1400" dirty="0" smtClean="0">
                <a:solidFill>
                  <a:srgbClr val="00B050"/>
                </a:solidFill>
              </a:rPr>
              <a:t>(ce qui précède est 1 caractère)</a:t>
            </a:r>
            <a:endParaRPr lang="fr-FR" sz="1600" dirty="0" smtClean="0">
              <a:solidFill>
                <a:srgbClr val="00B050"/>
              </a:solidFill>
            </a:endParaRPr>
          </a:p>
          <a:p>
            <a:pPr lvl="1" eaLnBrk="1" hangingPunct="1"/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FR" dirty="0" smtClean="0">
                <a:solidFill>
                  <a:srgbClr val="00B050"/>
                </a:solidFill>
              </a:rPr>
              <a:t>(</a:t>
            </a:r>
            <a:r>
              <a:rPr lang="fr-FR" dirty="0" smtClean="0"/>
              <a:t>bon</a:t>
            </a:r>
            <a:r>
              <a:rPr lang="fr-FR" dirty="0" smtClean="0">
                <a:solidFill>
                  <a:srgbClr val="00B050"/>
                </a:solidFill>
              </a:rPr>
              <a:t>)</a:t>
            </a:r>
            <a:r>
              <a:rPr lang="fr-FR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smtClean="0"/>
              <a:t>	: le mot vide ou bon </a:t>
            </a:r>
            <a:r>
              <a:rPr lang="fr-FR" sz="1400" dirty="0" smtClean="0">
                <a:solidFill>
                  <a:srgbClr val="00B050"/>
                </a:solidFill>
              </a:rPr>
              <a:t>(ce qui précède est</a:t>
            </a:r>
            <a:br>
              <a:rPr lang="fr-FR" sz="1400" dirty="0" smtClean="0">
                <a:solidFill>
                  <a:srgbClr val="00B050"/>
                </a:solidFill>
              </a:rPr>
            </a:br>
            <a:r>
              <a:rPr lang="fr-FR" sz="1400" dirty="0" smtClean="0">
                <a:solidFill>
                  <a:srgbClr val="00B050"/>
                </a:solidFill>
              </a:rPr>
              <a:t>							 entre parenthèses)</a:t>
            </a:r>
            <a:endParaRPr lang="fr-FR" dirty="0" smtClean="0">
              <a:solidFill>
                <a:srgbClr val="00B050"/>
              </a:solidFill>
            </a:endParaRPr>
          </a:p>
          <a:p>
            <a:pPr lvl="1" eaLnBrk="1" hangingPunct="1"/>
            <a:endParaRPr lang="fr-FR" sz="1400" kern="1200" dirty="0">
              <a:solidFill>
                <a:schemeClr val="tx1"/>
              </a:solidFill>
              <a:latin typeface="Comic Sans MS" pitchFamily="66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</a:rPr>
              <a:t>Cours 4</a:t>
            </a:r>
            <a:endParaRPr lang="fr-FR" dirty="0" smtClean="0"/>
          </a:p>
        </p:txBody>
      </p:sp>
      <p:sp>
        <p:nvSpPr>
          <p:cNvPr id="717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  <a:cs typeface="+mn-cs"/>
              </a:rPr>
              <a:t>BINV-1050</a:t>
            </a:r>
          </a:p>
        </p:txBody>
      </p:sp>
      <p:sp>
        <p:nvSpPr>
          <p:cNvPr id="717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smtClean="0">
                <a:latin typeface="Comic Sans MS" pitchFamily="66" charset="0"/>
              </a:rPr>
              <a:t>Diapositive </a:t>
            </a:r>
            <a:fld id="{9DC182AC-0589-4DC6-9E7E-DBEB2B1FE9A8}" type="slidenum">
              <a:rPr lang="fr-FR" smtClean="0">
                <a:latin typeface="Comic Sans MS" pitchFamily="66" charset="0"/>
              </a:rPr>
              <a:pPr/>
              <a:t>11</a:t>
            </a:fld>
            <a:endParaRPr lang="fr-FR" smtClean="0">
              <a:latin typeface="Comic Sans MS" pitchFamily="66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Préciser une cardinalité</a:t>
            </a:r>
            <a:endParaRPr lang="fr-FR" dirty="0" smtClean="0"/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FR" dirty="0" smtClean="0"/>
              <a:t>Bla</a:t>
            </a:r>
            <a:r>
              <a:rPr lang="fr-FR" dirty="0" smtClean="0">
                <a:solidFill>
                  <a:srgbClr val="00B050"/>
                </a:solidFill>
              </a:rPr>
              <a:t>(</a:t>
            </a:r>
            <a:r>
              <a:rPr lang="fr-FR" dirty="0" err="1" smtClean="0">
                <a:solidFill>
                  <a:srgbClr val="00B050"/>
                </a:solidFill>
              </a:rPr>
              <a:t>bla</a:t>
            </a:r>
            <a:r>
              <a:rPr lang="fr-FR" dirty="0" smtClean="0">
                <a:solidFill>
                  <a:srgbClr val="00B050"/>
                </a:solidFill>
              </a:rPr>
              <a:t>){2}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lvl="1" eaLnBrk="1" hangingPunct="1"/>
            <a:r>
              <a:rPr lang="fr-FR" dirty="0" err="1" smtClean="0"/>
              <a:t>Blabla</a:t>
            </a:r>
            <a:r>
              <a:rPr lang="fr-FR" dirty="0" smtClean="0"/>
              <a:t>	 		# Non</a:t>
            </a:r>
          </a:p>
          <a:p>
            <a:pPr lvl="1" eaLnBrk="1" hangingPunct="1"/>
            <a:r>
              <a:rPr lang="fr-BE" dirty="0" smtClean="0"/>
              <a:t>Blablabla	 	# Oui : </a:t>
            </a:r>
            <a:r>
              <a:rPr lang="fr-BE" dirty="0" smtClean="0">
                <a:solidFill>
                  <a:srgbClr val="00B050"/>
                </a:solidFill>
              </a:rPr>
              <a:t>2 fois le mot </a:t>
            </a:r>
            <a:r>
              <a:rPr lang="fr-BE" dirty="0" err="1" smtClean="0">
                <a:solidFill>
                  <a:srgbClr val="00B050"/>
                </a:solidFill>
              </a:rPr>
              <a:t>bla</a:t>
            </a:r>
            <a:endParaRPr lang="fr-BE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FR" dirty="0" smtClean="0"/>
              <a:t>Pf</a:t>
            </a:r>
            <a:r>
              <a:rPr lang="fr-FR" dirty="0" smtClean="0">
                <a:solidFill>
                  <a:srgbClr val="00B050"/>
                </a:solidFill>
              </a:rPr>
              <a:t>{3,}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lvl="1" eaLnBrk="1" hangingPunct="1"/>
            <a:r>
              <a:rPr lang="fr-BE" dirty="0" err="1" smtClean="0"/>
              <a:t>PfPfPf</a:t>
            </a:r>
            <a:r>
              <a:rPr lang="fr-BE" dirty="0" smtClean="0"/>
              <a:t> </a:t>
            </a:r>
            <a:r>
              <a:rPr lang="fr-BE" dirty="0"/>
              <a:t>			# </a:t>
            </a:r>
            <a:r>
              <a:rPr lang="fr-BE" dirty="0" smtClean="0"/>
              <a:t>Non : </a:t>
            </a:r>
            <a:r>
              <a:rPr lang="fr-BE" dirty="0" smtClean="0">
                <a:solidFill>
                  <a:srgbClr val="00B050"/>
                </a:solidFill>
              </a:rPr>
              <a:t>un seul car. pris</a:t>
            </a:r>
            <a:endParaRPr lang="fr-FR" dirty="0">
              <a:solidFill>
                <a:srgbClr val="00B050"/>
              </a:solidFill>
            </a:endParaRPr>
          </a:p>
          <a:p>
            <a:pPr lvl="1" eaLnBrk="1" hangingPunct="1"/>
            <a:r>
              <a:rPr lang="fr-FR" dirty="0" err="1" smtClean="0"/>
              <a:t>Pfff</a:t>
            </a:r>
            <a:r>
              <a:rPr lang="fr-FR" dirty="0" smtClean="0"/>
              <a:t> 			# Oui : </a:t>
            </a:r>
            <a:r>
              <a:rPr lang="fr-FR" dirty="0" smtClean="0">
                <a:solidFill>
                  <a:srgbClr val="00B050"/>
                </a:solidFill>
              </a:rPr>
              <a:t>au moins 3 </a:t>
            </a:r>
            <a:r>
              <a:rPr lang="fr-FR" dirty="0"/>
              <a:t>f</a:t>
            </a:r>
            <a:endParaRPr lang="fr-FR" dirty="0" smtClean="0"/>
          </a:p>
          <a:p>
            <a:pPr lvl="1" eaLnBrk="1" hangingPunct="1"/>
            <a:r>
              <a:rPr lang="fr-FR" dirty="0" err="1" smtClean="0"/>
              <a:t>Pfffffff</a:t>
            </a:r>
            <a:r>
              <a:rPr lang="fr-FR" dirty="0" smtClean="0"/>
              <a:t>			# Oui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</a:rPr>
              <a:t>Cours 4</a:t>
            </a:r>
            <a:endParaRPr lang="fr-FR" dirty="0" smtClean="0"/>
          </a:p>
        </p:txBody>
      </p:sp>
      <p:sp>
        <p:nvSpPr>
          <p:cNvPr id="819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  <a:cs typeface="+mn-cs"/>
              </a:rPr>
              <a:t>BINV-1050</a:t>
            </a:r>
          </a:p>
        </p:txBody>
      </p:sp>
      <p:sp>
        <p:nvSpPr>
          <p:cNvPr id="819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smtClean="0">
                <a:latin typeface="Comic Sans MS" pitchFamily="66" charset="0"/>
              </a:rPr>
              <a:t>Diapositive </a:t>
            </a:r>
            <a:fld id="{8B708CD8-E3A7-4A56-BC21-9A5339CD90E8}" type="slidenum">
              <a:rPr lang="fr-FR" smtClean="0">
                <a:latin typeface="Comic Sans MS" pitchFamily="66" charset="0"/>
              </a:rPr>
              <a:pPr/>
              <a:t>12</a:t>
            </a:fld>
            <a:endParaRPr lang="fr-FR" smtClean="0">
              <a:latin typeface="Comic Sans MS" pitchFamily="66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BE" dirty="0" smtClean="0"/>
              <a:t> et caractères entre crochets</a:t>
            </a:r>
            <a:endParaRPr lang="fr-FR" dirty="0" smtClean="0"/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FR" dirty="0" smtClean="0"/>
              <a:t>[abc]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.*$</a:t>
            </a:r>
            <a:r>
              <a:rPr lang="fr-FR" dirty="0" smtClean="0"/>
              <a:t> </a:t>
            </a:r>
          </a:p>
          <a:p>
            <a:pPr lvl="1" eaLnBrk="1" hangingPunct="1"/>
            <a:r>
              <a:rPr lang="fr-FR" dirty="0" smtClean="0"/>
              <a:t>Définit tous les mots qui commencent soit par un a, un b ou un c</a:t>
            </a:r>
          </a:p>
          <a:p>
            <a:pPr eaLnBrk="1" hangingPunct="1"/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FR" dirty="0" smtClean="0">
                <a:solidFill>
                  <a:srgbClr val="00B050"/>
                </a:solidFill>
              </a:rPr>
              <a:t>[</a:t>
            </a:r>
            <a:r>
              <a:rPr lang="fr-FR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FR" dirty="0" smtClean="0"/>
              <a:t>abc</a:t>
            </a:r>
            <a:r>
              <a:rPr lang="fr-FR" dirty="0" smtClean="0">
                <a:solidFill>
                  <a:srgbClr val="00B050"/>
                </a:solidFill>
              </a:rPr>
              <a:t>]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.*$</a:t>
            </a:r>
            <a:endParaRPr lang="fr-FR" dirty="0" smtClean="0"/>
          </a:p>
          <a:p>
            <a:pPr lvl="1" eaLnBrk="1" hangingPunct="1"/>
            <a:r>
              <a:rPr lang="fr-FR" dirty="0" smtClean="0"/>
              <a:t>Placé à l'intérieur des crochets,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FR" dirty="0" smtClean="0"/>
              <a:t> signifie « </a:t>
            </a:r>
            <a:r>
              <a:rPr lang="fr-FR" dirty="0" smtClean="0">
                <a:solidFill>
                  <a:srgbClr val="00B050"/>
                </a:solidFill>
              </a:rPr>
              <a:t>ne contenant pas </a:t>
            </a:r>
            <a:r>
              <a:rPr lang="fr-FR" dirty="0" smtClean="0"/>
              <a:t>les caractères suivants… » </a:t>
            </a:r>
          </a:p>
          <a:p>
            <a:pPr lvl="1" eaLnBrk="1" hangingPunct="1"/>
            <a:r>
              <a:rPr lang="fr-FR" dirty="0"/>
              <a:t>Définit tous les mots qui </a:t>
            </a:r>
            <a:r>
              <a:rPr lang="fr-FR" dirty="0" smtClean="0">
                <a:solidFill>
                  <a:srgbClr val="00B050"/>
                </a:solidFill>
              </a:rPr>
              <a:t>ne</a:t>
            </a:r>
            <a:r>
              <a:rPr lang="fr-FR" dirty="0" smtClean="0"/>
              <a:t> commencent </a:t>
            </a:r>
            <a:r>
              <a:rPr lang="fr-FR" dirty="0" smtClean="0">
                <a:solidFill>
                  <a:srgbClr val="00B050"/>
                </a:solidFill>
              </a:rPr>
              <a:t>pas</a:t>
            </a:r>
            <a:r>
              <a:rPr lang="fr-FR" dirty="0" smtClean="0"/>
              <a:t> par un a, un b ou un 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</a:rPr>
              <a:t>Cours 4</a:t>
            </a:r>
            <a:endParaRPr lang="fr-FR" dirty="0" smtClean="0"/>
          </a:p>
        </p:txBody>
      </p:sp>
      <p:sp>
        <p:nvSpPr>
          <p:cNvPr id="921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  <a:cs typeface="+mn-cs"/>
              </a:rPr>
              <a:t>BINV-1050</a:t>
            </a:r>
          </a:p>
        </p:txBody>
      </p:sp>
      <p:sp>
        <p:nvSpPr>
          <p:cNvPr id="92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smtClean="0">
                <a:latin typeface="Comic Sans MS" pitchFamily="66" charset="0"/>
              </a:rPr>
              <a:t>Diapositive </a:t>
            </a:r>
            <a:fld id="{8FCE12D3-46B1-478E-9CD1-2109B2D67098}" type="slidenum">
              <a:rPr lang="fr-FR" smtClean="0">
                <a:latin typeface="Comic Sans MS" pitchFamily="66" charset="0"/>
              </a:rPr>
              <a:pPr/>
              <a:t>13</a:t>
            </a:fld>
            <a:endParaRPr lang="fr-FR" smtClean="0">
              <a:latin typeface="Comic Sans MS" pitchFamily="66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Le OU logique</a:t>
            </a:r>
            <a:endParaRPr lang="fr-FR" smtClean="0"/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FR" dirty="0" err="1" smtClean="0"/>
              <a:t>Mme</a:t>
            </a:r>
            <a:r>
              <a:rPr lang="fr-FR" dirty="0" err="1" smtClean="0">
                <a:solidFill>
                  <a:srgbClr val="00B050"/>
                </a:solidFill>
              </a:rPr>
              <a:t>|</a:t>
            </a:r>
            <a:r>
              <a:rPr lang="fr-FR" dirty="0" err="1" smtClean="0"/>
              <a:t>Melle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fr-FR" dirty="0" smtClean="0"/>
          </a:p>
          <a:p>
            <a:pPr lvl="1" eaLnBrk="1" hangingPunct="1"/>
            <a:r>
              <a:rPr lang="fr-FR" dirty="0" smtClean="0"/>
              <a:t>Représente-t-il l'ensemble {"</a:t>
            </a:r>
            <a:r>
              <a:rPr lang="fr-FR" dirty="0" err="1" smtClean="0"/>
              <a:t>Mme</a:t>
            </a:r>
            <a:r>
              <a:rPr lang="fr-FR" dirty="0" err="1" smtClean="0"/>
              <a:t>","</a:t>
            </a:r>
            <a:r>
              <a:rPr lang="fr-FR" dirty="0" err="1" smtClean="0"/>
              <a:t>Melle</a:t>
            </a:r>
            <a:r>
              <a:rPr lang="fr-FR" dirty="0" smtClean="0"/>
              <a:t>"} ?</a:t>
            </a:r>
          </a:p>
          <a:p>
            <a:pPr lvl="1" eaLnBrk="1" hangingPunct="1"/>
            <a:r>
              <a:rPr lang="fr-FR" dirty="0" smtClean="0"/>
              <a:t>Non 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https://regex101.com/</a:t>
            </a:r>
            <a:endParaRPr lang="fr-FR" dirty="0" smtClean="0"/>
          </a:p>
          <a:p>
            <a:pPr lvl="2" eaLnBrk="1" hangingPunct="1"/>
            <a:r>
              <a:rPr lang="fr-FR" dirty="0"/>
              <a:t>c</a:t>
            </a:r>
            <a:r>
              <a:rPr lang="fr-FR" dirty="0" smtClean="0"/>
              <a:t>ommence par Mme </a:t>
            </a:r>
            <a:r>
              <a:rPr lang="fr-FR" dirty="0" smtClean="0">
                <a:solidFill>
                  <a:srgbClr val="00B050"/>
                </a:solidFill>
              </a:rPr>
              <a:t>ou</a:t>
            </a:r>
            <a:r>
              <a:rPr lang="fr-FR" dirty="0" smtClean="0"/>
              <a:t> se termine par Melle </a:t>
            </a:r>
          </a:p>
          <a:p>
            <a:pPr eaLnBrk="1" hangingPunct="1"/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FR" dirty="0" err="1" smtClean="0"/>
              <a:t>arti</a:t>
            </a:r>
            <a:r>
              <a:rPr lang="fr-FR" dirty="0" smtClean="0"/>
              <a:t>(</a:t>
            </a:r>
            <a:r>
              <a:rPr lang="fr-FR" dirty="0" err="1" smtClean="0"/>
              <a:t>san</a:t>
            </a:r>
            <a:r>
              <a:rPr lang="fr-FR" dirty="0" err="1" smtClean="0">
                <a:solidFill>
                  <a:srgbClr val="00B050"/>
                </a:solidFill>
              </a:rPr>
              <a:t>|</a:t>
            </a:r>
            <a:r>
              <a:rPr lang="fr-FR" dirty="0" err="1" smtClean="0"/>
              <a:t>ste</a:t>
            </a:r>
            <a:r>
              <a:rPr lang="fr-FR" dirty="0" smtClean="0"/>
              <a:t>)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fr-FR" dirty="0" smtClean="0"/>
          </a:p>
          <a:p>
            <a:pPr lvl="1" eaLnBrk="1" hangingPunct="1"/>
            <a:r>
              <a:rPr lang="fr-FR" dirty="0" smtClean="0"/>
              <a:t>Représente { "artisan" , "artiste"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</a:rPr>
              <a:t>Cours 4</a:t>
            </a:r>
            <a:endParaRPr lang="fr-FR" dirty="0" smtClean="0"/>
          </a:p>
        </p:txBody>
      </p:sp>
      <p:sp>
        <p:nvSpPr>
          <p:cNvPr id="1024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  <a:cs typeface="+mn-cs"/>
              </a:rPr>
              <a:t>BINV-1050</a:t>
            </a:r>
          </a:p>
        </p:txBody>
      </p:sp>
      <p:sp>
        <p:nvSpPr>
          <p:cNvPr id="1024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smtClean="0">
                <a:latin typeface="Comic Sans MS" pitchFamily="66" charset="0"/>
              </a:rPr>
              <a:t>Diapositive </a:t>
            </a:r>
            <a:fld id="{054F4F1C-A413-427B-A241-3703B890A49B}" type="slidenum">
              <a:rPr lang="fr-FR" smtClean="0">
                <a:latin typeface="Comic Sans MS" pitchFamily="66" charset="0"/>
              </a:rPr>
              <a:pPr/>
              <a:t>14</a:t>
            </a:fld>
            <a:endParaRPr lang="fr-FR" smtClean="0">
              <a:latin typeface="Comic Sans MS" pitchFamily="66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Exercices</a:t>
            </a:r>
            <a:endParaRPr lang="fr-FR" smtClean="0"/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Définir tous les mots à 4 chiffres pouvant varier entre 0 et 9</a:t>
            </a:r>
          </a:p>
          <a:p>
            <a:pPr lvl="1" eaLnBrk="1" hangingPunct="1"/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FR" dirty="0" smtClean="0"/>
              <a:t>[0-9]{4}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eaLnBrk="1" hangingPunct="1"/>
            <a:r>
              <a:rPr lang="fr-FR" dirty="0" smtClean="0"/>
              <a:t>Définir tous les mots de 1 à 3 chiffres précédés éventuellement d’un signe négatif</a:t>
            </a:r>
          </a:p>
          <a:p>
            <a:pPr lvl="1" eaLnBrk="1" hangingPunct="1"/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^-?</a:t>
            </a:r>
            <a:r>
              <a:rPr lang="fr-FR" dirty="0" smtClean="0"/>
              <a:t>[0-9]{1,3}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Exercices</a:t>
            </a:r>
            <a:endParaRPr lang="fr-FR" smtClean="0"/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Définir </a:t>
            </a:r>
            <a:r>
              <a:rPr lang="fr-FR" dirty="0" smtClean="0">
                <a:solidFill>
                  <a:srgbClr val="00B050"/>
                </a:solidFill>
              </a:rPr>
              <a:t>toutes les adresses de courriel</a:t>
            </a:r>
            <a:r>
              <a:rPr lang="fr-FR" dirty="0" smtClean="0"/>
              <a:t> correctement formatées</a:t>
            </a:r>
          </a:p>
          <a:p>
            <a:pPr lvl="1" eaLnBrk="1" hangingPunct="1"/>
            <a:r>
              <a:rPr lang="fr-FR" dirty="0" smtClean="0">
                <a:solidFill>
                  <a:srgbClr val="00B050"/>
                </a:solidFill>
              </a:rPr>
              <a:t>Plusieurs réponses possibles </a:t>
            </a:r>
            <a:r>
              <a:rPr lang="fr-FR" dirty="0" smtClean="0"/>
              <a:t>selon le degré de précision/complexité voulu</a:t>
            </a:r>
          </a:p>
          <a:p>
            <a:pPr lvl="1" eaLnBrk="1" hangingPunct="1"/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FR" dirty="0" smtClean="0"/>
              <a:t>([a-zA-Z0-9]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(([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\.\-\_</a:t>
            </a:r>
            <a:r>
              <a:rPr lang="fr-FR" dirty="0" smtClean="0"/>
              <a:t>]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fr-FR" dirty="0" smtClean="0"/>
              <a:t>[a-zA-Z0-9]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dirty="0" smtClean="0"/>
              <a:t>)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dirty="0" smtClean="0"/>
              <a:t>)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fr-FR" dirty="0" smtClean="0"/>
              <a:t>)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\@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(([a-zA-Z0-9]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dirty="0" smtClean="0"/>
              <a:t>[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\.\-\_</a:t>
            </a:r>
            <a:r>
              <a:rPr lang="fr-FR" dirty="0" smtClean="0"/>
              <a:t>])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dirty="0" smtClean="0"/>
              <a:t>[a-</a:t>
            </a:r>
            <a:r>
              <a:rPr lang="fr-FR" dirty="0" err="1" smtClean="0"/>
              <a:t>zA</a:t>
            </a:r>
            <a:r>
              <a:rPr lang="fr-FR" dirty="0" smtClean="0"/>
              <a:t>-Z]{2,4})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eaLnBrk="1" hangingPunct="1"/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fr-FR" dirty="0" smtClean="0">
                <a:cs typeface="Courier New" panose="02070309020205020404" pitchFamily="49" charset="0"/>
              </a:rPr>
              <a:t>permet d’écrire le caractère spécial qui suit</a:t>
            </a:r>
            <a:endParaRPr lang="fr-FR" dirty="0" smtClean="0"/>
          </a:p>
        </p:txBody>
      </p:sp>
      <p:sp>
        <p:nvSpPr>
          <p:cNvPr id="10242" name="Espace réservé de la date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</a:rPr>
              <a:t>Cours 4</a:t>
            </a:r>
            <a:endParaRPr lang="fr-FR" dirty="0" smtClean="0"/>
          </a:p>
        </p:txBody>
      </p:sp>
      <p:sp>
        <p:nvSpPr>
          <p:cNvPr id="1024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  <a:cs typeface="+mn-cs"/>
              </a:rPr>
              <a:t>BINV-1050</a:t>
            </a:r>
          </a:p>
        </p:txBody>
      </p:sp>
      <p:sp>
        <p:nvSpPr>
          <p:cNvPr id="1024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smtClean="0">
                <a:latin typeface="Comic Sans MS" pitchFamily="66" charset="0"/>
              </a:rPr>
              <a:t>Diapositive </a:t>
            </a:r>
            <a:fld id="{054F4F1C-A413-427B-A241-3703B890A49B}" type="slidenum">
              <a:rPr lang="fr-FR" smtClean="0">
                <a:latin typeface="Comic Sans MS" pitchFamily="66" charset="0"/>
              </a:rPr>
              <a:pPr/>
              <a:t>15</a:t>
            </a:fld>
            <a:endParaRPr lang="fr-FR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12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</a:rPr>
              <a:t>Cours 4</a:t>
            </a:r>
            <a:endParaRPr lang="fr-FR" dirty="0" smtClean="0"/>
          </a:p>
        </p:txBody>
      </p:sp>
      <p:sp>
        <p:nvSpPr>
          <p:cNvPr id="1126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  <a:cs typeface="+mn-cs"/>
              </a:rPr>
              <a:t>BINV-1050</a:t>
            </a:r>
          </a:p>
        </p:txBody>
      </p:sp>
      <p:sp>
        <p:nvSpPr>
          <p:cNvPr id="1126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smtClean="0">
                <a:latin typeface="Comic Sans MS" pitchFamily="66" charset="0"/>
              </a:rPr>
              <a:t>Diapositive </a:t>
            </a:r>
            <a:fld id="{37ECD12C-26E4-4567-95C0-2DB030788F43}" type="slidenum">
              <a:rPr lang="fr-FR" smtClean="0">
                <a:latin typeface="Comic Sans MS" pitchFamily="66" charset="0"/>
              </a:rPr>
              <a:pPr/>
              <a:t>16</a:t>
            </a:fld>
            <a:endParaRPr lang="fr-FR" smtClean="0">
              <a:latin typeface="Comic Sans MS" pitchFamily="66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Comment valider un mot ?</a:t>
            </a:r>
            <a:endParaRPr lang="fr-FR" dirty="0" smtClean="0"/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3058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Utilisez</a:t>
            </a:r>
            <a:r>
              <a:rPr lang="en-US" dirty="0" smtClean="0"/>
              <a:t> 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  <a:cs typeface="Courier New" panose="02070309020205020404" pitchFamily="49" charset="0"/>
              </a:rPr>
              <a:t>preg_match</a:t>
            </a:r>
            <a:endParaRPr lang="en-US" dirty="0" smtClean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dirty="0" err="1" smtClean="0"/>
              <a:t>Extrait</a:t>
            </a:r>
            <a:r>
              <a:rPr lang="en-US" dirty="0" smtClean="0"/>
              <a:t> de code :</a:t>
            </a:r>
          </a:p>
          <a:p>
            <a:pPr marL="0" indent="0" eaLnBrk="1" hangingPunct="1">
              <a:buNone/>
              <a:defRPr/>
            </a:pPr>
            <a:r>
              <a:rPr lang="en-US" sz="2800" dirty="0" smtClean="0"/>
              <a:t>   if (</a:t>
            </a:r>
            <a:r>
              <a:rPr lang="en-US" sz="2800" dirty="0" err="1" smtClean="0"/>
              <a:t>preg_match</a:t>
            </a:r>
            <a:r>
              <a:rPr lang="en-US" sz="2800" dirty="0" smtClean="0"/>
              <a:t>('</a:t>
            </a:r>
            <a:r>
              <a:rPr lang="en-US" sz="2800" dirty="0" smtClean="0">
                <a:solidFill>
                  <a:srgbClr val="00B050"/>
                </a:solidFill>
              </a:rPr>
              <a:t>/</a:t>
            </a:r>
            <a:r>
              <a:rPr lang="en-US" sz="2800" dirty="0" smtClean="0"/>
              <a:t>  </a:t>
            </a:r>
            <a:r>
              <a:rPr lang="en-US" sz="28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expr.Rég</a:t>
            </a:r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/</a:t>
            </a:r>
            <a:r>
              <a:rPr lang="en-US" sz="2800" dirty="0" smtClean="0"/>
              <a:t>', </a:t>
            </a:r>
            <a:r>
              <a:rPr lang="en-US" sz="2800" dirty="0" smtClean="0">
                <a:solidFill>
                  <a:srgbClr val="00B050"/>
                </a:solidFill>
              </a:rPr>
              <a:t>$</a:t>
            </a:r>
            <a:r>
              <a:rPr lang="en-US" sz="2800" dirty="0" err="1" smtClean="0">
                <a:solidFill>
                  <a:srgbClr val="00B050"/>
                </a:solidFill>
              </a:rPr>
              <a:t>chaine</a:t>
            </a:r>
            <a:r>
              <a:rPr lang="en-US" sz="2800" dirty="0" smtClean="0"/>
              <a:t>)) {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 	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/>
              <a:t>return true;</a:t>
            </a:r>
            <a:endParaRPr lang="en-GB" sz="2400" dirty="0" smtClean="0"/>
          </a:p>
          <a:p>
            <a:pPr eaLnBrk="1" hangingPunct="1">
              <a:buFontTx/>
              <a:buNone/>
              <a:defRPr/>
            </a:pPr>
            <a:r>
              <a:rPr lang="en-GB" sz="2400" dirty="0" smtClean="0"/>
              <a:t>	} else { return false; }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chaine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est</a:t>
            </a:r>
            <a:r>
              <a:rPr lang="en-US" dirty="0"/>
              <a:t> le mot à </a:t>
            </a:r>
            <a:r>
              <a:rPr lang="en-US" dirty="0" err="1"/>
              <a:t>valider</a:t>
            </a:r>
            <a:endParaRPr lang="en-GB" dirty="0"/>
          </a:p>
          <a:p>
            <a:pPr lvl="1" eaLnBrk="1" hangingPunct="1">
              <a:defRPr/>
            </a:pPr>
            <a:r>
              <a:rPr lang="en-GB" dirty="0" err="1" smtClean="0"/>
              <a:t>Remplacez</a:t>
            </a:r>
            <a:r>
              <a:rPr lang="en-GB" dirty="0" smtClean="0"/>
              <a:t> </a:t>
            </a:r>
            <a:r>
              <a:rPr lang="en-US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rPr>
              <a:t>expr.Rég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rPr>
              <a:t>.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/>
              <a:t>par </a:t>
            </a:r>
            <a:r>
              <a:rPr lang="en-US" dirty="0" err="1"/>
              <a:t>une</a:t>
            </a:r>
            <a:r>
              <a:rPr lang="en-US" dirty="0"/>
              <a:t> expression </a:t>
            </a:r>
            <a:r>
              <a:rPr lang="en-US" dirty="0" err="1" smtClean="0"/>
              <a:t>régulière</a:t>
            </a:r>
            <a:r>
              <a:rPr lang="en-US" dirty="0" smtClean="0"/>
              <a:t> à </a:t>
            </a:r>
            <a:r>
              <a:rPr lang="en-US" dirty="0" err="1" smtClean="0"/>
              <a:t>satisfaire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écrite</a:t>
            </a:r>
            <a:r>
              <a:rPr lang="en-US" dirty="0" smtClean="0"/>
              <a:t> entre </a:t>
            </a:r>
            <a:r>
              <a:rPr lang="en-US" dirty="0">
                <a:solidFill>
                  <a:srgbClr val="00B050"/>
                </a:solidFill>
                <a:ea typeface="+mn-ea"/>
              </a:rPr>
              <a:t>/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</a:rPr>
              <a:t>Cours 4</a:t>
            </a:r>
            <a:endParaRPr lang="fr-FR" dirty="0" smtClean="0"/>
          </a:p>
        </p:txBody>
      </p:sp>
      <p:sp>
        <p:nvSpPr>
          <p:cNvPr id="1229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  <a:cs typeface="+mn-cs"/>
              </a:rPr>
              <a:t>BINV-1050</a:t>
            </a:r>
          </a:p>
        </p:txBody>
      </p:sp>
      <p:sp>
        <p:nvSpPr>
          <p:cNvPr id="1229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smtClean="0">
                <a:latin typeface="Comic Sans MS" pitchFamily="66" charset="0"/>
              </a:rPr>
              <a:t>Diapositive </a:t>
            </a:r>
            <a:fld id="{C49F077E-FF8C-42D5-910F-04AB27E06561}" type="slidenum">
              <a:rPr lang="fr-FR" smtClean="0">
                <a:latin typeface="Comic Sans MS" pitchFamily="66" charset="0"/>
              </a:rPr>
              <a:pPr/>
              <a:t>17</a:t>
            </a:fld>
            <a:endParaRPr lang="fr-FR" smtClean="0">
              <a:latin typeface="Comic Sans MS" pitchFamily="66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Parenthèses capturantes</a:t>
            </a:r>
            <a:endParaRPr lang="fr-FR" smtClean="0"/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305800" cy="46482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fr-FR" sz="2000" dirty="0" smtClean="0"/>
              <a:t># Transformation d'une date au format YYYY-MM-DD</a:t>
            </a:r>
          </a:p>
          <a:p>
            <a:pPr marL="533400" indent="-533400" eaLnBrk="1" hangingPunct="1">
              <a:buFontTx/>
              <a:buNone/>
            </a:pPr>
            <a:r>
              <a:rPr lang="fr-FR" sz="2000" dirty="0" smtClean="0"/>
              <a:t># en une date au format DD/MM/YYYY</a:t>
            </a:r>
            <a:endParaRPr lang="en-US" sz="2000" dirty="0" smtClean="0"/>
          </a:p>
          <a:p>
            <a:pPr marL="533400" indent="-533400" eaLnBrk="1" hangingPunct="1">
              <a:buFontTx/>
              <a:buNone/>
            </a:pPr>
            <a:r>
              <a:rPr lang="en-US" dirty="0" smtClean="0"/>
              <a:t>$date = "2020-2-21";</a:t>
            </a:r>
          </a:p>
          <a:p>
            <a:pPr marL="533400" indent="-533400" eaLnBrk="1" hangingPunct="1">
              <a:buFontTx/>
              <a:buNone/>
            </a:pPr>
            <a:r>
              <a:rPr lang="en-US" dirty="0" smtClean="0"/>
              <a:t>if (</a:t>
            </a:r>
            <a:r>
              <a:rPr lang="en-US" dirty="0" err="1" smtClean="0"/>
              <a:t>preg_match</a:t>
            </a:r>
            <a:r>
              <a:rPr lang="en-US" dirty="0" smtClean="0"/>
              <a:t>('/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/>
              <a:t>[0-9]{4}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/>
              <a:t>[0-9]{1,2}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-</a:t>
            </a:r>
            <a:br>
              <a:rPr lang="en-US" dirty="0" smtClean="0"/>
            </a:br>
            <a:r>
              <a:rPr lang="en-US" dirty="0" smtClean="0"/>
              <a:t>              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smtClean="0"/>
              <a:t>[0-9]{1,2}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/>
              <a:t>/', $date</a:t>
            </a:r>
            <a:r>
              <a:rPr lang="en-US" dirty="0" smtClean="0">
                <a:solidFill>
                  <a:srgbClr val="00B050"/>
                </a:solidFill>
              </a:rPr>
              <a:t>, $result</a:t>
            </a:r>
            <a:r>
              <a:rPr lang="en-US" dirty="0" smtClean="0"/>
              <a:t>))</a:t>
            </a:r>
            <a:endParaRPr lang="fr-FR" dirty="0" smtClean="0"/>
          </a:p>
          <a:p>
            <a:pPr marL="533400" indent="-533400" eaLnBrk="1" hangingPunct="1">
              <a:buFontTx/>
              <a:buNone/>
            </a:pPr>
            <a:r>
              <a:rPr lang="fr-FR" dirty="0" smtClean="0"/>
              <a:t>{</a:t>
            </a:r>
          </a:p>
          <a:p>
            <a:pPr marL="533400" indent="-533400" eaLnBrk="1" hangingPunct="1">
              <a:buFontTx/>
              <a:buNone/>
            </a:pPr>
            <a:r>
              <a:rPr lang="fr-FR" dirty="0" smtClean="0"/>
              <a:t>    </a:t>
            </a:r>
            <a:r>
              <a:rPr lang="en-US" dirty="0" smtClean="0"/>
              <a:t>$</a:t>
            </a:r>
            <a:r>
              <a:rPr lang="en-US" dirty="0" err="1" smtClean="0"/>
              <a:t>dateout</a:t>
            </a:r>
            <a:r>
              <a:rPr lang="en-US" dirty="0" smtClean="0"/>
              <a:t> =</a:t>
            </a:r>
            <a:r>
              <a:rPr lang="fr-FR" dirty="0" smtClean="0"/>
              <a:t> "</a:t>
            </a:r>
            <a:r>
              <a:rPr lang="fr-FR" dirty="0" smtClean="0">
                <a:solidFill>
                  <a:srgbClr val="00B050"/>
                </a:solidFill>
              </a:rPr>
              <a:t>$</a:t>
            </a:r>
            <a:r>
              <a:rPr lang="fr-FR" dirty="0" err="1" smtClean="0">
                <a:solidFill>
                  <a:srgbClr val="00B050"/>
                </a:solidFill>
              </a:rPr>
              <a:t>result</a:t>
            </a:r>
            <a:r>
              <a:rPr lang="fr-FR" dirty="0" smtClean="0">
                <a:solidFill>
                  <a:srgbClr val="00B050"/>
                </a:solidFill>
              </a:rPr>
              <a:t>[3]</a:t>
            </a:r>
            <a:r>
              <a:rPr lang="fr-FR" dirty="0" smtClean="0"/>
              <a:t>/</a:t>
            </a:r>
            <a:r>
              <a:rPr lang="fr-FR" dirty="0" smtClean="0">
                <a:solidFill>
                  <a:srgbClr val="00B050"/>
                </a:solidFill>
              </a:rPr>
              <a:t>$</a:t>
            </a:r>
            <a:r>
              <a:rPr lang="fr-FR" dirty="0" err="1" smtClean="0">
                <a:solidFill>
                  <a:srgbClr val="00B050"/>
                </a:solidFill>
              </a:rPr>
              <a:t>result</a:t>
            </a:r>
            <a:r>
              <a:rPr lang="fr-FR" dirty="0" smtClean="0">
                <a:solidFill>
                  <a:srgbClr val="00B050"/>
                </a:solidFill>
              </a:rPr>
              <a:t>[2]</a:t>
            </a:r>
            <a:r>
              <a:rPr lang="fr-FR" dirty="0" smtClean="0"/>
              <a:t>/</a:t>
            </a:r>
            <a:r>
              <a:rPr lang="fr-FR" dirty="0" smtClean="0">
                <a:solidFill>
                  <a:srgbClr val="00B050"/>
                </a:solidFill>
              </a:rPr>
              <a:t>$</a:t>
            </a:r>
            <a:r>
              <a:rPr lang="fr-FR" dirty="0" err="1" smtClean="0">
                <a:solidFill>
                  <a:srgbClr val="00B050"/>
                </a:solidFill>
              </a:rPr>
              <a:t>result</a:t>
            </a:r>
            <a:r>
              <a:rPr lang="fr-FR" dirty="0" smtClean="0">
                <a:solidFill>
                  <a:srgbClr val="00B050"/>
                </a:solidFill>
              </a:rPr>
              <a:t>[1]</a:t>
            </a:r>
            <a:r>
              <a:rPr lang="fr-FR" dirty="0" smtClean="0"/>
              <a:t>";</a:t>
            </a:r>
          </a:p>
          <a:p>
            <a:pPr marL="533400" indent="-533400" eaLnBrk="1" hangingPunct="1">
              <a:buFontTx/>
              <a:buNone/>
            </a:pPr>
            <a:r>
              <a:rPr lang="fr-FR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</a:rPr>
              <a:t>Cours 4</a:t>
            </a:r>
            <a:endParaRPr lang="fr-FR" dirty="0" smtClean="0"/>
          </a:p>
        </p:txBody>
      </p:sp>
      <p:sp>
        <p:nvSpPr>
          <p:cNvPr id="1331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  <a:cs typeface="+mn-cs"/>
              </a:rPr>
              <a:t>BINV-1050</a:t>
            </a:r>
          </a:p>
        </p:txBody>
      </p:sp>
      <p:sp>
        <p:nvSpPr>
          <p:cNvPr id="1331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smtClean="0">
                <a:latin typeface="Comic Sans MS" pitchFamily="66" charset="0"/>
              </a:rPr>
              <a:t>Diapositive </a:t>
            </a:r>
            <a:fld id="{217753BA-C4E8-4F99-9822-A05DE0DA52BF}" type="slidenum">
              <a:rPr lang="fr-FR" smtClean="0">
                <a:latin typeface="Comic Sans MS" pitchFamily="66" charset="0"/>
              </a:rPr>
              <a:pPr/>
              <a:t>18</a:t>
            </a:fld>
            <a:endParaRPr lang="fr-FR" smtClean="0">
              <a:latin typeface="Comic Sans MS" pitchFamily="66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L’option i : casse non sensitive</a:t>
            </a:r>
            <a:endParaRPr lang="fr-FR" smtClean="0"/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82000" cy="4724400"/>
          </a:xfrm>
        </p:spPr>
        <p:txBody>
          <a:bodyPr/>
          <a:lstStyle/>
          <a:p>
            <a:pPr eaLnBrk="1" hangingPunct="1">
              <a:lnSpc>
                <a:spcPts val="3600"/>
              </a:lnSpc>
              <a:buFontTx/>
              <a:buNone/>
            </a:pPr>
            <a:r>
              <a:rPr lang="en-GB" sz="2800" dirty="0" smtClean="0"/>
              <a:t>$</a:t>
            </a:r>
            <a:r>
              <a:rPr lang="en-GB" sz="2800" dirty="0" err="1" smtClean="0"/>
              <a:t>fp</a:t>
            </a:r>
            <a:r>
              <a:rPr lang="en-GB" sz="2800" dirty="0" smtClean="0"/>
              <a:t> = </a:t>
            </a:r>
            <a:r>
              <a:rPr lang="en-GB" sz="2800" dirty="0" err="1" smtClean="0"/>
              <a:t>fopen</a:t>
            </a:r>
            <a:r>
              <a:rPr lang="en-GB" sz="2800" dirty="0" smtClean="0"/>
              <a:t>("fichier.html", "r");</a:t>
            </a:r>
            <a:endParaRPr lang="fr-FR" sz="2800" dirty="0" smtClean="0"/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fr-FR" sz="2800" dirty="0" smtClean="0"/>
              <a:t>$contents = </a:t>
            </a:r>
            <a:r>
              <a:rPr lang="fr-FR" sz="2800" dirty="0" err="1" smtClean="0"/>
              <a:t>fread</a:t>
            </a:r>
            <a:r>
              <a:rPr lang="fr-FR" sz="2800" dirty="0" smtClean="0"/>
              <a:t> ($</a:t>
            </a:r>
            <a:r>
              <a:rPr lang="fr-FR" sz="2800" dirty="0" err="1" smtClean="0"/>
              <a:t>fp</a:t>
            </a:r>
            <a:r>
              <a:rPr lang="fr-FR" sz="2800" dirty="0" smtClean="0"/>
              <a:t>, 2048); </a:t>
            </a:r>
          </a:p>
          <a:p>
            <a:pPr eaLnBrk="1" hangingPunct="1">
              <a:buFontTx/>
              <a:buNone/>
            </a:pPr>
            <a:r>
              <a:rPr lang="fr-FR" sz="2800" dirty="0" smtClean="0"/>
              <a:t>   # </a:t>
            </a:r>
            <a:r>
              <a:rPr lang="fr-FR" sz="2800" dirty="0" smtClean="0">
                <a:solidFill>
                  <a:srgbClr val="00B050"/>
                </a:solidFill>
              </a:rPr>
              <a:t>Capture des caractères </a:t>
            </a:r>
            <a:r>
              <a:rPr lang="fr-FR" sz="2400" dirty="0"/>
              <a:t>entre les </a:t>
            </a:r>
            <a:r>
              <a:rPr lang="fr-FR" sz="2400" dirty="0" smtClean="0"/>
              <a:t>balises </a:t>
            </a:r>
            <a:r>
              <a:rPr lang="fr-FR" sz="1800" dirty="0" smtClean="0"/>
              <a:t>&lt;</a:t>
            </a:r>
            <a:r>
              <a:rPr lang="fr-FR" sz="1800" dirty="0" err="1" smtClean="0"/>
              <a:t>title</a:t>
            </a:r>
            <a:r>
              <a:rPr lang="fr-FR" sz="1800" dirty="0" smtClean="0"/>
              <a:t>&gt; et </a:t>
            </a:r>
          </a:p>
          <a:p>
            <a:pPr eaLnBrk="1" hangingPunct="1">
              <a:buFontTx/>
              <a:buNone/>
            </a:pPr>
            <a:r>
              <a:rPr lang="fr-FR" sz="1800" dirty="0"/>
              <a:t>	</a:t>
            </a:r>
            <a:r>
              <a:rPr lang="fr-FR" sz="1800" dirty="0" smtClean="0"/>
              <a:t>								&lt;/</a:t>
            </a:r>
            <a:r>
              <a:rPr lang="fr-FR" sz="1800" dirty="0" err="1" smtClean="0"/>
              <a:t>title</a:t>
            </a:r>
            <a:r>
              <a:rPr lang="fr-FR" sz="1800" dirty="0" smtClean="0"/>
              <a:t>&gt;</a:t>
            </a:r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en-US" sz="2800" dirty="0" smtClean="0"/>
              <a:t>if (</a:t>
            </a:r>
            <a:r>
              <a:rPr lang="en-US" sz="2800" dirty="0" err="1" smtClean="0"/>
              <a:t>preg_match</a:t>
            </a:r>
            <a:r>
              <a:rPr lang="en-US" sz="2800" dirty="0" smtClean="0"/>
              <a:t>('/&lt;title&gt;</a:t>
            </a:r>
            <a:r>
              <a:rPr lang="en-US" sz="2800" dirty="0" smtClean="0">
                <a:solidFill>
                  <a:srgbClr val="00B050"/>
                </a:solidFill>
              </a:rPr>
              <a:t>(.+)</a:t>
            </a:r>
            <a:r>
              <a:rPr lang="en-US" sz="2800" dirty="0" smtClean="0"/>
              <a:t>&lt;\/title&gt;/</a:t>
            </a:r>
            <a:r>
              <a:rPr lang="en-US" sz="2800" dirty="0" err="1" smtClean="0">
                <a:solidFill>
                  <a:srgbClr val="00B050"/>
                </a:solidFill>
              </a:rPr>
              <a:t>i</a:t>
            </a:r>
            <a:r>
              <a:rPr lang="en-US" sz="2800" dirty="0" smtClean="0"/>
              <a:t>',</a:t>
            </a:r>
            <a:br>
              <a:rPr lang="en-US" sz="2800" dirty="0" smtClean="0"/>
            </a:br>
            <a:r>
              <a:rPr lang="en-US" sz="2800" dirty="0" smtClean="0"/>
              <a:t>$</a:t>
            </a:r>
            <a:r>
              <a:rPr lang="en-US" sz="2800" dirty="0" err="1" smtClean="0"/>
              <a:t>contents,$res</a:t>
            </a:r>
            <a:r>
              <a:rPr lang="en-US" sz="2800" dirty="0" smtClean="0"/>
              <a:t>))</a:t>
            </a:r>
            <a:r>
              <a:rPr lang="fr-FR" sz="2800" dirty="0"/>
              <a:t> </a:t>
            </a:r>
            <a:r>
              <a:rPr lang="fr-FR" sz="2800" dirty="0" smtClean="0"/>
              <a:t>{</a:t>
            </a:r>
          </a:p>
          <a:p>
            <a:pPr eaLnBrk="1" hangingPunct="1">
              <a:lnSpc>
                <a:spcPts val="3600"/>
              </a:lnSpc>
              <a:spcBef>
                <a:spcPts val="1800"/>
              </a:spcBef>
              <a:buFontTx/>
              <a:buNone/>
            </a:pPr>
            <a:r>
              <a:rPr lang="fr-FR" sz="2800" dirty="0" smtClean="0"/>
              <a:t>   $</a:t>
            </a:r>
            <a:r>
              <a:rPr lang="fr-FR" sz="2800" dirty="0" err="1" smtClean="0"/>
              <a:t>msg</a:t>
            </a:r>
            <a:r>
              <a:rPr lang="fr-FR" sz="2800" dirty="0" smtClean="0"/>
              <a:t> = "Le titre du fichier .html est : </a:t>
            </a:r>
            <a:r>
              <a:rPr lang="fr-FR" sz="2800" dirty="0" smtClean="0">
                <a:solidFill>
                  <a:srgbClr val="00B050"/>
                </a:solidFill>
              </a:rPr>
              <a:t>$</a:t>
            </a:r>
            <a:r>
              <a:rPr lang="fr-FR" sz="2800" dirty="0" err="1" smtClean="0">
                <a:solidFill>
                  <a:srgbClr val="00B050"/>
                </a:solidFill>
              </a:rPr>
              <a:t>res</a:t>
            </a:r>
            <a:r>
              <a:rPr lang="fr-FR" sz="2800" dirty="0" smtClean="0">
                <a:solidFill>
                  <a:srgbClr val="00B050"/>
                </a:solidFill>
              </a:rPr>
              <a:t>[1]</a:t>
            </a:r>
            <a:r>
              <a:rPr lang="fr-FR" sz="2800" dirty="0" smtClean="0"/>
              <a:t>";</a:t>
            </a:r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fr-FR" sz="2800" dirty="0" smtClean="0"/>
              <a:t>}</a:t>
            </a:r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fr-FR" sz="2800" dirty="0" err="1" smtClean="0"/>
              <a:t>fclose</a:t>
            </a:r>
            <a:r>
              <a:rPr lang="fr-FR" sz="2800" dirty="0" smtClean="0"/>
              <a:t>($</a:t>
            </a:r>
            <a:r>
              <a:rPr lang="fr-FR" sz="2800" dirty="0" err="1" smtClean="0"/>
              <a:t>fp</a:t>
            </a:r>
            <a:r>
              <a:rPr lang="fr-FR" sz="28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1066800"/>
          </a:xfrm>
        </p:spPr>
        <p:txBody>
          <a:bodyPr/>
          <a:lstStyle/>
          <a:p>
            <a:r>
              <a:rPr lang="fr-BE" dirty="0" smtClean="0"/>
              <a:t>D’autres moyens de valider…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 </a:t>
            </a:r>
            <a:r>
              <a:rPr lang="fr-FR" dirty="0" smtClean="0">
                <a:solidFill>
                  <a:srgbClr val="00B050"/>
                </a:solidFill>
              </a:rPr>
              <a:t>filter_var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Quand la documentation est obscure</a:t>
            </a:r>
          </a:p>
          <a:p>
            <a:pPr lvl="1"/>
            <a:r>
              <a:rPr lang="fr-BE" dirty="0">
                <a:solidFill>
                  <a:srgbClr val="00B050"/>
                </a:solidFill>
                <a:hlinkClick r:id="rId2"/>
              </a:rPr>
              <a:t>http://</a:t>
            </a:r>
            <a:r>
              <a:rPr lang="fr-BE" dirty="0" smtClean="0">
                <a:solidFill>
                  <a:srgbClr val="00B050"/>
                </a:solidFill>
                <a:hlinkClick r:id="rId2"/>
              </a:rPr>
              <a:t>php.net/filter_var</a:t>
            </a:r>
            <a:endParaRPr lang="fr-BE" dirty="0" smtClean="0">
              <a:solidFill>
                <a:srgbClr val="00B050"/>
              </a:solidFill>
            </a:endParaRPr>
          </a:p>
          <a:p>
            <a:r>
              <a:rPr lang="fr-FR" dirty="0" smtClean="0">
                <a:solidFill>
                  <a:srgbClr val="00B050"/>
                </a:solidFill>
              </a:rPr>
              <a:t>Clarifiez avec un site orienté tutoriel…</a:t>
            </a:r>
            <a:endParaRPr lang="fr-BE" dirty="0" smtClean="0">
              <a:solidFill>
                <a:srgbClr val="00B050"/>
              </a:solidFill>
            </a:endParaRPr>
          </a:p>
          <a:p>
            <a:pPr lvl="1"/>
            <a:r>
              <a:rPr lang="fr-BE" dirty="0" smtClean="0">
                <a:hlinkClick r:id="rId3"/>
              </a:rPr>
              <a:t>http</a:t>
            </a:r>
            <a:r>
              <a:rPr lang="fr-BE" dirty="0">
                <a:hlinkClick r:id="rId3"/>
              </a:rPr>
              <a:t>://</a:t>
            </a:r>
            <a:r>
              <a:rPr lang="fr-BE" dirty="0" smtClean="0">
                <a:hlinkClick r:id="rId3"/>
              </a:rPr>
              <a:t>www.w3schools.com/php/</a:t>
            </a:r>
            <a:br>
              <a:rPr lang="fr-BE" dirty="0" smtClean="0">
                <a:hlinkClick r:id="rId3"/>
              </a:rPr>
            </a:br>
            <a:r>
              <a:rPr lang="fr-BE" dirty="0" smtClean="0">
                <a:hlinkClick r:id="rId3"/>
              </a:rPr>
              <a:t>filter_validate_email.asp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Cours 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AFCDDEB0-A2A3-4CD8-8ECE-9986E158850C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4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 smtClean="0">
                <a:latin typeface="Comic Sans MS" pitchFamily="66" charset="0"/>
              </a:rPr>
              <a:t>Semaine 3</a:t>
            </a:r>
          </a:p>
        </p:txBody>
      </p:sp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defRPr/>
            </a:pPr>
            <a:r>
              <a:rPr lang="fr-FR" dirty="0">
                <a:latin typeface="Comic Sans MS" pitchFamily="66" charset="0"/>
                <a:cs typeface="+mn-cs"/>
              </a:rPr>
              <a:t>BINV-1050</a:t>
            </a:r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smtClean="0">
                <a:latin typeface="Comic Sans MS" pitchFamily="66" charset="0"/>
              </a:rPr>
              <a:t>Diapositive </a:t>
            </a:r>
            <a:fld id="{7DB9FC68-F633-4873-B846-CCD31A8C75BD}" type="slidenum">
              <a:rPr lang="fr-FR" smtClean="0">
                <a:latin typeface="Comic Sans MS" pitchFamily="66" charset="0"/>
              </a:rPr>
              <a:pPr/>
              <a:t>2</a:t>
            </a:fld>
            <a:endParaRPr lang="fr-FR" smtClean="0">
              <a:latin typeface="Comic Sans MS" pitchFamily="66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066800"/>
          </a:xfrm>
        </p:spPr>
        <p:txBody>
          <a:bodyPr/>
          <a:lstStyle/>
          <a:p>
            <a:pPr eaLnBrk="1" hangingPunct="1"/>
            <a:r>
              <a:rPr lang="fr-BE" sz="4000" dirty="0"/>
              <a:t>Pour afficher le contenu d’une </a:t>
            </a:r>
            <a:r>
              <a:rPr lang="fr-BE" sz="4000" dirty="0" smtClean="0"/>
              <a:t>table</a:t>
            </a:r>
            <a:endParaRPr lang="fr-FR" sz="4000" dirty="0" smtClean="0"/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305800" cy="4572000"/>
          </a:xfrm>
        </p:spPr>
        <p:txBody>
          <a:bodyPr/>
          <a:lstStyle/>
          <a:p>
            <a:pPr eaLnBrk="1" hangingPunct="1"/>
            <a:r>
              <a:rPr lang="fr-BE" dirty="0" smtClean="0"/>
              <a:t>Démonstration en pratique…</a:t>
            </a:r>
          </a:p>
          <a:p>
            <a:pPr eaLnBrk="1" hangingPunct="1"/>
            <a:r>
              <a:rPr lang="fr-BE" dirty="0" smtClean="0"/>
              <a:t>Couche modèle : une méthode </a:t>
            </a:r>
            <a:r>
              <a:rPr lang="fr-BE" dirty="0" err="1" smtClean="0"/>
              <a:t>Db</a:t>
            </a:r>
            <a:r>
              <a:rPr lang="fr-BE" dirty="0" smtClean="0"/>
              <a:t> </a:t>
            </a:r>
            <a:r>
              <a:rPr lang="fr-BE" dirty="0" smtClean="0">
                <a:solidFill>
                  <a:srgbClr val="00B050"/>
                </a:solidFill>
              </a:rPr>
              <a:t>qui renvoie au </a:t>
            </a:r>
            <a:r>
              <a:rPr lang="fr-BE" dirty="0">
                <a:solidFill>
                  <a:srgbClr val="00B050"/>
                </a:solidFill>
              </a:rPr>
              <a:t>c</a:t>
            </a:r>
            <a:r>
              <a:rPr lang="fr-BE" dirty="0" smtClean="0">
                <a:solidFill>
                  <a:srgbClr val="00B050"/>
                </a:solidFill>
              </a:rPr>
              <a:t>ontrôleur un tableau d’objets</a:t>
            </a:r>
          </a:p>
          <a:p>
            <a:pPr eaLnBrk="1" hangingPunct="1"/>
            <a:r>
              <a:rPr lang="fr-BE" dirty="0" smtClean="0"/>
              <a:t>Couche contrôleur : </a:t>
            </a:r>
            <a:r>
              <a:rPr lang="fr-BE" dirty="0"/>
              <a:t>u</a:t>
            </a:r>
            <a:r>
              <a:rPr lang="fr-BE" dirty="0" smtClean="0"/>
              <a:t>n </a:t>
            </a:r>
            <a:r>
              <a:rPr lang="fr-BE" dirty="0" smtClean="0">
                <a:solidFill>
                  <a:srgbClr val="00B050"/>
                </a:solidFill>
              </a:rPr>
              <a:t>appel</a:t>
            </a:r>
            <a:r>
              <a:rPr lang="fr-BE" dirty="0" smtClean="0"/>
              <a:t> à la méthode </a:t>
            </a:r>
            <a:r>
              <a:rPr lang="fr-BE" dirty="0" err="1" smtClean="0"/>
              <a:t>Db</a:t>
            </a:r>
            <a:r>
              <a:rPr lang="fr-BE" dirty="0" smtClean="0"/>
              <a:t> et </a:t>
            </a:r>
            <a:r>
              <a:rPr lang="fr-BE" dirty="0" smtClean="0">
                <a:solidFill>
                  <a:srgbClr val="00B050"/>
                </a:solidFill>
              </a:rPr>
              <a:t>affectation</a:t>
            </a:r>
            <a:r>
              <a:rPr lang="fr-BE" dirty="0" smtClean="0"/>
              <a:t> d’une variable tableau</a:t>
            </a:r>
          </a:p>
          <a:p>
            <a:pPr eaLnBrk="1" hangingPunct="1"/>
            <a:r>
              <a:rPr lang="fr-BE" dirty="0" smtClean="0"/>
              <a:t>Couche vue : </a:t>
            </a:r>
            <a:r>
              <a:rPr lang="fr-BE" dirty="0" smtClean="0">
                <a:solidFill>
                  <a:srgbClr val="00B050"/>
                </a:solidFill>
              </a:rPr>
              <a:t>parcours du tableau </a:t>
            </a:r>
            <a:r>
              <a:rPr lang="fr-BE" dirty="0" smtClean="0"/>
              <a:t>passé en variable du contrôleur à la vue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>
                <a:latin typeface="Comic Sans MS" pitchFamily="66" charset="0"/>
              </a:rPr>
              <a:t>Cours 4</a:t>
            </a:r>
            <a:endParaRPr lang="fr-FR" dirty="0" smtClean="0"/>
          </a:p>
        </p:txBody>
      </p:sp>
      <p:sp>
        <p:nvSpPr>
          <p:cNvPr id="1433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  <a:cs typeface="+mn-cs"/>
              </a:rPr>
              <a:t>BINV-1050</a:t>
            </a:r>
          </a:p>
        </p:txBody>
      </p:sp>
      <p:sp>
        <p:nvSpPr>
          <p:cNvPr id="1434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smtClean="0">
                <a:latin typeface="Comic Sans MS" pitchFamily="66" charset="0"/>
              </a:rPr>
              <a:t>Diapositive </a:t>
            </a:r>
            <a:fld id="{74832B8E-D54F-435C-8B35-75FEEAA26796}" type="slidenum">
              <a:rPr lang="fr-FR" smtClean="0">
                <a:latin typeface="Comic Sans MS" pitchFamily="66" charset="0"/>
              </a:rPr>
              <a:pPr/>
              <a:t>20</a:t>
            </a:fld>
            <a:endParaRPr lang="fr-FR" smtClean="0">
              <a:latin typeface="Comic Sans MS" pitchFamily="66" charset="0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924800" cy="4572000"/>
          </a:xfrm>
        </p:spPr>
        <p:txBody>
          <a:bodyPr/>
          <a:lstStyle/>
          <a:p>
            <a:pPr eaLnBrk="1" hangingPunct="1"/>
            <a:r>
              <a:rPr lang="fr-BE" dirty="0" smtClean="0"/>
              <a:t>Le bœuf est lent, </a:t>
            </a:r>
            <a:br>
              <a:rPr lang="fr-BE" dirty="0" smtClean="0"/>
            </a:br>
            <a:r>
              <a:rPr lang="fr-BE" dirty="0" smtClean="0"/>
              <a:t>mais la terre est patiente.</a:t>
            </a:r>
            <a:endParaRPr lang="fr-FR" dirty="0" smtClean="0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Bonne continuation à tous</a:t>
            </a:r>
            <a:endParaRPr lang="fr-FR" smtClean="0"/>
          </a:p>
        </p:txBody>
      </p:sp>
      <p:sp>
        <p:nvSpPr>
          <p:cNvPr id="185374" name="Text Box 30"/>
          <p:cNvSpPr txBox="1">
            <a:spLocks noChangeArrowheads="1"/>
          </p:cNvSpPr>
          <p:nvPr/>
        </p:nvSpPr>
        <p:spPr bwMode="auto">
          <a:xfrm>
            <a:off x="3505200" y="4495800"/>
            <a:ext cx="388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3200">
                <a:solidFill>
                  <a:srgbClr val="383D7C"/>
                </a:solidFill>
              </a:rPr>
              <a:t>Sagesse paysanne</a:t>
            </a:r>
          </a:p>
        </p:txBody>
      </p:sp>
      <p:pic>
        <p:nvPicPr>
          <p:cNvPr id="14344" name="Picture 42" descr="MMj0283109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33800"/>
            <a:ext cx="19812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44" descr="MMj0283109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81200"/>
            <a:ext cx="19812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066800"/>
          </a:xfrm>
        </p:spPr>
        <p:txBody>
          <a:bodyPr/>
          <a:lstStyle/>
          <a:p>
            <a:r>
              <a:rPr lang="fr-FR" sz="3600" dirty="0" smtClean="0"/>
              <a:t>Protection </a:t>
            </a:r>
            <a:r>
              <a:rPr lang="fr-FR" sz="3600" dirty="0"/>
              <a:t>de la faille XSS </a:t>
            </a:r>
            <a:r>
              <a:rPr lang="fr-FR" sz="3600" u="sng" dirty="0"/>
              <a:t>à </a:t>
            </a:r>
            <a:r>
              <a:rPr lang="fr-FR" sz="3600" u="sng" dirty="0" smtClean="0"/>
              <a:t>l'affichage</a:t>
            </a:r>
            <a:endParaRPr lang="fr-BE" sz="36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953000"/>
          </a:xfrm>
        </p:spPr>
        <p:txBody>
          <a:bodyPr/>
          <a:lstStyle/>
          <a:p>
            <a:r>
              <a:rPr lang="fr-BE" dirty="0" smtClean="0"/>
              <a:t>Utilisation d'</a:t>
            </a:r>
            <a:r>
              <a:rPr lang="fr-BE" u="sng" dirty="0" err="1" smtClean="0">
                <a:solidFill>
                  <a:srgbClr val="00B050"/>
                </a:solidFill>
              </a:rPr>
              <a:t>html</a:t>
            </a:r>
            <a:r>
              <a:rPr lang="fr-BE" dirty="0" err="1" smtClean="0">
                <a:solidFill>
                  <a:srgbClr val="00B050"/>
                </a:solidFill>
              </a:rPr>
              <a:t>specialchars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br>
              <a:rPr lang="fr-BE" dirty="0" smtClean="0">
                <a:solidFill>
                  <a:srgbClr val="00B050"/>
                </a:solidFill>
              </a:rPr>
            </a:br>
            <a:r>
              <a:rPr lang="fr-BE" dirty="0" smtClean="0">
                <a:solidFill>
                  <a:srgbClr val="00B050"/>
                </a:solidFill>
              </a:rPr>
              <a:t>dans le modèle, pour une vue</a:t>
            </a:r>
          </a:p>
          <a:p>
            <a:pPr lvl="1"/>
            <a:r>
              <a:rPr lang="fr-BE" dirty="0" smtClean="0"/>
              <a:t>Déclaration de </a:t>
            </a:r>
            <a:r>
              <a:rPr lang="fr-BE" i="1" dirty="0" err="1" smtClean="0"/>
              <a:t>getteur</a:t>
            </a:r>
            <a:r>
              <a:rPr lang="fr-BE" dirty="0" smtClean="0"/>
              <a:t> "</a:t>
            </a:r>
            <a:r>
              <a:rPr lang="fr-BE" dirty="0"/>
              <a:t>spécial vue</a:t>
            </a:r>
            <a:r>
              <a:rPr lang="fr-BE" dirty="0" smtClean="0"/>
              <a:t>" dans </a:t>
            </a:r>
            <a:r>
              <a:rPr lang="fr-BE" dirty="0"/>
              <a:t>la </a:t>
            </a:r>
            <a:r>
              <a:rPr lang="fr-BE" dirty="0" smtClean="0"/>
              <a:t>classe</a:t>
            </a:r>
            <a:br>
              <a:rPr lang="fr-BE" dirty="0" smtClean="0"/>
            </a:br>
            <a:r>
              <a:rPr lang="en-US" sz="1800" dirty="0" smtClean="0"/>
              <a:t>	public </a:t>
            </a:r>
            <a:r>
              <a:rPr lang="en-US" sz="1800" dirty="0"/>
              <a:t>function </a:t>
            </a:r>
            <a:r>
              <a:rPr lang="en-US" sz="1800" dirty="0" err="1">
                <a:solidFill>
                  <a:srgbClr val="00B050"/>
                </a:solidFill>
              </a:rPr>
              <a:t>html_titre</a:t>
            </a:r>
            <a:r>
              <a:rPr lang="en-US" sz="1800" dirty="0"/>
              <a:t>(){</a:t>
            </a:r>
          </a:p>
          <a:p>
            <a:pPr marL="457200" lvl="1" indent="0">
              <a:buNone/>
            </a:pPr>
            <a:r>
              <a:rPr lang="en-US" sz="1800" dirty="0"/>
              <a:t>		return </a:t>
            </a:r>
            <a:r>
              <a:rPr lang="en-US" sz="1800" dirty="0" err="1">
                <a:solidFill>
                  <a:srgbClr val="00B050"/>
                </a:solidFill>
              </a:rPr>
              <a:t>htmlspecialchars</a:t>
            </a:r>
            <a:r>
              <a:rPr lang="en-US" sz="1800" dirty="0">
                <a:solidFill>
                  <a:srgbClr val="00B050"/>
                </a:solidFill>
              </a:rPr>
              <a:t>(</a:t>
            </a:r>
            <a:r>
              <a:rPr lang="en-US" sz="1800" dirty="0"/>
              <a:t>$this-&gt;_</a:t>
            </a:r>
            <a:r>
              <a:rPr lang="en-US" sz="1800" dirty="0" err="1"/>
              <a:t>titre</a:t>
            </a:r>
            <a:r>
              <a:rPr lang="en-US" sz="1800" dirty="0">
                <a:solidFill>
                  <a:srgbClr val="00B050"/>
                </a:solidFill>
              </a:rPr>
              <a:t>)</a:t>
            </a:r>
            <a:r>
              <a:rPr lang="en-US" sz="1800" dirty="0"/>
              <a:t>;</a:t>
            </a:r>
          </a:p>
          <a:p>
            <a:pPr marL="457200" lvl="1" indent="0">
              <a:buNone/>
            </a:pPr>
            <a:r>
              <a:rPr lang="en-US" sz="1800" dirty="0"/>
              <a:t>	}</a:t>
            </a:r>
          </a:p>
          <a:p>
            <a:pPr lvl="1"/>
            <a:r>
              <a:rPr lang="fr-BE" dirty="0" smtClean="0"/>
              <a:t>Dans la vue, utiliser le </a:t>
            </a:r>
            <a:r>
              <a:rPr lang="fr-BE" i="1" dirty="0" err="1" smtClean="0"/>
              <a:t>getteur</a:t>
            </a:r>
            <a:r>
              <a:rPr lang="fr-BE" dirty="0" smtClean="0"/>
              <a:t> "spécial vue" </a:t>
            </a:r>
          </a:p>
          <a:p>
            <a:pPr marL="457200" lvl="1" indent="0">
              <a:buNone/>
            </a:pPr>
            <a:r>
              <a:rPr lang="fr-BE" sz="1800" dirty="0" smtClean="0"/>
              <a:t>	&lt;?</a:t>
            </a:r>
            <a:r>
              <a:rPr lang="fr-BE" sz="1800" dirty="0" err="1"/>
              <a:t>php</a:t>
            </a:r>
            <a:r>
              <a:rPr lang="fr-BE" sz="1800" dirty="0"/>
              <a:t> </a:t>
            </a:r>
            <a:r>
              <a:rPr lang="fr-BE" sz="1800" dirty="0" err="1">
                <a:solidFill>
                  <a:srgbClr val="00B050"/>
                </a:solidFill>
              </a:rPr>
              <a:t>echo</a:t>
            </a:r>
            <a:r>
              <a:rPr lang="fr-BE" sz="1800" dirty="0"/>
              <a:t> $</a:t>
            </a:r>
            <a:r>
              <a:rPr lang="fr-BE" sz="1800" dirty="0" err="1"/>
              <a:t>tablivres</a:t>
            </a:r>
            <a:r>
              <a:rPr lang="fr-BE" sz="1800" dirty="0"/>
              <a:t>[$i]</a:t>
            </a:r>
            <a:r>
              <a:rPr lang="fr-BE" sz="1800" dirty="0">
                <a:solidFill>
                  <a:srgbClr val="00B050"/>
                </a:solidFill>
              </a:rPr>
              <a:t>-&gt;</a:t>
            </a:r>
            <a:r>
              <a:rPr lang="fr-BE" sz="1800" dirty="0" err="1">
                <a:solidFill>
                  <a:srgbClr val="00B050"/>
                </a:solidFill>
              </a:rPr>
              <a:t>html_titre</a:t>
            </a:r>
            <a:r>
              <a:rPr lang="fr-BE" sz="1800" dirty="0">
                <a:solidFill>
                  <a:srgbClr val="00B050"/>
                </a:solidFill>
              </a:rPr>
              <a:t>() </a:t>
            </a:r>
            <a:r>
              <a:rPr lang="fr-BE" sz="1800" dirty="0" smtClean="0"/>
              <a:t>?&gt;</a:t>
            </a:r>
            <a:endParaRPr lang="fr-BE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Semaine 3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AFCDDEB0-A2A3-4CD8-8ECE-9986E158850C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0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066800"/>
          </a:xfrm>
        </p:spPr>
        <p:txBody>
          <a:bodyPr/>
          <a:lstStyle/>
          <a:p>
            <a:r>
              <a:rPr lang="fr-FR" sz="3600" dirty="0" smtClean="0"/>
              <a:t>Protection </a:t>
            </a:r>
            <a:r>
              <a:rPr lang="fr-FR" sz="3600" dirty="0"/>
              <a:t>de la faille XSS </a:t>
            </a:r>
            <a:r>
              <a:rPr lang="fr-FR" sz="3600" u="sng" dirty="0"/>
              <a:t>à </a:t>
            </a:r>
            <a:r>
              <a:rPr lang="fr-FR" sz="3600" u="sng" dirty="0" smtClean="0"/>
              <a:t>l'affichage</a:t>
            </a:r>
            <a:endParaRPr lang="fr-BE" sz="36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953000"/>
          </a:xfrm>
        </p:spPr>
        <p:txBody>
          <a:bodyPr/>
          <a:lstStyle/>
          <a:p>
            <a:r>
              <a:rPr lang="fr-BE" dirty="0" smtClean="0"/>
              <a:t>Utilisation </a:t>
            </a:r>
            <a:r>
              <a:rPr lang="fr-BE" dirty="0"/>
              <a:t>d'</a:t>
            </a:r>
            <a:r>
              <a:rPr lang="fr-BE" dirty="0" err="1"/>
              <a:t>htmlspecialchars</a:t>
            </a:r>
            <a:r>
              <a:rPr lang="fr-BE" dirty="0"/>
              <a:t> </a:t>
            </a:r>
            <a:br>
              <a:rPr lang="fr-BE" dirty="0"/>
            </a:br>
            <a:r>
              <a:rPr lang="fr-BE" dirty="0"/>
              <a:t>dans le contrôleur, pour une vue</a:t>
            </a:r>
          </a:p>
          <a:p>
            <a:pPr lvl="1"/>
            <a:r>
              <a:rPr lang="fr-BE" dirty="0" smtClean="0"/>
              <a:t>Dans le contrôleur</a:t>
            </a:r>
            <a:br>
              <a:rPr lang="fr-BE" dirty="0" smtClean="0"/>
            </a:br>
            <a:r>
              <a:rPr lang="en-US" sz="1800" dirty="0" smtClean="0"/>
              <a:t>	</a:t>
            </a:r>
            <a:r>
              <a:rPr lang="fr-BE" sz="1800" dirty="0" smtClean="0"/>
              <a:t>$</a:t>
            </a:r>
            <a:r>
              <a:rPr lang="fr-BE" sz="1800" dirty="0" err="1"/>
              <a:t>html_motcle</a:t>
            </a:r>
            <a:r>
              <a:rPr lang="fr-BE" sz="1800" dirty="0"/>
              <a:t>=</a:t>
            </a:r>
            <a:r>
              <a:rPr lang="fr-BE" sz="1800" dirty="0" err="1">
                <a:solidFill>
                  <a:srgbClr val="00B050"/>
                </a:solidFill>
              </a:rPr>
              <a:t>htmlspecialchars</a:t>
            </a:r>
            <a:r>
              <a:rPr lang="fr-BE" sz="1800" dirty="0">
                <a:solidFill>
                  <a:srgbClr val="00B050"/>
                </a:solidFill>
              </a:rPr>
              <a:t>(</a:t>
            </a:r>
            <a:r>
              <a:rPr lang="fr-BE" sz="1800" dirty="0"/>
              <a:t>$_POST['keyword</a:t>
            </a:r>
            <a:r>
              <a:rPr lang="fr-BE" sz="1800" dirty="0" smtClean="0"/>
              <a:t>']</a:t>
            </a:r>
            <a:r>
              <a:rPr lang="fr-BE" sz="1800" dirty="0" smtClean="0">
                <a:solidFill>
                  <a:srgbClr val="00B050"/>
                </a:solidFill>
              </a:rPr>
              <a:t>)</a:t>
            </a:r>
            <a:r>
              <a:rPr lang="fr-BE" sz="1800" dirty="0" smtClean="0"/>
              <a:t>;</a:t>
            </a:r>
            <a:endParaRPr lang="en-US" sz="1800" dirty="0" smtClean="0"/>
          </a:p>
          <a:p>
            <a:pPr lvl="1"/>
            <a:r>
              <a:rPr lang="fr-BE" dirty="0" smtClean="0"/>
              <a:t>Dans la vue</a:t>
            </a:r>
          </a:p>
          <a:p>
            <a:pPr marL="457200" lvl="1" indent="0">
              <a:buNone/>
            </a:pPr>
            <a:r>
              <a:rPr lang="fr-BE" sz="1800" dirty="0" smtClean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input type="text" name="keyword"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                          value</a:t>
            </a:r>
            <a:r>
              <a:rPr lang="en-US" sz="1800" dirty="0"/>
              <a:t>="&lt;?</a:t>
            </a:r>
            <a:r>
              <a:rPr lang="en-US" sz="1800" dirty="0" err="1"/>
              <a:t>php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echo $</a:t>
            </a:r>
            <a:r>
              <a:rPr lang="en-US" sz="1800" dirty="0" err="1">
                <a:solidFill>
                  <a:srgbClr val="00B050"/>
                </a:solidFill>
              </a:rPr>
              <a:t>html_motcle</a:t>
            </a:r>
            <a:r>
              <a:rPr lang="en-US" sz="1800" dirty="0"/>
              <a:t> </a:t>
            </a:r>
            <a:r>
              <a:rPr lang="en-US" sz="1800" dirty="0" smtClean="0"/>
              <a:t>?&gt;"/&gt;</a:t>
            </a:r>
            <a:endParaRPr lang="fr-BE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Semaine 3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AFCDDEB0-A2A3-4CD8-8ECE-9986E158850C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82000" cy="1066800"/>
          </a:xfrm>
        </p:spPr>
        <p:txBody>
          <a:bodyPr/>
          <a:lstStyle/>
          <a:p>
            <a:r>
              <a:rPr lang="fr-BE" sz="4000" dirty="0" smtClean="0"/>
              <a:t>Autres précisions</a:t>
            </a:r>
            <a:endParaRPr lang="fr-BE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Utilisons les fonctions </a:t>
            </a:r>
            <a:r>
              <a:rPr lang="fr-FR" dirty="0" err="1" smtClean="0">
                <a:solidFill>
                  <a:srgbClr val="00B050"/>
                </a:solidFill>
              </a:rPr>
              <a:t>prepare</a:t>
            </a:r>
            <a:r>
              <a:rPr lang="fr-FR" dirty="0" smtClean="0"/>
              <a:t>, </a:t>
            </a:r>
            <a:r>
              <a:rPr lang="fr-FR" dirty="0" err="1" smtClean="0"/>
              <a:t>bindValue</a:t>
            </a:r>
            <a:r>
              <a:rPr lang="fr-FR" dirty="0" smtClean="0"/>
              <a:t> et </a:t>
            </a:r>
            <a:r>
              <a:rPr lang="fr-FR" dirty="0" err="1" smtClean="0">
                <a:solidFill>
                  <a:srgbClr val="00B050"/>
                </a:solidFill>
              </a:rPr>
              <a:t>execute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smtClean="0"/>
              <a:t>pour </a:t>
            </a:r>
            <a:r>
              <a:rPr lang="fr-FR" dirty="0" smtClean="0">
                <a:solidFill>
                  <a:srgbClr val="00B050"/>
                </a:solidFill>
              </a:rPr>
              <a:t>tous</a:t>
            </a:r>
            <a:r>
              <a:rPr lang="fr-FR" dirty="0" smtClean="0"/>
              <a:t> les types de requêtes SQL </a:t>
            </a:r>
          </a:p>
          <a:p>
            <a:pPr lvl="1"/>
            <a:r>
              <a:rPr lang="fr-FR" dirty="0" smtClean="0"/>
              <a:t>Y compris le </a:t>
            </a:r>
            <a:r>
              <a:rPr lang="fr-FR" dirty="0" smtClean="0">
                <a:solidFill>
                  <a:srgbClr val="00B050"/>
                </a:solidFill>
              </a:rPr>
              <a:t>SELECT </a:t>
            </a:r>
          </a:p>
          <a:p>
            <a:r>
              <a:rPr lang="fr-BE" dirty="0"/>
              <a:t>Faisons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>
                <a:solidFill>
                  <a:srgbClr val="00B050"/>
                </a:solidFill>
              </a:rPr>
              <a:t>appel à </a:t>
            </a:r>
            <a:r>
              <a:rPr lang="fr-BE" dirty="0" err="1">
                <a:solidFill>
                  <a:srgbClr val="00B050"/>
                </a:solidFill>
              </a:rPr>
              <a:t>Db</a:t>
            </a:r>
            <a:r>
              <a:rPr lang="fr-BE" dirty="0">
                <a:solidFill>
                  <a:srgbClr val="00B050"/>
                </a:solidFill>
              </a:rPr>
              <a:t>::</a:t>
            </a:r>
            <a:r>
              <a:rPr lang="fr-BE" dirty="0" err="1">
                <a:solidFill>
                  <a:srgbClr val="00B050"/>
                </a:solidFill>
              </a:rPr>
              <a:t>getInstance</a:t>
            </a:r>
            <a:r>
              <a:rPr lang="fr-BE" dirty="0">
                <a:solidFill>
                  <a:srgbClr val="00B050"/>
                </a:solidFill>
              </a:rPr>
              <a:t>() une seule fois </a:t>
            </a:r>
            <a:r>
              <a:rPr lang="fr-BE" dirty="0"/>
              <a:t>dans le contrôleur maître</a:t>
            </a:r>
          </a:p>
          <a:p>
            <a:pPr lvl="1"/>
            <a:r>
              <a:rPr lang="fr-BE" dirty="0"/>
              <a:t>Meilleure modularité des couches M et C</a:t>
            </a:r>
          </a:p>
          <a:p>
            <a:endParaRPr lang="fr-BE" dirty="0">
              <a:solidFill>
                <a:srgbClr val="00B05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Semaine 3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AFCDDEB0-A2A3-4CD8-8ECE-9986E158850C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29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</a:rPr>
              <a:t>Cours 4</a:t>
            </a:r>
            <a:endParaRPr lang="fr-FR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8200"/>
            <a:ext cx="7924800" cy="1295400"/>
          </a:xfrm>
        </p:spPr>
        <p:txBody>
          <a:bodyPr/>
          <a:lstStyle/>
          <a:p>
            <a:pPr eaLnBrk="1" hangingPunct="1"/>
            <a:r>
              <a:rPr lang="fr-FR" smtClean="0"/>
              <a:t>Cours de PHP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10000"/>
            <a:ext cx="5715000" cy="3048000"/>
          </a:xfrm>
        </p:spPr>
        <p:txBody>
          <a:bodyPr/>
          <a:lstStyle/>
          <a:p>
            <a:pPr eaLnBrk="1" hangingPunct="1"/>
            <a:r>
              <a:rPr lang="fr-FR" dirty="0" smtClean="0"/>
              <a:t>Jean-Luc Collinet</a:t>
            </a:r>
          </a:p>
          <a:p>
            <a:pPr eaLnBrk="1" hangingPunct="1"/>
            <a:endParaRPr lang="fr-BE" sz="2000" dirty="0" smtClean="0"/>
          </a:p>
          <a:p>
            <a:pPr eaLnBrk="1" hangingPunct="1"/>
            <a:endParaRPr lang="fr-FR" sz="3600" dirty="0" smtClean="0"/>
          </a:p>
          <a:p>
            <a:pPr eaLnBrk="1" hangingPunct="1">
              <a:lnSpc>
                <a:spcPct val="90000"/>
              </a:lnSpc>
            </a:pPr>
            <a:r>
              <a:rPr lang="fr-FR" sz="2000" dirty="0">
                <a:latin typeface="Comic Sans MS" pitchFamily="66" charset="0"/>
                <a:hlinkClick r:id="rId3"/>
              </a:rPr>
              <a:t>Haute École Léonard de Vinci : Paul Lambin</a:t>
            </a:r>
            <a:endParaRPr lang="fr-FR" sz="20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1800" dirty="0">
                <a:latin typeface="Comic Sans MS" pitchFamily="66" charset="0"/>
              </a:rPr>
              <a:t>Bloc 1 du Bac en Informatique</a:t>
            </a:r>
          </a:p>
        </p:txBody>
      </p:sp>
      <p:pic>
        <p:nvPicPr>
          <p:cNvPr id="5127" name="Picture 7" descr="elephpant_recherch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1360488"/>
            <a:ext cx="25146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31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quoi servent les « </a:t>
            </a:r>
            <a:r>
              <a:rPr lang="fr-FR" i="1" dirty="0" err="1" smtClean="0"/>
              <a:t>regex</a:t>
            </a:r>
            <a:r>
              <a:rPr lang="fr-FR" dirty="0" smtClean="0"/>
              <a:t> »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Valider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de l’information </a:t>
            </a:r>
            <a:r>
              <a:rPr lang="fr-FR" dirty="0" smtClean="0"/>
              <a:t>donnée sous forme de chaîne de caractères</a:t>
            </a:r>
          </a:p>
          <a:p>
            <a:pPr marL="0" indent="0">
              <a:buNone/>
            </a:pPr>
            <a:r>
              <a:rPr lang="fr-FR" dirty="0" smtClean="0"/>
              <a:t>XOR </a:t>
            </a:r>
            <a:r>
              <a:rPr lang="fr-FR" sz="1400" dirty="0" smtClean="0">
                <a:solidFill>
                  <a:srgbClr val="FF0000"/>
                </a:solidFill>
              </a:rPr>
              <a:t>(ne pas faire les 2 en même temps)</a:t>
            </a:r>
          </a:p>
          <a:p>
            <a:r>
              <a:rPr lang="fr-FR" dirty="0" err="1" smtClean="0">
                <a:solidFill>
                  <a:srgbClr val="00B050"/>
                </a:solidFill>
              </a:rPr>
              <a:t>Parser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smtClean="0"/>
              <a:t>une chaîne de caractères </a:t>
            </a:r>
            <a:r>
              <a:rPr lang="fr-FR" dirty="0" smtClean="0">
                <a:solidFill>
                  <a:srgbClr val="00B050"/>
                </a:solidFill>
              </a:rPr>
              <a:t>pour y capturer de l’information</a:t>
            </a:r>
          </a:p>
          <a:p>
            <a:endParaRPr lang="fr-FR" dirty="0"/>
          </a:p>
          <a:p>
            <a:r>
              <a:rPr lang="fr-FR" dirty="0" smtClean="0">
                <a:solidFill>
                  <a:srgbClr val="FF0000"/>
                </a:solidFill>
              </a:rPr>
              <a:t>Il est tout à fait déconseillé de </a:t>
            </a:r>
            <a:r>
              <a:rPr lang="fr-FR" dirty="0" err="1" smtClean="0">
                <a:solidFill>
                  <a:srgbClr val="FF0000"/>
                </a:solidFill>
              </a:rPr>
              <a:t>parser</a:t>
            </a:r>
            <a:r>
              <a:rPr lang="fr-FR" dirty="0" smtClean="0">
                <a:solidFill>
                  <a:srgbClr val="FF0000"/>
                </a:solidFill>
              </a:rPr>
              <a:t> de l’HTML avec les </a:t>
            </a:r>
            <a:r>
              <a:rPr lang="fr-FR" dirty="0" err="1" smtClean="0">
                <a:solidFill>
                  <a:srgbClr val="FF0000"/>
                </a:solidFill>
              </a:rPr>
              <a:t>regex</a:t>
            </a:r>
            <a:r>
              <a:rPr lang="fr-FR" dirty="0" smtClean="0">
                <a:solidFill>
                  <a:srgbClr val="FF0000"/>
                </a:solidFill>
              </a:rPr>
              <a:t> !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Cours 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AFCDDEB0-A2A3-4CD8-8ECE-9986E158850C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24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</a:rPr>
              <a:t>Cours 4</a:t>
            </a:r>
            <a:endParaRPr lang="fr-FR" dirty="0" smtClean="0"/>
          </a:p>
        </p:txBody>
      </p:sp>
      <p:sp>
        <p:nvSpPr>
          <p:cNvPr id="512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defRPr/>
            </a:pPr>
            <a:r>
              <a:rPr lang="fr-FR" dirty="0">
                <a:latin typeface="Comic Sans MS" pitchFamily="66" charset="0"/>
                <a:cs typeface="+mn-cs"/>
              </a:rPr>
              <a:t>BINV-1050</a:t>
            </a:r>
          </a:p>
        </p:txBody>
      </p:sp>
      <p:sp>
        <p:nvSpPr>
          <p:cNvPr id="512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smtClean="0">
                <a:latin typeface="Comic Sans MS" pitchFamily="66" charset="0"/>
              </a:rPr>
              <a:t>Diapositive </a:t>
            </a:r>
            <a:fld id="{E997413C-BFFC-4D4A-B472-5EDE015AEE28}" type="slidenum">
              <a:rPr lang="fr-FR" smtClean="0">
                <a:latin typeface="Comic Sans MS" pitchFamily="66" charset="0"/>
              </a:rPr>
              <a:pPr/>
              <a:t>8</a:t>
            </a:fld>
            <a:endParaRPr lang="fr-FR" smtClean="0">
              <a:latin typeface="Comic Sans MS" pitchFamily="66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Expressions régulières</a:t>
            </a:r>
            <a:endParaRPr lang="fr-FR" smtClean="0"/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648200"/>
          </a:xfrm>
        </p:spPr>
        <p:txBody>
          <a:bodyPr/>
          <a:lstStyle/>
          <a:p>
            <a:pPr eaLnBrk="1" hangingPunct="1"/>
            <a:r>
              <a:rPr lang="fr-FR" dirty="0" smtClean="0">
                <a:solidFill>
                  <a:srgbClr val="00B050"/>
                </a:solidFill>
              </a:rPr>
              <a:t>Définir un ensemble de caractères</a:t>
            </a:r>
          </a:p>
          <a:p>
            <a:pPr eaLnBrk="1" hangingPunct="1"/>
            <a:r>
              <a:rPr lang="fr-FR" dirty="0" smtClean="0"/>
              <a:t>Définir un ensemble de mots</a:t>
            </a:r>
          </a:p>
          <a:p>
            <a:pPr eaLnBrk="1" hangingPunct="1"/>
            <a:r>
              <a:rPr lang="fr-FR" dirty="0" smtClean="0">
                <a:solidFill>
                  <a:srgbClr val="00B050"/>
                </a:solidFill>
              </a:rPr>
              <a:t>PCRE</a:t>
            </a:r>
          </a:p>
          <a:p>
            <a:pPr lvl="1" eaLnBrk="1" hangingPunct="1"/>
            <a:r>
              <a:rPr lang="fr-FR" dirty="0" smtClean="0"/>
              <a:t>Perl Compatible Regular Expression</a:t>
            </a:r>
          </a:p>
          <a:p>
            <a:pPr eaLnBrk="1" hangingPunct="1"/>
            <a:r>
              <a:rPr lang="fr-BE" dirty="0"/>
              <a:t>A</a:t>
            </a:r>
            <a:r>
              <a:rPr lang="fr-BE" dirty="0" smtClean="0"/>
              <a:t>doptées </a:t>
            </a:r>
            <a:r>
              <a:rPr lang="fr-BE" dirty="0"/>
              <a:t>dans </a:t>
            </a:r>
            <a:r>
              <a:rPr lang="fr-BE" dirty="0" smtClean="0"/>
              <a:t>plusieurs </a:t>
            </a:r>
            <a:r>
              <a:rPr lang="fr-BE" dirty="0"/>
              <a:t>langages de </a:t>
            </a:r>
            <a:r>
              <a:rPr lang="fr-BE" dirty="0" smtClean="0"/>
              <a:t>programmation</a:t>
            </a:r>
          </a:p>
          <a:p>
            <a:pPr eaLnBrk="1" hangingPunct="1"/>
            <a:r>
              <a:rPr lang="fr-BE" dirty="0" smtClean="0"/>
              <a:t>Syntaxe plus puissante et plus flexible que les expressions standards POSIX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dirty="0">
                <a:latin typeface="Comic Sans MS" pitchFamily="66" charset="0"/>
              </a:rPr>
              <a:t>Cours 4</a:t>
            </a:r>
            <a:endParaRPr lang="fr-FR" dirty="0" smtClean="0"/>
          </a:p>
        </p:txBody>
      </p:sp>
      <p:sp>
        <p:nvSpPr>
          <p:cNvPr id="512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defRPr/>
            </a:pPr>
            <a:r>
              <a:rPr lang="fr-FR" dirty="0">
                <a:latin typeface="Comic Sans MS" pitchFamily="66" charset="0"/>
                <a:cs typeface="+mn-cs"/>
              </a:rPr>
              <a:t>BINV-1050</a:t>
            </a:r>
          </a:p>
        </p:txBody>
      </p:sp>
      <p:sp>
        <p:nvSpPr>
          <p:cNvPr id="512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fr-FR" smtClean="0">
                <a:latin typeface="Comic Sans MS" pitchFamily="66" charset="0"/>
              </a:rPr>
              <a:t>Diapositive </a:t>
            </a:r>
            <a:fld id="{E997413C-BFFC-4D4A-B472-5EDE015AEE28}" type="slidenum">
              <a:rPr lang="fr-FR" smtClean="0">
                <a:latin typeface="Comic Sans MS" pitchFamily="66" charset="0"/>
              </a:rPr>
              <a:pPr/>
              <a:t>9</a:t>
            </a:fld>
            <a:endParaRPr lang="fr-FR" smtClean="0">
              <a:latin typeface="Comic Sans MS" pitchFamily="66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Expressions de base</a:t>
            </a:r>
            <a:endParaRPr lang="fr-BE" dirty="0"/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686800" cy="4648200"/>
          </a:xfrm>
        </p:spPr>
        <p:txBody>
          <a:bodyPr/>
          <a:lstStyle/>
          <a:p>
            <a:pPr eaLnBrk="1" hangingPunct="1"/>
            <a:r>
              <a:rPr lang="fr-BE" dirty="0" smtClean="0"/>
              <a:t> </a:t>
            </a:r>
            <a:r>
              <a:rPr lang="fr-B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BE" dirty="0" smtClean="0"/>
              <a:t>http	: </a:t>
            </a:r>
            <a:r>
              <a:rPr lang="fr-BE" sz="3000" dirty="0"/>
              <a:t>une chaîne </a:t>
            </a:r>
            <a:r>
              <a:rPr lang="fr-BE" sz="3000" dirty="0">
                <a:solidFill>
                  <a:srgbClr val="00B050"/>
                </a:solidFill>
              </a:rPr>
              <a:t>qui commence par </a:t>
            </a:r>
            <a:r>
              <a:rPr lang="fr-BE" sz="2400" dirty="0"/>
              <a:t>http</a:t>
            </a:r>
          </a:p>
          <a:p>
            <a:pPr eaLnBrk="1" hangingPunct="1"/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dirty="0"/>
              <a:t> 	: </a:t>
            </a:r>
            <a:r>
              <a:rPr lang="fr-BE" sz="3000" dirty="0"/>
              <a:t>une chaîne </a:t>
            </a:r>
            <a:r>
              <a:rPr lang="fr-BE" sz="3000" dirty="0">
                <a:solidFill>
                  <a:srgbClr val="00B050"/>
                </a:solidFill>
              </a:rPr>
              <a:t>qui finit par </a:t>
            </a:r>
            <a:r>
              <a:rPr lang="fr-BE" sz="2400" dirty="0" err="1" smtClean="0"/>
              <a:t>be</a:t>
            </a:r>
            <a:endParaRPr lang="fr-BE" sz="2400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smtClean="0"/>
              <a:t>	: </a:t>
            </a:r>
            <a:r>
              <a:rPr lang="fr-BE" sz="3000" dirty="0" smtClean="0">
                <a:solidFill>
                  <a:srgbClr val="00B050"/>
                </a:solidFill>
              </a:rPr>
              <a:t>un caractère</a:t>
            </a:r>
            <a:r>
              <a:rPr lang="fr-BE" sz="3000" dirty="0" smtClean="0"/>
              <a:t>, </a:t>
            </a:r>
            <a:r>
              <a:rPr lang="fr-BE" sz="2400" dirty="0" smtClean="0"/>
              <a:t>n’importe lequel</a:t>
            </a:r>
            <a:endParaRPr lang="fr-FR" sz="2400" dirty="0" smtClean="0"/>
          </a:p>
          <a:p>
            <a:pPr eaLnBrk="1" hangingPunct="1"/>
            <a:r>
              <a:rPr lang="fr-BE" dirty="0" smtClean="0"/>
              <a:t>[a-z] 	: </a:t>
            </a:r>
            <a:r>
              <a:rPr lang="fr-BE" sz="3000" dirty="0" smtClean="0"/>
              <a:t>toutes les lettres minuscules </a:t>
            </a:r>
            <a:r>
              <a:rPr lang="fr-BE" sz="2400" dirty="0" smtClean="0"/>
              <a:t>de</a:t>
            </a:r>
            <a:r>
              <a:rPr lang="fr-BE" sz="3000" dirty="0" smtClean="0"/>
              <a:t> </a:t>
            </a:r>
            <a:r>
              <a:rPr lang="fr-BE" sz="2400" dirty="0" smtClean="0"/>
              <a:t>a à z</a:t>
            </a:r>
          </a:p>
          <a:p>
            <a:pPr eaLnBrk="1" hangingPunct="1"/>
            <a:r>
              <a:rPr lang="fr-BE" dirty="0" smtClean="0"/>
              <a:t>[A-Z] 	: </a:t>
            </a:r>
            <a:r>
              <a:rPr lang="fr-BE" sz="3000" dirty="0" smtClean="0"/>
              <a:t>toutes les lettres majuscules </a:t>
            </a:r>
            <a:r>
              <a:rPr lang="fr-BE" sz="2400" dirty="0" smtClean="0"/>
              <a:t>de</a:t>
            </a:r>
            <a:r>
              <a:rPr lang="fr-BE" sz="3000" dirty="0" smtClean="0"/>
              <a:t> </a:t>
            </a:r>
            <a:r>
              <a:rPr lang="fr-BE" sz="2400" dirty="0" smtClean="0"/>
              <a:t>A à Z</a:t>
            </a:r>
          </a:p>
          <a:p>
            <a:pPr eaLnBrk="1" hangingPunct="1"/>
            <a:r>
              <a:rPr lang="fr-BE" dirty="0" smtClean="0"/>
              <a:t>[0-9] 	: </a:t>
            </a:r>
            <a:r>
              <a:rPr lang="fr-BE" sz="3000" dirty="0" smtClean="0"/>
              <a:t>tous les chiffres </a:t>
            </a:r>
            <a:r>
              <a:rPr lang="fr-BE" sz="2400" dirty="0" smtClean="0"/>
              <a:t>de</a:t>
            </a:r>
            <a:r>
              <a:rPr lang="fr-BE" sz="3000" dirty="0" smtClean="0"/>
              <a:t> </a:t>
            </a:r>
            <a:r>
              <a:rPr lang="fr-BE" sz="2400" dirty="0" smtClean="0"/>
              <a:t>0 à 9</a:t>
            </a:r>
          </a:p>
          <a:p>
            <a:pPr eaLnBrk="1" hangingPunct="1"/>
            <a:endParaRPr lang="fr-FR" sz="3000" dirty="0"/>
          </a:p>
          <a:p>
            <a:pPr eaLnBrk="1" hangingPunct="1"/>
            <a:r>
              <a:rPr lang="fr-FR" sz="3000" dirty="0" smtClean="0"/>
              <a:t>Nous allons </a:t>
            </a:r>
            <a:r>
              <a:rPr lang="fr-FR" sz="3000" dirty="0" smtClean="0">
                <a:solidFill>
                  <a:srgbClr val="00B050"/>
                </a:solidFill>
              </a:rPr>
              <a:t>toujours écrire un </a:t>
            </a:r>
            <a:r>
              <a:rPr lang="fr-FR" sz="3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fr-FR" sz="3000" dirty="0" smtClean="0">
                <a:solidFill>
                  <a:srgbClr val="00B050"/>
                </a:solidFill>
              </a:rPr>
              <a:t> et un </a:t>
            </a:r>
            <a:r>
              <a:rPr lang="fr-FR" sz="3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fr-BE" sz="3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9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NT">
  <a:themeElements>
    <a:clrScheme name="BLUEPRN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NT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PR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PRNT 2">
    <a:dk1>
      <a:srgbClr val="40458C"/>
    </a:dk1>
    <a:lt1>
      <a:srgbClr val="FFFFFF"/>
    </a:lt1>
    <a:dk2>
      <a:srgbClr val="9900CC"/>
    </a:dk2>
    <a:lt2>
      <a:srgbClr val="1B285F"/>
    </a:lt2>
    <a:accent1>
      <a:srgbClr val="ECD882"/>
    </a:accent1>
    <a:accent2>
      <a:srgbClr val="B2B2B2"/>
    </a:accent2>
    <a:accent3>
      <a:srgbClr val="FFFFFF"/>
    </a:accent3>
    <a:accent4>
      <a:srgbClr val="353A77"/>
    </a:accent4>
    <a:accent5>
      <a:srgbClr val="F4E9C1"/>
    </a:accent5>
    <a:accent6>
      <a:srgbClr val="A1A1A1"/>
    </a:accent6>
    <a:hlink>
      <a:srgbClr val="6F89F7"/>
    </a:hlink>
    <a:folHlink>
      <a:srgbClr val="CFDB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816</Words>
  <Application>Microsoft Office PowerPoint</Application>
  <PresentationFormat>Affichage à l'écran (4:3)</PresentationFormat>
  <Paragraphs>206</Paragraphs>
  <Slides>20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BLUEPRNT</vt:lpstr>
      <vt:lpstr>Solution n°23</vt:lpstr>
      <vt:lpstr>Pour afficher le contenu d’une table</vt:lpstr>
      <vt:lpstr>Protection de la faille XSS à l'affichage</vt:lpstr>
      <vt:lpstr>Protection de la faille XSS à l'affichage</vt:lpstr>
      <vt:lpstr>Autres précisions</vt:lpstr>
      <vt:lpstr>Cours de PHP</vt:lpstr>
      <vt:lpstr>A quoi servent les « regex » ?</vt:lpstr>
      <vt:lpstr>Expressions régulières</vt:lpstr>
      <vt:lpstr>Expressions de base</vt:lpstr>
      <vt:lpstr>Définir un nombre d’occurrence(s)</vt:lpstr>
      <vt:lpstr>Préciser une cardinalité</vt:lpstr>
      <vt:lpstr>^ et caractères entre crochets</vt:lpstr>
      <vt:lpstr>Le OU logique</vt:lpstr>
      <vt:lpstr>Exercices</vt:lpstr>
      <vt:lpstr>Exercices</vt:lpstr>
      <vt:lpstr>Comment valider un mot ?</vt:lpstr>
      <vt:lpstr>Parenthèses capturantes</vt:lpstr>
      <vt:lpstr>L’option i : casse non sensitive</vt:lpstr>
      <vt:lpstr>D’autres moyens de valider…</vt:lpstr>
      <vt:lpstr>Bonne continuation à tous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Jean-Luc</dc:creator>
  <cp:lastModifiedBy>Jean-Luc</cp:lastModifiedBy>
  <cp:revision>192</cp:revision>
  <cp:lastPrinted>1601-01-01T00:00:00Z</cp:lastPrinted>
  <dcterms:created xsi:type="dcterms:W3CDTF">1601-01-01T00:00:00Z</dcterms:created>
  <dcterms:modified xsi:type="dcterms:W3CDTF">2020-02-26T09:24:04Z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