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7" r:id="rId2"/>
    <p:sldId id="285" r:id="rId3"/>
    <p:sldId id="286" r:id="rId4"/>
    <p:sldId id="292" r:id="rId5"/>
    <p:sldId id="287" r:id="rId6"/>
    <p:sldId id="294" r:id="rId7"/>
    <p:sldId id="296" r:id="rId8"/>
    <p:sldId id="290" r:id="rId9"/>
    <p:sldId id="288" r:id="rId10"/>
    <p:sldId id="289" r:id="rId11"/>
    <p:sldId id="291" r:id="rId12"/>
    <p:sldId id="293" r:id="rId13"/>
    <p:sldId id="295" r:id="rId14"/>
    <p:sldId id="284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0000"/>
    <a:srgbClr val="00FF00"/>
    <a:srgbClr val="E3C649"/>
    <a:srgbClr val="8B00BC"/>
    <a:srgbClr val="7C00A8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9" autoAdjust="0"/>
    <p:restoredTop sz="82185" autoAdjust="0"/>
  </p:normalViewPr>
  <p:slideViewPr>
    <p:cSldViewPr>
      <p:cViewPr varScale="1">
        <p:scale>
          <a:sx n="135" d="100"/>
          <a:sy n="135" d="100"/>
        </p:scale>
        <p:origin x="-27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4B2B3EB-957D-495D-A598-07DB2CEBCD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70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558A685D-4A45-43F3-8F67-8DE0480BBA3C}" type="slidenum">
              <a:rPr lang="fr-FR" smtClean="0">
                <a:latin typeface="Arial" charset="0"/>
              </a:rPr>
              <a:pPr eaLnBrk="1" hangingPunct="1"/>
              <a:t>1</a:t>
            </a:fld>
            <a:endParaRPr lang="fr-FR" smtClean="0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sz="1000" dirty="0" smtClean="0"/>
              <a:t>Les concepts de cette semaine sont essentiels pour comprendre comment gérer</a:t>
            </a:r>
            <a:r>
              <a:rPr lang="fr-BE" sz="1000" baseline="0" dirty="0" smtClean="0"/>
              <a:t> le contexte propre à un navigateur client</a:t>
            </a:r>
            <a:r>
              <a:rPr lang="fr-BE" sz="1000" dirty="0" smtClean="0"/>
              <a:t>. </a:t>
            </a:r>
          </a:p>
          <a:p>
            <a:pPr eaLnBrk="1" hangingPunct="1"/>
            <a:endParaRPr lang="fr-BE" sz="1000" dirty="0" smtClean="0"/>
          </a:p>
          <a:p>
            <a:pPr eaLnBrk="1" hangingPunct="1"/>
            <a:r>
              <a:rPr lang="fr-BE" sz="1000" dirty="0" smtClean="0"/>
              <a:t>Vos remarques et suggestions peuvent être envoyées par email à jeanluc.collinet@vinci.be</a:t>
            </a:r>
          </a:p>
          <a:p>
            <a:pPr eaLnBrk="1" hangingPunct="1"/>
            <a:endParaRPr lang="fr-BE" sz="1000" dirty="0" smtClean="0"/>
          </a:p>
          <a:p>
            <a:pPr eaLnBrk="1" hangingPunct="1"/>
            <a:endParaRPr lang="fr-BE" sz="1000" dirty="0" smtClean="0"/>
          </a:p>
          <a:p>
            <a:pPr eaLnBrk="1" hangingPunct="1"/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313478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5336489A-A8D6-4667-9B3A-35AE1C1BD96D}" type="slidenum">
              <a:rPr lang="fr-FR" smtClean="0">
                <a:latin typeface="Arial" charset="0"/>
              </a:rPr>
              <a:pPr eaLnBrk="1" hangingPunct="1"/>
              <a:t>2</a:t>
            </a:fld>
            <a:endParaRPr lang="fr-FR" smtClean="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smtClean="0"/>
              <a:t>Démonstration du site de la semaine 5</a:t>
            </a:r>
          </a:p>
          <a:p>
            <a:pPr eaLnBrk="1" hangingPunct="1">
              <a:buFontTx/>
              <a:buChar char="-"/>
            </a:pPr>
            <a:r>
              <a:rPr lang="fr-BE" smtClean="0"/>
              <a:t>Montrer l’ouverture de plusieurs navigateurs (un client = un navigateur)</a:t>
            </a:r>
          </a:p>
          <a:p>
            <a:pPr eaLnBrk="1" hangingPunct="1">
              <a:buFontTx/>
              <a:buChar char="-"/>
            </a:pPr>
            <a:r>
              <a:rPr lang="fr-BE" smtClean="0"/>
              <a:t>Montrer la solution attendue</a:t>
            </a:r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0450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0905B6FC-000A-4F88-8165-B8108B60FB01}" type="slidenum">
              <a:rPr lang="fr-FR" smtClean="0">
                <a:latin typeface="Arial" charset="0"/>
              </a:rPr>
              <a:pPr eaLnBrk="1" hangingPunct="1"/>
              <a:t>3</a:t>
            </a:fld>
            <a:endParaRPr lang="fr-FR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smtClean="0"/>
              <a:t>Cette fonction initialise également les données de session. </a:t>
            </a:r>
          </a:p>
          <a:p>
            <a:pPr eaLnBrk="1" hangingPunct="1"/>
            <a:r>
              <a:rPr lang="fr-FR" smtClean="0"/>
              <a:t>Si la session existe déjà (elle est alors connue par son identifiant), 'session_start' instancie toutes les variables qui lui sont liées.</a:t>
            </a:r>
          </a:p>
        </p:txBody>
      </p:sp>
    </p:spTree>
    <p:extLst>
      <p:ext uri="{BB962C8B-B14F-4D97-AF65-F5344CB8AC3E}">
        <p14:creationId xmlns:p14="http://schemas.microsoft.com/office/powerpoint/2010/main" val="343967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Scope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2B3EB-957D-495D-A598-07DB2CEBCD1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7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1E4E66-9C50-46EA-912B-6EA725CA1B4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9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BE" smtClean="0"/>
              <a:t>Pour une explication complémentaire : http://www.siteduzero.com/tutoriel-3-38102-la-tamporisation-de-sortie-en-php.html</a:t>
            </a:r>
          </a:p>
          <a:p>
            <a:endParaRPr lang="fr-BE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2E5C4E-A513-48E7-A815-751117BE1CEF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95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L’usage idéal</a:t>
            </a:r>
            <a:r>
              <a:rPr lang="fr-FR" baseline="0" dirty="0" smtClean="0"/>
              <a:t> d’une variable de session est une persistance pour un utilisateur pour l’ensemble du site, pas pour une page en particulier.</a:t>
            </a:r>
          </a:p>
          <a:p>
            <a:r>
              <a:rPr lang="fr-FR" baseline="0" dirty="0" smtClean="0"/>
              <a:t>Un livre stocké en session va exister beaucoup + longtemps </a:t>
            </a:r>
            <a:r>
              <a:rPr lang="fr-FR" baseline="0" smtClean="0"/>
              <a:t>que nécessaire.</a:t>
            </a:r>
          </a:p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2B3EB-957D-495D-A598-07DB2CEBCD1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27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2B3EB-957D-495D-A598-07DB2CEBCD1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0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/>
            <a:fld id="{9110873F-6BFD-4C57-BC06-35F86FF0AC08}" type="slidenum">
              <a:rPr lang="fr-FR" smtClean="0">
                <a:latin typeface="Arial" charset="0"/>
              </a:rPr>
              <a:pPr eaLnBrk="1" hangingPunct="1"/>
              <a:t>14</a:t>
            </a:fld>
            <a:endParaRPr lang="fr-FR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413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" name="Group 70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4" name="Arc 74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5" name="Arc 75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6" name="Arc 76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9" name="Arc 79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0" name="Arc 80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1" name="Arc 81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2" name="Arc 82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15164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5164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1" name="Rectangle 9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</p:spTree>
    <p:extLst>
      <p:ext uri="{BB962C8B-B14F-4D97-AF65-F5344CB8AC3E}">
        <p14:creationId xmlns:p14="http://schemas.microsoft.com/office/powerpoint/2010/main" val="3406096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6371235B-22A0-47A6-99E2-7ED63200057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2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867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753A6F4F-FE84-4069-A68B-3565E64F96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5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E75D3CC7-7B75-43AE-832D-749957899C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8C5F40AC-184D-4A86-BBE4-63FD939E7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13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7BB37A16-8147-4A24-A9BE-9613030B70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46A93E66-F692-401A-BE57-A7E956C5CB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0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CBC275EC-2CB9-449C-B951-E74A6AEAF8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15BA1538-2E8D-42AE-B62D-F50608FA13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35293597-6B8B-4655-B837-6E1B2112EE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-1219200" y="4495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Diapositive </a:t>
            </a:r>
            <a:fld id="{ECECF2A3-86FF-49B4-A5D9-468ED17415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1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9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0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11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  <p:grpSp>
            <p:nvGrpSpPr>
              <p:cNvPr id="105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6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7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  <p:sp>
              <p:nvSpPr>
                <p:cNvPr id="108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r-BE"/>
                </a:p>
              </p:txBody>
            </p:sp>
          </p:grpSp>
        </p:grpSp>
        <p:sp>
          <p:nvSpPr>
            <p:cNvPr id="1034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35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3" name="Rectangle 59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4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5" name="Line 61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6" name="Line 62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7" name="Line 63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grpSp>
          <p:nvGrpSpPr>
            <p:cNvPr id="1036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8" name="Rectangle 65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9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0" name="Line 67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1" name="Line 68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52" name="Line 69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grpSp>
          <p:nvGrpSpPr>
            <p:cNvPr id="1037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3" name="Rectangle 71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5" name="Line 73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6" name="Line 74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7" name="Line 75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  <p:sp>
          <p:nvSpPr>
            <p:cNvPr id="1038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039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40" name="Line 78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1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  <p:sp>
            <p:nvSpPr>
              <p:cNvPr id="1042" name="Arc 80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BE"/>
              </a:p>
            </p:txBody>
          </p:sp>
        </p:grpSp>
      </p:grpSp>
      <p:sp>
        <p:nvSpPr>
          <p:cNvPr id="150609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0610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0611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Semaine 5</a:t>
            </a:r>
          </a:p>
        </p:txBody>
      </p:sp>
      <p:sp>
        <p:nvSpPr>
          <p:cNvPr id="150612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Institut Paul Lambin</a:t>
            </a:r>
          </a:p>
        </p:txBody>
      </p:sp>
      <p:sp>
        <p:nvSpPr>
          <p:cNvPr id="150613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Diapositive </a:t>
            </a:r>
            <a:fld id="{13167CC3-700D-48BC-8342-436EFC9F4B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0614" name="Picture 86" descr="elephpant_blan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0"/>
            <a:ext cx="9286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9" grpId="0"/>
      <p:bldP spid="150610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6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6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B00BC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rgbClr val="383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A129"/>
        </a:buClr>
        <a:buChar char="•"/>
        <a:defRPr sz="2800">
          <a:solidFill>
            <a:srgbClr val="383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383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383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vinci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997252/get-post-from-multiple-checkbox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fr/language.oop5.serialization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5</a:t>
            </a:r>
            <a:endParaRPr lang="fr-FR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924800" cy="1295400"/>
          </a:xfrm>
        </p:spPr>
        <p:txBody>
          <a:bodyPr/>
          <a:lstStyle/>
          <a:p>
            <a:pPr eaLnBrk="1" hangingPunct="1"/>
            <a:r>
              <a:rPr lang="fr-FR" smtClean="0"/>
              <a:t>Cours de PHP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10000"/>
            <a:ext cx="5715000" cy="3048000"/>
          </a:xfrm>
        </p:spPr>
        <p:txBody>
          <a:bodyPr/>
          <a:lstStyle/>
          <a:p>
            <a:pPr eaLnBrk="1" hangingPunct="1"/>
            <a:r>
              <a:rPr lang="fr-FR" dirty="0" smtClean="0"/>
              <a:t>Jean-Luc Collinet</a:t>
            </a:r>
          </a:p>
          <a:p>
            <a:pPr eaLnBrk="1" hangingPunct="1"/>
            <a:endParaRPr lang="fr-BE" sz="2000" dirty="0" smtClean="0"/>
          </a:p>
          <a:p>
            <a:pPr eaLnBrk="1" hangingPunct="1"/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>
                <a:latin typeface="Comic Sans MS" pitchFamily="66" charset="0"/>
                <a:hlinkClick r:id="rId3"/>
              </a:rPr>
              <a:t>Haute École Léonard de Vinci : Paul Lambin</a:t>
            </a:r>
            <a:endParaRPr lang="fr-FR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1800" dirty="0">
                <a:latin typeface="Comic Sans MS" pitchFamily="66" charset="0"/>
              </a:rPr>
              <a:t>Bloc 1 du Bac en Informatique</a:t>
            </a:r>
            <a:endParaRPr lang="fr-FR" sz="1800" dirty="0">
              <a:latin typeface="Comic Sans MS" pitchFamily="66" charset="0"/>
            </a:endParaRPr>
          </a:p>
        </p:txBody>
      </p:sp>
      <p:pic>
        <p:nvPicPr>
          <p:cNvPr id="5127" name="Picture 7" descr="elephpant_recherch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360488"/>
            <a:ext cx="25146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</a:p>
        </p:txBody>
      </p:sp>
      <p:sp>
        <p:nvSpPr>
          <p:cNvPr id="9219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Stocké sur le disque du client</a:t>
            </a:r>
          </a:p>
          <a:p>
            <a:pPr eaLnBrk="1" hangingPunct="1"/>
            <a:r>
              <a:rPr lang="fr-BE" dirty="0" smtClean="0"/>
              <a:t>Pour le créer</a:t>
            </a:r>
          </a:p>
          <a:p>
            <a:pPr lvl="1" eaLnBrk="1" hangingPunct="1"/>
            <a:r>
              <a:rPr lang="fr-BE" dirty="0" err="1" smtClean="0">
                <a:solidFill>
                  <a:srgbClr val="0070C0"/>
                </a:solidFill>
              </a:rPr>
              <a:t>setcookie</a:t>
            </a:r>
            <a:r>
              <a:rPr lang="fr-BE" dirty="0" smtClean="0">
                <a:solidFill>
                  <a:srgbClr val="0070C0"/>
                </a:solidFill>
              </a:rPr>
              <a:t>('nom _</a:t>
            </a:r>
            <a:r>
              <a:rPr lang="fr-BE" dirty="0" err="1" smtClean="0">
                <a:solidFill>
                  <a:srgbClr val="0070C0"/>
                </a:solidFill>
              </a:rPr>
              <a:t>du_cookie</a:t>
            </a:r>
            <a:r>
              <a:rPr lang="fr-BE" dirty="0" smtClean="0">
                <a:solidFill>
                  <a:srgbClr val="0070C0"/>
                </a:solidFill>
              </a:rPr>
              <a:t>', '</a:t>
            </a:r>
            <a:r>
              <a:rPr lang="fr-BE" dirty="0" err="1" smtClean="0">
                <a:solidFill>
                  <a:srgbClr val="0070C0"/>
                </a:solidFill>
              </a:rPr>
              <a:t>sa_valeur</a:t>
            </a:r>
            <a:r>
              <a:rPr lang="fr-BE" dirty="0" smtClean="0">
                <a:solidFill>
                  <a:srgbClr val="0070C0"/>
                </a:solidFill>
              </a:rPr>
              <a:t>', (time() + 3600));</a:t>
            </a:r>
          </a:p>
          <a:p>
            <a:pPr eaLnBrk="1" hangingPunct="1"/>
            <a:r>
              <a:rPr lang="fr-BE" dirty="0" smtClean="0"/>
              <a:t>Pour l’utiliser</a:t>
            </a:r>
          </a:p>
          <a:p>
            <a:pPr lvl="1" eaLnBrk="1" hangingPunct="1"/>
            <a:r>
              <a:rPr lang="fr-BE" dirty="0" smtClean="0">
                <a:solidFill>
                  <a:srgbClr val="0070C0"/>
                </a:solidFill>
              </a:rPr>
              <a:t>$_COOKIE</a:t>
            </a:r>
            <a:r>
              <a:rPr lang="fr-BE" dirty="0">
                <a:solidFill>
                  <a:srgbClr val="0070C0"/>
                </a:solidFill>
              </a:rPr>
              <a:t>['nom _</a:t>
            </a:r>
            <a:r>
              <a:rPr lang="fr-BE" dirty="0" err="1" smtClean="0">
                <a:solidFill>
                  <a:srgbClr val="0070C0"/>
                </a:solidFill>
              </a:rPr>
              <a:t>du_cookie</a:t>
            </a:r>
            <a:r>
              <a:rPr lang="fr-BE" dirty="0" smtClean="0">
                <a:solidFill>
                  <a:srgbClr val="0070C0"/>
                </a:solidFill>
              </a:rPr>
              <a:t>'];</a:t>
            </a:r>
          </a:p>
          <a:p>
            <a:pPr eaLnBrk="1" hangingPunct="1"/>
            <a:r>
              <a:rPr lang="fr-BE" dirty="0" smtClean="0"/>
              <a:t>Pour l’effacer</a:t>
            </a:r>
          </a:p>
          <a:p>
            <a:pPr lvl="1" eaLnBrk="1" hangingPunct="1"/>
            <a:r>
              <a:rPr lang="fr-BE" dirty="0" err="1" smtClean="0">
                <a:solidFill>
                  <a:srgbClr val="0070C0"/>
                </a:solidFill>
              </a:rPr>
              <a:t>setcookie</a:t>
            </a:r>
            <a:r>
              <a:rPr lang="fr-BE" dirty="0">
                <a:solidFill>
                  <a:srgbClr val="0070C0"/>
                </a:solidFill>
              </a:rPr>
              <a:t>('nom _</a:t>
            </a:r>
            <a:r>
              <a:rPr lang="fr-BE" dirty="0" smtClean="0">
                <a:solidFill>
                  <a:srgbClr val="0070C0"/>
                </a:solidFill>
              </a:rPr>
              <a:t>du_cookie','',0);  </a:t>
            </a:r>
          </a:p>
          <a:p>
            <a:pPr eaLnBrk="1" hangingPunct="1"/>
            <a:endParaRPr lang="fr-BE" dirty="0" smtClean="0"/>
          </a:p>
        </p:txBody>
      </p:sp>
      <p:sp>
        <p:nvSpPr>
          <p:cNvPr id="8196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819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819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DDF39EBC-8464-4427-90B7-842B0EA1DF8F}" type="slidenum">
              <a:rPr lang="fr-FR" smtClean="0"/>
              <a:pPr>
                <a:defRPr/>
              </a:pPr>
              <a:t>10</a:t>
            </a:fld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« Headers already sent by »</a:t>
            </a:r>
          </a:p>
        </p:txBody>
      </p:sp>
      <p:sp>
        <p:nvSpPr>
          <p:cNvPr id="10243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4572000"/>
          </a:xfrm>
        </p:spPr>
        <p:txBody>
          <a:bodyPr/>
          <a:lstStyle/>
          <a:p>
            <a:r>
              <a:rPr lang="fr-BE" dirty="0" smtClean="0"/>
              <a:t>Une erreur rencontrée parfois en cas de redirection</a:t>
            </a:r>
          </a:p>
          <a:p>
            <a:r>
              <a:rPr lang="fr-BE" dirty="0" smtClean="0"/>
              <a:t>Du contenu ayant déjà été communiqué au client, il n’est plus possible de rediriger</a:t>
            </a:r>
          </a:p>
          <a:p>
            <a:r>
              <a:rPr lang="fr-BE" dirty="0" smtClean="0"/>
              <a:t>Une solution : </a:t>
            </a:r>
            <a:r>
              <a:rPr lang="fr-BE" dirty="0" smtClean="0">
                <a:solidFill>
                  <a:srgbClr val="00B050"/>
                </a:solidFill>
              </a:rPr>
              <a:t>buffériser</a:t>
            </a:r>
            <a:r>
              <a:rPr lang="fr-BE" dirty="0" smtClean="0"/>
              <a:t> le contenu</a:t>
            </a:r>
          </a:p>
          <a:p>
            <a:pPr lvl="1"/>
            <a:r>
              <a:rPr lang="fr-BE" dirty="0" err="1" smtClean="0">
                <a:solidFill>
                  <a:srgbClr val="0070C0"/>
                </a:solidFill>
              </a:rPr>
              <a:t>ob_start</a:t>
            </a:r>
            <a:r>
              <a:rPr lang="fr-BE" dirty="0" smtClean="0">
                <a:solidFill>
                  <a:srgbClr val="0070C0"/>
                </a:solidFill>
              </a:rPr>
              <a:t>(); </a:t>
            </a:r>
            <a:r>
              <a:rPr lang="fr-BE" dirty="0" smtClean="0"/>
              <a:t>	      à placer au début du script</a:t>
            </a:r>
          </a:p>
          <a:p>
            <a:pPr lvl="1"/>
            <a:r>
              <a:rPr lang="fr-BE" dirty="0" err="1" smtClean="0">
                <a:solidFill>
                  <a:srgbClr val="0070C0"/>
                </a:solidFill>
              </a:rPr>
              <a:t>ob_end_flush</a:t>
            </a:r>
            <a:r>
              <a:rPr lang="fr-BE" dirty="0" smtClean="0">
                <a:solidFill>
                  <a:srgbClr val="0070C0"/>
                </a:solidFill>
              </a:rPr>
              <a:t>();  </a:t>
            </a:r>
            <a:r>
              <a:rPr lang="fr-BE" dirty="0" smtClean="0"/>
              <a:t>à placer à la fin du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53285B76-B8FE-4B82-841A-D7700260D3BC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Démonstration…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P</a:t>
            </a:r>
            <a:r>
              <a:rPr lang="fr-FR" dirty="0" smtClean="0">
                <a:solidFill>
                  <a:srgbClr val="00B050"/>
                </a:solidFill>
              </a:rPr>
              <a:t>ratique</a:t>
            </a:r>
            <a:r>
              <a:rPr lang="fr-FR" dirty="0" smtClean="0"/>
              <a:t> des concepts évoqués</a:t>
            </a:r>
          </a:p>
          <a:p>
            <a:r>
              <a:rPr lang="fr-FR" dirty="0"/>
              <a:t>G</a:t>
            </a:r>
            <a:r>
              <a:rPr lang="fr-FR" dirty="0" smtClean="0"/>
              <a:t>estion des </a:t>
            </a:r>
            <a:r>
              <a:rPr lang="fr-FR" dirty="0" smtClean="0">
                <a:solidFill>
                  <a:srgbClr val="00B050"/>
                </a:solidFill>
              </a:rPr>
              <a:t>cases à cocher</a:t>
            </a:r>
          </a:p>
          <a:p>
            <a:pPr lvl="1"/>
            <a:r>
              <a:rPr lang="fr-BE" dirty="0">
                <a:hlinkClick r:id="rId3"/>
              </a:rPr>
              <a:t>http://</a:t>
            </a:r>
            <a:r>
              <a:rPr lang="fr-BE" dirty="0" smtClean="0">
                <a:hlinkClick r:id="rId3"/>
              </a:rPr>
              <a:t>stackoverflow.com/questions/4997252/get-post-from-multiple-checkboxes</a:t>
            </a:r>
            <a:endParaRPr lang="fr-BE" dirty="0" smtClean="0"/>
          </a:p>
          <a:p>
            <a:r>
              <a:rPr lang="fr-BE" dirty="0" smtClean="0"/>
              <a:t>Comment </a:t>
            </a:r>
            <a:r>
              <a:rPr lang="fr-BE" dirty="0"/>
              <a:t>retenir </a:t>
            </a:r>
            <a:r>
              <a:rPr lang="fr-BE" dirty="0" smtClean="0"/>
              <a:t>un </a:t>
            </a:r>
            <a:r>
              <a:rPr lang="fr-BE" dirty="0"/>
              <a:t>livre sur lequel </a:t>
            </a:r>
            <a:r>
              <a:rPr lang="fr-BE" dirty="0" smtClean="0"/>
              <a:t>s'effectue une </a:t>
            </a:r>
            <a:r>
              <a:rPr lang="fr-BE" dirty="0"/>
              <a:t>mise à jour </a:t>
            </a:r>
            <a:r>
              <a:rPr lang="fr-BE" dirty="0" smtClean="0"/>
              <a:t>?</a:t>
            </a:r>
          </a:p>
          <a:p>
            <a:pPr lvl="1"/>
            <a:r>
              <a:rPr lang="fr-BE" dirty="0" smtClean="0">
                <a:solidFill>
                  <a:srgbClr val="00B050"/>
                </a:solidFill>
              </a:rPr>
              <a:t>Input type="</a:t>
            </a:r>
            <a:r>
              <a:rPr lang="fr-BE" dirty="0" err="1" smtClean="0">
                <a:solidFill>
                  <a:srgbClr val="00B050"/>
                </a:solidFill>
              </a:rPr>
              <a:t>hidden</a:t>
            </a:r>
            <a:r>
              <a:rPr lang="fr-BE" dirty="0">
                <a:solidFill>
                  <a:srgbClr val="00B050"/>
                </a:solidFill>
              </a:rPr>
              <a:t>" </a:t>
            </a:r>
            <a:r>
              <a:rPr lang="fr-BE" dirty="0" err="1"/>
              <a:t>name</a:t>
            </a:r>
            <a:r>
              <a:rPr lang="fr-BE" dirty="0"/>
              <a:t>="</a:t>
            </a:r>
            <a:r>
              <a:rPr lang="fr-BE" dirty="0" err="1" smtClean="0"/>
              <a:t>noLivre</a:t>
            </a:r>
            <a:r>
              <a:rPr lang="fr-BE" dirty="0"/>
              <a:t>" </a:t>
            </a:r>
            <a:r>
              <a:rPr lang="pt-BR" dirty="0" smtClean="0"/>
              <a:t>value</a:t>
            </a:r>
            <a:r>
              <a:rPr lang="pt-BR" dirty="0"/>
              <a:t>="&lt;?php echo $livre-</a:t>
            </a:r>
            <a:r>
              <a:rPr lang="pt-BR" dirty="0" smtClean="0"/>
              <a:t>&gt;html_no</a:t>
            </a:r>
            <a:r>
              <a:rPr lang="pt-BR" dirty="0"/>
              <a:t>() </a:t>
            </a:r>
            <a:r>
              <a:rPr lang="pt-BR" dirty="0" smtClean="0"/>
              <a:t>?&gt;"</a:t>
            </a:r>
          </a:p>
          <a:p>
            <a:pPr lvl="1"/>
            <a:r>
              <a:rPr lang="fr-BE" dirty="0" smtClean="0">
                <a:solidFill>
                  <a:srgbClr val="F3A129"/>
                </a:solidFill>
              </a:rPr>
              <a:t>Ou</a:t>
            </a:r>
            <a:r>
              <a:rPr lang="fr-BE" dirty="0" smtClean="0"/>
              <a:t> </a:t>
            </a:r>
            <a:r>
              <a:rPr lang="fr-BE" dirty="0" smtClean="0">
                <a:solidFill>
                  <a:srgbClr val="F3A129"/>
                </a:solidFill>
              </a:rPr>
              <a:t>stocker l'objet livre en variable de session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E75D3CC7-7B75-43AE-832D-749957899CC6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navigation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E75D3CC7-7B75-43AE-832D-749957899CC6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4400" y="2806552"/>
            <a:ext cx="2590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err="1" smtClean="0"/>
              <a:t>LoginController</a:t>
            </a:r>
            <a:endParaRPr lang="fr-BE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6172200" y="2800318"/>
            <a:ext cx="259558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Vue : </a:t>
            </a:r>
            <a:r>
              <a:rPr lang="fr-FR" sz="2800" dirty="0" err="1" smtClean="0"/>
              <a:t>login.php</a:t>
            </a:r>
            <a:endParaRPr lang="fr-BE" sz="2800" dirty="0"/>
          </a:p>
        </p:txBody>
      </p:sp>
      <p:cxnSp>
        <p:nvCxnSpPr>
          <p:cNvPr id="11" name="Connecteur droit avec flèche 10"/>
          <p:cNvCxnSpPr>
            <a:stCxn id="7" idx="3"/>
            <a:endCxn id="8" idx="1"/>
          </p:cNvCxnSpPr>
          <p:nvPr/>
        </p:nvCxnSpPr>
        <p:spPr>
          <a:xfrm flipV="1">
            <a:off x="3505200" y="3061928"/>
            <a:ext cx="2667000" cy="6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083878" y="3210776"/>
            <a:ext cx="15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equire_once</a:t>
            </a:r>
            <a:endParaRPr lang="fr-BE" dirty="0"/>
          </a:p>
        </p:txBody>
      </p:sp>
      <p:grpSp>
        <p:nvGrpSpPr>
          <p:cNvPr id="46" name="Groupe 45"/>
          <p:cNvGrpSpPr/>
          <p:nvPr/>
        </p:nvGrpSpPr>
        <p:grpSpPr>
          <a:xfrm>
            <a:off x="2209801" y="2286000"/>
            <a:ext cx="5260191" cy="520552"/>
            <a:chOff x="2209801" y="2286000"/>
            <a:chExt cx="5260191" cy="520552"/>
          </a:xfrm>
        </p:grpSpPr>
        <p:cxnSp>
          <p:nvCxnSpPr>
            <p:cNvPr id="43" name="Connecteur droit 42"/>
            <p:cNvCxnSpPr>
              <a:stCxn id="8" idx="0"/>
            </p:cNvCxnSpPr>
            <p:nvPr/>
          </p:nvCxnSpPr>
          <p:spPr>
            <a:xfrm flipV="1">
              <a:off x="7469991" y="2286000"/>
              <a:ext cx="0" cy="5143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en angle 44"/>
            <p:cNvCxnSpPr>
              <a:endCxn id="7" idx="0"/>
            </p:cNvCxnSpPr>
            <p:nvPr/>
          </p:nvCxnSpPr>
          <p:spPr>
            <a:xfrm rot="10800000" flipV="1">
              <a:off x="2209801" y="2286000"/>
              <a:ext cx="5260191" cy="52055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ZoneTexte 46"/>
          <p:cNvSpPr txBox="1"/>
          <p:nvPr/>
        </p:nvSpPr>
        <p:spPr>
          <a:xfrm>
            <a:off x="2414895" y="1785863"/>
            <a:ext cx="484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du formulaire : </a:t>
            </a:r>
            <a:r>
              <a:rPr lang="fr-FR" dirty="0" err="1" smtClean="0"/>
              <a:t>index.php?action</a:t>
            </a:r>
            <a:r>
              <a:rPr lang="fr-FR" dirty="0" smtClean="0"/>
              <a:t>=login</a:t>
            </a:r>
            <a:endParaRPr lang="fr-BE" dirty="0"/>
          </a:p>
        </p:txBody>
      </p:sp>
      <p:sp>
        <p:nvSpPr>
          <p:cNvPr id="48" name="ZoneTexte 47"/>
          <p:cNvSpPr txBox="1"/>
          <p:nvPr/>
        </p:nvSpPr>
        <p:spPr>
          <a:xfrm>
            <a:off x="923499" y="5151386"/>
            <a:ext cx="27215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800" dirty="0" err="1" smtClean="0"/>
              <a:t>AdminController</a:t>
            </a:r>
            <a:endParaRPr lang="fr-BE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72200" y="5151386"/>
            <a:ext cx="280878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Vue : </a:t>
            </a:r>
            <a:r>
              <a:rPr lang="fr-FR" sz="2800" dirty="0" err="1" smtClean="0"/>
              <a:t>admin.php</a:t>
            </a:r>
            <a:endParaRPr lang="fr-BE" sz="2800" dirty="0"/>
          </a:p>
        </p:txBody>
      </p:sp>
      <p:cxnSp>
        <p:nvCxnSpPr>
          <p:cNvPr id="50" name="Connecteur droit avec flèche 49"/>
          <p:cNvCxnSpPr>
            <a:endCxn id="49" idx="1"/>
          </p:cNvCxnSpPr>
          <p:nvPr/>
        </p:nvCxnSpPr>
        <p:spPr>
          <a:xfrm flipV="1">
            <a:off x="3645013" y="5412996"/>
            <a:ext cx="2527187" cy="17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53784" y="5507827"/>
            <a:ext cx="15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equire_once</a:t>
            </a:r>
            <a:endParaRPr lang="fr-BE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2971800" y="3323538"/>
            <a:ext cx="0" cy="182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962480" y="3823184"/>
            <a:ext cx="375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Redirect</a:t>
            </a:r>
            <a:r>
              <a:rPr lang="fr-FR" dirty="0" smtClean="0"/>
              <a:t> : </a:t>
            </a:r>
            <a:r>
              <a:rPr lang="fr-FR" dirty="0" err="1" smtClean="0"/>
              <a:t>index.php?action</a:t>
            </a:r>
            <a:r>
              <a:rPr lang="fr-FR" dirty="0" smtClean="0"/>
              <a:t>=admin</a:t>
            </a:r>
            <a:endParaRPr lang="fr-BE" dirty="0"/>
          </a:p>
        </p:txBody>
      </p:sp>
      <p:sp>
        <p:nvSpPr>
          <p:cNvPr id="56" name="ZoneTexte 55"/>
          <p:cNvSpPr txBox="1"/>
          <p:nvPr/>
        </p:nvSpPr>
        <p:spPr>
          <a:xfrm>
            <a:off x="2414895" y="3536287"/>
            <a:ext cx="19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le login réussit</a:t>
            </a:r>
            <a:endParaRPr lang="fr-BE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1524000" y="3323538"/>
            <a:ext cx="0" cy="182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0" y="4357395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pas authentifié</a:t>
            </a:r>
            <a:endParaRPr lang="fr-BE" dirty="0"/>
          </a:p>
        </p:txBody>
      </p:sp>
      <p:sp>
        <p:nvSpPr>
          <p:cNvPr id="62" name="ZoneTexte 61"/>
          <p:cNvSpPr txBox="1"/>
          <p:nvPr/>
        </p:nvSpPr>
        <p:spPr>
          <a:xfrm>
            <a:off x="0" y="4726727"/>
            <a:ext cx="261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Redirect</a:t>
            </a:r>
            <a:r>
              <a:rPr lang="fr-FR" dirty="0" smtClean="0"/>
              <a:t> : ?action=login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4786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1" grpId="0"/>
      <p:bldP spid="47" grpId="0"/>
      <p:bldP spid="48" grpId="0" animBg="1"/>
      <p:bldP spid="49" grpId="0" animBg="1"/>
      <p:bldP spid="52" grpId="0"/>
      <p:bldP spid="55" grpId="0"/>
      <p:bldP spid="56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922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507981EF-DE85-4B0D-B061-8C4A90DE9731}" type="slidenum">
              <a:rPr lang="fr-FR" smtClean="0"/>
              <a:pPr>
                <a:defRPr/>
              </a:pPr>
              <a:t>14</a:t>
            </a:fld>
            <a:endParaRPr lang="fr-FR" smtClean="0"/>
          </a:p>
        </p:txBody>
      </p:sp>
      <p:pic>
        <p:nvPicPr>
          <p:cNvPr id="11269" name="Picture 41" descr="1412604989_9a42919c52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5410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581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Le savoir qui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compte est celui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que vous vous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donnez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vous-même,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par curiosité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naturelle,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par passion 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3000" smtClean="0"/>
              <a:t>savoir. </a:t>
            </a: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Bonnes </a:t>
            </a:r>
            <a:r>
              <a:rPr lang="fr-BE" smtClean="0">
                <a:solidFill>
                  <a:schemeClr val="tx2"/>
                </a:solidFill>
              </a:rPr>
              <a:t>rech</a:t>
            </a:r>
            <a:r>
              <a:rPr lang="fr-BE" smtClean="0">
                <a:solidFill>
                  <a:schemeClr val="bg1"/>
                </a:solidFill>
              </a:rPr>
              <a:t>erches à tous</a:t>
            </a:r>
            <a:endParaRPr lang="fr-FR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41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24521ED0-B778-45AA-804D-A88F1FB9AC1C}" type="slidenum">
              <a:rPr lang="fr-FR" smtClean="0"/>
              <a:pPr>
                <a:defRPr/>
              </a:pPr>
              <a:t>2</a:t>
            </a:fld>
            <a:endParaRPr lang="fr-F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066800"/>
          </a:xfrm>
        </p:spPr>
        <p:txBody>
          <a:bodyPr/>
          <a:lstStyle/>
          <a:p>
            <a:pPr eaLnBrk="1" hangingPunct="1"/>
            <a:r>
              <a:rPr lang="fr-BE" smtClean="0"/>
              <a:t>Contexte d’un navigateur client</a:t>
            </a:r>
            <a:endParaRPr lang="fr-FR" smtClean="0"/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572000"/>
          </a:xfrm>
        </p:spPr>
        <p:txBody>
          <a:bodyPr/>
          <a:lstStyle/>
          <a:p>
            <a:pPr eaLnBrk="1" hangingPunct="1"/>
            <a:r>
              <a:rPr lang="fr-BE" dirty="0" smtClean="0"/>
              <a:t>Le protocole </a:t>
            </a:r>
            <a:r>
              <a:rPr lang="fr-BE" dirty="0" smtClean="0">
                <a:solidFill>
                  <a:srgbClr val="FF0000"/>
                </a:solidFill>
              </a:rPr>
              <a:t>HTTP</a:t>
            </a:r>
            <a:r>
              <a:rPr lang="fr-BE" dirty="0" smtClean="0"/>
              <a:t> est </a:t>
            </a:r>
            <a:r>
              <a:rPr lang="fr-BE" dirty="0" smtClean="0">
                <a:solidFill>
                  <a:srgbClr val="FF0000"/>
                </a:solidFill>
              </a:rPr>
              <a:t>non</a:t>
            </a:r>
            <a:r>
              <a:rPr lang="fr-BE" dirty="0" smtClean="0"/>
              <a:t> </a:t>
            </a:r>
            <a:r>
              <a:rPr lang="fr-BE" dirty="0" smtClean="0">
                <a:solidFill>
                  <a:srgbClr val="FF0000"/>
                </a:solidFill>
              </a:rPr>
              <a:t>contextuel</a:t>
            </a:r>
          </a:p>
          <a:p>
            <a:pPr lvl="1" eaLnBrk="1" hangingPunct="1"/>
            <a:r>
              <a:rPr lang="fr-FR" dirty="0" smtClean="0"/>
              <a:t>Pas moyen d’identifier un client quand il fait deux requêtes successives à un site Web !</a:t>
            </a:r>
            <a:endParaRPr lang="fr-BE" dirty="0" smtClean="0"/>
          </a:p>
          <a:p>
            <a:pPr eaLnBrk="1" hangingPunct="1"/>
            <a:r>
              <a:rPr lang="fr-BE" dirty="0" smtClean="0"/>
              <a:t>Associer </a:t>
            </a:r>
            <a:r>
              <a:rPr lang="fr-BE" dirty="0" smtClean="0">
                <a:solidFill>
                  <a:srgbClr val="00B050"/>
                </a:solidFill>
              </a:rPr>
              <a:t>une session </a:t>
            </a:r>
            <a:r>
              <a:rPr lang="fr-BE" dirty="0"/>
              <a:t>à</a:t>
            </a:r>
            <a:r>
              <a:rPr lang="fr-BE" dirty="0" smtClean="0"/>
              <a:t> </a:t>
            </a:r>
            <a:r>
              <a:rPr lang="fr-BE" dirty="0" smtClean="0">
                <a:solidFill>
                  <a:srgbClr val="00B050"/>
                </a:solidFill>
              </a:rPr>
              <a:t>un </a:t>
            </a:r>
            <a:r>
              <a:rPr lang="fr-BE" dirty="0">
                <a:solidFill>
                  <a:srgbClr val="00B050"/>
                </a:solidFill>
              </a:rPr>
              <a:t>navigateur client</a:t>
            </a:r>
          </a:p>
          <a:p>
            <a:pPr eaLnBrk="1" hangingPunct="1"/>
            <a:r>
              <a:rPr lang="fr-BE" dirty="0" smtClean="0"/>
              <a:t>Un identifiant unique est attribué par session client</a:t>
            </a:r>
          </a:p>
          <a:p>
            <a:pPr lvl="1" eaLnBrk="1" hangingPunct="1"/>
            <a:r>
              <a:rPr lang="fr-BE" sz="3200" dirty="0">
                <a:ea typeface="+mn-ea"/>
              </a:rPr>
              <a:t>Fonction</a:t>
            </a:r>
            <a:r>
              <a:rPr lang="fr-BE" sz="3200" dirty="0" smtClean="0">
                <a:solidFill>
                  <a:srgbClr val="0070C0"/>
                </a:solidFill>
              </a:rPr>
              <a:t> </a:t>
            </a:r>
            <a:r>
              <a:rPr lang="fr-BE" sz="3200" dirty="0" err="1" smtClean="0">
                <a:solidFill>
                  <a:srgbClr val="00B050"/>
                </a:solidFill>
              </a:rPr>
              <a:t>session_id</a:t>
            </a:r>
            <a:r>
              <a:rPr lang="fr-BE" sz="3200" dirty="0" smtClean="0">
                <a:solidFill>
                  <a:srgbClr val="00B050"/>
                </a:solidFill>
              </a:rPr>
              <a:t>()</a:t>
            </a:r>
          </a:p>
          <a:p>
            <a:pPr lvl="2" eaLnBrk="1" hangingPunct="1"/>
            <a:r>
              <a:rPr lang="fr-FR" dirty="0" smtClean="0"/>
              <a:t>v8mjjmprgorr5c9ud6kjgr5bb1 </a:t>
            </a:r>
            <a:r>
              <a:rPr lang="fr-BE" dirty="0" smtClean="0"/>
              <a:t>	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512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51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DC8AC7B5-676E-4C00-821C-38196427E34A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066800"/>
          </a:xfrm>
        </p:spPr>
        <p:txBody>
          <a:bodyPr/>
          <a:lstStyle/>
          <a:p>
            <a:pPr eaLnBrk="1" hangingPunct="1"/>
            <a:r>
              <a:rPr lang="fr-FR" dirty="0" smtClean="0"/>
              <a:t>Activer le mécanisme de session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dirty="0" smtClean="0">
                <a:solidFill>
                  <a:srgbClr val="00B050"/>
                </a:solidFill>
              </a:rPr>
              <a:t>&lt;?</a:t>
            </a:r>
            <a:r>
              <a:rPr lang="fr-FR" dirty="0" err="1" smtClean="0">
                <a:solidFill>
                  <a:srgbClr val="00B050"/>
                </a:solidFill>
              </a:rPr>
              <a:t>php</a:t>
            </a:r>
            <a:endParaRPr lang="fr-FR" dirty="0" smtClean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fr-FR" dirty="0" smtClean="0">
                <a:solidFill>
                  <a:srgbClr val="00B050"/>
                </a:solidFill>
              </a:rPr>
              <a:t>		</a:t>
            </a:r>
            <a:r>
              <a:rPr lang="fr-FR" dirty="0" err="1" smtClean="0">
                <a:solidFill>
                  <a:srgbClr val="00B050"/>
                </a:solidFill>
              </a:rPr>
              <a:t>session_start</a:t>
            </a:r>
            <a:r>
              <a:rPr lang="fr-FR" dirty="0" smtClean="0">
                <a:solidFill>
                  <a:srgbClr val="00B050"/>
                </a:solidFill>
              </a:rPr>
              <a:t>();</a:t>
            </a:r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>
              <a:buFontTx/>
              <a:buNone/>
            </a:pPr>
            <a:r>
              <a:rPr lang="fr-FR" dirty="0" smtClean="0"/>
              <a:t>?&gt;</a:t>
            </a:r>
          </a:p>
          <a:p>
            <a:pPr eaLnBrk="1" hangingPunct="1"/>
            <a:r>
              <a:rPr lang="fr-FR" dirty="0" smtClean="0"/>
              <a:t>Fonction à placer en </a:t>
            </a:r>
            <a:r>
              <a:rPr lang="fr-FR" dirty="0" smtClean="0">
                <a:solidFill>
                  <a:srgbClr val="00B050"/>
                </a:solidFill>
              </a:rPr>
              <a:t>1</a:t>
            </a:r>
            <a:r>
              <a:rPr lang="fr-FR" baseline="30000" dirty="0" smtClean="0">
                <a:solidFill>
                  <a:srgbClr val="00B050"/>
                </a:solidFill>
              </a:rPr>
              <a:t>ère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ligne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du script </a:t>
            </a:r>
            <a:r>
              <a:rPr lang="fr-FR" dirty="0" err="1" smtClean="0">
                <a:solidFill>
                  <a:srgbClr val="00B050"/>
                </a:solidFill>
              </a:rPr>
              <a:t>index.php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>(contrôleur principal)</a:t>
            </a:r>
          </a:p>
          <a:p>
            <a:pPr eaLnBrk="1" hangingPunct="1"/>
            <a:r>
              <a:rPr lang="fr-FR" dirty="0">
                <a:solidFill>
                  <a:srgbClr val="00B050"/>
                </a:solidFill>
              </a:rPr>
              <a:t>U</a:t>
            </a:r>
            <a:r>
              <a:rPr lang="fr-FR" dirty="0" smtClean="0">
                <a:solidFill>
                  <a:srgbClr val="00B050"/>
                </a:solidFill>
              </a:rPr>
              <a:t>ne </a:t>
            </a:r>
            <a:r>
              <a:rPr lang="fr-FR" dirty="0">
                <a:solidFill>
                  <a:srgbClr val="00B050"/>
                </a:solidFill>
              </a:rPr>
              <a:t>session </a:t>
            </a:r>
            <a:r>
              <a:rPr lang="fr-FR" dirty="0" smtClean="0">
                <a:solidFill>
                  <a:srgbClr val="00B050"/>
                </a:solidFill>
              </a:rPr>
              <a:t>sera associée ainsi à chaque navigateur </a:t>
            </a:r>
            <a:r>
              <a:rPr lang="fr-FR" dirty="0">
                <a:solidFill>
                  <a:srgbClr val="00B050"/>
                </a:solidFill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Immense potentiel fonctionnel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Panier d’achat </a:t>
            </a:r>
            <a:r>
              <a:rPr lang="fr-FR" dirty="0" smtClean="0"/>
              <a:t>sur un site marchand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Authentification</a:t>
            </a:r>
          </a:p>
          <a:p>
            <a:pPr lvl="1"/>
            <a:r>
              <a:rPr lang="fr-FR" dirty="0" smtClean="0"/>
              <a:t>Zone membre sur un site social</a:t>
            </a:r>
          </a:p>
          <a:p>
            <a:pPr lvl="1"/>
            <a:r>
              <a:rPr lang="fr-FR" dirty="0" smtClean="0"/>
              <a:t>Zone d’administration sur un site CMS</a:t>
            </a:r>
          </a:p>
          <a:p>
            <a:pPr lvl="1"/>
            <a:r>
              <a:rPr lang="fr-FR" dirty="0" smtClean="0"/>
              <a:t>Inscription aux examens de juin</a:t>
            </a:r>
          </a:p>
          <a:p>
            <a:r>
              <a:rPr lang="fr-FR" dirty="0" smtClean="0"/>
              <a:t>Gestion de </a:t>
            </a:r>
            <a:r>
              <a:rPr lang="fr-FR" dirty="0" smtClean="0">
                <a:solidFill>
                  <a:srgbClr val="00B050"/>
                </a:solidFill>
              </a:rPr>
              <a:t>rôles</a:t>
            </a:r>
          </a:p>
          <a:p>
            <a:r>
              <a:rPr lang="fr-FR" dirty="0" smtClean="0"/>
              <a:t>…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E75D3CC7-7B75-43AE-832D-749957899CC6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8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Variables de session</a:t>
            </a:r>
            <a:endParaRPr lang="fr-FR" smtClean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572000"/>
          </a:xfrm>
        </p:spPr>
        <p:txBody>
          <a:bodyPr/>
          <a:lstStyle/>
          <a:p>
            <a:r>
              <a:rPr lang="fr-FR" dirty="0" smtClean="0"/>
              <a:t>Pour gérer le </a:t>
            </a:r>
            <a:r>
              <a:rPr lang="fr-FR" dirty="0" smtClean="0">
                <a:solidFill>
                  <a:srgbClr val="00B050"/>
                </a:solidFill>
              </a:rPr>
              <a:t>contexte</a:t>
            </a:r>
            <a:r>
              <a:rPr lang="fr-FR" dirty="0" smtClean="0"/>
              <a:t> propre à un client, utiliser le </a:t>
            </a:r>
            <a:r>
              <a:rPr lang="fr-FR" dirty="0" smtClean="0">
                <a:solidFill>
                  <a:srgbClr val="00B050"/>
                </a:solidFill>
              </a:rPr>
              <a:t>tableau </a:t>
            </a:r>
            <a:r>
              <a:rPr lang="fr-FR" dirty="0"/>
              <a:t>prédéfini</a:t>
            </a:r>
            <a:r>
              <a:rPr lang="fr-FR" dirty="0" smtClean="0"/>
              <a:t> </a:t>
            </a:r>
            <a:r>
              <a:rPr lang="fr-FR" dirty="0">
                <a:solidFill>
                  <a:srgbClr val="00B050"/>
                </a:solidFill>
              </a:rPr>
              <a:t>$</a:t>
            </a:r>
            <a:r>
              <a:rPr lang="fr-FR" dirty="0" smtClean="0">
                <a:solidFill>
                  <a:srgbClr val="00B050"/>
                </a:solidFill>
              </a:rPr>
              <a:t>_SESSION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endParaRPr lang="fr-FR" dirty="0"/>
          </a:p>
          <a:p>
            <a:r>
              <a:rPr lang="fr-FR" dirty="0" smtClean="0"/>
              <a:t>Création de variables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$_SESSION['</a:t>
            </a:r>
            <a:r>
              <a:rPr lang="fr-FR" dirty="0" err="1">
                <a:solidFill>
                  <a:srgbClr val="00B050"/>
                </a:solidFill>
              </a:rPr>
              <a:t>mavariable</a:t>
            </a:r>
            <a:r>
              <a:rPr lang="fr-FR" dirty="0">
                <a:solidFill>
                  <a:srgbClr val="00B050"/>
                </a:solidFill>
              </a:rPr>
              <a:t>'] = '</a:t>
            </a:r>
            <a:r>
              <a:rPr lang="fr-FR" dirty="0" err="1">
                <a:solidFill>
                  <a:srgbClr val="00B050"/>
                </a:solidFill>
              </a:rPr>
              <a:t>mavaleur</a:t>
            </a:r>
            <a:r>
              <a:rPr lang="fr-FR" dirty="0">
                <a:solidFill>
                  <a:srgbClr val="00B050"/>
                </a:solidFill>
              </a:rPr>
              <a:t>';</a:t>
            </a:r>
          </a:p>
          <a:p>
            <a:pPr lvl="1"/>
            <a:r>
              <a:rPr lang="fr-FR" dirty="0" smtClean="0"/>
              <a:t>$_</a:t>
            </a:r>
            <a:r>
              <a:rPr lang="fr-FR" dirty="0"/>
              <a:t>SESSION[</a:t>
            </a:r>
            <a:r>
              <a:rPr lang="en-GB" dirty="0"/>
              <a:t>'</a:t>
            </a:r>
            <a:r>
              <a:rPr lang="fr-FR" dirty="0" smtClean="0"/>
              <a:t>authentifie</a:t>
            </a:r>
            <a:r>
              <a:rPr lang="en-GB" dirty="0" smtClean="0"/>
              <a:t>'</a:t>
            </a:r>
            <a:r>
              <a:rPr lang="fr-FR" dirty="0"/>
              <a:t>] = </a:t>
            </a:r>
            <a:r>
              <a:rPr lang="fr-FR" dirty="0" err="1"/>
              <a:t>true</a:t>
            </a:r>
            <a:r>
              <a:rPr lang="fr-FR" dirty="0"/>
              <a:t>;</a:t>
            </a:r>
          </a:p>
          <a:p>
            <a:pPr lvl="1"/>
            <a:r>
              <a:rPr lang="fr-FR" dirty="0"/>
              <a:t>$_SESSION[</a:t>
            </a:r>
            <a:r>
              <a:rPr lang="en-GB" dirty="0"/>
              <a:t>'</a:t>
            </a:r>
            <a:r>
              <a:rPr lang="fr-FR" dirty="0"/>
              <a:t>pseudo</a:t>
            </a:r>
            <a:r>
              <a:rPr lang="en-GB" dirty="0"/>
              <a:t>'</a:t>
            </a:r>
            <a:r>
              <a:rPr lang="fr-FR" dirty="0"/>
              <a:t>] =</a:t>
            </a:r>
            <a:r>
              <a:rPr lang="en-GB" dirty="0"/>
              <a:t> '</a:t>
            </a:r>
            <a:r>
              <a:rPr lang="fr-FR" dirty="0"/>
              <a:t>Joanna</a:t>
            </a:r>
            <a:r>
              <a:rPr lang="en-GB" dirty="0"/>
              <a:t>'</a:t>
            </a:r>
            <a:r>
              <a:rPr lang="fr-FR" dirty="0" smtClean="0"/>
              <a:t>;</a:t>
            </a:r>
          </a:p>
          <a:p>
            <a:r>
              <a:rPr lang="fr-FR" dirty="0" smtClean="0"/>
              <a:t>Ces variables sont </a:t>
            </a:r>
            <a:r>
              <a:rPr lang="fr-FR" dirty="0" smtClean="0">
                <a:solidFill>
                  <a:srgbClr val="00B050"/>
                </a:solidFill>
              </a:rPr>
              <a:t>persistantes</a:t>
            </a:r>
            <a:r>
              <a:rPr lang="fr-FR" dirty="0" smtClean="0"/>
              <a:t> pour une session associée à un client</a:t>
            </a:r>
            <a:endParaRPr lang="fr-FR" dirty="0" smtClean="0">
              <a:solidFill>
                <a:srgbClr val="0070C0"/>
              </a:solidFill>
            </a:endParaRPr>
          </a:p>
          <a:p>
            <a:pPr lvl="1"/>
            <a:endParaRPr lang="fr-FR" dirty="0" smtClean="0">
              <a:solidFill>
                <a:srgbClr val="0070C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14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Diapositive </a:t>
            </a:r>
            <a:fld id="{8A8F1887-5DA2-492D-B84E-45DEE225CF46}" type="slidenum">
              <a:rPr lang="fr-FR" smtClean="0"/>
              <a:pPr>
                <a:defRPr/>
              </a:pPr>
              <a:t>5</a:t>
            </a:fld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220200" cy="1066800"/>
          </a:xfrm>
        </p:spPr>
        <p:txBody>
          <a:bodyPr/>
          <a:lstStyle/>
          <a:p>
            <a:r>
              <a:rPr lang="fr-FR" dirty="0" smtClean="0"/>
              <a:t>Portées des variables prédéfinies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$_SERVER  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$_SESSION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$_GET</a:t>
            </a:r>
          </a:p>
          <a:p>
            <a:pPr marL="0" indent="0">
              <a:buNone/>
            </a:pPr>
            <a:r>
              <a:rPr lang="fr-FR" dirty="0" smtClean="0"/>
              <a:t>$_POST</a:t>
            </a:r>
          </a:p>
          <a:p>
            <a:pPr marL="0" indent="0">
              <a:buNone/>
            </a:pPr>
            <a:r>
              <a:rPr lang="fr-FR" dirty="0" smtClean="0"/>
              <a:t>$_FILES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E75D3CC7-7B75-43AE-832D-749957899CC6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3200400" y="1535668"/>
            <a:ext cx="5334000" cy="369332"/>
            <a:chOff x="3200400" y="1535668"/>
            <a:chExt cx="5334000" cy="369332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3200400" y="1905000"/>
              <a:ext cx="5334000" cy="0"/>
            </a:xfrm>
            <a:prstGeom prst="line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4953000" y="15356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APPLICATION</a:t>
              </a:r>
              <a:endParaRPr lang="fr-BE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4419600" y="2662619"/>
            <a:ext cx="2743200" cy="383148"/>
            <a:chOff x="4392589" y="2743200"/>
            <a:chExt cx="2743200" cy="383148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4392589" y="3126347"/>
              <a:ext cx="2743200" cy="1"/>
            </a:xfrm>
            <a:prstGeom prst="line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127578" y="2743200"/>
              <a:ext cx="1120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SESSION</a:t>
              </a:r>
              <a:endParaRPr lang="fr-BE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5078389" y="3810000"/>
            <a:ext cx="1295400" cy="376536"/>
            <a:chOff x="4953000" y="3281064"/>
            <a:chExt cx="1295400" cy="376536"/>
          </a:xfrm>
        </p:grpSpPr>
        <p:cxnSp>
          <p:nvCxnSpPr>
            <p:cNvPr id="18" name="Connecteur droit 17"/>
            <p:cNvCxnSpPr/>
            <p:nvPr/>
          </p:nvCxnSpPr>
          <p:spPr>
            <a:xfrm>
              <a:off x="4953000" y="365760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953000" y="328106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REQUÊTE</a:t>
              </a:r>
              <a:endParaRPr lang="fr-B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078389" y="4369495"/>
            <a:ext cx="1295400" cy="376536"/>
            <a:chOff x="4953000" y="3281064"/>
            <a:chExt cx="1295400" cy="376536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4953000" y="365760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4953000" y="328106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REQUÊTE</a:t>
              </a:r>
              <a:endParaRPr lang="fr-BE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5078389" y="4967427"/>
            <a:ext cx="1295400" cy="376536"/>
            <a:chOff x="4953000" y="3281064"/>
            <a:chExt cx="1295400" cy="376536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4953000" y="365760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4953000" y="328106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REQUÊTE</a:t>
              </a:r>
              <a:endParaRPr lang="fr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6158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Stocker un objet en Session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L'objet doit être sérialisé avec la fonction </a:t>
            </a:r>
            <a:r>
              <a:rPr lang="fr-BE" dirty="0" err="1" smtClean="0">
                <a:solidFill>
                  <a:srgbClr val="00B050"/>
                </a:solidFill>
              </a:rPr>
              <a:t>serialize</a:t>
            </a:r>
            <a:r>
              <a:rPr lang="fr-BE" dirty="0" smtClean="0">
                <a:solidFill>
                  <a:srgbClr val="00B050"/>
                </a:solidFill>
              </a:rPr>
              <a:t>()</a:t>
            </a:r>
          </a:p>
          <a:p>
            <a:r>
              <a:rPr lang="fr-BE" dirty="0" smtClean="0"/>
              <a:t>Il peut ainsi être stocké dans le tableau $_SESSION</a:t>
            </a:r>
          </a:p>
          <a:p>
            <a:r>
              <a:rPr lang="fr-BE" dirty="0" smtClean="0"/>
              <a:t>Ensuite, pour le retrouver sous sa forme objet, utilisez la fonction </a:t>
            </a:r>
            <a:r>
              <a:rPr lang="fr-BE" dirty="0" err="1" smtClean="0">
                <a:solidFill>
                  <a:srgbClr val="00B050"/>
                </a:solidFill>
              </a:rPr>
              <a:t>unserialize</a:t>
            </a:r>
            <a:r>
              <a:rPr lang="fr-BE" dirty="0" smtClean="0">
                <a:solidFill>
                  <a:srgbClr val="00B050"/>
                </a:solidFill>
              </a:rPr>
              <a:t>()</a:t>
            </a:r>
            <a:endParaRPr lang="fr-BE" dirty="0" smtClean="0"/>
          </a:p>
          <a:p>
            <a:r>
              <a:rPr lang="fr-BE" dirty="0">
                <a:hlinkClick r:id="rId2"/>
              </a:rPr>
              <a:t>http://</a:t>
            </a:r>
            <a:r>
              <a:rPr lang="fr-BE" dirty="0" smtClean="0">
                <a:hlinkClick r:id="rId2"/>
              </a:rPr>
              <a:t>php.net/manual/fr/language.oop5.serialization.php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Cours 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BINV-1050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E75D3CC7-7B75-43AE-832D-749957899CC6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Redirection HTTP</a:t>
            </a:r>
          </a:p>
        </p:txBody>
      </p:sp>
      <p:sp>
        <p:nvSpPr>
          <p:cNvPr id="7171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BE" dirty="0" smtClean="0">
                <a:solidFill>
                  <a:srgbClr val="00B050"/>
                </a:solidFill>
              </a:rPr>
              <a:t>header('Location: </a:t>
            </a:r>
            <a:r>
              <a:rPr lang="fr-BE" dirty="0" err="1" smtClean="0">
                <a:solidFill>
                  <a:srgbClr val="00B050"/>
                </a:solidFill>
              </a:rPr>
              <a:t>index.php</a:t>
            </a:r>
            <a:r>
              <a:rPr lang="fr-BE" dirty="0" smtClean="0">
                <a:solidFill>
                  <a:srgbClr val="00B050"/>
                </a:solidFill>
              </a:rPr>
              <a:t>');</a:t>
            </a:r>
          </a:p>
          <a:p>
            <a:pPr>
              <a:buFontTx/>
              <a:buNone/>
            </a:pPr>
            <a:r>
              <a:rPr lang="fr-BE" dirty="0" smtClean="0">
                <a:solidFill>
                  <a:srgbClr val="00B050"/>
                </a:solidFill>
              </a:rPr>
              <a:t>die(); </a:t>
            </a:r>
          </a:p>
          <a:p>
            <a:endParaRPr lang="fr-BE" dirty="0" smtClean="0"/>
          </a:p>
          <a:p>
            <a:r>
              <a:rPr lang="fr-BE" dirty="0" smtClean="0"/>
              <a:t>Attention à ne </a:t>
            </a:r>
            <a:r>
              <a:rPr lang="fr-BE" dirty="0" smtClean="0">
                <a:solidFill>
                  <a:srgbClr val="FF0000"/>
                </a:solidFill>
              </a:rPr>
              <a:t>pas</a:t>
            </a:r>
            <a:r>
              <a:rPr lang="fr-BE" dirty="0" smtClean="0"/>
              <a:t> écrire </a:t>
            </a:r>
            <a:r>
              <a:rPr lang="fr-BE" dirty="0" smtClean="0">
                <a:solidFill>
                  <a:srgbClr val="FF0000"/>
                </a:solidFill>
              </a:rPr>
              <a:t>d’espace</a:t>
            </a:r>
            <a:r>
              <a:rPr lang="fr-BE" dirty="0" smtClean="0"/>
              <a:t> entre le Location et le :</a:t>
            </a:r>
          </a:p>
          <a:p>
            <a:r>
              <a:rPr lang="fr-BE" dirty="0" smtClean="0"/>
              <a:t>Un die() sert à </a:t>
            </a:r>
            <a:r>
              <a:rPr lang="fr-BE" dirty="0" smtClean="0">
                <a:solidFill>
                  <a:srgbClr val="FF0000"/>
                </a:solidFill>
              </a:rPr>
              <a:t>arrêter le script 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B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Institut Paul Lambin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D79ECA4F-9B74-46BF-995F-E695ADC8348C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Cours 5</a:t>
            </a:r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Institut Paul Lambin</a:t>
            </a:r>
          </a:p>
        </p:txBody>
      </p:sp>
      <p:sp>
        <p:nvSpPr>
          <p:cNvPr id="717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Diapositive </a:t>
            </a:r>
            <a:fld id="{75A90DEA-F52C-478B-945A-62BBA0756534}" type="slidenum">
              <a:rPr lang="fr-FR" smtClean="0"/>
              <a:pPr>
                <a:defRPr/>
              </a:pPr>
              <a:t>9</a:t>
            </a:fld>
            <a:endParaRPr lang="fr-F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066800"/>
          </a:xfrm>
        </p:spPr>
        <p:txBody>
          <a:bodyPr/>
          <a:lstStyle/>
          <a:p>
            <a:pPr eaLnBrk="1" hangingPunct="1"/>
            <a:r>
              <a:rPr lang="fr-BE" dirty="0" smtClean="0"/>
              <a:t>Comment sécuriser une action ?</a:t>
            </a:r>
            <a:endParaRPr lang="fr-FR" dirty="0" smtClean="0"/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8077200" cy="4800600"/>
          </a:xfrm>
        </p:spPr>
        <p:txBody>
          <a:bodyPr/>
          <a:lstStyle/>
          <a:p>
            <a:pPr eaLnBrk="1" hangingPunct="1"/>
            <a:r>
              <a:rPr lang="fr-BE" dirty="0" smtClean="0"/>
              <a:t>Quand l’authentification est réalisée, </a:t>
            </a:r>
            <a:br>
              <a:rPr lang="fr-BE" dirty="0" smtClean="0"/>
            </a:br>
            <a:r>
              <a:rPr lang="fr-BE" dirty="0" smtClean="0"/>
              <a:t>une variable </a:t>
            </a:r>
            <a:r>
              <a:rPr lang="fr-BE" sz="2800" dirty="0" smtClean="0">
                <a:solidFill>
                  <a:srgbClr val="0070C0"/>
                </a:solidFill>
              </a:rPr>
              <a:t>$_SESSION['authentifie'] </a:t>
            </a:r>
            <a:r>
              <a:rPr lang="fr-BE" sz="2400" dirty="0" smtClean="0">
                <a:solidFill>
                  <a:srgbClr val="0070C0"/>
                </a:solidFill>
              </a:rPr>
              <a:t/>
            </a:r>
            <a:br>
              <a:rPr lang="fr-BE" sz="2400" dirty="0" smtClean="0">
                <a:solidFill>
                  <a:srgbClr val="0070C0"/>
                </a:solidFill>
              </a:rPr>
            </a:br>
            <a:r>
              <a:rPr lang="fr-BE" dirty="0" smtClean="0"/>
              <a:t>est créée</a:t>
            </a:r>
          </a:p>
          <a:p>
            <a:pPr eaLnBrk="1" hangingPunct="1"/>
            <a:r>
              <a:rPr lang="fr-BE" dirty="0" smtClean="0"/>
              <a:t>Au </a:t>
            </a:r>
            <a:r>
              <a:rPr lang="fr-BE" dirty="0" smtClean="0">
                <a:solidFill>
                  <a:srgbClr val="00B050"/>
                </a:solidFill>
              </a:rPr>
              <a:t>début d’une action à sécuriser</a:t>
            </a:r>
            <a:r>
              <a:rPr lang="fr-BE" dirty="0" smtClean="0"/>
              <a:t>, écrire</a:t>
            </a:r>
          </a:p>
          <a:p>
            <a:pPr lvl="1" eaLnBrk="1" hangingPunct="1">
              <a:buFontTx/>
              <a:buNone/>
            </a:pPr>
            <a:r>
              <a:rPr lang="fr-BE" dirty="0" smtClean="0">
                <a:solidFill>
                  <a:srgbClr val="0070C0"/>
                </a:solidFill>
              </a:rPr>
              <a:t>&lt;?</a:t>
            </a:r>
            <a:r>
              <a:rPr lang="fr-BE" dirty="0" err="1" smtClean="0">
                <a:solidFill>
                  <a:srgbClr val="0070C0"/>
                </a:solidFill>
              </a:rPr>
              <a:t>php</a:t>
            </a:r>
            <a:endParaRPr lang="fr-BE" dirty="0" smtClean="0">
              <a:solidFill>
                <a:srgbClr val="0070C0"/>
              </a:solidFill>
            </a:endParaRPr>
          </a:p>
          <a:p>
            <a:pPr lvl="1" eaLnBrk="1" hangingPunct="1">
              <a:buFontTx/>
              <a:buNone/>
            </a:pPr>
            <a:r>
              <a:rPr lang="fr-BE" dirty="0" smtClean="0">
                <a:solidFill>
                  <a:srgbClr val="0070C0"/>
                </a:solidFill>
              </a:rPr>
              <a:t>if (</a:t>
            </a:r>
            <a:r>
              <a:rPr lang="fr-BE" dirty="0" err="1" smtClean="0">
                <a:solidFill>
                  <a:srgbClr val="0070C0"/>
                </a:solidFill>
              </a:rPr>
              <a:t>empty</a:t>
            </a:r>
            <a:r>
              <a:rPr lang="fr-BE" dirty="0" smtClean="0">
                <a:solidFill>
                  <a:srgbClr val="0070C0"/>
                </a:solidFill>
              </a:rPr>
              <a:t>($_SESSION['authentifie'])) {</a:t>
            </a:r>
          </a:p>
          <a:p>
            <a:pPr lvl="1" eaLnBrk="1" hangingPunct="1">
              <a:buFontTx/>
              <a:buNone/>
            </a:pPr>
            <a:r>
              <a:rPr lang="fr-BE" dirty="0" smtClean="0">
                <a:solidFill>
                  <a:srgbClr val="0070C0"/>
                </a:solidFill>
              </a:rPr>
              <a:t>   header("Location: </a:t>
            </a:r>
            <a:r>
              <a:rPr lang="fr-BE" dirty="0" err="1" smtClean="0">
                <a:solidFill>
                  <a:srgbClr val="0070C0"/>
                </a:solidFill>
              </a:rPr>
              <a:t>index.php</a:t>
            </a:r>
            <a:r>
              <a:rPr lang="fr-BE" dirty="0" smtClean="0">
                <a:solidFill>
                  <a:srgbClr val="0070C0"/>
                </a:solidFill>
              </a:rPr>
              <a:t>");</a:t>
            </a:r>
          </a:p>
          <a:p>
            <a:pPr lvl="1" eaLnBrk="1" hangingPunct="1">
              <a:buFontTx/>
              <a:buNone/>
            </a:pPr>
            <a:r>
              <a:rPr lang="fr-BE" dirty="0" smtClean="0">
                <a:solidFill>
                  <a:srgbClr val="0070C0"/>
                </a:solidFill>
              </a:rPr>
              <a:t>	die();</a:t>
            </a:r>
          </a:p>
          <a:p>
            <a:pPr lvl="1" eaLnBrk="1" hangingPunct="1">
              <a:buFontTx/>
              <a:buNone/>
            </a:pPr>
            <a:r>
              <a:rPr lang="fr-BE" dirty="0" smtClean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NT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BLUEPRNT</Template>
  <TotalTime>1026</TotalTime>
  <Words>639</Words>
  <Application>Microsoft Office PowerPoint</Application>
  <PresentationFormat>Affichage à l'écran (4:3)</PresentationFormat>
  <Paragraphs>173</Paragraphs>
  <Slides>14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BLUEPRNT</vt:lpstr>
      <vt:lpstr>Cours de PHP</vt:lpstr>
      <vt:lpstr>Contexte d’un navigateur client</vt:lpstr>
      <vt:lpstr>Activer le mécanisme de session</vt:lpstr>
      <vt:lpstr>Immense potentiel fonctionnel</vt:lpstr>
      <vt:lpstr>Variables de session</vt:lpstr>
      <vt:lpstr>Portées des variables prédéfinies</vt:lpstr>
      <vt:lpstr>Stocker un objet en Session</vt:lpstr>
      <vt:lpstr>Redirection HTTP</vt:lpstr>
      <vt:lpstr>Comment sécuriser une action ?</vt:lpstr>
      <vt:lpstr>Cookie</vt:lpstr>
      <vt:lpstr>« Headers already sent by »</vt:lpstr>
      <vt:lpstr>Démonstration…</vt:lpstr>
      <vt:lpstr>Diagramme de navigation</vt:lpstr>
      <vt:lpstr>Bonnes recherches à tous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Jean-Luc</dc:creator>
  <cp:lastModifiedBy>Jean-Luc</cp:lastModifiedBy>
  <cp:revision>202</cp:revision>
  <cp:lastPrinted>1601-01-01T00:00:00Z</cp:lastPrinted>
  <dcterms:created xsi:type="dcterms:W3CDTF">1601-01-01T00:00:00Z</dcterms:created>
  <dcterms:modified xsi:type="dcterms:W3CDTF">2020-02-26T09:28:30Z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