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30" r:id="rId2"/>
  </p:sldMasterIdLst>
  <p:notesMasterIdLst>
    <p:notesMasterId r:id="rId25"/>
  </p:notesMasterIdLst>
  <p:sldIdLst>
    <p:sldId id="257" r:id="rId3"/>
    <p:sldId id="309" r:id="rId4"/>
    <p:sldId id="298" r:id="rId5"/>
    <p:sldId id="299" r:id="rId6"/>
    <p:sldId id="300" r:id="rId7"/>
    <p:sldId id="310" r:id="rId8"/>
    <p:sldId id="301" r:id="rId9"/>
    <p:sldId id="302" r:id="rId10"/>
    <p:sldId id="303" r:id="rId11"/>
    <p:sldId id="311" r:id="rId12"/>
    <p:sldId id="297" r:id="rId13"/>
    <p:sldId id="316" r:id="rId14"/>
    <p:sldId id="315" r:id="rId15"/>
    <p:sldId id="312" r:id="rId16"/>
    <p:sldId id="308" r:id="rId17"/>
    <p:sldId id="287" r:id="rId18"/>
    <p:sldId id="288" r:id="rId19"/>
    <p:sldId id="286" r:id="rId20"/>
    <p:sldId id="313" r:id="rId21"/>
    <p:sldId id="285" r:id="rId22"/>
    <p:sldId id="291" r:id="rId23"/>
    <p:sldId id="284" r:id="rId2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F3A129"/>
    <a:srgbClr val="E3C649"/>
    <a:srgbClr val="8B00BC"/>
    <a:srgbClr val="7C00A8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9" autoAdjust="0"/>
    <p:restoredTop sz="80345" autoAdjust="0"/>
  </p:normalViewPr>
  <p:slideViewPr>
    <p:cSldViewPr>
      <p:cViewPr varScale="1">
        <p:scale>
          <a:sx n="132" d="100"/>
          <a:sy n="132" d="100"/>
        </p:scale>
        <p:origin x="-28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1AAF3D8-2CB2-43FD-9CE4-84154744A5F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62915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Hypertext_Markup_Langua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ools.ietf.org/html/rfc2388" TargetMode="External"/><Relationship Id="rId4" Type="http://schemas.openxmlformats.org/officeDocument/2006/relationships/hyperlink" Target="http://fr.wikipedia.org/wiki/Hypertext_Transfer_Protoco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function.password-hash.ph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hp.net/manual/fr/function.password-verify.php" TargetMode="External"/><Relationship Id="rId4" Type="http://schemas.openxmlformats.org/officeDocument/2006/relationships/hyperlink" Target="http://php.net/manual/fr/function.crypt.php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fr.wikipedia.org/wiki/Anglais" TargetMode="External"/><Relationship Id="rId13" Type="http://schemas.openxmlformats.org/officeDocument/2006/relationships/hyperlink" Target="http://fr.wikipedia.org/wiki/Eben_Moglen" TargetMode="External"/><Relationship Id="rId18" Type="http://schemas.openxmlformats.org/officeDocument/2006/relationships/hyperlink" Target="http://fr.wikipedia.org/wiki/Copyleft" TargetMode="External"/><Relationship Id="rId3" Type="http://schemas.openxmlformats.org/officeDocument/2006/relationships/hyperlink" Target="http://fr.wikipedia.org/wiki/Berkeley_Software_Distribution" TargetMode="External"/><Relationship Id="rId21" Type="http://schemas.openxmlformats.org/officeDocument/2006/relationships/hyperlink" Target="http://fr.wikipedia.org/wiki/Licence_de_logiciel" TargetMode="External"/><Relationship Id="rId7" Type="http://schemas.openxmlformats.org/officeDocument/2006/relationships/hyperlink" Target="http://fr.wikipedia.org/wiki/Logiciel_propri%C3%A9taire" TargetMode="External"/><Relationship Id="rId12" Type="http://schemas.openxmlformats.org/officeDocument/2006/relationships/hyperlink" Target="http://fr.wikipedia.org/wiki/Richard_Stallman" TargetMode="External"/><Relationship Id="rId17" Type="http://schemas.openxmlformats.org/officeDocument/2006/relationships/hyperlink" Target="http://fr.wikipedia.org/wiki/2007_en_informatique" TargetMode="External"/><Relationship Id="rId25" Type="http://schemas.openxmlformats.org/officeDocument/2006/relationships/hyperlink" Target="http://fr.wikipedia.org/wiki/Institut_national_de_recherche_en_informatique_et_en_automatique" TargetMode="External"/><Relationship Id="rId2" Type="http://schemas.openxmlformats.org/officeDocument/2006/relationships/slide" Target="../slides/slide20.xml"/><Relationship Id="rId16" Type="http://schemas.openxmlformats.org/officeDocument/2006/relationships/hyperlink" Target="http://fr.wikipedia.org/wiki/Juin_2007" TargetMode="External"/><Relationship Id="rId20" Type="http://schemas.openxmlformats.org/officeDocument/2006/relationships/hyperlink" Target="http://fr.wikipedia.org/wiki/Droit_d'auteur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fr.wikipedia.org/wiki/Logiciel_libre" TargetMode="External"/><Relationship Id="rId11" Type="http://schemas.openxmlformats.org/officeDocument/2006/relationships/hyperlink" Target="http://fr.wikipedia.org/wiki/GNU" TargetMode="External"/><Relationship Id="rId24" Type="http://schemas.openxmlformats.org/officeDocument/2006/relationships/hyperlink" Target="http://fr.wikipedia.org/wiki/INRIA" TargetMode="External"/><Relationship Id="rId5" Type="http://schemas.openxmlformats.org/officeDocument/2006/relationships/hyperlink" Target="http://fr.wikipedia.org/wiki/Logiciel" TargetMode="External"/><Relationship Id="rId15" Type="http://schemas.openxmlformats.org/officeDocument/2006/relationships/hyperlink" Target="http://fr.wikipedia.org/wiki/29_juin" TargetMode="External"/><Relationship Id="rId23" Type="http://schemas.openxmlformats.org/officeDocument/2006/relationships/hyperlink" Target="http://fr.wikipedia.org/wiki/Centre_national_de_la_recherche_scientifique" TargetMode="External"/><Relationship Id="rId10" Type="http://schemas.openxmlformats.org/officeDocument/2006/relationships/hyperlink" Target="http://fr.wikipedia.org/wiki/Logiciels_libres" TargetMode="External"/><Relationship Id="rId19" Type="http://schemas.openxmlformats.org/officeDocument/2006/relationships/hyperlink" Target="http://fr.wikipedia.org/w/index.php?title=Copie_laiss%C3%A9e&amp;action=edit&amp;redlink=1" TargetMode="External"/><Relationship Id="rId4" Type="http://schemas.openxmlformats.org/officeDocument/2006/relationships/hyperlink" Target="http://fr.wikipedia.org/wiki/Licence_libre" TargetMode="External"/><Relationship Id="rId9" Type="http://schemas.openxmlformats.org/officeDocument/2006/relationships/hyperlink" Target="http://fr.wikipedia.org/wiki/Licence_(juridique)" TargetMode="External"/><Relationship Id="rId14" Type="http://schemas.openxmlformats.org/officeDocument/2006/relationships/hyperlink" Target="http://fr.wikipedia.org/wiki/Free_Software_Foundation" TargetMode="External"/><Relationship Id="rId22" Type="http://schemas.openxmlformats.org/officeDocument/2006/relationships/hyperlink" Target="http://fr.wikipedia.org/wiki/Commissariat_%C3%A0_l'%C3%A9nergie_atomiqu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1BB780-7A12-47D2-B2D5-52A7AC86CE12}" type="slidenum">
              <a:rPr lang="fr-FR" altLang="fr-FR"/>
              <a:pPr eaLnBrk="1" hangingPunct="1">
                <a:spcBef>
                  <a:spcPct val="0"/>
                </a:spcBef>
              </a:pPr>
              <a:t>1</a:t>
            </a:fld>
            <a:endParaRPr lang="fr-FR" altLang="fr-F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BE" altLang="fr-FR" sz="1000" smtClean="0">
                <a:latin typeface="Arial" panose="020B0604020202020204" pitchFamily="34" charset="0"/>
              </a:rPr>
              <a:t>Vos remarques et suggestions peuvent être envoyées par email à jeanluc.collinet@ipl.be</a:t>
            </a:r>
            <a:endParaRPr lang="fr-FR" altLang="fr-FR" sz="1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82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E33336-76DC-4A4B-B6A2-AF93DDFA2D39}" type="slidenum">
              <a:rPr lang="fr-FR" altLang="fr-FR"/>
              <a:pPr eaLnBrk="1" hangingPunct="1">
                <a:spcBef>
                  <a:spcPct val="0"/>
                </a:spcBef>
              </a:pPr>
              <a:t>22</a:t>
            </a:fld>
            <a:endParaRPr lang="fr-FR" altLang="fr-F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BE" altLang="fr-FR" smtClean="0">
                <a:latin typeface="Arial" panose="020B0604020202020204" pitchFamily="34" charset="0"/>
              </a:rPr>
              <a:t>Image de </a:t>
            </a:r>
            <a:r>
              <a:rPr lang="fr-FR" altLang="fr-FR" smtClean="0">
                <a:latin typeface="Arial" panose="020B0604020202020204" pitchFamily="34" charset="0"/>
              </a:rPr>
              <a:t>www.crystalxp.net </a:t>
            </a:r>
          </a:p>
        </p:txBody>
      </p:sp>
    </p:spTree>
    <p:extLst>
      <p:ext uri="{BB962C8B-B14F-4D97-AF65-F5344CB8AC3E}">
        <p14:creationId xmlns:p14="http://schemas.microsoft.com/office/powerpoint/2010/main" val="271191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http://php.net/manual/fr/language.oop5.php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BF5286-2AAF-4928-A158-08ADBAF99FE9}" type="slidenum">
              <a:rPr lang="fr-FR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7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F1C44D-7845-4B89-B83E-9017084386CE}" type="slidenum">
              <a:rPr lang="fr-FR" altLang="fr-FR"/>
              <a:pPr eaLnBrk="1" hangingPunct="1">
                <a:spcBef>
                  <a:spcPct val="0"/>
                </a:spcBef>
              </a:pPr>
              <a:t>3</a:t>
            </a:fld>
            <a:endParaRPr lang="fr-FR" alt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BE" altLang="fr-FR" i="1" dirty="0" err="1" smtClean="0">
                <a:latin typeface="Arial" panose="020B0604020202020204" pitchFamily="34" charset="0"/>
              </a:rPr>
              <a:t>multipart</a:t>
            </a:r>
            <a:r>
              <a:rPr lang="fr-BE" altLang="fr-FR" i="1" dirty="0" smtClean="0">
                <a:latin typeface="Arial" panose="020B0604020202020204" pitchFamily="34" charset="0"/>
              </a:rPr>
              <a:t>/</a:t>
            </a:r>
            <a:r>
              <a:rPr lang="fr-BE" altLang="fr-FR" i="1" dirty="0" err="1" smtClean="0">
                <a:latin typeface="Arial" panose="020B0604020202020204" pitchFamily="34" charset="0"/>
              </a:rPr>
              <a:t>form</a:t>
            </a:r>
            <a:r>
              <a:rPr lang="fr-BE" altLang="fr-FR" i="1" dirty="0" smtClean="0">
                <a:latin typeface="Arial" panose="020B0604020202020204" pitchFamily="34" charset="0"/>
              </a:rPr>
              <a:t>-data</a:t>
            </a:r>
            <a:r>
              <a:rPr lang="fr-BE" altLang="fr-FR" dirty="0" smtClean="0">
                <a:latin typeface="Arial" panose="020B0604020202020204" pitchFamily="34" charset="0"/>
              </a:rPr>
              <a:t> est utilisé pour envoyer les données d'un formulaire. Défini à l'origine comme une partie de </a:t>
            </a:r>
            <a:r>
              <a:rPr lang="fr-BE" altLang="fr-FR" dirty="0" smtClean="0">
                <a:latin typeface="Arial" panose="020B0604020202020204" pitchFamily="34" charset="0"/>
                <a:hlinkClick r:id="rId3" tooltip="Hypertext Markup Language"/>
              </a:rPr>
              <a:t>HTML</a:t>
            </a:r>
            <a:r>
              <a:rPr lang="fr-BE" altLang="fr-FR" dirty="0" smtClean="0">
                <a:latin typeface="Arial" panose="020B0604020202020204" pitchFamily="34" charset="0"/>
              </a:rPr>
              <a:t> 4.0, il est plus couramment utilisé pour envoyer des fichiers via </a:t>
            </a:r>
            <a:r>
              <a:rPr lang="fr-BE" altLang="fr-FR" dirty="0" smtClean="0">
                <a:latin typeface="Arial" panose="020B0604020202020204" pitchFamily="34" charset="0"/>
                <a:hlinkClick r:id="rId4" tooltip="Hypertext Transfer Protocol"/>
              </a:rPr>
              <a:t>HTTP</a:t>
            </a:r>
            <a:r>
              <a:rPr lang="fr-BE" altLang="fr-FR" dirty="0" smtClean="0">
                <a:latin typeface="Arial" panose="020B0604020202020204" pitchFamily="34" charset="0"/>
              </a:rPr>
              <a:t>.</a:t>
            </a:r>
          </a:p>
          <a:p>
            <a:r>
              <a:rPr lang="fr-BE" altLang="fr-FR" dirty="0" smtClean="0">
                <a:latin typeface="Arial" panose="020B0604020202020204" pitchFamily="34" charset="0"/>
              </a:rPr>
              <a:t>Défini dans </a:t>
            </a:r>
            <a:r>
              <a:rPr lang="fr-BE" altLang="fr-FR" dirty="0" smtClean="0">
                <a:latin typeface="Arial" panose="020B0604020202020204" pitchFamily="34" charset="0"/>
                <a:hlinkClick r:id="rId5"/>
              </a:rPr>
              <a:t>RFC2388</a:t>
            </a:r>
            <a:r>
              <a:rPr lang="fr-BE" altLang="fr-FR" dirty="0" smtClean="0">
                <a:latin typeface="Arial" panose="020B0604020202020204" pitchFamily="34" charset="0"/>
              </a:rPr>
              <a:t>.</a:t>
            </a:r>
          </a:p>
          <a:p>
            <a:endParaRPr lang="fr-BE" altLang="fr-FR" dirty="0" smtClean="0"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C3A37ED1-5989-447D-B1BD-DC9FA12BA59C}" type="slidenum">
              <a:rPr lang="fr-FR" altLang="fr-FR">
                <a:latin typeface="Arial" panose="020B0604020202020204" pitchFamily="34" charset="0"/>
              </a:rPr>
              <a:pPr eaLnBrk="1" hangingPunct="1"/>
              <a:t>4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9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3FC2B6-842B-48DA-B60F-3B5EC918A74D}" type="slidenum">
              <a:rPr lang="fr-FR" altLang="fr-FR"/>
              <a:pPr eaLnBrk="1" hangingPunct="1">
                <a:spcBef>
                  <a:spcPct val="0"/>
                </a:spcBef>
              </a:pPr>
              <a:t>7</a:t>
            </a:fld>
            <a:endParaRPr lang="fr-FR" altLang="fr-F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basename — Sépare le nom du fichier et le nom du dossier </a:t>
            </a:r>
          </a:p>
        </p:txBody>
      </p:sp>
    </p:spTree>
    <p:extLst>
      <p:ext uri="{BB962C8B-B14F-4D97-AF65-F5344CB8AC3E}">
        <p14:creationId xmlns:p14="http://schemas.microsoft.com/office/powerpoint/2010/main" val="403560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BE" altLang="fr-FR" smtClean="0">
                <a:latin typeface="Arial" panose="020B0604020202020204" pitchFamily="34" charset="0"/>
              </a:rPr>
              <a:t>http://www.homeofscience.net/technologie-et-sciences-appliquees/informatique/sites-web/php/les-failles-de-lupload-en-php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AAC7A962-2790-4505-8855-39C2A0396A6D}" type="slidenum">
              <a:rPr lang="fr-FR" altLang="fr-FR">
                <a:latin typeface="Arial" panose="020B0604020202020204" pitchFamily="34" charset="0"/>
              </a:rPr>
              <a:pPr eaLnBrk="1" hangingPunct="1"/>
              <a:t>9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3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BE" altLang="fr-FR" dirty="0" smtClean="0">
                <a:latin typeface="Arial" panose="020B0604020202020204" pitchFamily="34" charset="0"/>
              </a:rPr>
              <a:t>http://php.net/manual/fr/faq.passwords.php</a:t>
            </a:r>
          </a:p>
          <a:p>
            <a:r>
              <a:rPr lang="fr-BE" dirty="0" smtClean="0"/>
              <a:t>Les algorithmes de </a:t>
            </a:r>
            <a:r>
              <a:rPr lang="fr-BE" dirty="0" err="1" smtClean="0"/>
              <a:t>hashage</a:t>
            </a:r>
            <a:r>
              <a:rPr lang="fr-BE" dirty="0" smtClean="0"/>
              <a:t> comme MD5, SHA1 et SHA256 sont destinés à être rapides et efficaces. Avec les équipements informatiques modernes, il est devenu facile d'attaquer par force brute la sortie de ces algorithmes pour retrouver la chaîne originale. </a:t>
            </a:r>
          </a:p>
          <a:p>
            <a:r>
              <a:rPr lang="fr-BE" b="1" dirty="0" smtClean="0"/>
              <a:t>Comment stocker mes </a:t>
            </a:r>
            <a:r>
              <a:rPr lang="fr-BE" b="1" dirty="0" err="1" smtClean="0"/>
              <a:t>salts</a:t>
            </a:r>
            <a:r>
              <a:rPr lang="fr-BE" b="1" dirty="0" smtClean="0"/>
              <a:t> ? </a:t>
            </a:r>
            <a:r>
              <a:rPr lang="fr-BE" dirty="0" smtClean="0"/>
              <a:t>Lors de l'utilisation de la fonction </a:t>
            </a:r>
            <a:r>
              <a:rPr lang="fr-BE" dirty="0" err="1" smtClean="0">
                <a:hlinkClick r:id="rId3"/>
              </a:rPr>
              <a:t>password_hash</a:t>
            </a:r>
            <a:r>
              <a:rPr lang="fr-BE" dirty="0" smtClean="0">
                <a:hlinkClick r:id="rId3"/>
              </a:rPr>
              <a:t>()</a:t>
            </a:r>
            <a:r>
              <a:rPr lang="fr-BE" dirty="0" smtClean="0"/>
              <a:t> ou de la fonction </a:t>
            </a:r>
            <a:r>
              <a:rPr lang="fr-BE" dirty="0" err="1" smtClean="0">
                <a:hlinkClick r:id="rId4"/>
              </a:rPr>
              <a:t>crypt</a:t>
            </a:r>
            <a:r>
              <a:rPr lang="fr-BE" dirty="0" smtClean="0">
                <a:hlinkClick r:id="rId4"/>
              </a:rPr>
              <a:t>()</a:t>
            </a:r>
            <a:r>
              <a:rPr lang="fr-BE" dirty="0" smtClean="0"/>
              <a:t>, la valeur retournée inclue le </a:t>
            </a:r>
            <a:r>
              <a:rPr lang="fr-BE" dirty="0" err="1" smtClean="0"/>
              <a:t>salt</a:t>
            </a:r>
            <a:r>
              <a:rPr lang="fr-BE" dirty="0" smtClean="0"/>
              <a:t> comme parti du hash généré. Cette valeur devrait être stockée telle quelle dans votre base de données, sachant qu'elle inclue les informations sur la fonction de </a:t>
            </a:r>
            <a:r>
              <a:rPr lang="fr-BE" dirty="0" err="1" smtClean="0"/>
              <a:t>hashage</a:t>
            </a:r>
            <a:r>
              <a:rPr lang="fr-BE" dirty="0" smtClean="0"/>
              <a:t> utilisée et peut donc être fournie directement à la fonction </a:t>
            </a:r>
            <a:r>
              <a:rPr lang="fr-BE" dirty="0" err="1" smtClean="0">
                <a:hlinkClick r:id="rId5"/>
              </a:rPr>
              <a:t>password_verify</a:t>
            </a:r>
            <a:r>
              <a:rPr lang="fr-BE" dirty="0" smtClean="0">
                <a:hlinkClick r:id="rId5"/>
              </a:rPr>
              <a:t>()</a:t>
            </a:r>
            <a:r>
              <a:rPr lang="fr-BE" dirty="0" smtClean="0"/>
              <a:t> ou la fonction </a:t>
            </a:r>
            <a:r>
              <a:rPr lang="fr-BE" dirty="0" err="1" smtClean="0">
                <a:hlinkClick r:id="rId4"/>
              </a:rPr>
              <a:t>crypt</a:t>
            </a:r>
            <a:r>
              <a:rPr lang="fr-BE" dirty="0" smtClean="0">
                <a:hlinkClick r:id="rId4"/>
              </a:rPr>
              <a:t>()</a:t>
            </a:r>
            <a:r>
              <a:rPr lang="fr-BE" dirty="0" smtClean="0"/>
              <a:t> lors de la vérification des mots de passe. </a:t>
            </a:r>
          </a:p>
          <a:p>
            <a:endParaRPr lang="fr-BE" dirty="0" smtClean="0"/>
          </a:p>
          <a:p>
            <a:endParaRPr lang="fr-BE" altLang="fr-FR" dirty="0" smtClean="0"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053817E8-672A-45A9-AE1B-E79B5620D12D}" type="slidenum">
              <a:rPr lang="fr-FR" altLang="fr-FR">
                <a:latin typeface="Arial" panose="020B0604020202020204" pitchFamily="34" charset="0"/>
              </a:rPr>
              <a:pPr eaLnBrk="1" hangingPunct="1"/>
              <a:t>11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1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 altLang="fr-FR" smtClean="0"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053817E8-672A-45A9-AE1B-E79B5620D12D}" type="slidenum">
              <a:rPr lang="fr-FR" altLang="fr-FR">
                <a:latin typeface="Arial" panose="020B0604020202020204" pitchFamily="34" charset="0"/>
              </a:rPr>
              <a:pPr eaLnBrk="1" hangingPunct="1"/>
              <a:t>14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1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4DAA1E-6468-43D3-A92A-C2A1DD1E7B53}" type="slidenum">
              <a:rPr lang="fr-FR" altLang="fr-FR"/>
              <a:pPr eaLnBrk="1" hangingPunct="1">
                <a:spcBef>
                  <a:spcPct val="0"/>
                </a:spcBef>
              </a:pPr>
              <a:t>20</a:t>
            </a:fld>
            <a:endParaRPr lang="fr-FR" altLang="fr-F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z="1000" smtClean="0">
                <a:latin typeface="Arial" panose="020B0604020202020204" pitchFamily="34" charset="0"/>
              </a:rPr>
              <a:t>La </a:t>
            </a:r>
            <a:r>
              <a:rPr lang="fr-FR" altLang="fr-FR" sz="1000" b="1" smtClean="0">
                <a:latin typeface="Arial" panose="020B0604020202020204" pitchFamily="34" charset="0"/>
              </a:rPr>
              <a:t>licence </a:t>
            </a:r>
            <a:r>
              <a:rPr lang="fr-FR" altLang="fr-FR" sz="1000" b="1" smtClean="0">
                <a:latin typeface="Arial" panose="020B0604020202020204" pitchFamily="34" charset="0"/>
                <a:hlinkClick r:id="rId3" tooltip="Berkeley Software Distribution"/>
              </a:rPr>
              <a:t>BSD</a:t>
            </a:r>
            <a:r>
              <a:rPr lang="fr-FR" altLang="fr-FR" sz="1000" smtClean="0">
                <a:latin typeface="Arial" panose="020B0604020202020204" pitchFamily="34" charset="0"/>
              </a:rPr>
              <a:t> (</a:t>
            </a:r>
            <a:r>
              <a:rPr lang="fr-FR" altLang="fr-FR" sz="1000" i="1" smtClean="0">
                <a:latin typeface="Arial" panose="020B0604020202020204" pitchFamily="34" charset="0"/>
              </a:rPr>
              <a:t>Berkeley software distribution license</a:t>
            </a:r>
            <a:r>
              <a:rPr lang="fr-FR" altLang="fr-FR" sz="1000" smtClean="0">
                <a:latin typeface="Arial" panose="020B0604020202020204" pitchFamily="34" charset="0"/>
              </a:rPr>
              <a:t>) est une </a:t>
            </a:r>
            <a:r>
              <a:rPr lang="fr-FR" altLang="fr-FR" sz="1000" smtClean="0">
                <a:latin typeface="Arial" panose="020B0604020202020204" pitchFamily="34" charset="0"/>
                <a:hlinkClick r:id="rId4" tooltip="Licence libre"/>
              </a:rPr>
              <a:t>licence libre</a:t>
            </a:r>
            <a:r>
              <a:rPr lang="fr-FR" altLang="fr-FR" sz="1000" smtClean="0">
                <a:latin typeface="Arial" panose="020B0604020202020204" pitchFamily="34" charset="0"/>
              </a:rPr>
              <a:t> utilisée pour la distribution de </a:t>
            </a:r>
            <a:r>
              <a:rPr lang="fr-FR" altLang="fr-FR" sz="1000" smtClean="0">
                <a:latin typeface="Arial" panose="020B0604020202020204" pitchFamily="34" charset="0"/>
                <a:hlinkClick r:id="rId5" tooltip="Logiciel"/>
              </a:rPr>
              <a:t>logiciels</a:t>
            </a:r>
            <a:r>
              <a:rPr lang="fr-FR" altLang="fr-FR" sz="1000" smtClean="0">
                <a:latin typeface="Arial" panose="020B0604020202020204" pitchFamily="34" charset="0"/>
              </a:rPr>
              <a:t>. Elle permet de réutiliser tout ou partie du logiciel sans restriction, qu'il soit intégré dans un </a:t>
            </a:r>
            <a:r>
              <a:rPr lang="fr-FR" altLang="fr-FR" sz="1000" smtClean="0">
                <a:latin typeface="Arial" panose="020B0604020202020204" pitchFamily="34" charset="0"/>
                <a:hlinkClick r:id="rId6" tooltip="Logiciel libre"/>
              </a:rPr>
              <a:t>logiciel libre</a:t>
            </a:r>
            <a:r>
              <a:rPr lang="fr-FR" altLang="fr-FR" sz="1000" smtClean="0">
                <a:latin typeface="Arial" panose="020B0604020202020204" pitchFamily="34" charset="0"/>
              </a:rPr>
              <a:t> ou </a:t>
            </a:r>
            <a:r>
              <a:rPr lang="fr-FR" altLang="fr-FR" sz="1000" smtClean="0">
                <a:latin typeface="Arial" panose="020B0604020202020204" pitchFamily="34" charset="0"/>
                <a:hlinkClick r:id="rId7" tooltip="Logiciel propriétaire"/>
              </a:rPr>
              <a:t>propriétaire</a:t>
            </a:r>
            <a:r>
              <a:rPr lang="fr-FR" altLang="fr-FR" sz="1000" smtClean="0">
                <a:latin typeface="Arial" panose="020B0604020202020204" pitchFamily="34" charset="0"/>
              </a:rPr>
              <a:t>. </a:t>
            </a:r>
          </a:p>
          <a:p>
            <a:pPr eaLnBrk="1" hangingPunct="1"/>
            <a:endParaRPr lang="fr-BE" altLang="fr-FR" sz="1000" smtClean="0">
              <a:latin typeface="Arial" panose="020B0604020202020204" pitchFamily="34" charset="0"/>
            </a:endParaRPr>
          </a:p>
          <a:p>
            <a:pPr eaLnBrk="1" hangingPunct="1"/>
            <a:r>
              <a:rPr lang="fr-FR" altLang="fr-FR" sz="1000" smtClean="0">
                <a:latin typeface="Arial" panose="020B0604020202020204" pitchFamily="34" charset="0"/>
              </a:rPr>
              <a:t>La </a:t>
            </a:r>
            <a:r>
              <a:rPr lang="fr-FR" altLang="fr-FR" sz="1000" b="1" smtClean="0">
                <a:latin typeface="Arial" panose="020B0604020202020204" pitchFamily="34" charset="0"/>
              </a:rPr>
              <a:t>Licence publique générale GNU</a:t>
            </a:r>
            <a:r>
              <a:rPr lang="fr-FR" altLang="fr-FR" sz="1000" smtClean="0">
                <a:latin typeface="Arial" panose="020B0604020202020204" pitchFamily="34" charset="0"/>
              </a:rPr>
              <a:t>, ou </a:t>
            </a:r>
            <a:r>
              <a:rPr lang="fr-FR" altLang="fr-FR" sz="1000" b="1" i="1" smtClean="0">
                <a:latin typeface="Arial" panose="020B0604020202020204" pitchFamily="34" charset="0"/>
              </a:rPr>
              <a:t>GNU General Public License</a:t>
            </a:r>
            <a:r>
              <a:rPr lang="fr-FR" altLang="fr-FR" sz="1000" smtClean="0">
                <a:latin typeface="Arial" panose="020B0604020202020204" pitchFamily="34" charset="0"/>
              </a:rPr>
              <a:t> (son seul nom officiel en </a:t>
            </a:r>
            <a:r>
              <a:rPr lang="fr-FR" altLang="fr-FR" sz="1000" smtClean="0">
                <a:latin typeface="Arial" panose="020B0604020202020204" pitchFamily="34" charset="0"/>
                <a:hlinkClick r:id="rId8" tooltip="Anglais"/>
              </a:rPr>
              <a:t>anglais</a:t>
            </a:r>
            <a:r>
              <a:rPr lang="fr-FR" altLang="fr-FR" sz="1000" smtClean="0">
                <a:latin typeface="Arial" panose="020B0604020202020204" pitchFamily="34" charset="0"/>
              </a:rPr>
              <a:t>, communément abrégé </a:t>
            </a:r>
            <a:r>
              <a:rPr lang="fr-FR" altLang="fr-FR" sz="1000" b="1" i="1" smtClean="0">
                <a:latin typeface="Arial" panose="020B0604020202020204" pitchFamily="34" charset="0"/>
              </a:rPr>
              <a:t>GNU GPL</a:t>
            </a:r>
            <a:r>
              <a:rPr lang="fr-FR" altLang="fr-FR" sz="1000" smtClean="0">
                <a:latin typeface="Arial" panose="020B0604020202020204" pitchFamily="34" charset="0"/>
              </a:rPr>
              <a:t> voire simplement couramment « GPL ») est une </a:t>
            </a:r>
            <a:r>
              <a:rPr lang="fr-FR" altLang="fr-FR" sz="1000" smtClean="0">
                <a:latin typeface="Arial" panose="020B0604020202020204" pitchFamily="34" charset="0"/>
                <a:hlinkClick r:id="rId9" tooltip="Licence (juridique)"/>
              </a:rPr>
              <a:t>licence</a:t>
            </a:r>
            <a:r>
              <a:rPr lang="fr-FR" altLang="fr-FR" sz="1000" smtClean="0">
                <a:latin typeface="Arial" panose="020B0604020202020204" pitchFamily="34" charset="0"/>
              </a:rPr>
              <a:t> qui fixe les conditions légales de distribution des </a:t>
            </a:r>
            <a:r>
              <a:rPr lang="fr-FR" altLang="fr-FR" sz="1000" smtClean="0">
                <a:latin typeface="Arial" panose="020B0604020202020204" pitchFamily="34" charset="0"/>
                <a:hlinkClick r:id="rId10" tooltip="Logiciels libres"/>
              </a:rPr>
              <a:t>logiciels libres</a:t>
            </a:r>
            <a:r>
              <a:rPr lang="fr-FR" altLang="fr-FR" sz="1000" smtClean="0">
                <a:latin typeface="Arial" panose="020B0604020202020204" pitchFamily="34" charset="0"/>
              </a:rPr>
              <a:t> du projet </a:t>
            </a:r>
            <a:r>
              <a:rPr lang="fr-FR" altLang="fr-FR" sz="1000" smtClean="0">
                <a:latin typeface="Arial" panose="020B0604020202020204" pitchFamily="34" charset="0"/>
                <a:hlinkClick r:id="rId11" tooltip="GNU"/>
              </a:rPr>
              <a:t>GNU</a:t>
            </a:r>
            <a:r>
              <a:rPr lang="fr-FR" altLang="fr-FR" sz="1000" smtClean="0">
                <a:latin typeface="Arial" panose="020B0604020202020204" pitchFamily="34" charset="0"/>
              </a:rPr>
              <a:t>. </a:t>
            </a:r>
            <a:r>
              <a:rPr lang="fr-FR" altLang="fr-FR" sz="1000" smtClean="0">
                <a:latin typeface="Arial" panose="020B0604020202020204" pitchFamily="34" charset="0"/>
                <a:hlinkClick r:id="rId12" tooltip="Richard Stallman"/>
              </a:rPr>
              <a:t>Richard Stallman</a:t>
            </a:r>
            <a:r>
              <a:rPr lang="fr-FR" altLang="fr-FR" sz="1000" smtClean="0">
                <a:latin typeface="Arial" panose="020B0604020202020204" pitchFamily="34" charset="0"/>
              </a:rPr>
              <a:t> et </a:t>
            </a:r>
            <a:r>
              <a:rPr lang="fr-FR" altLang="fr-FR" sz="1000" smtClean="0">
                <a:latin typeface="Arial" panose="020B0604020202020204" pitchFamily="34" charset="0"/>
                <a:hlinkClick r:id="rId13" tooltip="Eben Moglen"/>
              </a:rPr>
              <a:t>Eben Moglen</a:t>
            </a:r>
            <a:r>
              <a:rPr lang="fr-FR" altLang="fr-FR" sz="1000" smtClean="0">
                <a:latin typeface="Arial" panose="020B0604020202020204" pitchFamily="34" charset="0"/>
              </a:rPr>
              <a:t>, deux des grands acteurs de la </a:t>
            </a:r>
            <a:r>
              <a:rPr lang="fr-FR" altLang="fr-FR" sz="1000" smtClean="0">
                <a:latin typeface="Arial" panose="020B0604020202020204" pitchFamily="34" charset="0"/>
                <a:hlinkClick r:id="rId14" tooltip="Free Software Foundation"/>
              </a:rPr>
              <a:t>Free Software Foundation</a:t>
            </a:r>
            <a:r>
              <a:rPr lang="fr-FR" altLang="fr-FR" sz="1000" smtClean="0">
                <a:latin typeface="Arial" panose="020B0604020202020204" pitchFamily="34" charset="0"/>
              </a:rPr>
              <a:t>, en furent les premiers rédacteurs. Sa dernière version est la GNU GPL version 3 publiée le </a:t>
            </a:r>
            <a:r>
              <a:rPr lang="fr-FR" altLang="fr-FR" sz="1000" smtClean="0">
                <a:latin typeface="Arial" panose="020B0604020202020204" pitchFamily="34" charset="0"/>
                <a:hlinkClick r:id="rId15" tooltip="29 juin"/>
              </a:rPr>
              <a:t>29</a:t>
            </a:r>
            <a:r>
              <a:rPr lang="fr-FR" altLang="fr-FR" sz="1000" smtClean="0">
                <a:latin typeface="Arial" panose="020B0604020202020204" pitchFamily="34" charset="0"/>
              </a:rPr>
              <a:t> </a:t>
            </a:r>
            <a:r>
              <a:rPr lang="fr-FR" altLang="fr-FR" sz="1000" smtClean="0">
                <a:latin typeface="Arial" panose="020B0604020202020204" pitchFamily="34" charset="0"/>
                <a:hlinkClick r:id="rId16" tooltip="Juin 2007"/>
              </a:rPr>
              <a:t>juin</a:t>
            </a:r>
            <a:r>
              <a:rPr lang="fr-FR" altLang="fr-FR" sz="1000" smtClean="0">
                <a:latin typeface="Arial" panose="020B0604020202020204" pitchFamily="34" charset="0"/>
              </a:rPr>
              <a:t> </a:t>
            </a:r>
            <a:r>
              <a:rPr lang="fr-FR" altLang="fr-FR" sz="1000" smtClean="0">
                <a:latin typeface="Arial" panose="020B0604020202020204" pitchFamily="34" charset="0"/>
                <a:hlinkClick r:id="rId17" tooltip="2007 en informatique"/>
              </a:rPr>
              <a:t>2007</a:t>
            </a:r>
            <a:r>
              <a:rPr lang="fr-FR" altLang="fr-FR" sz="100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fr-FR" altLang="fr-FR" sz="1000" smtClean="0">
                <a:latin typeface="Arial" panose="020B0604020202020204" pitchFamily="34" charset="0"/>
              </a:rPr>
              <a:t>Elle a depuis été adoptée, en tant que document définissant le mode d'utilisation, donc d'usage et de diffusion, par de nombreux auteurs de </a:t>
            </a:r>
            <a:r>
              <a:rPr lang="fr-FR" altLang="fr-FR" sz="1000" smtClean="0">
                <a:latin typeface="Arial" panose="020B0604020202020204" pitchFamily="34" charset="0"/>
                <a:hlinkClick r:id="rId10" tooltip="Logiciels libres"/>
              </a:rPr>
              <a:t>logiciels libres</a:t>
            </a:r>
            <a:r>
              <a:rPr lang="fr-FR" altLang="fr-FR" sz="1000" smtClean="0">
                <a:latin typeface="Arial" panose="020B0604020202020204" pitchFamily="34" charset="0"/>
              </a:rPr>
              <a:t>. La principale caractéristique de la GPL est le </a:t>
            </a:r>
            <a:r>
              <a:rPr lang="fr-FR" altLang="fr-FR" sz="1000" i="1" smtClean="0">
                <a:latin typeface="Arial" panose="020B0604020202020204" pitchFamily="34" charset="0"/>
                <a:hlinkClick r:id="rId18" tooltip="Copyleft"/>
              </a:rPr>
              <a:t>copyleft</a:t>
            </a:r>
            <a:r>
              <a:rPr lang="fr-FR" altLang="fr-FR" sz="1000" smtClean="0">
                <a:latin typeface="Arial" panose="020B0604020202020204" pitchFamily="34" charset="0"/>
              </a:rPr>
              <a:t>, littéralement </a:t>
            </a:r>
            <a:r>
              <a:rPr lang="fr-FR" altLang="fr-FR" sz="1000" i="1" smtClean="0">
                <a:latin typeface="Arial" panose="020B0604020202020204" pitchFamily="34" charset="0"/>
                <a:hlinkClick r:id="rId19" tooltip="Copie laissée (article à créer)"/>
              </a:rPr>
              <a:t>copie laissée</a:t>
            </a:r>
            <a:r>
              <a:rPr lang="fr-FR" altLang="fr-FR" sz="1000" smtClean="0">
                <a:latin typeface="Arial" panose="020B0604020202020204" pitchFamily="34" charset="0"/>
              </a:rPr>
              <a:t> (jeux de mot anglais intraduisible qui signifie "droits abandonnés"), qui consiste à « détourner » le principe du </a:t>
            </a:r>
            <a:r>
              <a:rPr lang="fr-FR" altLang="fr-FR" sz="1000" i="1" smtClean="0">
                <a:latin typeface="Arial" panose="020B0604020202020204" pitchFamily="34" charset="0"/>
              </a:rPr>
              <a:t>copyright</a:t>
            </a:r>
            <a:r>
              <a:rPr lang="fr-FR" altLang="fr-FR" sz="1000" smtClean="0">
                <a:latin typeface="Arial" panose="020B0604020202020204" pitchFamily="34" charset="0"/>
              </a:rPr>
              <a:t> (ou </a:t>
            </a:r>
            <a:r>
              <a:rPr lang="fr-FR" altLang="fr-FR" sz="1000" i="1" smtClean="0">
                <a:latin typeface="Arial" panose="020B0604020202020204" pitchFamily="34" charset="0"/>
                <a:hlinkClick r:id="rId20" tooltip="Droit d'auteur"/>
              </a:rPr>
              <a:t>droit d'auteur</a:t>
            </a:r>
            <a:r>
              <a:rPr lang="fr-FR" altLang="fr-FR" sz="1000" smtClean="0">
                <a:latin typeface="Arial" panose="020B0604020202020204" pitchFamily="34" charset="0"/>
              </a:rPr>
              <a:t>) pour préserver la liberté d'utiliser, d'étudier, de modifier et de diffuser le logiciel et ses versions dérivées.</a:t>
            </a:r>
          </a:p>
          <a:p>
            <a:pPr eaLnBrk="1" hangingPunct="1"/>
            <a:r>
              <a:rPr lang="fr-FR" altLang="fr-FR" sz="1000" smtClean="0">
                <a:latin typeface="Arial" panose="020B0604020202020204" pitchFamily="34" charset="0"/>
              </a:rPr>
              <a:t>La GPL est la licence de logiciel libre la plus utilisée.</a:t>
            </a:r>
          </a:p>
          <a:p>
            <a:pPr eaLnBrk="1" hangingPunct="1"/>
            <a:endParaRPr lang="fr-BE" altLang="fr-FR" sz="1000" smtClean="0">
              <a:latin typeface="Arial" panose="020B0604020202020204" pitchFamily="34" charset="0"/>
            </a:endParaRPr>
          </a:p>
          <a:p>
            <a:pPr eaLnBrk="1" hangingPunct="1"/>
            <a:r>
              <a:rPr lang="fr-FR" altLang="fr-FR" sz="1000" smtClean="0">
                <a:latin typeface="Arial" panose="020B0604020202020204" pitchFamily="34" charset="0"/>
              </a:rPr>
              <a:t>La </a:t>
            </a:r>
            <a:r>
              <a:rPr lang="fr-FR" altLang="fr-FR" sz="1000" b="1" smtClean="0">
                <a:latin typeface="Arial" panose="020B0604020202020204" pitchFamily="34" charset="0"/>
              </a:rPr>
              <a:t>Licence CeCILL</a:t>
            </a:r>
            <a:r>
              <a:rPr lang="fr-FR" altLang="fr-FR" sz="1000" smtClean="0">
                <a:latin typeface="Arial" panose="020B0604020202020204" pitchFamily="34" charset="0"/>
              </a:rPr>
              <a:t> est une </a:t>
            </a:r>
            <a:r>
              <a:rPr lang="fr-FR" altLang="fr-FR" sz="1000" smtClean="0">
                <a:latin typeface="Arial" panose="020B0604020202020204" pitchFamily="34" charset="0"/>
                <a:hlinkClick r:id="rId21" tooltip="Licence de logiciel"/>
              </a:rPr>
              <a:t>licence</a:t>
            </a:r>
            <a:r>
              <a:rPr lang="fr-FR" altLang="fr-FR" sz="1000" smtClean="0">
                <a:latin typeface="Arial" panose="020B0604020202020204" pitchFamily="34" charset="0"/>
              </a:rPr>
              <a:t> de </a:t>
            </a:r>
            <a:r>
              <a:rPr lang="fr-FR" altLang="fr-FR" sz="1000" smtClean="0">
                <a:latin typeface="Arial" panose="020B0604020202020204" pitchFamily="34" charset="0"/>
                <a:hlinkClick r:id="rId6" tooltip="Logiciel libre"/>
              </a:rPr>
              <a:t>logiciel libre</a:t>
            </a:r>
            <a:r>
              <a:rPr lang="fr-FR" altLang="fr-FR" sz="1000" smtClean="0">
                <a:latin typeface="Arial" panose="020B0604020202020204" pitchFamily="34" charset="0"/>
              </a:rPr>
              <a:t>. C'est l'abréviation de « </a:t>
            </a:r>
            <a:r>
              <a:rPr lang="fr-FR" altLang="fr-FR" sz="1000" b="1" smtClean="0">
                <a:latin typeface="Arial" panose="020B0604020202020204" pitchFamily="34" charset="0"/>
                <a:hlinkClick r:id="rId22" tooltip="Commissariat à l'énergie atomique"/>
              </a:rPr>
              <a:t>CE</a:t>
            </a:r>
            <a:r>
              <a:rPr lang="fr-FR" altLang="fr-FR" sz="1000" smtClean="0">
                <a:latin typeface="Arial" panose="020B0604020202020204" pitchFamily="34" charset="0"/>
                <a:hlinkClick r:id="rId22" tooltip="Commissariat à l'énergie atomique"/>
              </a:rPr>
              <a:t>A</a:t>
            </a:r>
            <a:r>
              <a:rPr lang="fr-FR" altLang="fr-FR" sz="1000" smtClean="0">
                <a:latin typeface="Arial" panose="020B0604020202020204" pitchFamily="34" charset="0"/>
              </a:rPr>
              <a:t> </a:t>
            </a:r>
            <a:r>
              <a:rPr lang="fr-FR" altLang="fr-FR" sz="1000" b="1" smtClean="0">
                <a:latin typeface="Arial" panose="020B0604020202020204" pitchFamily="34" charset="0"/>
                <a:hlinkClick r:id="rId23" tooltip="Centre national de la recherche scientifique"/>
              </a:rPr>
              <a:t>C</a:t>
            </a:r>
            <a:r>
              <a:rPr lang="fr-FR" altLang="fr-FR" sz="1000" smtClean="0">
                <a:latin typeface="Arial" panose="020B0604020202020204" pitchFamily="34" charset="0"/>
                <a:hlinkClick r:id="rId23" tooltip="Centre national de la recherche scientifique"/>
              </a:rPr>
              <a:t>NRS</a:t>
            </a:r>
            <a:r>
              <a:rPr lang="fr-FR" altLang="fr-FR" sz="1000" smtClean="0">
                <a:latin typeface="Arial" panose="020B0604020202020204" pitchFamily="34" charset="0"/>
              </a:rPr>
              <a:t> </a:t>
            </a:r>
            <a:r>
              <a:rPr lang="fr-FR" altLang="fr-FR" sz="1000" b="1" smtClean="0">
                <a:latin typeface="Arial" panose="020B0604020202020204" pitchFamily="34" charset="0"/>
                <a:hlinkClick r:id="rId24" tooltip="INRIA"/>
              </a:rPr>
              <a:t>I</a:t>
            </a:r>
            <a:r>
              <a:rPr lang="fr-FR" altLang="fr-FR" sz="1000" smtClean="0">
                <a:latin typeface="Arial" panose="020B0604020202020204" pitchFamily="34" charset="0"/>
                <a:hlinkClick r:id="rId24" tooltip="INRIA"/>
              </a:rPr>
              <a:t>NRIA</a:t>
            </a:r>
            <a:r>
              <a:rPr lang="fr-FR" altLang="fr-FR" sz="1000" smtClean="0">
                <a:latin typeface="Arial" panose="020B0604020202020204" pitchFamily="34" charset="0"/>
              </a:rPr>
              <a:t> </a:t>
            </a:r>
            <a:r>
              <a:rPr lang="fr-FR" altLang="fr-FR" sz="1000" b="1" smtClean="0">
                <a:latin typeface="Arial" panose="020B0604020202020204" pitchFamily="34" charset="0"/>
              </a:rPr>
              <a:t>l</a:t>
            </a:r>
            <a:r>
              <a:rPr lang="fr-FR" altLang="fr-FR" sz="1000" smtClean="0">
                <a:latin typeface="Arial" panose="020B0604020202020204" pitchFamily="34" charset="0"/>
              </a:rPr>
              <a:t>ogiciel </a:t>
            </a:r>
            <a:r>
              <a:rPr lang="fr-FR" altLang="fr-FR" sz="1000" b="1" smtClean="0">
                <a:latin typeface="Arial" panose="020B0604020202020204" pitchFamily="34" charset="0"/>
              </a:rPr>
              <a:t>l</a:t>
            </a:r>
            <a:r>
              <a:rPr lang="fr-FR" altLang="fr-FR" sz="1000" smtClean="0">
                <a:latin typeface="Arial" panose="020B0604020202020204" pitchFamily="34" charset="0"/>
              </a:rPr>
              <a:t>ibre ». Elle a été créée par des organismes de recherche français : le </a:t>
            </a:r>
            <a:r>
              <a:rPr lang="fr-FR" altLang="fr-FR" sz="1000" smtClean="0">
                <a:latin typeface="Arial" panose="020B0604020202020204" pitchFamily="34" charset="0"/>
                <a:hlinkClick r:id="rId22" tooltip="Commissariat à l'énergie atomique"/>
              </a:rPr>
              <a:t>CEA</a:t>
            </a:r>
            <a:r>
              <a:rPr lang="fr-FR" altLang="fr-FR" sz="1000" smtClean="0">
                <a:latin typeface="Arial" panose="020B0604020202020204" pitchFamily="34" charset="0"/>
              </a:rPr>
              <a:t> (Commissariat à l’énergie atomique), le </a:t>
            </a:r>
            <a:r>
              <a:rPr lang="fr-FR" altLang="fr-FR" sz="1000" smtClean="0">
                <a:latin typeface="Arial" panose="020B0604020202020204" pitchFamily="34" charset="0"/>
                <a:hlinkClick r:id="rId23" tooltip="Centre national de la recherche scientifique"/>
              </a:rPr>
              <a:t>CNRS</a:t>
            </a:r>
            <a:r>
              <a:rPr lang="fr-FR" altLang="fr-FR" sz="1000" smtClean="0">
                <a:latin typeface="Arial" panose="020B0604020202020204" pitchFamily="34" charset="0"/>
              </a:rPr>
              <a:t> (Centre national de la recherche scientifique) et l’</a:t>
            </a:r>
            <a:r>
              <a:rPr lang="fr-FR" altLang="fr-FR" sz="1000" smtClean="0">
                <a:latin typeface="Arial" panose="020B0604020202020204" pitchFamily="34" charset="0"/>
                <a:hlinkClick r:id="rId25" tooltip="Institut national de recherche en informatique et en automatique"/>
              </a:rPr>
              <a:t>INRIA</a:t>
            </a:r>
            <a:r>
              <a:rPr lang="fr-FR" altLang="fr-FR" sz="1000" smtClean="0">
                <a:latin typeface="Arial" panose="020B0604020202020204" pitchFamily="34" charset="0"/>
              </a:rPr>
              <a:t> (Institut national de recherche en informatique et en automatique) </a:t>
            </a:r>
          </a:p>
        </p:txBody>
      </p:sp>
    </p:spTree>
    <p:extLst>
      <p:ext uri="{BB962C8B-B14F-4D97-AF65-F5344CB8AC3E}">
        <p14:creationId xmlns:p14="http://schemas.microsoft.com/office/powerpoint/2010/main" val="32289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fr-BE" altLang="fr-FR" smtClean="0"/>
            </a:p>
          </p:txBody>
        </p:sp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" name="Group 70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" name="Arc 74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5" name="Arc 75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6" name="Arc 76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9" name="Arc 79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0" name="Arc 80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1" name="Arc 81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2" name="Arc 82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</p:grpSp>
      <p:sp>
        <p:nvSpPr>
          <p:cNvPr id="15164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5164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1" name="Rectangle 9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</p:spTree>
    <p:extLst>
      <p:ext uri="{BB962C8B-B14F-4D97-AF65-F5344CB8AC3E}">
        <p14:creationId xmlns:p14="http://schemas.microsoft.com/office/powerpoint/2010/main" val="349576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806FAFD4-6A8E-49AC-B9F6-79C5C84800A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6717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867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32C07F11-DDAB-4662-BEF6-6D6CB812FFD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2826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BE">
                <a:solidFill>
                  <a:srgbClr val="40458C"/>
                </a:solidFill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>
                <a:solidFill>
                  <a:srgbClr val="40458C"/>
                </a:solidFill>
              </a:endParaRPr>
            </a:p>
          </p:txBody>
        </p:sp>
        <p:grpSp>
          <p:nvGrpSpPr>
            <p:cNvPr id="10" name="Group 70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74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255 w 38387"/>
                  <a:gd name="T1" fmla="*/ 0 h 30163"/>
                  <a:gd name="T2" fmla="*/ 0 w 38387"/>
                  <a:gd name="T3" fmla="*/ 154 h 30163"/>
                  <a:gd name="T4" fmla="*/ 117 w 38387"/>
                  <a:gd name="T5" fmla="*/ 59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5" name="Arc 75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147 w 21600"/>
                  <a:gd name="T1" fmla="*/ 322 h 24179"/>
                  <a:gd name="T2" fmla="*/ 9 w 21600"/>
                  <a:gd name="T3" fmla="*/ 0 h 24179"/>
                  <a:gd name="T4" fmla="*/ 288 w 21600"/>
                  <a:gd name="T5" fmla="*/ 71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6" name="Arc 76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280 w 21600"/>
                  <a:gd name="T1" fmla="*/ 0 h 24653"/>
                  <a:gd name="T2" fmla="*/ 118 w 21600"/>
                  <a:gd name="T3" fmla="*/ 329 h 24653"/>
                  <a:gd name="T4" fmla="*/ 0 w 21600"/>
                  <a:gd name="T5" fmla="*/ 66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7" name="Line 77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8" name="Line 78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9" name="Arc 79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174 w 18917"/>
                  <a:gd name="T1" fmla="*/ 619 h 16117"/>
                  <a:gd name="T2" fmla="*/ 0 w 18917"/>
                  <a:gd name="T3" fmla="*/ 400 h 16117"/>
                  <a:gd name="T4" fmla="*/ 727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0" name="Arc 80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425 w 42771"/>
                  <a:gd name="T1" fmla="*/ 33 h 21600"/>
                  <a:gd name="T2" fmla="*/ 0 w 42771"/>
                  <a:gd name="T3" fmla="*/ 27 h 21600"/>
                  <a:gd name="T4" fmla="*/ 213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1" name="Arc 81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288 w 43129"/>
                  <a:gd name="T1" fmla="*/ 9 h 21600"/>
                  <a:gd name="T2" fmla="*/ 0 w 43129"/>
                  <a:gd name="T3" fmla="*/ 7 h 21600"/>
                  <a:gd name="T4" fmla="*/ 144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2" name="Arc 82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196 w 43200"/>
                  <a:gd name="T1" fmla="*/ 0 h 28005"/>
                  <a:gd name="T2" fmla="*/ 4 w 43200"/>
                  <a:gd name="T3" fmla="*/ 3 h 28005"/>
                  <a:gd name="T4" fmla="*/ 100 w 43200"/>
                  <a:gd name="T5" fmla="*/ 3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3" name="Line 83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4" name="Line 84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5" name="Line 85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6" name="Line 86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7" name="Line 87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28" name="Line 88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5164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5164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1" name="Rectangle 9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5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BBCF98F6-3C7F-4212-8446-46FC2FB75135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1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C9941C23-7358-487C-ADBF-9AEE2AC93A33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3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D8824D74-BAFA-4863-8E4D-5C8C744A744E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6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07C4971B-FA10-4AD4-A031-B36539C6CB64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8CF6ACB5-423A-48C7-91CC-94870B8B2BB2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3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A174D9FE-AB7F-4C54-A67D-76BAA65CC298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0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E60F4676-3A2A-4F40-8C83-9BE0515297CC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808AFD0D-712F-45E2-8F14-98093E1E7B4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8027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DF74F06E-D83F-4D7F-BD2A-03E14C6FACB8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8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25111B1E-EC5A-4548-9FDC-AF1C624C61FD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5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867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7F7A0D70-6D58-480E-9BA9-D0CF2AD442CA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1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3F3DD672-5900-4496-B322-981B79921C3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01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14D3FD94-044C-477F-BDCC-5D5911FFEAC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266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09E84D69-2475-4320-BDCC-D646B92AEF4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3231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809A3F9B-C6E4-4C41-AF3E-BB97CB6FE2D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436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74CCD62E-6807-45FB-B20E-21C2AEFCC87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4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64460AB7-90E4-41BD-8FCE-91EFAC8A9D7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475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Diapositive </a:t>
            </a:r>
            <a:fld id="{1B29319C-C63E-488E-9709-E83B5ECE836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491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8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1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105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  <p:sp>
          <p:nvSpPr>
            <p:cNvPr id="1034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fr-BE" altLang="fr-FR" smtClean="0"/>
            </a:p>
          </p:txBody>
        </p:sp>
        <p:grpSp>
          <p:nvGrpSpPr>
            <p:cNvPr id="1035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053" name="Rectangle 59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  <p:sp>
            <p:nvSpPr>
              <p:cNvPr id="1054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5" name="Line 61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6" name="Line 62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7" name="Line 63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grpSp>
          <p:nvGrpSpPr>
            <p:cNvPr id="1036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048" name="Rectangle 65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  <p:sp>
            <p:nvSpPr>
              <p:cNvPr id="1049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0" name="Line 67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1" name="Line 68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2" name="Line 69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grpSp>
          <p:nvGrpSpPr>
            <p:cNvPr id="1037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043" name="Rectangle 71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BE" altLang="fr-FR" smtClean="0"/>
              </a:p>
            </p:txBody>
          </p:sp>
          <p:sp>
            <p:nvSpPr>
              <p:cNvPr id="1044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5" name="Line 73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6" name="Line 74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7" name="Line 75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1038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39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40" name="Line 78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1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2" name="Arc 80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</p:grpSp>
      <p:sp>
        <p:nvSpPr>
          <p:cNvPr id="150609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50610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50611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Semaine 6</a:t>
            </a:r>
          </a:p>
        </p:txBody>
      </p:sp>
      <p:sp>
        <p:nvSpPr>
          <p:cNvPr id="150612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150613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anose="030F0702030302020204" pitchFamily="66" charset="0"/>
              </a:defRPr>
            </a:lvl1pPr>
          </a:lstStyle>
          <a:p>
            <a:r>
              <a:rPr lang="fr-FR" altLang="fr-FR"/>
              <a:t>Diapositive </a:t>
            </a:r>
            <a:fld id="{177A8CF7-18FC-4E0D-8B71-739F8DD9CDB2}" type="slidenum">
              <a:rPr lang="fr-FR" altLang="fr-FR"/>
              <a:pPr/>
              <a:t>‹N°›</a:t>
            </a:fld>
            <a:endParaRPr lang="fr-FR" altLang="fr-FR"/>
          </a:p>
        </p:txBody>
      </p:sp>
      <p:pic>
        <p:nvPicPr>
          <p:cNvPr id="150614" name="Picture 86" descr="elephpant_blan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0"/>
            <a:ext cx="9286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9" grpId="0"/>
      <p:bldP spid="15061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rgbClr val="383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A129"/>
        </a:buClr>
        <a:buChar char="•"/>
        <a:defRPr sz="2800">
          <a:solidFill>
            <a:srgbClr val="383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383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rgbClr val="383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8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0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11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5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4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BE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053" name="Rectangle 59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54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55" name="Line 61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56" name="Line 62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57" name="Line 63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1036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048" name="Rectangle 65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49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50" name="Line 67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51" name="Line 68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52" name="Line 69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1037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043" name="Rectangle 71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44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45" name="Line 73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46" name="Line 74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47" name="Line 75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</p:grpSp>
        <p:sp>
          <p:nvSpPr>
            <p:cNvPr id="1038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>
                <a:solidFill>
                  <a:srgbClr val="40458C"/>
                </a:solidFill>
              </a:endParaRPr>
            </a:p>
          </p:txBody>
        </p:sp>
        <p:grpSp>
          <p:nvGrpSpPr>
            <p:cNvPr id="1039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40" name="Line 78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41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  <p:sp>
            <p:nvSpPr>
              <p:cNvPr id="1042" name="Arc 80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50609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0610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0611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>
                <a:solidFill>
                  <a:srgbClr val="40458C"/>
                </a:solidFill>
              </a:rPr>
              <a:t>Cours 2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150612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Institut Paul Lambin</a:t>
            </a:r>
          </a:p>
        </p:txBody>
      </p:sp>
      <p:sp>
        <p:nvSpPr>
          <p:cNvPr id="150613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42616CCE-E194-4B0E-9AA4-3CF2CE344850}" type="slidenum">
              <a:rPr lang="fr-FR">
                <a:solidFill>
                  <a:srgbClr val="40458C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0458C"/>
              </a:solidFill>
            </a:endParaRPr>
          </a:p>
        </p:txBody>
      </p:sp>
      <p:pic>
        <p:nvPicPr>
          <p:cNvPr id="150614" name="Picture 86" descr="elephpant_blan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0"/>
            <a:ext cx="9286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21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9" grpId="0"/>
      <p:bldP spid="15061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rgbClr val="383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A129"/>
        </a:buClr>
        <a:buChar char="•"/>
        <a:defRPr sz="2800">
          <a:solidFill>
            <a:srgbClr val="383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383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rgbClr val="383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vinci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faq.passwords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Liste_de_frameworks_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omla.fr/" TargetMode="External"/><Relationship Id="rId2" Type="http://schemas.openxmlformats.org/officeDocument/2006/relationships/hyperlink" Target="http://www.opensourcecm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.wikipedia.org/wiki/OsCommerce" TargetMode="External"/><Relationship Id="rId4" Type="http://schemas.openxmlformats.org/officeDocument/2006/relationships/hyperlink" Target="https://moodl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Logiciel_lib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book.store/books/php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features.file-up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6</a:t>
            </a:r>
            <a:endParaRPr lang="fr-FR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924800" cy="1295400"/>
          </a:xfrm>
        </p:spPr>
        <p:txBody>
          <a:bodyPr/>
          <a:lstStyle/>
          <a:p>
            <a:pPr eaLnBrk="1" hangingPunct="1"/>
            <a:r>
              <a:rPr lang="fr-FR" altLang="fr-FR" smtClean="0"/>
              <a:t>Cours de PHP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5715000" cy="30480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Jean-Luc Collinet</a:t>
            </a:r>
          </a:p>
          <a:p>
            <a:pPr eaLnBrk="1" hangingPunct="1"/>
            <a:endParaRPr lang="fr-BE" altLang="fr-FR" sz="2000" dirty="0" smtClean="0"/>
          </a:p>
          <a:p>
            <a:pPr eaLnBrk="1" hangingPunct="1"/>
            <a:endParaRPr lang="fr-FR" altLang="fr-FR" sz="36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>
                <a:latin typeface="Comic Sans MS" pitchFamily="66" charset="0"/>
                <a:hlinkClick r:id="rId3"/>
              </a:rPr>
              <a:t>Haute École Léonard de Vinci : Paul Lambin</a:t>
            </a:r>
            <a:endParaRPr lang="fr-FR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1800" dirty="0">
                <a:latin typeface="Comic Sans MS" pitchFamily="66" charset="0"/>
              </a:rPr>
              <a:t>Bloc 1 du Bac en Informatique</a:t>
            </a:r>
            <a:endParaRPr lang="fr-FR" altLang="fr-FR" sz="1800" dirty="0" smtClean="0">
              <a:latin typeface="Comic Sans MS" panose="030F0702030302020204" pitchFamily="66" charset="0"/>
            </a:endParaRPr>
          </a:p>
        </p:txBody>
      </p:sp>
      <p:pic>
        <p:nvPicPr>
          <p:cNvPr id="5127" name="Picture 7" descr="elephpant_recherch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360488"/>
            <a:ext cx="25146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fr-BE" altLang="fr-FR" dirty="0" smtClean="0"/>
              <a:t>Attention aux failles de l'</a:t>
            </a:r>
            <a:r>
              <a:rPr lang="fr-BE" altLang="fr-FR" i="1" dirty="0" err="1" smtClean="0"/>
              <a:t>upload</a:t>
            </a:r>
            <a:r>
              <a:rPr lang="fr-BE" altLang="fr-FR" dirty="0" smtClean="0"/>
              <a:t>… !</a:t>
            </a:r>
          </a:p>
          <a:p>
            <a:pPr lvl="1" eaLnBrk="1" hangingPunct="1"/>
            <a:r>
              <a:rPr lang="fr-BE" altLang="fr-FR" dirty="0" smtClean="0"/>
              <a:t>Cf. document joint </a:t>
            </a:r>
          </a:p>
          <a:p>
            <a:pPr lvl="2" eaLnBrk="1" hangingPunct="1"/>
            <a:r>
              <a:rPr lang="fr-BE" altLang="fr-FR" dirty="0" smtClean="0"/>
              <a:t>Les Failles de l'</a:t>
            </a:r>
            <a:r>
              <a:rPr lang="fr-BE" altLang="fr-FR" dirty="0" err="1" smtClean="0"/>
              <a:t>Upload</a:t>
            </a:r>
            <a:r>
              <a:rPr lang="fr-BE" altLang="fr-FR" dirty="0" smtClean="0"/>
              <a:t> en PHP par Guillaume LAUMAILLET</a:t>
            </a:r>
            <a:endParaRPr lang="fr-BE" altLang="fr-FR" dirty="0"/>
          </a:p>
          <a:p>
            <a:pPr eaLnBrk="1" hangingPunct="1"/>
            <a:r>
              <a:rPr lang="fr-BE" altLang="fr-FR" dirty="0" smtClean="0"/>
              <a:t>Vérifier l’extension du fichier</a:t>
            </a:r>
          </a:p>
          <a:p>
            <a:pPr eaLnBrk="1" hangingPunct="1"/>
            <a:r>
              <a:rPr lang="fr-BE" altLang="fr-FR" dirty="0" smtClean="0"/>
              <a:t>Vérifier le mime-type avec </a:t>
            </a:r>
            <a:r>
              <a:rPr lang="fr-BE" altLang="fr-FR" dirty="0" err="1" smtClean="0"/>
              <a:t>getimagesize</a:t>
            </a:r>
            <a:r>
              <a:rPr lang="fr-BE" altLang="fr-FR" dirty="0" smtClean="0"/>
              <a:t>() 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 smtClean="0"/>
              <a:t>Diapositive </a:t>
            </a:r>
            <a:fld id="{808AFD0D-712F-45E2-8F14-98093E1E7B4F}" type="slidenum">
              <a:rPr lang="fr-FR" altLang="fr-FR" smtClean="0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620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753600" cy="1066800"/>
          </a:xfrm>
        </p:spPr>
        <p:txBody>
          <a:bodyPr/>
          <a:lstStyle/>
          <a:p>
            <a:r>
              <a:rPr lang="fr-BE" altLang="fr-FR" dirty="0" smtClean="0"/>
              <a:t>Authentification avancée</a:t>
            </a:r>
          </a:p>
        </p:txBody>
      </p:sp>
      <p:sp>
        <p:nvSpPr>
          <p:cNvPr id="6147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8001000" cy="5181600"/>
          </a:xfrm>
        </p:spPr>
        <p:txBody>
          <a:bodyPr/>
          <a:lstStyle/>
          <a:p>
            <a:r>
              <a:rPr lang="fr-BE" altLang="fr-FR" dirty="0" smtClean="0">
                <a:solidFill>
                  <a:srgbClr val="00B050"/>
                </a:solidFill>
              </a:rPr>
              <a:t>Table d’utilisateurs </a:t>
            </a:r>
            <a:r>
              <a:rPr lang="fr-BE" altLang="fr-FR" dirty="0" smtClean="0"/>
              <a:t>en base de données</a:t>
            </a:r>
          </a:p>
          <a:p>
            <a:r>
              <a:rPr lang="fr-BE" altLang="fr-FR" dirty="0">
                <a:solidFill>
                  <a:srgbClr val="00B050"/>
                </a:solidFill>
              </a:rPr>
              <a:t>M</a:t>
            </a:r>
            <a:r>
              <a:rPr lang="fr-BE" altLang="fr-FR" dirty="0" smtClean="0">
                <a:solidFill>
                  <a:srgbClr val="00B050"/>
                </a:solidFill>
              </a:rPr>
              <a:t>ot de passe </a:t>
            </a:r>
            <a:r>
              <a:rPr lang="fr-BE" altLang="fr-FR" dirty="0" smtClean="0">
                <a:solidFill>
                  <a:schemeClr val="bg2"/>
                </a:solidFill>
              </a:rPr>
              <a:t>utilisateur à hacher </a:t>
            </a:r>
            <a:r>
              <a:rPr lang="fr-BE" altLang="fr-F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≡ Hash </a:t>
            </a:r>
            <a:r>
              <a:rPr lang="fr-BE" altLang="fr-FR" dirty="0" smtClean="0"/>
              <a:t>grâce à des fonctions PHP</a:t>
            </a:r>
          </a:p>
          <a:p>
            <a:pPr lvl="1"/>
            <a:r>
              <a:rPr lang="fr-BE" altLang="fr-FR" dirty="0" smtClean="0">
                <a:solidFill>
                  <a:srgbClr val="FF0000"/>
                </a:solidFill>
              </a:rPr>
              <a:t>Md5 et Sha1 : déconseillées </a:t>
            </a:r>
            <a:r>
              <a:rPr lang="fr-BE" altLang="fr-FR" dirty="0">
                <a:solidFill>
                  <a:srgbClr val="FF0000"/>
                </a:solidFill>
              </a:rPr>
              <a:t>! </a:t>
            </a:r>
            <a:r>
              <a:rPr lang="fr-BE" altLang="fr-FR" sz="1800" dirty="0">
                <a:solidFill>
                  <a:srgbClr val="FF0000"/>
                </a:solidFill>
              </a:rPr>
              <a:t>http://md5decrypt.net/</a:t>
            </a:r>
            <a:endParaRPr lang="fr-BE" altLang="fr-FR" sz="1800" dirty="0" smtClean="0">
              <a:solidFill>
                <a:srgbClr val="FF0000"/>
              </a:solidFill>
            </a:endParaRPr>
          </a:p>
          <a:p>
            <a:pPr lvl="1"/>
            <a:r>
              <a:rPr lang="fr-FR" altLang="fr-FR" dirty="0" smtClean="0">
                <a:solidFill>
                  <a:srgbClr val="00B050"/>
                </a:solidFill>
              </a:rPr>
              <a:t>Hachage </a:t>
            </a:r>
            <a:r>
              <a:rPr lang="fr-FR" altLang="fr-FR" dirty="0" err="1" smtClean="0">
                <a:solidFill>
                  <a:srgbClr val="00B050"/>
                </a:solidFill>
              </a:rPr>
              <a:t>Blowfish</a:t>
            </a:r>
            <a:r>
              <a:rPr lang="fr-FR" altLang="fr-FR" dirty="0" smtClean="0">
                <a:solidFill>
                  <a:srgbClr val="00B050"/>
                </a:solidFill>
              </a:rPr>
              <a:t> avec Salt </a:t>
            </a:r>
            <a:r>
              <a:rPr lang="fr-FR" altLang="fr-FR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fr-FR" altLang="fr-FR" dirty="0" smtClean="0">
              <a:solidFill>
                <a:srgbClr val="00B050"/>
              </a:solidFill>
            </a:endParaRPr>
          </a:p>
          <a:p>
            <a:pPr lvl="2"/>
            <a:r>
              <a:rPr lang="fr-FR" altLang="fr-FR" dirty="0" smtClean="0">
                <a:solidFill>
                  <a:srgbClr val="00B050"/>
                </a:solidFill>
              </a:rPr>
              <a:t>Fonctions PHP à utiliser : </a:t>
            </a:r>
          </a:p>
          <a:p>
            <a:pPr lvl="3"/>
            <a:r>
              <a:rPr lang="fr-FR" altLang="fr-FR" dirty="0" err="1" smtClean="0">
                <a:solidFill>
                  <a:srgbClr val="00B050"/>
                </a:solidFill>
              </a:rPr>
              <a:t>password_hash</a:t>
            </a:r>
            <a:r>
              <a:rPr lang="fr-FR" altLang="fr-FR" dirty="0" smtClean="0">
                <a:solidFill>
                  <a:srgbClr val="00B050"/>
                </a:solidFill>
              </a:rPr>
              <a:t> (ou </a:t>
            </a:r>
            <a:r>
              <a:rPr lang="fr-FR" altLang="fr-FR" dirty="0" err="1" smtClean="0">
                <a:solidFill>
                  <a:srgbClr val="00B050"/>
                </a:solidFill>
              </a:rPr>
              <a:t>crypt</a:t>
            </a:r>
            <a:r>
              <a:rPr lang="fr-FR" altLang="fr-FR" dirty="0" smtClean="0">
                <a:solidFill>
                  <a:srgbClr val="00B050"/>
                </a:solidFill>
              </a:rPr>
              <a:t>)</a:t>
            </a:r>
          </a:p>
          <a:p>
            <a:pPr lvl="3"/>
            <a:r>
              <a:rPr lang="fr-FR" altLang="fr-FR" dirty="0" err="1" smtClean="0">
                <a:solidFill>
                  <a:srgbClr val="00B050"/>
                </a:solidFill>
              </a:rPr>
              <a:t>password_verify</a:t>
            </a:r>
            <a:endParaRPr lang="fr-FR" altLang="fr-FR" dirty="0" smtClean="0">
              <a:solidFill>
                <a:srgbClr val="00B050"/>
              </a:solidFill>
            </a:endParaRPr>
          </a:p>
          <a:p>
            <a:pPr lvl="1"/>
            <a:r>
              <a:rPr lang="fr-BE" altLang="fr-FR" dirty="0">
                <a:solidFill>
                  <a:schemeClr val="bg2"/>
                </a:solidFill>
                <a:hlinkClick r:id="rId3"/>
              </a:rPr>
              <a:t>http://</a:t>
            </a:r>
            <a:r>
              <a:rPr lang="fr-BE" altLang="fr-FR" dirty="0" smtClean="0">
                <a:solidFill>
                  <a:schemeClr val="bg2"/>
                </a:solidFill>
                <a:hlinkClick r:id="rId3"/>
              </a:rPr>
              <a:t>php.net/manual/fr/faq.passwords.php</a:t>
            </a:r>
            <a:endParaRPr lang="fr-BE" altLang="fr-FR" dirty="0" smtClean="0">
              <a:solidFill>
                <a:schemeClr val="bg2"/>
              </a:solidFill>
            </a:endParaRPr>
          </a:p>
          <a:p>
            <a:pPr lvl="1"/>
            <a:endParaRPr lang="fr-BE" altLang="fr-FR" dirty="0">
              <a:solidFill>
                <a:schemeClr val="bg2"/>
              </a:solidFill>
            </a:endParaRPr>
          </a:p>
          <a:p>
            <a:endParaRPr lang="fr-BE" altLang="fr-FR" dirty="0" smtClean="0">
              <a:solidFill>
                <a:srgbClr val="00B05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F9C8798E-5812-417C-A6A4-8C0A49D0A903}" type="slidenum">
              <a:rPr lang="fr-FR" altLang="fr-FR">
                <a:latin typeface="Comic Sans MS" panose="030F0702030302020204" pitchFamily="66" charset="0"/>
              </a:rPr>
              <a:pPr/>
              <a:t>11</a:t>
            </a:fld>
            <a:endParaRPr lang="fr-FR" altLang="fr-F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code…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572000"/>
          </a:xfrm>
        </p:spPr>
        <p:txBody>
          <a:bodyPr/>
          <a:lstStyle/>
          <a:p>
            <a:r>
              <a:rPr lang="fr-BE" dirty="0" smtClean="0"/>
              <a:t>$</a:t>
            </a:r>
            <a:r>
              <a:rPr lang="fr-BE" dirty="0" err="1" smtClean="0"/>
              <a:t>mdp</a:t>
            </a:r>
            <a:r>
              <a:rPr lang="fr-BE" dirty="0" smtClean="0"/>
              <a:t> </a:t>
            </a:r>
            <a:r>
              <a:rPr lang="fr-BE" dirty="0"/>
              <a:t>= '@</a:t>
            </a:r>
            <a:r>
              <a:rPr lang="fr-BE" dirty="0" smtClean="0"/>
              <a:t>HanSolo2018/';</a:t>
            </a:r>
            <a:endParaRPr lang="fr-BE" dirty="0"/>
          </a:p>
          <a:p>
            <a:r>
              <a:rPr lang="fr-BE" dirty="0" smtClean="0"/>
              <a:t>$</a:t>
            </a:r>
            <a:r>
              <a:rPr lang="fr-BE" dirty="0"/>
              <a:t>hash = </a:t>
            </a:r>
            <a:r>
              <a:rPr lang="fr-BE" dirty="0" err="1">
                <a:solidFill>
                  <a:srgbClr val="00B050"/>
                </a:solidFill>
              </a:rPr>
              <a:t>password_hash</a:t>
            </a:r>
            <a:r>
              <a:rPr lang="fr-BE" dirty="0">
                <a:solidFill>
                  <a:srgbClr val="00B050"/>
                </a:solidFill>
              </a:rPr>
              <a:t>($</a:t>
            </a:r>
            <a:r>
              <a:rPr lang="fr-BE" dirty="0" err="1" smtClean="0">
                <a:solidFill>
                  <a:srgbClr val="00B050"/>
                </a:solidFill>
              </a:rPr>
              <a:t>mdp</a:t>
            </a:r>
            <a:r>
              <a:rPr lang="fr-BE" dirty="0" smtClean="0">
                <a:solidFill>
                  <a:srgbClr val="00B050"/>
                </a:solidFill>
              </a:rPr>
              <a:t>, </a:t>
            </a:r>
            <a:r>
              <a:rPr lang="fr-BE" dirty="0">
                <a:solidFill>
                  <a:srgbClr val="00B050"/>
                </a:solidFill>
              </a:rPr>
              <a:t>PASSWORD_BCRYPT</a:t>
            </a:r>
            <a:r>
              <a:rPr lang="fr-BE" dirty="0" smtClean="0">
                <a:solidFill>
                  <a:srgbClr val="00B050"/>
                </a:solidFill>
              </a:rPr>
              <a:t>)</a:t>
            </a:r>
            <a:r>
              <a:rPr lang="fr-BE" dirty="0" smtClean="0"/>
              <a:t>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BE" sz="1800" dirty="0" smtClean="0">
                <a:solidFill>
                  <a:schemeClr val="tx2"/>
                </a:solidFill>
              </a:rPr>
              <a:t>    $</a:t>
            </a:r>
            <a:r>
              <a:rPr lang="fr-BE" sz="1800" dirty="0">
                <a:solidFill>
                  <a:schemeClr val="tx2"/>
                </a:solidFill>
              </a:rPr>
              <a:t>2y$10$ANpU4u5KF5wu1GQ8vchmAeVh31NmibZjgbJsVd38qsnbQHTODRr5a</a:t>
            </a:r>
          </a:p>
          <a:p>
            <a:r>
              <a:rPr lang="fr-BE" dirty="0" smtClean="0"/>
              <a:t>if </a:t>
            </a:r>
            <a:r>
              <a:rPr lang="fr-BE" dirty="0"/>
              <a:t>(</a:t>
            </a:r>
            <a:r>
              <a:rPr lang="fr-BE" dirty="0" err="1">
                <a:solidFill>
                  <a:srgbClr val="00B050"/>
                </a:solidFill>
              </a:rPr>
              <a:t>password_verify</a:t>
            </a:r>
            <a:r>
              <a:rPr lang="fr-BE" dirty="0">
                <a:solidFill>
                  <a:srgbClr val="00B050"/>
                </a:solidFill>
              </a:rPr>
              <a:t>($</a:t>
            </a:r>
            <a:r>
              <a:rPr lang="fr-BE" dirty="0" err="1" smtClean="0">
                <a:solidFill>
                  <a:srgbClr val="00B050"/>
                </a:solidFill>
              </a:rPr>
              <a:t>mdp</a:t>
            </a:r>
            <a:r>
              <a:rPr lang="fr-BE" dirty="0" smtClean="0">
                <a:solidFill>
                  <a:srgbClr val="00B050"/>
                </a:solidFill>
              </a:rPr>
              <a:t>, </a:t>
            </a:r>
            <a:r>
              <a:rPr lang="fr-BE" dirty="0">
                <a:solidFill>
                  <a:srgbClr val="00B050"/>
                </a:solidFill>
              </a:rPr>
              <a:t>$hash)</a:t>
            </a:r>
            <a:r>
              <a:rPr lang="fr-BE" dirty="0"/>
              <a:t>) { 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dirty="0" smtClean="0"/>
              <a:t>$</a:t>
            </a:r>
            <a:r>
              <a:rPr lang="fr-BE" dirty="0" err="1" smtClean="0"/>
              <a:t>msg</a:t>
            </a:r>
            <a:r>
              <a:rPr lang="fr-BE" dirty="0" smtClean="0"/>
              <a:t> = </a:t>
            </a:r>
            <a:r>
              <a:rPr lang="fr-BE" dirty="0"/>
              <a:t>'Le mot de </a:t>
            </a:r>
            <a:r>
              <a:rPr lang="fr-BE" dirty="0" smtClean="0"/>
              <a:t>passe est valide.';</a:t>
            </a:r>
            <a:endParaRPr lang="fr-BE" dirty="0"/>
          </a:p>
          <a:p>
            <a:pPr marL="0" indent="0">
              <a:buNone/>
            </a:pPr>
            <a:r>
              <a:rPr lang="fr-BE" dirty="0" smtClean="0"/>
              <a:t>   }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 smtClean="0"/>
              <a:t>Diapositive </a:t>
            </a:r>
            <a:fld id="{808AFD0D-712F-45E2-8F14-98093E1E7B4F}" type="slidenum">
              <a:rPr lang="fr-FR" altLang="fr-FR" smtClean="0"/>
              <a:pPr/>
              <a:t>12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139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1066800"/>
          </a:xfrm>
        </p:spPr>
        <p:txBody>
          <a:bodyPr/>
          <a:lstStyle/>
          <a:p>
            <a:r>
              <a:rPr lang="fr-FR" sz="4000" dirty="0" smtClean="0"/>
              <a:t>« Hash » selon </a:t>
            </a:r>
            <a:r>
              <a:rPr lang="fr-FR" sz="4000" dirty="0" err="1" smtClean="0"/>
              <a:t>Blowfish</a:t>
            </a:r>
            <a:endParaRPr lang="fr-BE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60 caractères à stocker en DB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 smtClean="0"/>
              <a:t>Diapositive </a:t>
            </a:r>
            <a:fld id="{808AFD0D-712F-45E2-8F14-98093E1E7B4F}" type="slidenum">
              <a:rPr lang="fr-FR" altLang="fr-FR" smtClean="0"/>
              <a:pPr/>
              <a:t>13</a:t>
            </a:fld>
            <a:endParaRPr lang="fr-FR" alt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199"/>
            <a:ext cx="7924800" cy="22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4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 smtClean="0"/>
              <a:t>Autre aspect de sécurité</a:t>
            </a:r>
          </a:p>
        </p:txBody>
      </p:sp>
      <p:sp>
        <p:nvSpPr>
          <p:cNvPr id="6147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72000"/>
          </a:xfrm>
        </p:spPr>
        <p:txBody>
          <a:bodyPr/>
          <a:lstStyle/>
          <a:p>
            <a:r>
              <a:rPr lang="fr-BE" altLang="fr-FR" dirty="0" smtClean="0">
                <a:solidFill>
                  <a:srgbClr val="00B050"/>
                </a:solidFill>
              </a:rPr>
              <a:t>Sécurisation d’un répertoire</a:t>
            </a:r>
          </a:p>
          <a:p>
            <a:pPr lvl="1"/>
            <a:r>
              <a:rPr lang="fr-BE" altLang="fr-FR" dirty="0" smtClean="0"/>
              <a:t>Au niveau du </a:t>
            </a:r>
            <a:r>
              <a:rPr lang="fr-BE" altLang="fr-FR" dirty="0" smtClean="0">
                <a:solidFill>
                  <a:srgbClr val="00B050"/>
                </a:solidFill>
              </a:rPr>
              <a:t>serveur</a:t>
            </a:r>
            <a:r>
              <a:rPr lang="fr-BE" altLang="fr-FR" dirty="0" smtClean="0"/>
              <a:t> </a:t>
            </a:r>
            <a:r>
              <a:rPr lang="fr-BE" altLang="fr-FR" dirty="0" smtClean="0">
                <a:solidFill>
                  <a:srgbClr val="00B050"/>
                </a:solidFill>
              </a:rPr>
              <a:t>Web </a:t>
            </a:r>
            <a:r>
              <a:rPr lang="fr-BE" altLang="fr-FR" dirty="0" smtClean="0"/>
              <a:t>Apache</a:t>
            </a:r>
          </a:p>
          <a:p>
            <a:pPr lvl="1"/>
            <a:r>
              <a:rPr lang="fr-FR" altLang="fr-FR" dirty="0" smtClean="0"/>
              <a:t>Technique « .</a:t>
            </a:r>
            <a:r>
              <a:rPr lang="fr-FR" altLang="fr-FR" dirty="0" err="1" smtClean="0"/>
              <a:t>htaccess</a:t>
            </a:r>
            <a:r>
              <a:rPr lang="fr-FR" altLang="fr-FR" dirty="0" smtClean="0"/>
              <a:t> et .</a:t>
            </a:r>
            <a:r>
              <a:rPr lang="fr-FR" altLang="fr-FR" dirty="0" err="1" smtClean="0"/>
              <a:t>htpasswd</a:t>
            </a:r>
            <a:r>
              <a:rPr lang="fr-FR" altLang="fr-FR" dirty="0" smtClean="0"/>
              <a:t> »</a:t>
            </a:r>
            <a:endParaRPr lang="fr-BE" altLang="fr-FR" dirty="0" smtClean="0"/>
          </a:p>
          <a:p>
            <a:r>
              <a:rPr lang="fr-FR" altLang="fr-FR" dirty="0" smtClean="0"/>
              <a:t>Une authentification éventuelle est ainsi gérée par le navigateur et non par le site Web</a:t>
            </a:r>
            <a:endParaRPr lang="fr-BE" altLang="fr-FR" dirty="0" smtClean="0"/>
          </a:p>
          <a:p>
            <a:r>
              <a:rPr lang="fr-BE" altLang="fr-FR" dirty="0" smtClean="0"/>
              <a:t>Démonstration…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F9C8798E-5812-417C-A6A4-8C0A49D0A903}" type="slidenum">
              <a:rPr lang="fr-FR" altLang="fr-FR">
                <a:latin typeface="Comic Sans MS" panose="030F0702030302020204" pitchFamily="66" charset="0"/>
              </a:rPr>
              <a:pPr/>
              <a:t>14</a:t>
            </a:fld>
            <a:endParaRPr lang="fr-FR" altLang="fr-FR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1066800"/>
          </a:xfrm>
        </p:spPr>
        <p:txBody>
          <a:bodyPr/>
          <a:lstStyle/>
          <a:p>
            <a:r>
              <a:rPr lang="fr-BE" altLang="fr-FR" dirty="0" smtClean="0"/>
              <a:t>Pour du PHP professionnel…</a:t>
            </a:r>
          </a:p>
        </p:txBody>
      </p:sp>
      <p:sp>
        <p:nvSpPr>
          <p:cNvPr id="5123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fr-BE" altLang="fr-FR" dirty="0" smtClean="0">
                <a:solidFill>
                  <a:srgbClr val="00B050"/>
                </a:solidFill>
              </a:rPr>
              <a:t>Développer ou Intégrer ?</a:t>
            </a:r>
          </a:p>
          <a:p>
            <a:pPr>
              <a:defRPr/>
            </a:pPr>
            <a:r>
              <a:rPr lang="fr-BE" altLang="fr-FR" dirty="0" smtClean="0"/>
              <a:t>Développer à partir de rien devient rare</a:t>
            </a:r>
          </a:p>
          <a:p>
            <a:pPr>
              <a:defRPr/>
            </a:pPr>
            <a:r>
              <a:rPr lang="fr-BE" altLang="fr-FR" dirty="0" smtClean="0">
                <a:solidFill>
                  <a:srgbClr val="00B050"/>
                </a:solidFill>
              </a:rPr>
              <a:t>Développer sur base d’un</a:t>
            </a:r>
            <a:r>
              <a:rPr lang="fr-BE" altLang="fr-FR" dirty="0" smtClean="0"/>
              <a:t> </a:t>
            </a:r>
            <a:r>
              <a:rPr lang="fr-BE" altLang="fr-FR" dirty="0" err="1" smtClean="0">
                <a:solidFill>
                  <a:srgbClr val="00B050"/>
                </a:solidFill>
              </a:rPr>
              <a:t>framework</a:t>
            </a:r>
            <a:r>
              <a:rPr lang="fr-BE" altLang="fr-FR" dirty="0" smtClean="0">
                <a:solidFill>
                  <a:srgbClr val="00B050"/>
                </a:solidFill>
              </a:rPr>
              <a:t> </a:t>
            </a:r>
            <a:r>
              <a:rPr lang="fr-BE" altLang="fr-FR" dirty="0">
                <a:solidFill>
                  <a:srgbClr val="00B050"/>
                </a:solidFill>
              </a:rPr>
              <a:t>PHP </a:t>
            </a:r>
            <a:r>
              <a:rPr lang="fr-BE" altLang="fr-FR" dirty="0"/>
              <a:t>généralement</a:t>
            </a:r>
            <a:r>
              <a:rPr lang="fr-BE" altLang="fr-FR" dirty="0" smtClean="0">
                <a:solidFill>
                  <a:srgbClr val="00B050"/>
                </a:solidFill>
              </a:rPr>
              <a:t> </a:t>
            </a:r>
            <a:r>
              <a:rPr lang="fr-BE" altLang="fr-FR" dirty="0" smtClean="0"/>
              <a:t>MVC OO </a:t>
            </a:r>
            <a:r>
              <a:rPr lang="fr-BE" altLang="fr-FR" dirty="0" smtClean="0">
                <a:sym typeface="Wingdings" panose="05000000000000000000" pitchFamily="2" charset="2"/>
              </a:rPr>
              <a:t></a:t>
            </a:r>
            <a:endParaRPr lang="fr-BE" altLang="fr-FR" dirty="0" smtClean="0"/>
          </a:p>
          <a:p>
            <a:pPr>
              <a:defRPr/>
            </a:pPr>
            <a:r>
              <a:rPr lang="fr-BE" altLang="fr-FR" sz="3200" dirty="0" smtClean="0">
                <a:solidFill>
                  <a:srgbClr val="00B050"/>
                </a:solidFill>
              </a:rPr>
              <a:t>Intégrer c’est utiliser une solution (type CMS) </a:t>
            </a:r>
            <a:r>
              <a:rPr lang="fr-BE" altLang="fr-FR" dirty="0" smtClean="0"/>
              <a:t>déjà développée !</a:t>
            </a:r>
          </a:p>
          <a:p>
            <a:pPr lvl="1">
              <a:defRPr/>
            </a:pPr>
            <a:r>
              <a:rPr lang="fr-FR" altLang="fr-FR" i="1" dirty="0" smtClean="0"/>
              <a:t>Content Management System</a:t>
            </a:r>
          </a:p>
          <a:p>
            <a:pPr lvl="1">
              <a:defRPr/>
            </a:pPr>
            <a:r>
              <a:rPr lang="fr-FR" altLang="fr-FR" dirty="0" smtClean="0"/>
              <a:t>Système de Gestion de Contenu</a:t>
            </a:r>
            <a:endParaRPr lang="fr-BE" alt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4B204168-3059-4526-94BA-8A73A263FDC4}" type="slidenum">
              <a:rPr lang="fr-FR" altLang="fr-FR">
                <a:latin typeface="Comic Sans MS" panose="030F0702030302020204" pitchFamily="66" charset="0"/>
              </a:rPr>
              <a:pPr/>
              <a:t>15</a:t>
            </a:fld>
            <a:endParaRPr lang="fr-FR" altLang="fr-FR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921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922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5C85DBC2-8F42-4081-8A99-9B1CFCC2BC46}" type="slidenum">
              <a:rPr lang="fr-FR" altLang="fr-FR">
                <a:latin typeface="Comic Sans MS" panose="030F0702030302020204" pitchFamily="66" charset="0"/>
              </a:rPr>
              <a:pPr/>
              <a:t>16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Développer </a:t>
            </a:r>
            <a:r>
              <a:rPr lang="fr-BE" altLang="fr-FR" sz="2000" dirty="0" smtClean="0"/>
              <a:t>versus Intégrer</a:t>
            </a:r>
            <a:endParaRPr lang="fr-FR" altLang="fr-FR" dirty="0" smtClean="0"/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>
                <a:solidFill>
                  <a:srgbClr val="00B050"/>
                </a:solidFill>
              </a:rPr>
              <a:t>Répondre aux besoins </a:t>
            </a:r>
            <a:r>
              <a:rPr lang="fr-BE" altLang="fr-FR" dirty="0" smtClean="0"/>
              <a:t>d’informatisation </a:t>
            </a:r>
            <a:r>
              <a:rPr lang="fr-BE" altLang="fr-FR" dirty="0" smtClean="0">
                <a:solidFill>
                  <a:srgbClr val="00B050"/>
                </a:solidFill>
              </a:rPr>
              <a:t>avec grande adéquation</a:t>
            </a:r>
          </a:p>
          <a:p>
            <a:pPr lvl="1" eaLnBrk="1" hangingPunct="1"/>
            <a:r>
              <a:rPr lang="fr-BE" altLang="fr-FR" dirty="0" smtClean="0"/>
              <a:t>Liberté totale</a:t>
            </a:r>
          </a:p>
          <a:p>
            <a:pPr lvl="1" eaLnBrk="1" hangingPunct="1"/>
            <a:r>
              <a:rPr lang="fr-BE" altLang="fr-FR" dirty="0" smtClean="0"/>
              <a:t>Possibilité aisée d’extensions </a:t>
            </a:r>
          </a:p>
          <a:p>
            <a:pPr eaLnBrk="1" hangingPunct="1"/>
            <a:r>
              <a:rPr lang="fr-BE" altLang="fr-FR" dirty="0" smtClean="0"/>
              <a:t>Analyser les besoins   </a:t>
            </a:r>
          </a:p>
          <a:p>
            <a:pPr eaLnBrk="1" hangingPunct="1"/>
            <a:r>
              <a:rPr lang="fr-BE" altLang="fr-FR" dirty="0" smtClean="0"/>
              <a:t>Architecturer sur base d’un </a:t>
            </a:r>
            <a:r>
              <a:rPr lang="fr-BE" altLang="fr-FR" dirty="0" err="1" smtClean="0">
                <a:solidFill>
                  <a:srgbClr val="00B050"/>
                </a:solidFill>
              </a:rPr>
              <a:t>framework</a:t>
            </a:r>
            <a:endParaRPr lang="fr-BE" altLang="fr-FR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fr-BE" altLang="fr-FR" dirty="0" smtClean="0"/>
              <a:t>Coder </a:t>
            </a:r>
            <a:r>
              <a:rPr lang="fr-BE" altLang="fr-FR" dirty="0" smtClean="0">
                <a:sym typeface="Wingdings" panose="05000000000000000000" pitchFamily="2" charset="2"/>
              </a:rPr>
              <a:t>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Documenter le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1126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1126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787949CD-936A-48CD-9D14-EF3D33166292}" type="slidenum">
              <a:rPr lang="fr-FR" altLang="fr-FR">
                <a:latin typeface="Comic Sans MS" panose="030F0702030302020204" pitchFamily="66" charset="0"/>
              </a:rPr>
              <a:pPr/>
              <a:t>17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Exemples de </a:t>
            </a:r>
            <a:r>
              <a:rPr lang="fr-BE" altLang="fr-FR" dirty="0" err="1" smtClean="0"/>
              <a:t>framework</a:t>
            </a:r>
            <a:endParaRPr lang="fr-FR" altLang="fr-FR" dirty="0" smtClean="0"/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altLang="fr-FR" dirty="0">
                <a:hlinkClick r:id="rId2"/>
              </a:rPr>
              <a:t>http://</a:t>
            </a:r>
            <a:r>
              <a:rPr lang="fr-BE" altLang="fr-FR" dirty="0" smtClean="0">
                <a:hlinkClick r:id="rId2"/>
              </a:rPr>
              <a:t>fr.wikipedia.org/wiki/</a:t>
            </a:r>
            <a:br>
              <a:rPr lang="fr-BE" altLang="fr-FR" dirty="0" smtClean="0">
                <a:hlinkClick r:id="rId2"/>
              </a:rPr>
            </a:br>
            <a:r>
              <a:rPr lang="fr-BE" altLang="fr-FR" dirty="0" err="1" smtClean="0">
                <a:hlinkClick r:id="rId2"/>
              </a:rPr>
              <a:t>Liste_de_frameworks_PHP</a:t>
            </a:r>
            <a:endParaRPr lang="fr-BE" altLang="fr-FR" dirty="0" smtClean="0"/>
          </a:p>
          <a:p>
            <a:pPr eaLnBrk="1" hangingPunct="1"/>
            <a:r>
              <a:rPr lang="fr-BE" altLang="fr-FR" dirty="0" err="1" smtClean="0"/>
              <a:t>CakePHP</a:t>
            </a:r>
            <a:endParaRPr lang="fr-BE" altLang="fr-FR" dirty="0" smtClean="0"/>
          </a:p>
          <a:p>
            <a:pPr eaLnBrk="1" hangingPunct="1"/>
            <a:r>
              <a:rPr lang="fr-BE" altLang="fr-FR" dirty="0" err="1" smtClean="0"/>
              <a:t>CodeIgniter</a:t>
            </a:r>
            <a:endParaRPr lang="fr-BE" altLang="fr-FR" dirty="0" smtClean="0"/>
          </a:p>
          <a:p>
            <a:pPr eaLnBrk="1" hangingPunct="1"/>
            <a:r>
              <a:rPr lang="fr-FR" altLang="fr-FR" dirty="0" err="1" smtClean="0"/>
              <a:t>Laravel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Zend Framework</a:t>
            </a:r>
          </a:p>
          <a:p>
            <a:pPr eaLnBrk="1" hangingPunct="1"/>
            <a:r>
              <a:rPr lang="fr-BE" altLang="fr-FR" dirty="0" err="1"/>
              <a:t>Symfony</a:t>
            </a:r>
            <a:r>
              <a:rPr lang="fr-BE" altLang="fr-FR" dirty="0"/>
              <a:t> </a:t>
            </a:r>
            <a:r>
              <a:rPr lang="fr-BE" altLang="fr-FR" dirty="0" smtClean="0"/>
              <a:t>4.2.3</a:t>
            </a:r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1024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94EA6B8A-80BF-49AF-8F34-8DA9EF6AEA2B}" type="slidenum">
              <a:rPr lang="fr-FR" altLang="fr-FR">
                <a:latin typeface="Comic Sans MS" panose="030F0702030302020204" pitchFamily="66" charset="0"/>
              </a:rPr>
              <a:pPr/>
              <a:t>18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Intégrer </a:t>
            </a:r>
            <a:r>
              <a:rPr lang="fr-BE" altLang="fr-FR" sz="2000" dirty="0" smtClean="0"/>
              <a:t>versus Développer</a:t>
            </a:r>
            <a:endParaRPr lang="fr-FR" altLang="fr-FR" dirty="0" smtClean="0"/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Ne pas réinventer la roue</a:t>
            </a:r>
          </a:p>
          <a:p>
            <a:pPr eaLnBrk="1" hangingPunct="1"/>
            <a:r>
              <a:rPr lang="fr-FR" altLang="fr-FR" dirty="0" smtClean="0"/>
              <a:t>Utiliser une solution toute faite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Mise en œuvre </a:t>
            </a:r>
            <a:r>
              <a:rPr lang="fr-BE" altLang="fr-FR" dirty="0" smtClean="0">
                <a:solidFill>
                  <a:srgbClr val="00B050"/>
                </a:solidFill>
              </a:rPr>
              <a:t>très rapide</a:t>
            </a:r>
          </a:p>
          <a:p>
            <a:pPr eaLnBrk="1" hangingPunct="1"/>
            <a:r>
              <a:rPr lang="fr-BE" altLang="fr-FR" dirty="0" smtClean="0"/>
              <a:t>Décoder une architecture pour l’adapter</a:t>
            </a:r>
          </a:p>
          <a:p>
            <a:pPr lvl="1" eaLnBrk="1" hangingPunct="1"/>
            <a:r>
              <a:rPr lang="fr-BE" altLang="fr-FR" dirty="0" smtClean="0"/>
              <a:t>Pas du tout évident !</a:t>
            </a:r>
          </a:p>
          <a:p>
            <a:pPr eaLnBrk="1" hangingPunct="1"/>
            <a:r>
              <a:rPr lang="fr-BE" altLang="fr-FR" dirty="0" smtClean="0"/>
              <a:t>Idéal pour répondre à des </a:t>
            </a:r>
            <a:r>
              <a:rPr lang="fr-BE" altLang="fr-FR" dirty="0" smtClean="0">
                <a:solidFill>
                  <a:srgbClr val="00B050"/>
                </a:solidFill>
              </a:rPr>
              <a:t>besoins génériques</a:t>
            </a:r>
          </a:p>
          <a:p>
            <a:pPr lvl="1" eaLnBrk="1" hangingPunct="1"/>
            <a:r>
              <a:rPr lang="fr-BE" altLang="fr-FR" dirty="0" smtClean="0"/>
              <a:t>Une extension peut s'avérer difficile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1126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1126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787949CD-936A-48CD-9D14-EF3D33166292}" type="slidenum">
              <a:rPr lang="fr-FR" altLang="fr-FR">
                <a:latin typeface="Comic Sans MS" panose="030F0702030302020204" pitchFamily="66" charset="0"/>
              </a:rPr>
              <a:pPr/>
              <a:t>19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smtClean="0"/>
              <a:t>Exemples de solutions libres</a:t>
            </a:r>
            <a:endParaRPr lang="fr-FR" altLang="fr-FR" smtClean="0"/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/>
          <a:lstStyle/>
          <a:p>
            <a:pPr eaLnBrk="1" hangingPunct="1"/>
            <a:r>
              <a:rPr lang="fr-BE" altLang="fr-FR" dirty="0" smtClean="0"/>
              <a:t>Liste : </a:t>
            </a:r>
            <a:r>
              <a:rPr lang="fr-BE" altLang="fr-FR" dirty="0" smtClean="0">
                <a:hlinkClick r:id="rId2"/>
              </a:rPr>
              <a:t>www.opensourcecms.com/</a:t>
            </a:r>
            <a:endParaRPr lang="fr-BE" altLang="fr-FR" dirty="0" smtClean="0"/>
          </a:p>
          <a:p>
            <a:pPr eaLnBrk="1" hangingPunct="1"/>
            <a:r>
              <a:rPr lang="fr-BE" altLang="fr-FR" dirty="0"/>
              <a:t>Joomla</a:t>
            </a:r>
          </a:p>
          <a:p>
            <a:pPr lvl="1" eaLnBrk="1" hangingPunct="1"/>
            <a:r>
              <a:rPr lang="fr-FR" altLang="fr-FR" dirty="0">
                <a:hlinkClick r:id="rId3"/>
              </a:rPr>
              <a:t>http://www.joomla.fr/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Drupal</a:t>
            </a:r>
            <a:endParaRPr lang="fr-FR" altLang="fr-FR" dirty="0"/>
          </a:p>
          <a:p>
            <a:pPr eaLnBrk="1" hangingPunct="1"/>
            <a:r>
              <a:rPr lang="fr-BE" altLang="fr-FR" dirty="0" err="1" smtClean="0"/>
              <a:t>Moodle</a:t>
            </a:r>
            <a:endParaRPr lang="fr-BE" altLang="fr-FR" dirty="0" smtClean="0"/>
          </a:p>
          <a:p>
            <a:pPr lvl="1" eaLnBrk="1" hangingPunct="1"/>
            <a:r>
              <a:rPr lang="fr-BE" altLang="fr-FR" dirty="0">
                <a:hlinkClick r:id="rId4"/>
              </a:rPr>
              <a:t>https://moodle.org</a:t>
            </a:r>
            <a:r>
              <a:rPr lang="fr-BE" altLang="fr-FR" dirty="0" smtClean="0">
                <a:hlinkClick r:id="rId4"/>
              </a:rPr>
              <a:t>/</a:t>
            </a:r>
            <a:endParaRPr lang="fr-BE" altLang="fr-FR" dirty="0" smtClean="0"/>
          </a:p>
          <a:p>
            <a:pPr eaLnBrk="1" hangingPunct="1"/>
            <a:r>
              <a:rPr lang="fr-BE" altLang="fr-FR" dirty="0" err="1" smtClean="0"/>
              <a:t>osCommerce</a:t>
            </a:r>
            <a:r>
              <a:rPr lang="fr-BE" altLang="fr-FR" dirty="0" smtClean="0"/>
              <a:t> </a:t>
            </a:r>
          </a:p>
          <a:p>
            <a:pPr lvl="1" eaLnBrk="1" hangingPunct="1"/>
            <a:r>
              <a:rPr lang="fr-BE" altLang="fr-FR" dirty="0">
                <a:hlinkClick r:id="rId5"/>
              </a:rPr>
              <a:t>http://</a:t>
            </a:r>
            <a:r>
              <a:rPr lang="fr-BE" altLang="fr-FR" dirty="0" smtClean="0">
                <a:hlinkClick r:id="rId5"/>
              </a:rPr>
              <a:t>fr.wikipedia.org/wiki/OsCommerce</a:t>
            </a:r>
            <a:endParaRPr lang="fr-BE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6371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Au menu d’aujourd’hui…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72000"/>
          </a:xfrm>
        </p:spPr>
        <p:txBody>
          <a:bodyPr/>
          <a:lstStyle/>
          <a:p>
            <a:r>
              <a:rPr lang="fr-FR" i="1" dirty="0" err="1" smtClean="0">
                <a:solidFill>
                  <a:srgbClr val="00B050"/>
                </a:solidFill>
              </a:rPr>
              <a:t>Upload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>de </a:t>
            </a:r>
            <a:r>
              <a:rPr lang="fr-FR" dirty="0" smtClean="0"/>
              <a:t>fichiers</a:t>
            </a:r>
          </a:p>
          <a:p>
            <a:r>
              <a:rPr lang="fr-FR" dirty="0" smtClean="0"/>
              <a:t>Gestion d’</a:t>
            </a:r>
            <a:r>
              <a:rPr lang="fr-FR" dirty="0" smtClean="0">
                <a:solidFill>
                  <a:srgbClr val="00B050"/>
                </a:solidFill>
              </a:rPr>
              <a:t>images</a:t>
            </a:r>
          </a:p>
          <a:p>
            <a:r>
              <a:rPr lang="fr-FR" dirty="0" smtClean="0"/>
              <a:t>Aspects de </a:t>
            </a:r>
            <a:r>
              <a:rPr lang="fr-FR" dirty="0" smtClean="0">
                <a:solidFill>
                  <a:srgbClr val="00B050"/>
                </a:solidFill>
              </a:rPr>
              <a:t>sécurité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Développement</a:t>
            </a:r>
            <a:r>
              <a:rPr lang="fr-FR" dirty="0" smtClean="0"/>
              <a:t> versus </a:t>
            </a:r>
            <a:r>
              <a:rPr lang="fr-FR" dirty="0" smtClean="0">
                <a:solidFill>
                  <a:srgbClr val="00B050"/>
                </a:solidFill>
              </a:rPr>
              <a:t>Intégration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40458C"/>
                </a:solidFill>
              </a:rPr>
              <a:t>Diapositive </a:t>
            </a:r>
            <a:fld id="{BBCF98F6-3C7F-4212-8446-46FC2FB75135}" type="slidenum">
              <a:rPr lang="fr-FR" smtClean="0">
                <a:solidFill>
                  <a:srgbClr val="40458C"/>
                </a:solidFill>
              </a:rPr>
              <a:pPr>
                <a:defRPr/>
              </a:pPr>
              <a:t>2</a:t>
            </a:fld>
            <a:endParaRPr lang="fr-F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298C8410-9F43-4238-BC01-5F539F51C99E}" type="slidenum">
              <a:rPr lang="fr-FR" altLang="fr-FR">
                <a:latin typeface="Comic Sans MS" panose="030F0702030302020204" pitchFamily="66" charset="0"/>
              </a:rPr>
              <a:pPr/>
              <a:t>20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smtClean="0"/>
              <a:t>Communauté Open-Source</a:t>
            </a:r>
            <a:endParaRPr lang="fr-FR" altLang="fr-FR" smtClean="0"/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Le tout est « gratuit » !</a:t>
            </a:r>
          </a:p>
          <a:p>
            <a:pPr eaLnBrk="1" hangingPunct="1"/>
            <a:r>
              <a:rPr lang="fr-FR" altLang="fr-FR" dirty="0" smtClean="0"/>
              <a:t>Monde de services plutôt que de produits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Logiciels libres</a:t>
            </a:r>
          </a:p>
          <a:p>
            <a:pPr lvl="1" eaLnBrk="1" hangingPunct="1"/>
            <a:r>
              <a:rPr lang="fr-FR" altLang="fr-FR" sz="2400" dirty="0" smtClean="0">
                <a:hlinkClick r:id="rId3"/>
              </a:rPr>
              <a:t>http://fr.wikipedia.org/wiki/Logiciel_libre</a:t>
            </a:r>
            <a:endParaRPr lang="fr-FR" altLang="fr-FR" sz="2400" dirty="0" smtClean="0"/>
          </a:p>
          <a:p>
            <a:pPr eaLnBrk="1" hangingPunct="1"/>
            <a:r>
              <a:rPr lang="fr-BE" altLang="fr-FR" dirty="0" smtClean="0"/>
              <a:t>Licences</a:t>
            </a:r>
          </a:p>
          <a:p>
            <a:pPr lvl="1" eaLnBrk="1" hangingPunct="1"/>
            <a:r>
              <a:rPr lang="fr-BE" altLang="fr-FR" sz="2400" dirty="0" smtClean="0"/>
              <a:t>BSD, GPL, </a:t>
            </a:r>
            <a:r>
              <a:rPr lang="fr-BE" altLang="fr-FR" sz="2400" dirty="0" err="1" smtClean="0"/>
              <a:t>CeCILL</a:t>
            </a:r>
            <a:r>
              <a:rPr lang="fr-BE" altLang="fr-FR" sz="2400" dirty="0" smtClean="0"/>
              <a:t>, </a:t>
            </a:r>
            <a:r>
              <a:rPr lang="fr-BE" altLang="fr-FR" sz="2400" dirty="0" err="1" smtClean="0"/>
              <a:t>Creatives</a:t>
            </a:r>
            <a:r>
              <a:rPr lang="fr-BE" altLang="fr-FR" sz="2400" dirty="0" smtClean="0"/>
              <a:t> Common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DD358956-370A-43CD-99A2-7322CF8A6AE5}" type="slidenum">
              <a:rPr lang="fr-FR" altLang="fr-FR">
                <a:latin typeface="Comic Sans MS" panose="030F0702030302020204" pitchFamily="66" charset="0"/>
              </a:rPr>
              <a:pPr/>
              <a:t>21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smtClean="0"/>
              <a:t>Se procurer de l’aide</a:t>
            </a:r>
            <a:endParaRPr lang="fr-FR" altLang="fr-FR" smtClean="0"/>
          </a:p>
        </p:txBody>
      </p:sp>
      <p:sp>
        <p:nvSpPr>
          <p:cNvPr id="237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Recherche d’une solution à un problème</a:t>
            </a:r>
          </a:p>
          <a:p>
            <a:pPr lvl="1" eaLnBrk="1" hangingPunct="1"/>
            <a:r>
              <a:rPr lang="fr-BE" altLang="fr-FR" dirty="0" smtClean="0">
                <a:solidFill>
                  <a:srgbClr val="00B050"/>
                </a:solidFill>
              </a:rPr>
              <a:t>Google It !</a:t>
            </a:r>
          </a:p>
          <a:p>
            <a:pPr eaLnBrk="1" hangingPunct="1"/>
            <a:r>
              <a:rPr lang="fr-BE" altLang="fr-FR" dirty="0" smtClean="0"/>
              <a:t>Forum communautaire</a:t>
            </a:r>
          </a:p>
          <a:p>
            <a:pPr lvl="1" eaLnBrk="1" hangingPunct="1"/>
            <a:r>
              <a:rPr lang="fr-BE" altLang="fr-FR" dirty="0">
                <a:hlinkClick r:id="rId2"/>
              </a:rPr>
              <a:t>http://stackoverflow.com</a:t>
            </a:r>
            <a:r>
              <a:rPr lang="fr-BE" altLang="fr-FR" dirty="0" smtClean="0">
                <a:hlinkClick r:id="rId2"/>
              </a:rPr>
              <a:t>/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Collègues développeurs</a:t>
            </a:r>
          </a:p>
          <a:p>
            <a:pPr eaLnBrk="1" hangingPunct="1"/>
            <a:r>
              <a:rPr lang="fr-BE" altLang="fr-FR" dirty="0" smtClean="0"/>
              <a:t>Tutoriels et exemples en ligne</a:t>
            </a:r>
          </a:p>
          <a:p>
            <a:pPr eaLnBrk="1" hangingPunct="1"/>
            <a:r>
              <a:rPr lang="fr-BE" altLang="fr-FR" dirty="0" smtClean="0"/>
              <a:t>Livres en .</a:t>
            </a:r>
            <a:r>
              <a:rPr lang="fr-BE" altLang="fr-FR" dirty="0" err="1" smtClean="0"/>
              <a:t>pdf</a:t>
            </a:r>
            <a:r>
              <a:rPr lang="fr-BE" altLang="fr-FR" dirty="0" smtClean="0"/>
              <a:t> ou en version papier</a:t>
            </a:r>
          </a:p>
          <a:p>
            <a:pPr lvl="1" eaLnBrk="1" hangingPunct="1"/>
            <a:r>
              <a:rPr lang="fr-BE" altLang="fr-FR" dirty="0">
                <a:hlinkClick r:id="rId3"/>
              </a:rPr>
              <a:t>https://</a:t>
            </a:r>
            <a:r>
              <a:rPr lang="fr-BE" altLang="fr-FR" dirty="0" smtClean="0">
                <a:hlinkClick r:id="rId3"/>
              </a:rPr>
              <a:t>itbook.store/books/php</a:t>
            </a:r>
            <a:endParaRPr lang="fr-BE" altLang="fr-FR" dirty="0" smtClean="0"/>
          </a:p>
        </p:txBody>
      </p:sp>
      <p:pic>
        <p:nvPicPr>
          <p:cNvPr id="237572" name="Picture 4" descr="MPj043316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400"/>
            <a:ext cx="14478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2375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6</a:t>
            </a:r>
          </a:p>
        </p:txBody>
      </p:sp>
      <p:sp>
        <p:nvSpPr>
          <p:cNvPr id="1536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altLang="fr-FR" dirty="0"/>
          </a:p>
        </p:txBody>
      </p:sp>
      <p:sp>
        <p:nvSpPr>
          <p:cNvPr id="1536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A03D65D2-DFBB-4217-B105-6CA128CF9621}" type="slidenum">
              <a:rPr lang="fr-FR" altLang="fr-FR">
                <a:latin typeface="Comic Sans MS" panose="030F0702030302020204" pitchFamily="66" charset="0"/>
              </a:rPr>
              <a:pPr/>
              <a:t>22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0"/>
            <a:ext cx="7315200" cy="2057400"/>
          </a:xfrm>
        </p:spPr>
        <p:txBody>
          <a:bodyPr/>
          <a:lstStyle/>
          <a:p>
            <a:pPr eaLnBrk="1" hangingPunct="1"/>
            <a:r>
              <a:rPr lang="fr-BE" altLang="fr-FR" dirty="0"/>
              <a:t>I</a:t>
            </a:r>
            <a:r>
              <a:rPr lang="fr-BE" altLang="fr-FR" dirty="0" smtClean="0"/>
              <a:t>l n’y a pas de conclusion...</a:t>
            </a:r>
            <a:r>
              <a:rPr lang="fr-FR" altLang="fr-FR" dirty="0"/>
              <a:t/>
            </a:r>
            <a:br>
              <a:rPr lang="fr-FR" altLang="fr-FR" dirty="0"/>
            </a:br>
            <a:r>
              <a:rPr lang="fr-BE" altLang="fr-FR" dirty="0" smtClean="0"/>
              <a:t>Vivre est un élan merveilleux, </a:t>
            </a:r>
            <a:br>
              <a:rPr lang="fr-BE" altLang="fr-FR" dirty="0" smtClean="0"/>
            </a:br>
            <a:endParaRPr lang="fr-FR" altLang="fr-FR" dirty="0" smtClean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2557463"/>
          </a:xfrm>
        </p:spPr>
        <p:txBody>
          <a:bodyPr/>
          <a:lstStyle/>
          <a:p>
            <a:pPr eaLnBrk="1" hangingPunct="1"/>
            <a:r>
              <a:rPr lang="fr-BE" altLang="fr-FR" dirty="0" smtClean="0"/>
              <a:t>Bonne</a:t>
            </a:r>
            <a:br>
              <a:rPr lang="fr-BE" altLang="fr-FR" dirty="0" smtClean="0"/>
            </a:br>
            <a:r>
              <a:rPr lang="fr-BE" altLang="fr-FR" dirty="0" smtClean="0"/>
              <a:t>évolution</a:t>
            </a:r>
            <a:br>
              <a:rPr lang="fr-BE" altLang="fr-FR" dirty="0" smtClean="0"/>
            </a:br>
            <a:r>
              <a:rPr lang="fr-BE" altLang="fr-FR" dirty="0" smtClean="0"/>
              <a:t>à tous</a:t>
            </a:r>
            <a:endParaRPr lang="fr-FR" altLang="fr-FR" dirty="0" smtClean="0"/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3200400" y="53340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/>
              <a:t>Jean-Luc Collinet</a:t>
            </a:r>
          </a:p>
        </p:txBody>
      </p:sp>
      <p:pic>
        <p:nvPicPr>
          <p:cNvPr id="16392" name="Picture 39" descr="MPj04331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445">
            <a:off x="4724400" y="10668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  <p:bldP spid="185346" grpId="0"/>
      <p:bldP spid="1853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fr-FR" sz="1400" dirty="0">
                <a:solidFill>
                  <a:srgbClr val="40458C"/>
                </a:solidFill>
                <a:latin typeface="Comic Sans MS" pitchFamily="66" charset="0"/>
                <a:cs typeface="Tahoma"/>
              </a:rPr>
              <a:t>Cours 6</a:t>
            </a:r>
          </a:p>
        </p:txBody>
      </p:sp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400" dirty="0">
                <a:solidFill>
                  <a:schemeClr val="tx1"/>
                </a:solidFill>
                <a:latin typeface="Comic Sans MS" pitchFamily="66" charset="0"/>
                <a:cs typeface="+mn-cs"/>
              </a:rPr>
              <a:t>BINV-1050</a:t>
            </a:r>
            <a:endParaRPr lang="fr-FR" altLang="fr-FR" sz="1400" dirty="0">
              <a:solidFill>
                <a:schemeClr val="tx1"/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t>Diapositive </a:t>
            </a:r>
            <a:fld id="{158B70F3-A6DD-4373-8806-871E2EE5D610}" type="slidenum"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fr-FR" altLang="fr-FR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i="1" smtClean="0"/>
              <a:t>Upload</a:t>
            </a:r>
            <a:r>
              <a:rPr lang="fr-BE" altLang="fr-FR" smtClean="0"/>
              <a:t> de fichiers</a:t>
            </a:r>
            <a:endParaRPr lang="fr-FR" altLang="fr-FR" smtClean="0"/>
          </a:p>
        </p:txBody>
      </p:sp>
      <p:sp>
        <p:nvSpPr>
          <p:cNvPr id="235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572000"/>
          </a:xfrm>
        </p:spPr>
        <p:txBody>
          <a:bodyPr/>
          <a:lstStyle/>
          <a:p>
            <a:pPr eaLnBrk="1" hangingPunct="1"/>
            <a:r>
              <a:rPr lang="fr-BE" altLang="fr-FR" dirty="0" smtClean="0"/>
              <a:t>On va </a:t>
            </a:r>
            <a:r>
              <a:rPr lang="fr-BE" altLang="fr-FR" i="1" dirty="0" smtClean="0">
                <a:solidFill>
                  <a:srgbClr val="00B050"/>
                </a:solidFill>
              </a:rPr>
              <a:t>uploader</a:t>
            </a:r>
            <a:r>
              <a:rPr lang="fr-BE" altLang="fr-FR" dirty="0" smtClean="0">
                <a:solidFill>
                  <a:srgbClr val="00B050"/>
                </a:solidFill>
              </a:rPr>
              <a:t> </a:t>
            </a:r>
            <a:r>
              <a:rPr lang="fr-BE" altLang="fr-FR" dirty="0" smtClean="0"/>
              <a:t>un fichier </a:t>
            </a:r>
            <a:br>
              <a:rPr lang="fr-BE" altLang="fr-FR" dirty="0" smtClean="0"/>
            </a:br>
            <a:r>
              <a:rPr lang="fr-BE" altLang="fr-FR" dirty="0" smtClean="0"/>
              <a:t>depuis le poste client </a:t>
            </a:r>
            <a:r>
              <a:rPr lang="fr-BE" altLang="fr-FR" dirty="0" smtClean="0">
                <a:solidFill>
                  <a:srgbClr val="00B050"/>
                </a:solidFill>
              </a:rPr>
              <a:t>vers le serveur Web</a:t>
            </a:r>
          </a:p>
          <a:p>
            <a:pPr eaLnBrk="1" hangingPunct="1"/>
            <a:r>
              <a:rPr lang="fr-BE" altLang="fr-FR" dirty="0" smtClean="0"/>
              <a:t>En situation réelle : </a:t>
            </a:r>
            <a:r>
              <a:rPr lang="fr-BE" altLang="fr-FR" dirty="0" err="1" smtClean="0"/>
              <a:t>localhost</a:t>
            </a:r>
            <a:r>
              <a:rPr lang="fr-BE" altLang="fr-FR" dirty="0" smtClean="0"/>
              <a:t> != serveur Web</a:t>
            </a:r>
          </a:p>
          <a:p>
            <a:pPr eaLnBrk="1" hangingPunct="1"/>
            <a:r>
              <a:rPr lang="fr-BE" altLang="fr-FR" dirty="0" smtClean="0"/>
              <a:t>Le fichier </a:t>
            </a:r>
            <a:r>
              <a:rPr lang="fr-BE" altLang="fr-FR" i="1" dirty="0" smtClean="0"/>
              <a:t>uploadé</a:t>
            </a:r>
            <a:r>
              <a:rPr lang="fr-BE" altLang="fr-FR" dirty="0" smtClean="0"/>
              <a:t> est </a:t>
            </a:r>
            <a:r>
              <a:rPr lang="fr-BE" altLang="fr-FR" dirty="0" smtClean="0">
                <a:solidFill>
                  <a:srgbClr val="00B050"/>
                </a:solidFill>
              </a:rPr>
              <a:t>à sauvegarder </a:t>
            </a:r>
            <a:br>
              <a:rPr lang="fr-BE" altLang="fr-FR" dirty="0" smtClean="0">
                <a:solidFill>
                  <a:srgbClr val="00B050"/>
                </a:solidFill>
              </a:rPr>
            </a:br>
            <a:r>
              <a:rPr lang="fr-BE" altLang="fr-FR" dirty="0" smtClean="0">
                <a:solidFill>
                  <a:srgbClr val="00B050"/>
                </a:solidFill>
              </a:rPr>
              <a:t>dans un répertoire de l’application Web</a:t>
            </a:r>
          </a:p>
          <a:p>
            <a:pPr eaLnBrk="1" hangingPunct="1"/>
            <a:r>
              <a:rPr lang="fr-BE" altLang="fr-FR" dirty="0" smtClean="0"/>
              <a:t>Référence à consulter</a:t>
            </a:r>
            <a:endParaRPr lang="fr-FR" altLang="fr-FR" dirty="0" smtClean="0"/>
          </a:p>
          <a:p>
            <a:pPr lvl="1" eaLnBrk="1" hangingPunct="1"/>
            <a:r>
              <a:rPr lang="fr-FR" altLang="fr-FR" dirty="0" smtClean="0">
                <a:hlinkClick r:id="rId3"/>
              </a:rPr>
              <a:t>http://www.php.net/features.file-upload</a:t>
            </a:r>
            <a:endParaRPr lang="fr-FR" altLang="fr-FR" dirty="0" smtClean="0"/>
          </a:p>
          <a:p>
            <a:pPr marL="0" indent="0" eaLnBrk="1" hangingPunct="1">
              <a:buNone/>
            </a:pP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4759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fr-FR" sz="1400" dirty="0">
                <a:solidFill>
                  <a:srgbClr val="40458C"/>
                </a:solidFill>
                <a:latin typeface="Comic Sans MS" pitchFamily="66" charset="0"/>
                <a:cs typeface="Tahoma"/>
              </a:rPr>
              <a:t>Cours 6</a:t>
            </a:r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400" dirty="0">
                <a:solidFill>
                  <a:schemeClr val="tx1"/>
                </a:solidFill>
                <a:latin typeface="Comic Sans MS" pitchFamily="66" charset="0"/>
              </a:rPr>
              <a:t>BINV-1050</a:t>
            </a:r>
            <a:endParaRPr lang="fr-FR" altLang="fr-FR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t>Diapositive </a:t>
            </a:r>
            <a:fld id="{C0E62C05-C22E-441D-8128-01EA80A0F053}" type="slidenum"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fr-FR" altLang="fr-FR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066800"/>
          </a:xfrm>
        </p:spPr>
        <p:txBody>
          <a:bodyPr/>
          <a:lstStyle/>
          <a:p>
            <a:pPr eaLnBrk="1" hangingPunct="1"/>
            <a:r>
              <a:rPr lang="fr-BE" altLang="fr-FR" dirty="0" smtClean="0"/>
              <a:t>Formulaire HTML gérant l’</a:t>
            </a:r>
            <a:r>
              <a:rPr lang="fr-BE" altLang="fr-FR" i="1" dirty="0" err="1" smtClean="0"/>
              <a:t>upload</a:t>
            </a:r>
            <a:endParaRPr lang="fr-FR" altLang="fr-FR" i="1" dirty="0" smtClean="0"/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372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1800" dirty="0" smtClean="0"/>
              <a:t>&lt;!-- Le type d'encodage des données </a:t>
            </a:r>
            <a:r>
              <a:rPr lang="fr-BE" altLang="fr-FR" sz="1800" dirty="0" err="1" smtClean="0"/>
              <a:t>enctype</a:t>
            </a:r>
            <a:r>
              <a:rPr lang="fr-BE" altLang="fr-FR" sz="1800" dirty="0" smtClean="0"/>
              <a:t> doit être spécifié --&gt;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2400" dirty="0" smtClean="0"/>
              <a:t>&lt;</a:t>
            </a:r>
            <a:r>
              <a:rPr lang="fr-BE" altLang="fr-FR" sz="2400" dirty="0" err="1" smtClean="0"/>
              <a:t>form</a:t>
            </a:r>
            <a:r>
              <a:rPr lang="fr-BE" altLang="fr-FR" sz="2400" dirty="0" smtClean="0"/>
              <a:t> </a:t>
            </a:r>
            <a:r>
              <a:rPr lang="fr-BE" altLang="fr-FR" sz="3000" dirty="0" err="1" smtClean="0">
                <a:solidFill>
                  <a:srgbClr val="00B050"/>
                </a:solidFill>
              </a:rPr>
              <a:t>enctype</a:t>
            </a:r>
            <a:r>
              <a:rPr lang="fr-BE" altLang="fr-FR" sz="3000" dirty="0" smtClean="0">
                <a:solidFill>
                  <a:srgbClr val="00B050"/>
                </a:solidFill>
              </a:rPr>
              <a:t>="</a:t>
            </a:r>
            <a:r>
              <a:rPr lang="fr-BE" altLang="fr-FR" sz="3000" dirty="0" err="1" smtClean="0">
                <a:solidFill>
                  <a:srgbClr val="00B050"/>
                </a:solidFill>
              </a:rPr>
              <a:t>multipart</a:t>
            </a:r>
            <a:r>
              <a:rPr lang="fr-BE" altLang="fr-FR" sz="3000" dirty="0" smtClean="0">
                <a:solidFill>
                  <a:srgbClr val="00B050"/>
                </a:solidFill>
              </a:rPr>
              <a:t>/</a:t>
            </a:r>
            <a:r>
              <a:rPr lang="fr-BE" altLang="fr-FR" sz="3000" dirty="0" err="1" smtClean="0">
                <a:solidFill>
                  <a:srgbClr val="00B050"/>
                </a:solidFill>
              </a:rPr>
              <a:t>form</a:t>
            </a:r>
            <a:r>
              <a:rPr lang="fr-BE" altLang="fr-FR" sz="3000" dirty="0" smtClean="0">
                <a:solidFill>
                  <a:srgbClr val="00B050"/>
                </a:solidFill>
              </a:rPr>
              <a:t>-data"</a:t>
            </a:r>
            <a:r>
              <a:rPr lang="fr-BE" altLang="fr-FR" sz="3000" dirty="0" smtClean="0"/>
              <a:t> </a:t>
            </a:r>
            <a:r>
              <a:rPr lang="fr-BE" altLang="fr-FR" sz="2400" dirty="0" smtClean="0"/>
              <a:t>action="</a:t>
            </a:r>
            <a:r>
              <a:rPr lang="fr-BE" altLang="fr-FR" sz="1800" dirty="0" smtClean="0">
                <a:solidFill>
                  <a:srgbClr val="C00000"/>
                </a:solidFill>
              </a:rPr>
              <a:t>URL à préciser</a:t>
            </a:r>
            <a:r>
              <a:rPr lang="fr-BE" altLang="fr-FR" sz="2400" dirty="0" smtClean="0"/>
              <a:t>" </a:t>
            </a:r>
            <a:r>
              <a:rPr lang="fr-BE" altLang="fr-FR" sz="2400" dirty="0" err="1" smtClean="0"/>
              <a:t>method</a:t>
            </a:r>
            <a:r>
              <a:rPr lang="fr-BE" altLang="fr-FR" sz="2400" dirty="0" smtClean="0"/>
              <a:t>="post"&gt;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fr-BE" altLang="fr-FR" sz="24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1800" dirty="0"/>
              <a:t>&lt;!-- MAX_FILE_SIZE doit précéder le champ input de type file --&gt;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3000" dirty="0" smtClean="0">
                <a:solidFill>
                  <a:srgbClr val="00B050"/>
                </a:solidFill>
              </a:rPr>
              <a:t>&lt;input type="</a:t>
            </a:r>
            <a:r>
              <a:rPr lang="fr-BE" altLang="fr-FR" sz="3000" dirty="0" err="1" smtClean="0">
                <a:solidFill>
                  <a:srgbClr val="00B050"/>
                </a:solidFill>
              </a:rPr>
              <a:t>hidden</a:t>
            </a:r>
            <a:r>
              <a:rPr lang="fr-BE" altLang="fr-FR" sz="3000" dirty="0" smtClean="0">
                <a:solidFill>
                  <a:srgbClr val="00B050"/>
                </a:solidFill>
              </a:rPr>
              <a:t>" </a:t>
            </a:r>
            <a:r>
              <a:rPr lang="fr-BE" altLang="fr-FR" sz="3000" dirty="0" err="1" smtClean="0">
                <a:solidFill>
                  <a:srgbClr val="00B050"/>
                </a:solidFill>
              </a:rPr>
              <a:t>name</a:t>
            </a:r>
            <a:r>
              <a:rPr lang="fr-BE" altLang="fr-FR" sz="3000" dirty="0" smtClean="0">
                <a:solidFill>
                  <a:srgbClr val="00B050"/>
                </a:solidFill>
              </a:rPr>
              <a:t>="MAX_FILE_SIZE"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3000" dirty="0" smtClean="0">
                <a:solidFill>
                  <a:srgbClr val="00B050"/>
                </a:solidFill>
              </a:rPr>
              <a:t>		value="1000000" /&gt;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fr-BE" altLang="fr-FR" sz="3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1800" dirty="0" smtClean="0"/>
              <a:t>&lt;!-- Le </a:t>
            </a:r>
            <a:r>
              <a:rPr lang="fr-BE" altLang="fr-FR" sz="1800" i="1" dirty="0" err="1" smtClean="0"/>
              <a:t>name</a:t>
            </a:r>
            <a:r>
              <a:rPr lang="fr-BE" altLang="fr-FR" sz="1800" dirty="0" smtClean="0"/>
              <a:t> est à bien définir, il détermine l’indice dans le tableau associatif $_FILES --&gt;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2400" dirty="0" smtClean="0"/>
              <a:t>Envoyez ce fichier : </a:t>
            </a:r>
            <a:r>
              <a:rPr lang="fr-BE" altLang="fr-FR" sz="3000" dirty="0" smtClean="0">
                <a:solidFill>
                  <a:srgbClr val="00B050"/>
                </a:solidFill>
              </a:rPr>
              <a:t>&lt;input </a:t>
            </a:r>
            <a:r>
              <a:rPr lang="fr-BE" altLang="fr-FR" sz="3000" dirty="0">
                <a:solidFill>
                  <a:srgbClr val="00B050"/>
                </a:solidFill>
              </a:rPr>
              <a:t>type="file" </a:t>
            </a:r>
            <a:r>
              <a:rPr lang="fr-BE" altLang="fr-FR" sz="3000" dirty="0" err="1">
                <a:solidFill>
                  <a:srgbClr val="00B050"/>
                </a:solidFill>
              </a:rPr>
              <a:t>name</a:t>
            </a:r>
            <a:r>
              <a:rPr lang="fr-BE" altLang="fr-FR" sz="3000" dirty="0" smtClean="0">
                <a:solidFill>
                  <a:srgbClr val="00B050"/>
                </a:solidFill>
              </a:rPr>
              <a:t>="</a:t>
            </a:r>
            <a:r>
              <a:rPr lang="fr-BE" altLang="fr-FR" sz="3000" dirty="0" err="1" smtClean="0">
                <a:solidFill>
                  <a:srgbClr val="00B050"/>
                </a:solidFill>
              </a:rPr>
              <a:t>userfile</a:t>
            </a:r>
            <a:r>
              <a:rPr lang="fr-BE" altLang="fr-FR" sz="3000" dirty="0" smtClean="0">
                <a:solidFill>
                  <a:srgbClr val="00B050"/>
                </a:solidFill>
              </a:rPr>
              <a:t>" /&gt;</a:t>
            </a:r>
          </a:p>
          <a:p>
            <a:pPr eaLnBrk="1" hangingPunct="1">
              <a:lnSpc>
                <a:spcPct val="80000"/>
              </a:lnSpc>
              <a:spcBef>
                <a:spcPts val="2400"/>
              </a:spcBef>
              <a:buFontTx/>
              <a:buNone/>
              <a:defRPr/>
            </a:pPr>
            <a:r>
              <a:rPr lang="fr-BE" altLang="fr-FR" sz="2400" dirty="0" smtClean="0"/>
              <a:t>                     &lt;input type="</a:t>
            </a:r>
            <a:r>
              <a:rPr lang="fr-BE" altLang="fr-FR" sz="2400" dirty="0" err="1" smtClean="0"/>
              <a:t>submit</a:t>
            </a:r>
            <a:r>
              <a:rPr lang="fr-BE" altLang="fr-FR" sz="2400" dirty="0" smtClean="0"/>
              <a:t>" value="Envoyer le fichier" /&gt;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BE" altLang="fr-FR" sz="2400" dirty="0" smtClean="0"/>
              <a:t>&lt;/</a:t>
            </a:r>
            <a:r>
              <a:rPr lang="fr-BE" altLang="fr-FR" sz="2400" dirty="0" err="1" smtClean="0"/>
              <a:t>form</a:t>
            </a:r>
            <a:r>
              <a:rPr lang="fr-BE" altLang="fr-FR" sz="2400" dirty="0" smtClean="0"/>
              <a:t>&gt;</a:t>
            </a:r>
            <a:endParaRPr lang="fr-FR" alt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4417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fr-FR" sz="1400" dirty="0">
                <a:solidFill>
                  <a:srgbClr val="40458C"/>
                </a:solidFill>
                <a:latin typeface="Comic Sans MS" pitchFamily="66" charset="0"/>
                <a:cs typeface="Tahoma"/>
              </a:rPr>
              <a:t>Cours 6</a:t>
            </a:r>
          </a:p>
        </p:txBody>
      </p:sp>
      <p:sp>
        <p:nvSpPr>
          <p:cNvPr id="61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400" dirty="0">
                <a:solidFill>
                  <a:schemeClr val="tx1"/>
                </a:solidFill>
                <a:latin typeface="Comic Sans MS" pitchFamily="66" charset="0"/>
              </a:rPr>
              <a:t>BINV-1050</a:t>
            </a:r>
            <a:endParaRPr lang="fr-FR" altLang="fr-FR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14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t>Diapositive </a:t>
            </a:r>
            <a:fld id="{F2631B52-465D-4549-B825-15A385B00ED3}" type="slidenum"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fr-FR" altLang="fr-FR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Du côté du serveur Web</a:t>
            </a:r>
            <a:endParaRPr lang="fr-FR" altLang="fr-FR" dirty="0" smtClean="0"/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9067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altLang="fr-FR" dirty="0" smtClean="0"/>
              <a:t>Le fichier </a:t>
            </a:r>
            <a:r>
              <a:rPr lang="fr-BE" altLang="fr-FR" i="1" dirty="0" smtClean="0"/>
              <a:t>uploadé</a:t>
            </a:r>
            <a:r>
              <a:rPr lang="fr-BE" altLang="fr-FR" dirty="0" smtClean="0"/>
              <a:t> est </a:t>
            </a:r>
            <a:r>
              <a:rPr lang="fr-BE" altLang="fr-FR" dirty="0" smtClean="0">
                <a:solidFill>
                  <a:srgbClr val="00B050"/>
                </a:solidFill>
              </a:rPr>
              <a:t>copié</a:t>
            </a:r>
            <a:r>
              <a:rPr lang="fr-BE" altLang="fr-FR" dirty="0" smtClean="0"/>
              <a:t> </a:t>
            </a:r>
            <a:br>
              <a:rPr lang="fr-BE" altLang="fr-FR" dirty="0" smtClean="0"/>
            </a:br>
            <a:r>
              <a:rPr lang="fr-BE" altLang="fr-FR" dirty="0" smtClean="0">
                <a:solidFill>
                  <a:srgbClr val="00B050"/>
                </a:solidFill>
              </a:rPr>
              <a:t>automatiquement</a:t>
            </a:r>
            <a:r>
              <a:rPr lang="fr-BE" altLang="fr-FR" dirty="0" smtClean="0"/>
              <a:t> </a:t>
            </a:r>
            <a:br>
              <a:rPr lang="fr-BE" altLang="fr-FR" dirty="0" smtClean="0"/>
            </a:br>
            <a:r>
              <a:rPr lang="fr-BE" altLang="fr-FR" dirty="0" smtClean="0"/>
              <a:t>dans un répertoire </a:t>
            </a:r>
            <a:r>
              <a:rPr lang="fr-BE" altLang="fr-FR" dirty="0" smtClean="0">
                <a:solidFill>
                  <a:srgbClr val="00B050"/>
                </a:solidFill>
              </a:rPr>
              <a:t>temporaire</a:t>
            </a:r>
            <a:endParaRPr lang="fr-BE" altLang="fr-FR" dirty="0" smtClean="0"/>
          </a:p>
          <a:p>
            <a:pPr eaLnBrk="1" hangingPunct="1">
              <a:lnSpc>
                <a:spcPct val="90000"/>
              </a:lnSpc>
            </a:pPr>
            <a:r>
              <a:rPr lang="fr-BE" altLang="fr-FR" dirty="0" smtClean="0"/>
              <a:t>Le tableau associatif $_FILES est rempli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dirty="0" smtClean="0">
                <a:solidFill>
                  <a:srgbClr val="00B050"/>
                </a:solidFill>
              </a:rPr>
              <a:t>$_FILES['</a:t>
            </a:r>
            <a:r>
              <a:rPr lang="fr-FR" altLang="fr-FR" dirty="0" err="1" smtClean="0">
                <a:solidFill>
                  <a:srgbClr val="00B050"/>
                </a:solidFill>
              </a:rPr>
              <a:t>userfile</a:t>
            </a:r>
            <a:r>
              <a:rPr lang="fr-FR" altLang="fr-FR" dirty="0" smtClean="0">
                <a:solidFill>
                  <a:srgbClr val="00B050"/>
                </a:solidFill>
              </a:rPr>
              <a:t>']</a:t>
            </a:r>
            <a:r>
              <a:rPr lang="fr-FR" altLang="fr-FR" dirty="0" smtClean="0"/>
              <a:t>['</a:t>
            </a:r>
            <a:r>
              <a:rPr lang="fr-FR" altLang="fr-FR" dirty="0" err="1" smtClean="0"/>
              <a:t>tmp_name</a:t>
            </a:r>
            <a:r>
              <a:rPr lang="fr-FR" altLang="fr-FR" dirty="0" smtClean="0"/>
              <a:t>'] </a:t>
            </a:r>
          </a:p>
          <a:p>
            <a:pPr lvl="2" eaLnBrk="1" hangingPunct="1">
              <a:lnSpc>
                <a:spcPct val="90000"/>
              </a:lnSpc>
            </a:pPr>
            <a:r>
              <a:rPr lang="fr-BE" altLang="fr-FR" dirty="0" smtClean="0"/>
              <a:t>Nom du fichier copié</a:t>
            </a:r>
            <a:r>
              <a:rPr lang="fr-BE" altLang="fr-FR" i="1" dirty="0" smtClean="0"/>
              <a:t> </a:t>
            </a:r>
            <a:r>
              <a:rPr lang="fr-BE" altLang="fr-FR" dirty="0" smtClean="0"/>
              <a:t>temporairement sur le serveur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dirty="0" smtClean="0"/>
              <a:t>$_FILES['</a:t>
            </a:r>
            <a:r>
              <a:rPr lang="fr-FR" altLang="fr-FR" dirty="0" err="1" smtClean="0"/>
              <a:t>userfile</a:t>
            </a:r>
            <a:r>
              <a:rPr lang="fr-FR" altLang="fr-FR" dirty="0" smtClean="0"/>
              <a:t>']['</a:t>
            </a:r>
            <a:r>
              <a:rPr lang="fr-FR" altLang="fr-FR" dirty="0" err="1" smtClean="0"/>
              <a:t>name</a:t>
            </a:r>
            <a:r>
              <a:rPr lang="fr-FR" altLang="fr-FR" dirty="0" smtClean="0"/>
              <a:t>']</a:t>
            </a:r>
          </a:p>
          <a:p>
            <a:pPr lvl="2" eaLnBrk="1" hangingPunct="1">
              <a:lnSpc>
                <a:spcPct val="90000"/>
              </a:lnSpc>
            </a:pPr>
            <a:r>
              <a:rPr lang="fr-BE" altLang="fr-FR" dirty="0" smtClean="0"/>
              <a:t>Nom du fichier d’origine sur la machine client</a:t>
            </a:r>
          </a:p>
        </p:txBody>
      </p:sp>
    </p:spTree>
    <p:extLst>
      <p:ext uri="{BB962C8B-B14F-4D97-AF65-F5344CB8AC3E}">
        <p14:creationId xmlns:p14="http://schemas.microsoft.com/office/powerpoint/2010/main" val="19341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fr-FR" sz="1400" dirty="0">
                <a:solidFill>
                  <a:srgbClr val="40458C"/>
                </a:solidFill>
                <a:latin typeface="Comic Sans MS" pitchFamily="66" charset="0"/>
                <a:cs typeface="Tahoma"/>
              </a:rPr>
              <a:t>Cours 6</a:t>
            </a:r>
          </a:p>
        </p:txBody>
      </p:sp>
      <p:sp>
        <p:nvSpPr>
          <p:cNvPr id="61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400" dirty="0">
                <a:solidFill>
                  <a:schemeClr val="tx1"/>
                </a:solidFill>
                <a:latin typeface="Comic Sans MS" pitchFamily="66" charset="0"/>
              </a:rPr>
              <a:t>BINV-1050</a:t>
            </a:r>
            <a:endParaRPr lang="fr-FR" altLang="fr-FR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14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smtClean="0">
                <a:solidFill>
                  <a:schemeClr val="tx1"/>
                </a:solidFill>
                <a:latin typeface="Comic Sans MS" panose="030F0702030302020204" pitchFamily="66" charset="0"/>
              </a:rPr>
              <a:t>Diapositive </a:t>
            </a:r>
            <a:fld id="{F2631B52-465D-4549-B825-15A385B00ED3}" type="slidenum">
              <a:rPr lang="fr-FR" altLang="fr-FR" sz="1400" smtClean="0">
                <a:solidFill>
                  <a:schemeClr val="tx1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fr-FR" altLang="fr-FR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smtClean="0"/>
              <a:t>Que faire du fichier </a:t>
            </a:r>
            <a:r>
              <a:rPr lang="fr-BE" altLang="fr-FR" i="1" smtClean="0"/>
              <a:t>uploadé</a:t>
            </a:r>
            <a:r>
              <a:rPr lang="fr-BE" altLang="fr-FR" smtClean="0"/>
              <a:t> ?</a:t>
            </a:r>
            <a:endParaRPr lang="fr-FR" altLang="fr-FR" dirty="0" smtClean="0"/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9067800" cy="45720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fr-BE" altLang="fr-FR" sz="3200" dirty="0" smtClean="0"/>
              <a:t>Il faut copier ce fichier dans </a:t>
            </a:r>
            <a:r>
              <a:rPr lang="fr-BE" altLang="fr-FR" sz="3200" dirty="0" smtClean="0">
                <a:solidFill>
                  <a:srgbClr val="00B050"/>
                </a:solidFill>
              </a:rPr>
              <a:t>un des répertoires de votre site</a:t>
            </a:r>
            <a:r>
              <a:rPr lang="fr-BE" altLang="fr-FR" sz="3200" dirty="0" smtClean="0"/>
              <a:t> Web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dirty="0" smtClean="0"/>
              <a:t>Fonction pour réaliser cette copie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dirty="0" err="1" smtClean="0">
                <a:solidFill>
                  <a:srgbClr val="00B050"/>
                </a:solidFill>
              </a:rPr>
              <a:t>move_uploaded_file</a:t>
            </a:r>
            <a:r>
              <a:rPr lang="fr-FR" altLang="fr-FR" dirty="0" smtClean="0"/>
              <a:t>($</a:t>
            </a:r>
            <a:r>
              <a:rPr lang="fr-FR" altLang="fr-FR" dirty="0" err="1" smtClean="0"/>
              <a:t>origine,$destination</a:t>
            </a:r>
            <a:r>
              <a:rPr lang="fr-FR" altLang="fr-FR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dirty="0" smtClean="0"/>
              <a:t>Dans le cadre du cours, gérons des fichiers </a:t>
            </a:r>
            <a:r>
              <a:rPr lang="fr-FR" altLang="fr-FR" dirty="0" smtClean="0">
                <a:solidFill>
                  <a:srgbClr val="00B050"/>
                </a:solidFill>
              </a:rPr>
              <a:t>images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dirty="0" smtClean="0">
                <a:solidFill>
                  <a:srgbClr val="00B050"/>
                </a:solidFill>
              </a:rPr>
              <a:t>À copier </a:t>
            </a:r>
            <a:r>
              <a:rPr lang="fr-FR" altLang="fr-FR" dirty="0" smtClean="0">
                <a:solidFill>
                  <a:schemeClr val="accent4"/>
                </a:solidFill>
              </a:rPr>
              <a:t>dans un répertoire images/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dirty="0" smtClean="0">
                <a:solidFill>
                  <a:schemeClr val="accent4"/>
                </a:solidFill>
              </a:rPr>
              <a:t>Chaque </a:t>
            </a:r>
            <a:r>
              <a:rPr lang="fr-FR" altLang="fr-FR" dirty="0" smtClean="0">
                <a:solidFill>
                  <a:srgbClr val="00B050"/>
                </a:solidFill>
              </a:rPr>
              <a:t>URL d’image</a:t>
            </a:r>
            <a:r>
              <a:rPr lang="fr-FR" altLang="fr-FR" dirty="0" smtClean="0">
                <a:solidFill>
                  <a:schemeClr val="accent4"/>
                </a:solidFill>
              </a:rPr>
              <a:t> est </a:t>
            </a:r>
            <a:r>
              <a:rPr lang="fr-FR" altLang="fr-FR" dirty="0" smtClean="0">
                <a:solidFill>
                  <a:srgbClr val="00B050"/>
                </a:solidFill>
              </a:rPr>
              <a:t>à stocker en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096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fr-FR" sz="1400" dirty="0">
                <a:solidFill>
                  <a:srgbClr val="40458C"/>
                </a:solidFill>
                <a:latin typeface="Comic Sans MS" pitchFamily="66" charset="0"/>
                <a:cs typeface="Tahoma"/>
              </a:rPr>
              <a:t>Cours 6</a:t>
            </a:r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400" dirty="0">
                <a:solidFill>
                  <a:schemeClr val="tx1"/>
                </a:solidFill>
                <a:latin typeface="Comic Sans MS" pitchFamily="66" charset="0"/>
              </a:rPr>
              <a:t>BINV-1050</a:t>
            </a:r>
            <a:endParaRPr lang="fr-FR" altLang="fr-FR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t>Diapositive </a:t>
            </a:r>
            <a:fld id="{2CB3CE5A-2399-4C75-992A-AA6569D8FFC1}" type="slidenum"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fr-FR" altLang="fr-FR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Copier un fichier dans images/</a:t>
            </a:r>
            <a:endParaRPr lang="fr-FR" altLang="fr-FR" dirty="0" smtClean="0"/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fr-FR" dirty="0" smtClean="0">
                <a:solidFill>
                  <a:srgbClr val="00B050"/>
                </a:solidFill>
              </a:rPr>
              <a:t>$origine</a:t>
            </a:r>
            <a:r>
              <a:rPr lang="fr-FR" altLang="fr-FR" dirty="0" smtClean="0"/>
              <a:t> = $_FILES['</a:t>
            </a:r>
            <a:r>
              <a:rPr lang="fr-FR" altLang="fr-FR" dirty="0" err="1" smtClean="0"/>
              <a:t>userfile</a:t>
            </a:r>
            <a:r>
              <a:rPr lang="fr-FR" altLang="fr-FR" dirty="0" smtClean="0"/>
              <a:t>']['</a:t>
            </a:r>
            <a:r>
              <a:rPr lang="fr-FR" altLang="fr-FR" dirty="0" err="1" smtClean="0"/>
              <a:t>tmp_name</a:t>
            </a:r>
            <a:r>
              <a:rPr lang="fr-FR" altLang="fr-FR" dirty="0" smtClean="0"/>
              <a:t>'];</a:t>
            </a:r>
          </a:p>
          <a:p>
            <a:pPr eaLnBrk="1" hangingPunct="1">
              <a:buFontTx/>
              <a:buNone/>
            </a:pPr>
            <a:endParaRPr lang="fr-FR" altLang="fr-FR" dirty="0"/>
          </a:p>
          <a:p>
            <a:pPr eaLnBrk="1" hangingPunct="1">
              <a:buFontTx/>
              <a:buNone/>
            </a:pPr>
            <a:r>
              <a:rPr lang="fr-FR" altLang="fr-FR" dirty="0" smtClean="0">
                <a:solidFill>
                  <a:srgbClr val="00B050"/>
                </a:solidFill>
              </a:rPr>
              <a:t>$destination</a:t>
            </a:r>
            <a:r>
              <a:rPr lang="fr-FR" altLang="fr-FR" dirty="0" smtClean="0"/>
              <a:t> = '</a:t>
            </a:r>
            <a:r>
              <a:rPr lang="fr-FR" altLang="fr-FR" dirty="0" err="1" smtClean="0"/>
              <a:t>views</a:t>
            </a:r>
            <a:r>
              <a:rPr lang="fr-FR" altLang="fr-FR" dirty="0" smtClean="0"/>
              <a:t>/images/' . </a:t>
            </a:r>
          </a:p>
          <a:p>
            <a:pPr eaLnBrk="1" hangingPunct="1">
              <a:buFontTx/>
              <a:buNone/>
            </a:pPr>
            <a:r>
              <a:rPr lang="fr-FR" altLang="fr-FR" dirty="0" smtClean="0"/>
              <a:t>  </a:t>
            </a:r>
            <a:r>
              <a:rPr lang="fr-FR" altLang="fr-FR" dirty="0"/>
              <a:t> </a:t>
            </a:r>
            <a:r>
              <a:rPr lang="fr-FR" altLang="fr-FR" dirty="0" smtClean="0"/>
              <a:t>        		   $_FILES['</a:t>
            </a:r>
            <a:r>
              <a:rPr lang="fr-FR" altLang="fr-FR" dirty="0" err="1" smtClean="0"/>
              <a:t>userfile</a:t>
            </a:r>
            <a:r>
              <a:rPr lang="fr-FR" altLang="fr-FR" dirty="0" smtClean="0"/>
              <a:t>']['</a:t>
            </a:r>
            <a:r>
              <a:rPr lang="fr-FR" altLang="fr-FR" dirty="0" err="1" smtClean="0"/>
              <a:t>name</a:t>
            </a:r>
            <a:r>
              <a:rPr lang="fr-FR" altLang="fr-FR" dirty="0" smtClean="0"/>
              <a:t>'];</a:t>
            </a:r>
          </a:p>
          <a:p>
            <a:pPr eaLnBrk="1" hangingPunct="1">
              <a:buFontTx/>
              <a:buNone/>
            </a:pPr>
            <a:endParaRPr lang="fr-FR" altLang="fr-FR" dirty="0" smtClean="0"/>
          </a:p>
          <a:p>
            <a:pPr eaLnBrk="1" hangingPunct="1">
              <a:buFontTx/>
              <a:buNone/>
            </a:pPr>
            <a:r>
              <a:rPr lang="fr-FR" altLang="fr-FR" dirty="0" err="1" smtClean="0">
                <a:solidFill>
                  <a:srgbClr val="00B050"/>
                </a:solidFill>
              </a:rPr>
              <a:t>move_uploaded_file</a:t>
            </a:r>
            <a:r>
              <a:rPr lang="fr-FR" altLang="fr-FR" dirty="0" smtClean="0"/>
              <a:t>($</a:t>
            </a:r>
            <a:r>
              <a:rPr lang="fr-FR" altLang="fr-FR" dirty="0" err="1" smtClean="0"/>
              <a:t>origine,$destination</a:t>
            </a:r>
            <a:r>
              <a:rPr lang="fr-FR" altLang="fr-F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57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fr-FR" sz="1400" dirty="0">
                <a:solidFill>
                  <a:srgbClr val="40458C"/>
                </a:solidFill>
                <a:latin typeface="Comic Sans MS" pitchFamily="66" charset="0"/>
                <a:cs typeface="Tahoma"/>
              </a:rPr>
              <a:t>Cours 6</a:t>
            </a:r>
          </a:p>
        </p:txBody>
      </p:sp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400" dirty="0">
                <a:solidFill>
                  <a:schemeClr val="tx1"/>
                </a:solidFill>
                <a:latin typeface="Comic Sans MS" pitchFamily="66" charset="0"/>
              </a:rPr>
              <a:t>BINV-1050</a:t>
            </a:r>
            <a:endParaRPr lang="fr-FR" altLang="fr-FR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t>Diapositive </a:t>
            </a:r>
            <a:fld id="{630F1B37-F6CC-4FBA-8B64-668E7059D7A4}" type="slidenum"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fr-FR" altLang="fr-FR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smtClean="0"/>
              <a:t>En base de données</a:t>
            </a:r>
            <a:endParaRPr lang="fr-FR" altLang="fr-FR" smtClean="0"/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82000" cy="4800600"/>
          </a:xfrm>
        </p:spPr>
        <p:txBody>
          <a:bodyPr/>
          <a:lstStyle/>
          <a:p>
            <a:pPr eaLnBrk="1" hangingPunct="1"/>
            <a:r>
              <a:rPr lang="fr-BE" altLang="fr-FR" dirty="0" smtClean="0"/>
              <a:t>Nous allons stocker </a:t>
            </a:r>
            <a:br>
              <a:rPr lang="fr-BE" altLang="fr-FR" dirty="0" smtClean="0"/>
            </a:br>
            <a:r>
              <a:rPr lang="fr-BE" altLang="fr-FR" dirty="0" smtClean="0">
                <a:solidFill>
                  <a:srgbClr val="00B050"/>
                </a:solidFill>
              </a:rPr>
              <a:t>dans un champ de type texte </a:t>
            </a:r>
            <a:r>
              <a:rPr lang="fr-BE" altLang="fr-FR" dirty="0" smtClean="0"/>
              <a:t/>
            </a:r>
            <a:br>
              <a:rPr lang="fr-BE" altLang="fr-FR" dirty="0" smtClean="0"/>
            </a:br>
            <a:r>
              <a:rPr lang="fr-BE" altLang="fr-FR" dirty="0" smtClean="0"/>
              <a:t>l’</a:t>
            </a:r>
            <a:r>
              <a:rPr lang="fr-BE" altLang="fr-FR" dirty="0" smtClean="0">
                <a:solidFill>
                  <a:srgbClr val="00B050"/>
                </a:solidFill>
              </a:rPr>
              <a:t>URL</a:t>
            </a:r>
            <a:r>
              <a:rPr lang="fr-BE" altLang="fr-FR" dirty="0" smtClean="0"/>
              <a:t> de l’image </a:t>
            </a:r>
            <a:br>
              <a:rPr lang="fr-BE" altLang="fr-FR" dirty="0" smtClean="0"/>
            </a:br>
            <a:r>
              <a:rPr lang="fr-BE" altLang="fr-FR" dirty="0" smtClean="0"/>
              <a:t>qui est copiée dans notre architecture</a:t>
            </a:r>
          </a:p>
          <a:p>
            <a:pPr eaLnBrk="1" hangingPunct="1"/>
            <a:r>
              <a:rPr lang="fr-BE" altLang="fr-FR" dirty="0" smtClean="0"/>
              <a:t>Exemples de chaînes stockées </a:t>
            </a:r>
            <a:r>
              <a:rPr lang="fr-BE" altLang="fr-FR" dirty="0" smtClean="0">
                <a:solidFill>
                  <a:srgbClr val="00B050"/>
                </a:solidFill>
              </a:rPr>
              <a:t>en table </a:t>
            </a:r>
            <a:r>
              <a:rPr lang="fr-BE" altLang="fr-FR" dirty="0" smtClean="0"/>
              <a:t>:</a:t>
            </a:r>
          </a:p>
          <a:p>
            <a:pPr lvl="1" eaLnBrk="1" hangingPunct="1"/>
            <a:r>
              <a:rPr lang="fr-BE" altLang="fr-FR" dirty="0" smtClean="0"/>
              <a:t>'</a:t>
            </a:r>
            <a:r>
              <a:rPr lang="fr-BE" altLang="fr-FR" dirty="0" err="1" smtClean="0"/>
              <a:t>views</a:t>
            </a:r>
            <a:r>
              <a:rPr lang="fr-BE" altLang="fr-FR" dirty="0" smtClean="0"/>
              <a:t>/images/smile.jpg'</a:t>
            </a:r>
          </a:p>
          <a:p>
            <a:pPr lvl="1" eaLnBrk="1" hangingPunct="1"/>
            <a:r>
              <a:rPr lang="fr-BE" altLang="fr-FR" dirty="0"/>
              <a:t>'</a:t>
            </a:r>
            <a:r>
              <a:rPr lang="fr-BE" altLang="fr-FR" dirty="0" err="1"/>
              <a:t>views</a:t>
            </a:r>
            <a:r>
              <a:rPr lang="fr-BE" altLang="fr-FR" dirty="0"/>
              <a:t>/images/ouistiti.png</a:t>
            </a:r>
            <a:r>
              <a:rPr lang="fr-BE" altLang="fr-FR" dirty="0" smtClean="0"/>
              <a:t>'</a:t>
            </a:r>
          </a:p>
          <a:p>
            <a:pPr lvl="1" eaLnBrk="1" hangingPunct="1"/>
            <a:r>
              <a:rPr lang="fr-BE" altLang="fr-FR" dirty="0" smtClean="0"/>
              <a:t>'</a:t>
            </a:r>
            <a:r>
              <a:rPr lang="fr-BE" altLang="fr-FR" dirty="0" err="1" smtClean="0"/>
              <a:t>views</a:t>
            </a:r>
            <a:r>
              <a:rPr lang="fr-BE" altLang="fr-FR" dirty="0" smtClean="0"/>
              <a:t>/images/1457691790_7832timestamp.gif'</a:t>
            </a:r>
          </a:p>
        </p:txBody>
      </p:sp>
    </p:spTree>
    <p:extLst>
      <p:ext uri="{BB962C8B-B14F-4D97-AF65-F5344CB8AC3E}">
        <p14:creationId xmlns:p14="http://schemas.microsoft.com/office/powerpoint/2010/main" val="24218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fr-FR" sz="1400" dirty="0">
                <a:solidFill>
                  <a:srgbClr val="40458C"/>
                </a:solidFill>
                <a:latin typeface="Comic Sans MS" pitchFamily="66" charset="0"/>
                <a:cs typeface="Tahoma"/>
              </a:rPr>
              <a:t>Cours 6</a:t>
            </a:r>
          </a:p>
        </p:txBody>
      </p:sp>
      <p:sp>
        <p:nvSpPr>
          <p:cNvPr id="92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400" dirty="0">
                <a:solidFill>
                  <a:schemeClr val="tx1"/>
                </a:solidFill>
                <a:latin typeface="Comic Sans MS" pitchFamily="66" charset="0"/>
              </a:rPr>
              <a:t>BINV-1050</a:t>
            </a:r>
            <a:endParaRPr lang="fr-FR" altLang="fr-FR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2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3A129"/>
              </a:buClr>
              <a:buChar char="•"/>
              <a:defRPr sz="28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83D7C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t>Diapositive </a:t>
            </a:r>
            <a:fld id="{70699949-FEA4-4123-AED4-AC6F74209475}" type="slidenum">
              <a:rPr lang="fr-FR" altLang="fr-FR" sz="1400">
                <a:solidFill>
                  <a:schemeClr val="tx1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fr-FR" altLang="fr-FR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9067800" cy="1066800"/>
          </a:xfrm>
        </p:spPr>
        <p:txBody>
          <a:bodyPr/>
          <a:lstStyle/>
          <a:p>
            <a:pPr eaLnBrk="1" hangingPunct="1"/>
            <a:r>
              <a:rPr lang="fr-BE" altLang="fr-FR" dirty="0" smtClean="0"/>
              <a:t>Points à réfléchir</a:t>
            </a:r>
            <a:endParaRPr lang="fr-FR" altLang="fr-FR" dirty="0" smtClean="0"/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fr-BE" altLang="fr-FR" dirty="0" smtClean="0">
                <a:solidFill>
                  <a:srgbClr val="00B050"/>
                </a:solidFill>
              </a:rPr>
              <a:t>Taille</a:t>
            </a:r>
            <a:r>
              <a:rPr lang="fr-BE" altLang="fr-FR" dirty="0" smtClean="0"/>
              <a:t> de l’image en bytes</a:t>
            </a:r>
          </a:p>
          <a:p>
            <a:pPr lvl="1" eaLnBrk="1" hangingPunct="1"/>
            <a:r>
              <a:rPr lang="en-US" altLang="fr-FR" dirty="0" smtClean="0"/>
              <a:t>&lt;input type="hidden" name="MAX_FILE_SIZE" </a:t>
            </a:r>
            <a:r>
              <a:rPr lang="en-US" altLang="fr-FR" dirty="0" smtClean="0">
                <a:solidFill>
                  <a:srgbClr val="00B050"/>
                </a:solidFill>
              </a:rPr>
              <a:t>value="1000000" </a:t>
            </a:r>
            <a:r>
              <a:rPr lang="en-US" altLang="fr-FR" dirty="0" smtClean="0"/>
              <a:t>/&gt;</a:t>
            </a:r>
            <a:endParaRPr lang="fr-BE" altLang="fr-FR" dirty="0" smtClean="0"/>
          </a:p>
          <a:p>
            <a:pPr eaLnBrk="1" hangingPunct="1"/>
            <a:r>
              <a:rPr lang="fr-BE" altLang="fr-FR" dirty="0" smtClean="0">
                <a:solidFill>
                  <a:srgbClr val="00B050"/>
                </a:solidFill>
              </a:rPr>
              <a:t>Doublons</a:t>
            </a:r>
            <a:r>
              <a:rPr lang="fr-BE" altLang="fr-FR" dirty="0" smtClean="0"/>
              <a:t> possibles des noms de fichiers</a:t>
            </a:r>
          </a:p>
          <a:p>
            <a:pPr lvl="1" eaLnBrk="1" hangingPunct="1"/>
            <a:r>
              <a:rPr lang="fr-FR" altLang="fr-FR" dirty="0" smtClean="0"/>
              <a:t>Ajouter dans le nom d’un horodatage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Vérifier le </a:t>
            </a:r>
            <a:r>
              <a:rPr lang="fr-BE" altLang="fr-FR" dirty="0" smtClean="0">
                <a:solidFill>
                  <a:srgbClr val="00B050"/>
                </a:solidFill>
              </a:rPr>
              <a:t>type du fichier </a:t>
            </a:r>
            <a:r>
              <a:rPr lang="fr-BE" altLang="fr-FR" dirty="0" smtClean="0"/>
              <a:t>?!</a:t>
            </a:r>
          </a:p>
          <a:p>
            <a:pPr lvl="2" eaLnBrk="1" hangingPunct="1"/>
            <a:r>
              <a:rPr lang="fr-BE" altLang="fr-FR" dirty="0" smtClean="0"/>
              <a:t>$_FILES['</a:t>
            </a:r>
            <a:r>
              <a:rPr lang="fr-BE" altLang="fr-FR" dirty="0" err="1" smtClean="0"/>
              <a:t>userfile</a:t>
            </a:r>
            <a:r>
              <a:rPr lang="fr-BE" altLang="fr-FR" dirty="0" smtClean="0"/>
              <a:t>']</a:t>
            </a:r>
            <a:r>
              <a:rPr lang="fr-BE" altLang="fr-FR" dirty="0" smtClean="0">
                <a:solidFill>
                  <a:srgbClr val="00B050"/>
                </a:solidFill>
              </a:rPr>
              <a:t>['type']</a:t>
            </a:r>
          </a:p>
        </p:txBody>
      </p:sp>
    </p:spTree>
    <p:extLst>
      <p:ext uri="{BB962C8B-B14F-4D97-AF65-F5344CB8AC3E}">
        <p14:creationId xmlns:p14="http://schemas.microsoft.com/office/powerpoint/2010/main" val="26283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NT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10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6F8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11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9DAF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NT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BLUEPRNT</Template>
  <TotalTime>1106</TotalTime>
  <Words>937</Words>
  <Application>Microsoft Office PowerPoint</Application>
  <PresentationFormat>Affichage à l'écran (4:3)</PresentationFormat>
  <Paragraphs>242</Paragraphs>
  <Slides>22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BLUEPRNT</vt:lpstr>
      <vt:lpstr>1_BLUEPRNT</vt:lpstr>
      <vt:lpstr>Cours de PHP</vt:lpstr>
      <vt:lpstr>Au menu d’aujourd’hui…</vt:lpstr>
      <vt:lpstr>Upload de fichiers</vt:lpstr>
      <vt:lpstr>Formulaire HTML gérant l’upload</vt:lpstr>
      <vt:lpstr>Du côté du serveur Web</vt:lpstr>
      <vt:lpstr>Que faire du fichier uploadé ?</vt:lpstr>
      <vt:lpstr>Copier un fichier dans images/</vt:lpstr>
      <vt:lpstr>En base de données</vt:lpstr>
      <vt:lpstr>Points à réfléchir</vt:lpstr>
      <vt:lpstr>Sécurité</vt:lpstr>
      <vt:lpstr>Authentification avancée</vt:lpstr>
      <vt:lpstr>Exemple de code…</vt:lpstr>
      <vt:lpstr>« Hash » selon Blowfish</vt:lpstr>
      <vt:lpstr>Autre aspect de sécurité</vt:lpstr>
      <vt:lpstr>Pour du PHP professionnel…</vt:lpstr>
      <vt:lpstr>Développer versus Intégrer</vt:lpstr>
      <vt:lpstr>Exemples de framework</vt:lpstr>
      <vt:lpstr>Intégrer versus Développer</vt:lpstr>
      <vt:lpstr>Exemples de solutions libres</vt:lpstr>
      <vt:lpstr>Communauté Open-Source</vt:lpstr>
      <vt:lpstr>Se procurer de l’aide</vt:lpstr>
      <vt:lpstr>Bonne évolution à tous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Jean-Luc</dc:creator>
  <cp:lastModifiedBy>Jean-Luc</cp:lastModifiedBy>
  <cp:revision>231</cp:revision>
  <cp:lastPrinted>1601-01-01T00:00:00Z</cp:lastPrinted>
  <dcterms:created xsi:type="dcterms:W3CDTF">1601-01-01T00:00:00Z</dcterms:created>
  <dcterms:modified xsi:type="dcterms:W3CDTF">2020-03-05T05:47:36Z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