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7" r:id="rId2"/>
    <p:sldId id="284" r:id="rId3"/>
    <p:sldId id="258" r:id="rId4"/>
    <p:sldId id="309" r:id="rId5"/>
    <p:sldId id="308" r:id="rId6"/>
    <p:sldId id="305" r:id="rId7"/>
    <p:sldId id="267" r:id="rId8"/>
    <p:sldId id="261" r:id="rId9"/>
    <p:sldId id="287" r:id="rId10"/>
    <p:sldId id="288" r:id="rId11"/>
    <p:sldId id="299" r:id="rId12"/>
    <p:sldId id="269" r:id="rId13"/>
    <p:sldId id="294" r:id="rId14"/>
    <p:sldId id="285" r:id="rId15"/>
    <p:sldId id="275" r:id="rId16"/>
    <p:sldId id="295" r:id="rId17"/>
    <p:sldId id="296" r:id="rId18"/>
    <p:sldId id="276" r:id="rId19"/>
    <p:sldId id="277" r:id="rId20"/>
    <p:sldId id="278" r:id="rId21"/>
    <p:sldId id="279" r:id="rId22"/>
    <p:sldId id="280" r:id="rId23"/>
    <p:sldId id="281" r:id="rId24"/>
    <p:sldId id="298" r:id="rId25"/>
    <p:sldId id="306" r:id="rId26"/>
    <p:sldId id="307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F3A129"/>
    <a:srgbClr val="E3C649"/>
    <a:srgbClr val="8B00BC"/>
    <a:srgbClr val="7C00A8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0502" autoAdjust="0"/>
  </p:normalViewPr>
  <p:slideViewPr>
    <p:cSldViewPr>
      <p:cViewPr varScale="1">
        <p:scale>
          <a:sx n="150" d="100"/>
          <a:sy n="150" d="100"/>
        </p:scale>
        <p:origin x="-235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A4B24E8-E3C8-4794-9382-46EBAE2E4F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40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fr/language.types.intro.php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php.net/manual/fr/types.comparisons.php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E4906-8206-43E5-A2F6-D325CFE4522B}" type="slidenum">
              <a:rPr lang="fr-FR" smtClean="0">
                <a:cs typeface="Tahoma" pitchFamily="34" charset="0"/>
              </a:rPr>
              <a:pPr/>
              <a:t>1</a:t>
            </a:fld>
            <a:endParaRPr lang="fr-FR">
              <a:cs typeface="Tahoma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607590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4E8-E3C8-4794-9382-46EBAE2E4F08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35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E45B1-93E1-4F52-B34B-60D107999C8D}" type="slidenum">
              <a:rPr lang="fr-FR" smtClean="0">
                <a:cs typeface="Tahoma" pitchFamily="34" charset="0"/>
              </a:rPr>
              <a:pPr/>
              <a:t>23</a:t>
            </a:fld>
            <a:endParaRPr lang="fr-FR">
              <a:cs typeface="Tahoma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/>
              <a:t>La forme de post-incrémentation de l'opérateur (variable++) ajoute 1 à l'expression et renvoie la valeur initiale de la variable (la valeur avant l'addition).</a:t>
            </a:r>
          </a:p>
          <a:p>
            <a:pPr eaLnBrk="1" hangingPunct="1"/>
            <a:r>
              <a:rPr lang="fr-FR"/>
              <a:t>La forme de pré-incrémentation de l'opérateur (++variable) ajoute 1 à la variable et renvoie le résultat.</a:t>
            </a:r>
          </a:p>
        </p:txBody>
      </p:sp>
    </p:spTree>
    <p:extLst>
      <p:ext uri="{BB962C8B-B14F-4D97-AF65-F5344CB8AC3E}">
        <p14:creationId xmlns:p14="http://schemas.microsoft.com/office/powerpoint/2010/main" val="142347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Ces deux opérateurs vérifient s'il y a égalité (ou non) de valeur et de type</a:t>
            </a:r>
          </a:p>
          <a:p>
            <a:r>
              <a:rPr lang="fr-BE" dirty="0"/>
              <a:t>tandis que == et != vérifie s'il y a seulement égalité de valeur (après conversions automatiques de type dues au contexte).</a:t>
            </a:r>
          </a:p>
          <a:p>
            <a:endParaRPr lang="fr-BE" dirty="0"/>
          </a:p>
          <a:p>
            <a:r>
              <a:rPr lang="fr-BE" dirty="0"/>
              <a:t>Voir à ce sujet </a:t>
            </a:r>
            <a:r>
              <a:rPr lang="fr-BE" dirty="0">
                <a:hlinkClick r:id="rId3" tooltip="http://www.php.net/manual/fr/language.types.intro.php"/>
              </a:rPr>
              <a:t>http://www.php.net/manual/fr/language.types.intro.php</a:t>
            </a:r>
            <a:r>
              <a:rPr lang="fr-BE" baseline="0" dirty="0"/>
              <a:t> </a:t>
            </a:r>
            <a:r>
              <a:rPr lang="fr-BE" dirty="0"/>
              <a:t> pour les types en PHP</a:t>
            </a:r>
          </a:p>
          <a:p>
            <a:r>
              <a:rPr lang="fr-BE" dirty="0"/>
              <a:t>et </a:t>
            </a:r>
            <a:r>
              <a:rPr lang="fr-BE" dirty="0">
                <a:hlinkClick r:id="rId4" tooltip="http://www.php.net/manual/fr/types.comparisons.php"/>
              </a:rPr>
              <a:t>http://www.php.net/manual/fr/types.comparisons.php</a:t>
            </a:r>
            <a:r>
              <a:rPr lang="fr-BE" dirty="0"/>
              <a:t> pour la différence entre == et ===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4E8-E3C8-4794-9382-46EBAE2E4F08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839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35E3BF3-A1B0-4FF3-82BA-12A6FE923C2A}" type="slidenum">
              <a:rPr lang="fr-FR" altLang="fr-FR"/>
              <a:pPr eaLnBrk="1" hangingPunct="1">
                <a:spcBef>
                  <a:spcPct val="0"/>
                </a:spcBef>
              </a:pPr>
              <a:t>25</a:t>
            </a:fld>
            <a:endParaRPr lang="fr-FR" altLang="fr-F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17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4E8-E3C8-4794-9382-46EBAE2E4F08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25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4E8-E3C8-4794-9382-46EBAE2E4F08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66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4E8-E3C8-4794-9382-46EBAE2E4F08}" type="slidenum">
              <a:rPr lang="fr-FR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8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C4EF9-BDF2-4798-ADE0-F5BD461989E5}" type="slidenum">
              <a:rPr lang="fr-FR" smtClean="0">
                <a:cs typeface="Tahoma" pitchFamily="34" charset="0"/>
              </a:rPr>
              <a:pPr/>
              <a:t>7</a:t>
            </a:fld>
            <a:endParaRPr lang="fr-FR">
              <a:cs typeface="Tahoma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50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Modifier</a:t>
            </a:r>
            <a:r>
              <a:rPr lang="fr-BE" baseline="0" dirty="0"/>
              <a:t> </a:t>
            </a:r>
            <a:r>
              <a:rPr lang="fr-BE" dirty="0"/>
              <a:t>$</a:t>
            </a:r>
            <a:r>
              <a:rPr lang="fr-BE" dirty="0" err="1"/>
              <a:t>suppress_localhost</a:t>
            </a:r>
            <a:r>
              <a:rPr lang="fr-BE" dirty="0"/>
              <a:t> = false; dans le fichier </a:t>
            </a:r>
            <a:r>
              <a:rPr lang="fr-BE" dirty="0" err="1"/>
              <a:t>index.php</a:t>
            </a:r>
            <a:r>
              <a:rPr lang="fr-BE" dirty="0"/>
              <a:t> à la racine des projets </a:t>
            </a:r>
            <a:r>
              <a:rPr lang="fr-BE" dirty="0" err="1"/>
              <a:t>Wampserver</a:t>
            </a:r>
            <a:r>
              <a:rPr lang="fr-BE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4E8-E3C8-4794-9382-46EBAE2E4F08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59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4E8-E3C8-4794-9382-46EBAE2E4F08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32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Le type des données est aussi déterminé par le contexte : </a:t>
            </a:r>
          </a:p>
          <a:p>
            <a:r>
              <a:rPr lang="fr-BE" dirty="0"/>
              <a:t>$a . $b     -&gt;</a:t>
            </a:r>
            <a:r>
              <a:rPr lang="fr-BE" baseline="0" dirty="0"/>
              <a:t>  </a:t>
            </a:r>
            <a:r>
              <a:rPr lang="fr-BE" dirty="0"/>
              <a:t>  contexte string  -&gt;   les 2 variables sont converties en chaines de caractères, </a:t>
            </a:r>
          </a:p>
          <a:p>
            <a:r>
              <a:rPr lang="fr-BE" dirty="0"/>
              <a:t>$a + $b    -&gt;    contexte numérique   -&gt;</a:t>
            </a:r>
            <a:r>
              <a:rPr lang="fr-BE" baseline="0" dirty="0"/>
              <a:t>    </a:t>
            </a:r>
            <a:r>
              <a:rPr lang="fr-BE" dirty="0"/>
              <a:t>les 2 variables sont converties en nombres.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4E8-E3C8-4794-9382-46EBAE2E4F08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00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EE2E-F47A-4F26-99A4-54C20C7BBC7E}" type="slidenum">
              <a:rPr lang="fr-FR" smtClean="0">
                <a:cs typeface="Tahoma" pitchFamily="34" charset="0"/>
              </a:rPr>
              <a:pPr/>
              <a:t>15</a:t>
            </a:fld>
            <a:endParaRPr lang="fr-FR">
              <a:cs typeface="Tahoma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0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Le type des données est aussi déterminé par le contexte : </a:t>
            </a:r>
          </a:p>
          <a:p>
            <a:r>
              <a:rPr lang="fr-BE" dirty="0"/>
              <a:t>$a . $b     -&gt;</a:t>
            </a:r>
            <a:r>
              <a:rPr lang="fr-BE" baseline="0" dirty="0"/>
              <a:t>  </a:t>
            </a:r>
            <a:r>
              <a:rPr lang="fr-BE" dirty="0"/>
              <a:t>  contexte string  -&gt;   les 2 variables sont converties en chaines de caractères, </a:t>
            </a:r>
          </a:p>
          <a:p>
            <a:r>
              <a:rPr lang="fr-BE" dirty="0"/>
              <a:t>$a + $b    -&gt;    contexte numérique   -&gt;</a:t>
            </a:r>
            <a:r>
              <a:rPr lang="fr-BE" baseline="0" dirty="0"/>
              <a:t>    </a:t>
            </a:r>
            <a:r>
              <a:rPr lang="fr-BE" dirty="0"/>
              <a:t>les 2 variables sont converties en nombres.</a:t>
            </a:r>
            <a:endParaRPr lang="fr-BE"/>
          </a:p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4E8-E3C8-4794-9382-46EBAE2E4F08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6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 userDrawn="1"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 userDrawn="1"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 userDrawn="1"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 userDrawn="1"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cs typeface="+mn-cs"/>
              </a:endParaRPr>
            </a:p>
          </p:txBody>
        </p:sp>
        <p:grpSp>
          <p:nvGrpSpPr>
            <p:cNvPr id="7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 userDrawn="1"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30" name="Line 65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31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32" name="Line 67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33" name="Line 68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cs typeface="+mn-cs"/>
              </a:endParaRPr>
            </a:p>
          </p:txBody>
        </p:sp>
        <p:grpSp>
          <p:nvGrpSpPr>
            <p:cNvPr id="10" name="Group 70"/>
            <p:cNvGrpSpPr>
              <a:grpSpLocks/>
            </p:cNvGrpSpPr>
            <p:nvPr userDrawn="1"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4" name="Arc 74"/>
              <p:cNvSpPr>
                <a:spLocks/>
              </p:cNvSpPr>
              <p:nvPr userDrawn="1"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G0" fmla="+- 16787 0 0"/>
                  <a:gd name="G1" fmla="+- 8563 0 0"/>
                  <a:gd name="G2" fmla="+- 21600 0 0"/>
                  <a:gd name="T0" fmla="*/ 36617 w 38387"/>
                  <a:gd name="T1" fmla="*/ 0 h 30163"/>
                  <a:gd name="T2" fmla="*/ 0 w 38387"/>
                  <a:gd name="T3" fmla="*/ 22156 h 30163"/>
                  <a:gd name="T4" fmla="*/ 16787 w 38387"/>
                  <a:gd name="T5" fmla="*/ 8563 h 30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" name="Arc 75"/>
              <p:cNvSpPr>
                <a:spLocks/>
              </p:cNvSpPr>
              <p:nvPr userDrawn="1"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G0" fmla="+- 21600 0 0"/>
                  <a:gd name="G1" fmla="+- 5361 0 0"/>
                  <a:gd name="G2" fmla="+- 21600 0 0"/>
                  <a:gd name="T0" fmla="*/ 10995 w 21600"/>
                  <a:gd name="T1" fmla="*/ 24179 h 24179"/>
                  <a:gd name="T2" fmla="*/ 676 w 21600"/>
                  <a:gd name="T3" fmla="*/ 0 h 24179"/>
                  <a:gd name="T4" fmla="*/ 21600 w 21600"/>
                  <a:gd name="T5" fmla="*/ 5361 h 2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6" name="Arc 76"/>
              <p:cNvSpPr>
                <a:spLocks/>
              </p:cNvSpPr>
              <p:nvPr userDrawn="1"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G0" fmla="+- 0 0 0"/>
                  <a:gd name="G1" fmla="+- 4933 0 0"/>
                  <a:gd name="G2" fmla="+- 21600 0 0"/>
                  <a:gd name="T0" fmla="*/ 21029 w 21600"/>
                  <a:gd name="T1" fmla="*/ 0 h 24653"/>
                  <a:gd name="T2" fmla="*/ 8813 w 21600"/>
                  <a:gd name="T3" fmla="*/ 24653 h 24653"/>
                  <a:gd name="T4" fmla="*/ 0 w 21600"/>
                  <a:gd name="T5" fmla="*/ 4933 h 24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7" name="Line 77"/>
              <p:cNvSpPr>
                <a:spLocks noChangeShapeType="1"/>
              </p:cNvSpPr>
              <p:nvPr userDrawn="1"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8" name="Line 78"/>
              <p:cNvSpPr>
                <a:spLocks noChangeShapeType="1"/>
              </p:cNvSpPr>
              <p:nvPr userDrawn="1"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9" name="Arc 79"/>
              <p:cNvSpPr>
                <a:spLocks/>
              </p:cNvSpPr>
              <p:nvPr userDrawn="1"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G0" fmla="+- 18917 0 0"/>
                  <a:gd name="G1" fmla="+- 0 0 0"/>
                  <a:gd name="G2" fmla="+- 21600 0 0"/>
                  <a:gd name="T0" fmla="*/ 4536 w 18917"/>
                  <a:gd name="T1" fmla="*/ 16117 h 16117"/>
                  <a:gd name="T2" fmla="*/ 0 w 18917"/>
                  <a:gd name="T3" fmla="*/ 10426 h 16117"/>
                  <a:gd name="T4" fmla="*/ 18917 w 18917"/>
                  <a:gd name="T5" fmla="*/ 0 h 16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0" name="Arc 80"/>
              <p:cNvSpPr>
                <a:spLocks/>
              </p:cNvSpPr>
              <p:nvPr userDrawn="1"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G0" fmla="+- 21430 0 0"/>
                  <a:gd name="G1" fmla="+- 0 0 0"/>
                  <a:gd name="G2" fmla="+- 21600 0 0"/>
                  <a:gd name="T0" fmla="*/ 42771 w 42771"/>
                  <a:gd name="T1" fmla="*/ 3334 h 21600"/>
                  <a:gd name="T2" fmla="*/ 0 w 42771"/>
                  <a:gd name="T3" fmla="*/ 2703 h 21600"/>
                  <a:gd name="T4" fmla="*/ 21430 w 42771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1" name="Arc 81"/>
              <p:cNvSpPr>
                <a:spLocks/>
              </p:cNvSpPr>
              <p:nvPr userDrawn="1"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G0" fmla="+- 21571 0 0"/>
                  <a:gd name="G1" fmla="+- 0 0 0"/>
                  <a:gd name="G2" fmla="+- 21600 0 0"/>
                  <a:gd name="T0" fmla="*/ 43129 w 43129"/>
                  <a:gd name="T1" fmla="*/ 1348 h 21600"/>
                  <a:gd name="T2" fmla="*/ 0 w 43129"/>
                  <a:gd name="T3" fmla="*/ 1115 h 21600"/>
                  <a:gd name="T4" fmla="*/ 21571 w 431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2" name="Arc 82"/>
              <p:cNvSpPr>
                <a:spLocks/>
              </p:cNvSpPr>
              <p:nvPr userDrawn="1"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G0" fmla="+- 21600 0 0"/>
                  <a:gd name="G1" fmla="+- 6405 0 0"/>
                  <a:gd name="G2" fmla="+- 21600 0 0"/>
                  <a:gd name="T0" fmla="*/ 42229 w 43200"/>
                  <a:gd name="T1" fmla="*/ 0 h 28005"/>
                  <a:gd name="T2" fmla="*/ 764 w 43200"/>
                  <a:gd name="T3" fmla="*/ 710 h 28005"/>
                  <a:gd name="T4" fmla="*/ 21600 w 43200"/>
                  <a:gd name="T5" fmla="*/ 6405 h 2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3" name="Line 83"/>
              <p:cNvSpPr>
                <a:spLocks noChangeShapeType="1"/>
              </p:cNvSpPr>
              <p:nvPr userDrawn="1"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4" name="Line 84"/>
              <p:cNvSpPr>
                <a:spLocks noChangeShapeType="1"/>
              </p:cNvSpPr>
              <p:nvPr userDrawn="1"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5" name="Line 85"/>
              <p:cNvSpPr>
                <a:spLocks noChangeShapeType="1"/>
              </p:cNvSpPr>
              <p:nvPr userDrawn="1"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6" name="Line 86"/>
              <p:cNvSpPr>
                <a:spLocks noChangeShapeType="1"/>
              </p:cNvSpPr>
              <p:nvPr userDrawn="1"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7" name="Line 87"/>
              <p:cNvSpPr>
                <a:spLocks noChangeShapeType="1"/>
              </p:cNvSpPr>
              <p:nvPr userDrawn="1"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28" name="Line 88"/>
              <p:cNvSpPr>
                <a:spLocks noChangeShapeType="1"/>
              </p:cNvSpPr>
              <p:nvPr userDrawn="1"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</p:grpSp>
      <p:sp>
        <p:nvSpPr>
          <p:cNvPr id="15164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5164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1" name="Rectangle 9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Cours 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Semaine 1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D69B0F3F-C6D5-410C-98A9-8768D5EB53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8674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867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Semaine 1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5F34819C-F8EC-43B3-856A-6394A37A3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57200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accent4"/>
              </a:buClr>
              <a:defRPr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Cours 1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Paul </a:t>
            </a:r>
            <a:r>
              <a:rPr lang="fr-FR" dirty="0"/>
              <a:t>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Semaine 1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7C68E99B-63FF-4612-B02B-9FB9AB6A3D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Semaine 1</a:t>
            </a:r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DD15AAC1-4895-4A3E-BA05-F216DB4A38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Semaine 1</a:t>
            </a:r>
          </a:p>
        </p:txBody>
      </p:sp>
      <p:sp>
        <p:nvSpPr>
          <p:cNvPr id="8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9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4C2107AB-C54F-455B-B0E1-E9634ED53A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Janvier 11</a:t>
            </a:r>
            <a:endParaRPr lang="fr-FR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D837DFE4-4785-4CC6-896D-AA4D81F3A34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Janvier 11</a:t>
            </a:r>
            <a:endParaRPr lang="fr-FR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BC9B6D37-89BD-4DE9-A253-8666B19C3D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Janvier 11</a:t>
            </a:r>
            <a:endParaRPr lang="fr-FR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F4628582-22CE-4A1A-8D17-6C07F1AF2E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Janvier 11</a:t>
            </a:r>
            <a:endParaRPr lang="fr-FR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ACE6F076-D5AF-48A8-B0F7-7E3DC9BBD6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505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</p:grpSp>
          <p:grpSp>
            <p:nvGrpSpPr>
              <p:cNvPr id="105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505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  <p:sp>
              <p:nvSpPr>
                <p:cNvPr id="1505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BE">
                    <a:cs typeface="+mn-cs"/>
                  </a:endParaRPr>
                </a:p>
              </p:txBody>
            </p:sp>
          </p:grpSp>
        </p:grpSp>
        <p:sp>
          <p:nvSpPr>
            <p:cNvPr id="1505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cs typeface="+mn-cs"/>
              </a:endParaRPr>
            </a:p>
          </p:txBody>
        </p:sp>
        <p:grpSp>
          <p:nvGrpSpPr>
            <p:cNvPr id="1035" name="Group 58"/>
            <p:cNvGrpSpPr>
              <a:grpSpLocks/>
            </p:cNvGrpSpPr>
            <p:nvPr/>
          </p:nvGrpSpPr>
          <p:grpSpPr bwMode="auto">
            <a:xfrm>
              <a:off x="2064" y="3984"/>
              <a:ext cx="1920" cy="288"/>
              <a:chOff x="2064" y="3984"/>
              <a:chExt cx="1920" cy="288"/>
            </a:xfrm>
          </p:grpSpPr>
          <p:sp>
            <p:nvSpPr>
              <p:cNvPr id="150587" name="Rectangle 59" descr="60%"/>
              <p:cNvSpPr>
                <a:spLocks noChangeArrowheads="1"/>
              </p:cNvSpPr>
              <p:nvPr userDrawn="1"/>
            </p:nvSpPr>
            <p:spPr bwMode="ltGray">
              <a:xfrm>
                <a:off x="2112" y="4032"/>
                <a:ext cx="1824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88" name="Line 60"/>
              <p:cNvSpPr>
                <a:spLocks noChangeShapeType="1"/>
              </p:cNvSpPr>
              <p:nvPr userDrawn="1"/>
            </p:nvSpPr>
            <p:spPr bwMode="ltGray">
              <a:xfrm>
                <a:off x="2064" y="403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89" name="Line 61"/>
              <p:cNvSpPr>
                <a:spLocks noChangeShapeType="1"/>
              </p:cNvSpPr>
              <p:nvPr userDrawn="1"/>
            </p:nvSpPr>
            <p:spPr bwMode="ltGray">
              <a:xfrm>
                <a:off x="2064" y="422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90" name="Line 62"/>
              <p:cNvSpPr>
                <a:spLocks noChangeShapeType="1"/>
              </p:cNvSpPr>
              <p:nvPr userDrawn="1"/>
            </p:nvSpPr>
            <p:spPr bwMode="ltGray">
              <a:xfrm>
                <a:off x="211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91" name="Line 63"/>
              <p:cNvSpPr>
                <a:spLocks noChangeShapeType="1"/>
              </p:cNvSpPr>
              <p:nvPr userDrawn="1"/>
            </p:nvSpPr>
            <p:spPr bwMode="ltGray">
              <a:xfrm>
                <a:off x="393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  <p:grpSp>
          <p:nvGrpSpPr>
            <p:cNvPr id="1036" name="Group 64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150593" name="Rectangle 65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94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95" name="Line 67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96" name="Line 68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597" name="Line 69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  <p:grpSp>
          <p:nvGrpSpPr>
            <p:cNvPr id="1037" name="Group 70"/>
            <p:cNvGrpSpPr>
              <a:grpSpLocks/>
            </p:cNvGrpSpPr>
            <p:nvPr/>
          </p:nvGrpSpPr>
          <p:grpSpPr bwMode="auto">
            <a:xfrm>
              <a:off x="624" y="3984"/>
              <a:ext cx="912" cy="288"/>
              <a:chOff x="624" y="3984"/>
              <a:chExt cx="912" cy="288"/>
            </a:xfrm>
          </p:grpSpPr>
          <p:sp>
            <p:nvSpPr>
              <p:cNvPr id="150599" name="Rectangle 71" descr="60%"/>
              <p:cNvSpPr>
                <a:spLocks noChangeArrowheads="1"/>
              </p:cNvSpPr>
              <p:nvPr userDrawn="1"/>
            </p:nvSpPr>
            <p:spPr bwMode="ltGray">
              <a:xfrm>
                <a:off x="672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600" name="Line 72"/>
              <p:cNvSpPr>
                <a:spLocks noChangeShapeType="1"/>
              </p:cNvSpPr>
              <p:nvPr userDrawn="1"/>
            </p:nvSpPr>
            <p:spPr bwMode="ltGray">
              <a:xfrm>
                <a:off x="624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601" name="Line 73"/>
              <p:cNvSpPr>
                <a:spLocks noChangeShapeType="1"/>
              </p:cNvSpPr>
              <p:nvPr userDrawn="1"/>
            </p:nvSpPr>
            <p:spPr bwMode="ltGray">
              <a:xfrm>
                <a:off x="624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602" name="Line 74"/>
              <p:cNvSpPr>
                <a:spLocks noChangeShapeType="1"/>
              </p:cNvSpPr>
              <p:nvPr userDrawn="1"/>
            </p:nvSpPr>
            <p:spPr bwMode="ltGray">
              <a:xfrm>
                <a:off x="67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603" name="Line 75"/>
              <p:cNvSpPr>
                <a:spLocks noChangeShapeType="1"/>
              </p:cNvSpPr>
              <p:nvPr userDrawn="1"/>
            </p:nvSpPr>
            <p:spPr bwMode="ltGray">
              <a:xfrm>
                <a:off x="1488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  <p:sp>
          <p:nvSpPr>
            <p:cNvPr id="150604" name="Line 76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cs typeface="+mn-cs"/>
              </a:endParaRPr>
            </a:p>
          </p:txBody>
        </p:sp>
        <p:grpSp>
          <p:nvGrpSpPr>
            <p:cNvPr id="1039" name="Group 77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50606" name="Line 78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607" name="Line 79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  <p:sp>
            <p:nvSpPr>
              <p:cNvPr id="150608" name="Arc 80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BE">
                  <a:cs typeface="+mn-cs"/>
                </a:endParaRPr>
              </a:p>
            </p:txBody>
          </p:sp>
        </p:grpSp>
      </p:grpSp>
      <p:sp>
        <p:nvSpPr>
          <p:cNvPr id="150609" name="Rectangle 8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50610" name="Rectangle 8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0611" name="Rectangle 8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Cours 1</a:t>
            </a:r>
          </a:p>
        </p:txBody>
      </p:sp>
      <p:sp>
        <p:nvSpPr>
          <p:cNvPr id="150612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 dirty="0" smtClean="0"/>
              <a:t>Paul </a:t>
            </a:r>
            <a:r>
              <a:rPr lang="fr-FR" dirty="0"/>
              <a:t>Lambin</a:t>
            </a:r>
          </a:p>
        </p:txBody>
      </p:sp>
      <p:sp>
        <p:nvSpPr>
          <p:cNvPr id="150613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Diapositive </a:t>
            </a:r>
            <a:fld id="{64C51A58-EA44-4D25-8875-44D34A5A91B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50614" name="Picture 86" descr="elephpant_blanc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15313" y="0"/>
            <a:ext cx="9286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0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0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09" grpId="0"/>
      <p:bldP spid="150610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200">
          <a:solidFill>
            <a:srgbClr val="383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A129"/>
        </a:buClr>
        <a:buChar char="•"/>
        <a:defRPr sz="2800">
          <a:solidFill>
            <a:srgbClr val="383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rgbClr val="383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rgbClr val="383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vinci.b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tutorial.firstpage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.net/date" TargetMode="External"/><Relationship Id="rId4" Type="http://schemas.openxmlformats.org/officeDocument/2006/relationships/hyperlink" Target="http://php.net/ech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.developpez.com/" TargetMode="External"/><Relationship Id="rId4" Type="http://schemas.openxmlformats.org/officeDocument/2006/relationships/hyperlink" Target="http://fr.openclassroom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Encodage_de_caract%C3%A8r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8200"/>
            <a:ext cx="7924800" cy="1295400"/>
          </a:xfrm>
        </p:spPr>
        <p:txBody>
          <a:bodyPr/>
          <a:lstStyle/>
          <a:p>
            <a:pPr eaLnBrk="1" hangingPunct="1"/>
            <a:r>
              <a:rPr lang="fr-FR" dirty="0"/>
              <a:t>Cours </a:t>
            </a:r>
            <a:r>
              <a:rPr lang="fr-FR" dirty="0" smtClean="0"/>
              <a:t>théorique de PHP</a:t>
            </a:r>
            <a:endParaRPr lang="fr-FR" dirty="0"/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10000"/>
            <a:ext cx="68580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3600" dirty="0"/>
              <a:t>Jean-Luc Collinet</a:t>
            </a:r>
          </a:p>
          <a:p>
            <a:pPr eaLnBrk="1" hangingPunct="1">
              <a:lnSpc>
                <a:spcPct val="90000"/>
              </a:lnSpc>
            </a:pPr>
            <a:r>
              <a:rPr lang="fr-BE" sz="24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fr-FR" sz="4000" dirty="0"/>
          </a:p>
          <a:p>
            <a:pPr eaLnBrk="1" hangingPunct="1">
              <a:lnSpc>
                <a:spcPct val="90000"/>
              </a:lnSpc>
            </a:pPr>
            <a:r>
              <a:rPr lang="fr-FR" sz="2400" dirty="0" smtClean="0">
                <a:latin typeface="Comic Sans MS" pitchFamily="66" charset="0"/>
                <a:hlinkClick r:id="rId3"/>
              </a:rPr>
              <a:t>Haute École Léonard de Vinci : Paul </a:t>
            </a:r>
            <a:r>
              <a:rPr lang="fr-FR" sz="2400" dirty="0">
                <a:latin typeface="Comic Sans MS" pitchFamily="66" charset="0"/>
                <a:hlinkClick r:id="rId3"/>
              </a:rPr>
              <a:t>Lambin</a:t>
            </a:r>
            <a:endParaRPr lang="fr-FR" sz="24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dirty="0" smtClean="0">
                <a:latin typeface="Comic Sans MS" pitchFamily="66" charset="0"/>
              </a:rPr>
              <a:t>Bloc 1 </a:t>
            </a:r>
            <a:r>
              <a:rPr lang="fr-FR" sz="2000" dirty="0">
                <a:latin typeface="Comic Sans MS" pitchFamily="66" charset="0"/>
              </a:rPr>
              <a:t>du </a:t>
            </a:r>
            <a:r>
              <a:rPr lang="fr-FR" sz="2000" dirty="0">
                <a:latin typeface="Comic Sans MS" pitchFamily="66" charset="0"/>
              </a:rPr>
              <a:t>B</a:t>
            </a:r>
            <a:r>
              <a:rPr lang="fr-FR" sz="2000" dirty="0" smtClean="0">
                <a:latin typeface="Comic Sans MS" pitchFamily="66" charset="0"/>
              </a:rPr>
              <a:t>ac </a:t>
            </a:r>
            <a:r>
              <a:rPr lang="fr-FR" sz="2000" dirty="0">
                <a:latin typeface="Comic Sans MS" pitchFamily="66" charset="0"/>
              </a:rPr>
              <a:t>en </a:t>
            </a:r>
            <a:r>
              <a:rPr lang="fr-FR" sz="2000" dirty="0" smtClean="0">
                <a:latin typeface="Comic Sans MS" pitchFamily="66" charset="0"/>
              </a:rPr>
              <a:t>Informatique</a:t>
            </a:r>
            <a:endParaRPr lang="fr-FR" sz="2000" dirty="0">
              <a:latin typeface="Comic Sans MS" pitchFamily="66" charset="0"/>
            </a:endParaRPr>
          </a:p>
        </p:txBody>
      </p:sp>
      <p:pic>
        <p:nvPicPr>
          <p:cNvPr id="5127" name="Picture 7" descr="elephpant_recherch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600200"/>
            <a:ext cx="25146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Notions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&lt;?</a:t>
            </a:r>
            <a:r>
              <a:rPr lang="fr-BE" dirty="0" err="1">
                <a:solidFill>
                  <a:srgbClr val="00B050"/>
                </a:solidFill>
              </a:rPr>
              <a:t>php</a:t>
            </a:r>
            <a:r>
              <a:rPr lang="fr-BE" dirty="0">
                <a:solidFill>
                  <a:srgbClr val="00B050"/>
                </a:solidFill>
              </a:rPr>
              <a:t>          ?&gt;</a:t>
            </a:r>
          </a:p>
          <a:p>
            <a:pPr lvl="1"/>
            <a:r>
              <a:rPr lang="fr-BE" dirty="0"/>
              <a:t>Passage en mode PHP</a:t>
            </a:r>
          </a:p>
          <a:p>
            <a:pPr lvl="2"/>
            <a:r>
              <a:rPr lang="fr-BE" dirty="0">
                <a:hlinkClick r:id="rId3"/>
              </a:rPr>
              <a:t>http://php.net/manual/fr/tutorial.firstpage.php</a:t>
            </a:r>
            <a:endParaRPr lang="fr-BE" dirty="0"/>
          </a:p>
          <a:p>
            <a:r>
              <a:rPr lang="fr-BE" dirty="0" err="1">
                <a:solidFill>
                  <a:srgbClr val="00B050"/>
                </a:solidFill>
              </a:rPr>
              <a:t>echo</a:t>
            </a:r>
            <a:r>
              <a:rPr lang="fr-BE" dirty="0"/>
              <a:t> "Bonjour tout le monde !";</a:t>
            </a:r>
          </a:p>
          <a:p>
            <a:pPr lvl="1"/>
            <a:r>
              <a:rPr lang="fr-BE" dirty="0">
                <a:hlinkClick r:id="rId4"/>
              </a:rPr>
              <a:t>http://php.net/echo</a:t>
            </a:r>
            <a:endParaRPr lang="fr-BE" dirty="0"/>
          </a:p>
          <a:p>
            <a:r>
              <a:rPr lang="fr-BE" dirty="0"/>
              <a:t>$date = </a:t>
            </a:r>
            <a:r>
              <a:rPr lang="fr-BE" dirty="0">
                <a:solidFill>
                  <a:srgbClr val="00B050"/>
                </a:solidFill>
              </a:rPr>
              <a:t>date(</a:t>
            </a:r>
            <a:r>
              <a:rPr lang="fr-BE" dirty="0"/>
              <a:t>'j/m/Y'</a:t>
            </a:r>
            <a:r>
              <a:rPr lang="fr-BE" dirty="0">
                <a:solidFill>
                  <a:srgbClr val="00B050"/>
                </a:solidFill>
              </a:rPr>
              <a:t>)</a:t>
            </a:r>
            <a:r>
              <a:rPr lang="fr-BE" dirty="0"/>
              <a:t>;</a:t>
            </a:r>
          </a:p>
          <a:p>
            <a:pPr lvl="1"/>
            <a:r>
              <a:rPr lang="fr-BE" dirty="0">
                <a:hlinkClick r:id="rId5"/>
              </a:rPr>
              <a:t>http://php.net/date</a:t>
            </a:r>
            <a:endParaRPr lang="fr-BE" dirty="0"/>
          </a:p>
          <a:p>
            <a:pPr marL="742950" lvl="2" indent="-342900">
              <a:buClr>
                <a:schemeClr val="bg2">
                  <a:lumMod val="60000"/>
                  <a:lumOff val="40000"/>
                </a:schemeClr>
              </a:buClr>
              <a:buSzPct val="90000"/>
            </a:pPr>
            <a:endParaRPr lang="fr-BE" dirty="0"/>
          </a:p>
          <a:p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Cadre du cours de PHP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Importance de la </a:t>
            </a:r>
            <a:r>
              <a:rPr lang="fr-FR" dirty="0">
                <a:solidFill>
                  <a:srgbClr val="00B050"/>
                </a:solidFill>
              </a:rPr>
              <a:t>structure</a:t>
            </a:r>
            <a:r>
              <a:rPr lang="fr-FR" dirty="0"/>
              <a:t> du site Web au-delà du langage</a:t>
            </a:r>
          </a:p>
          <a:p>
            <a:r>
              <a:rPr lang="fr-FR" dirty="0"/>
              <a:t>Approche </a:t>
            </a:r>
            <a:r>
              <a:rPr lang="fr-FR" dirty="0">
                <a:solidFill>
                  <a:srgbClr val="00B050"/>
                </a:solidFill>
              </a:rPr>
              <a:t>O</a:t>
            </a:r>
            <a:r>
              <a:rPr lang="fr-FR" dirty="0"/>
              <a:t>rientée </a:t>
            </a:r>
            <a:r>
              <a:rPr lang="fr-FR" dirty="0">
                <a:solidFill>
                  <a:srgbClr val="00B050"/>
                </a:solidFill>
              </a:rPr>
              <a:t>O</a:t>
            </a:r>
            <a:r>
              <a:rPr lang="fr-FR" dirty="0"/>
              <a:t>bjet</a:t>
            </a:r>
          </a:p>
          <a:p>
            <a:r>
              <a:rPr lang="fr-FR" dirty="0"/>
              <a:t>et </a:t>
            </a:r>
            <a:r>
              <a:rPr lang="fr-FR" dirty="0">
                <a:solidFill>
                  <a:srgbClr val="00B050"/>
                </a:solidFill>
              </a:rPr>
              <a:t>Architecture MVC </a:t>
            </a:r>
            <a:r>
              <a:rPr lang="fr-FR" sz="1800" dirty="0">
                <a:solidFill>
                  <a:srgbClr val="00B050"/>
                </a:solidFill>
              </a:rPr>
              <a:t>(</a:t>
            </a:r>
            <a:r>
              <a:rPr lang="fr-FR" sz="1800" u="sng" dirty="0">
                <a:solidFill>
                  <a:srgbClr val="00B050"/>
                </a:solidFill>
              </a:rPr>
              <a:t>à partir de la 2</a:t>
            </a:r>
            <a:r>
              <a:rPr lang="fr-FR" sz="1800" u="sng" baseline="30000" dirty="0">
                <a:solidFill>
                  <a:srgbClr val="00B050"/>
                </a:solidFill>
              </a:rPr>
              <a:t>ème</a:t>
            </a:r>
            <a:r>
              <a:rPr lang="fr-FR" sz="1800" u="sng" dirty="0">
                <a:solidFill>
                  <a:srgbClr val="00B050"/>
                </a:solidFill>
              </a:rPr>
              <a:t> séance</a:t>
            </a:r>
            <a:r>
              <a:rPr lang="fr-FR" sz="1800" dirty="0">
                <a:solidFill>
                  <a:srgbClr val="00B050"/>
                </a:solidFill>
              </a:rPr>
              <a:t>)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Modèle – Vue – Contrôleur </a:t>
            </a:r>
          </a:p>
          <a:p>
            <a:r>
              <a:rPr lang="fr-FR" dirty="0"/>
              <a:t>Base de données </a:t>
            </a:r>
            <a:r>
              <a:rPr lang="fr-FR" dirty="0">
                <a:solidFill>
                  <a:srgbClr val="00B050"/>
                </a:solidFill>
              </a:rPr>
              <a:t>MySQL</a:t>
            </a:r>
            <a:r>
              <a:rPr lang="fr-FR" dirty="0"/>
              <a:t> </a:t>
            </a:r>
          </a:p>
          <a:p>
            <a:r>
              <a:rPr lang="fr-FR" dirty="0"/>
              <a:t>et accès en </a:t>
            </a:r>
            <a:r>
              <a:rPr lang="fr-FR" dirty="0">
                <a:solidFill>
                  <a:srgbClr val="00B050"/>
                </a:solidFill>
              </a:rPr>
              <a:t>PDO</a:t>
            </a:r>
            <a:r>
              <a:rPr lang="fr-FR" dirty="0"/>
              <a:t> (PHP Data </a:t>
            </a:r>
            <a:r>
              <a:rPr lang="fr-FR" dirty="0" err="1"/>
              <a:t>Objects</a:t>
            </a:r>
            <a:r>
              <a:rPr lang="fr-FR" dirty="0"/>
              <a:t>)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85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1126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1126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CCC2616B-44EE-4907-8D1F-60153DD8BD22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Variables</a:t>
            </a:r>
            <a:endParaRPr lang="fr-FR"/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BE" dirty="0"/>
              <a:t>Pas de déclaration de type !</a:t>
            </a:r>
          </a:p>
          <a:p>
            <a:pPr lvl="1" eaLnBrk="1" hangingPunct="1"/>
            <a:r>
              <a:rPr lang="fr-FR" dirty="0">
                <a:solidFill>
                  <a:srgbClr val="00B050"/>
                </a:solidFill>
              </a:rPr>
              <a:t>Typage implicite</a:t>
            </a:r>
            <a:endParaRPr lang="fr-BE" dirty="0">
              <a:solidFill>
                <a:srgbClr val="00B050"/>
              </a:solidFill>
            </a:endParaRPr>
          </a:p>
          <a:p>
            <a:pPr eaLnBrk="1" hangingPunct="1"/>
            <a:r>
              <a:rPr lang="fr-BE" dirty="0"/>
              <a:t>Commencent par le caractère dollar </a:t>
            </a:r>
            <a:r>
              <a:rPr lang="fr-BE" dirty="0">
                <a:solidFill>
                  <a:srgbClr val="00B050"/>
                </a:solidFill>
              </a:rPr>
              <a:t>$</a:t>
            </a:r>
            <a:r>
              <a:rPr lang="fr-BE" dirty="0"/>
              <a:t> 	suivi d'une ou plusieurs lettres,</a:t>
            </a:r>
            <a:br>
              <a:rPr lang="fr-BE" dirty="0"/>
            </a:br>
            <a:r>
              <a:rPr lang="fr-BE" dirty="0"/>
              <a:t>	chiffres ou car. de souligné</a:t>
            </a:r>
            <a:r>
              <a:rPr lang="fr-FR" dirty="0"/>
              <a:t> </a:t>
            </a:r>
          </a:p>
          <a:p>
            <a:pPr eaLnBrk="1" hangingPunct="1"/>
            <a:r>
              <a:rPr lang="fr-FR" dirty="0"/>
              <a:t>En pratique : </a:t>
            </a:r>
            <a:r>
              <a:rPr lang="fr-FR" dirty="0">
                <a:solidFill>
                  <a:srgbClr val="00B050"/>
                </a:solidFill>
              </a:rPr>
              <a:t>assignez et utilisez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/>
              <a:t>$</a:t>
            </a:r>
            <a:r>
              <a:rPr lang="fr-FR" dirty="0" err="1"/>
              <a:t>mavariable</a:t>
            </a:r>
            <a:r>
              <a:rPr lang="fr-FR" dirty="0"/>
              <a:t> = '</a:t>
            </a:r>
            <a:r>
              <a:rPr lang="fr-FR" dirty="0" err="1"/>
              <a:t>mavaleur</a:t>
            </a:r>
            <a:r>
              <a:rPr lang="fr-FR" dirty="0"/>
              <a:t>';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Exemples de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$</a:t>
            </a:r>
            <a:r>
              <a:rPr lang="en-US" dirty="0" err="1"/>
              <a:t>couleur</a:t>
            </a:r>
            <a:r>
              <a:rPr lang="en-US" dirty="0"/>
              <a:t> = 'bleu';  </a:t>
            </a:r>
          </a:p>
          <a:p>
            <a:pPr eaLnBrk="1" hangingPunct="1"/>
            <a:r>
              <a:rPr lang="en-US" dirty="0"/>
              <a:t>$</a:t>
            </a:r>
            <a:r>
              <a:rPr lang="en-US" dirty="0" err="1"/>
              <a:t>annee</a:t>
            </a:r>
            <a:r>
              <a:rPr lang="en-US" dirty="0"/>
              <a:t> = 2019; </a:t>
            </a:r>
          </a:p>
          <a:p>
            <a:pPr eaLnBrk="1" hangingPunct="1"/>
            <a:r>
              <a:rPr lang="en-US" dirty="0"/>
              <a:t>$continue = true; </a:t>
            </a:r>
          </a:p>
          <a:p>
            <a:pPr eaLnBrk="1" hangingPunct="1"/>
            <a:r>
              <a:rPr lang="en-US" dirty="0"/>
              <a:t>$</a:t>
            </a:r>
            <a:r>
              <a:rPr lang="en-US" dirty="0" err="1"/>
              <a:t>messageok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/>
              <a:t>éléphant</a:t>
            </a:r>
            <a:r>
              <a:rPr lang="en-US" dirty="0"/>
              <a:t> $</a:t>
            </a:r>
            <a:r>
              <a:rPr lang="en-US" dirty="0" err="1"/>
              <a:t>couleur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$</a:t>
            </a:r>
            <a:r>
              <a:rPr lang="en-US" dirty="0" err="1"/>
              <a:t>messageko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'</a:t>
            </a:r>
            <a:r>
              <a:rPr lang="en-US" dirty="0" err="1"/>
              <a:t>éléphant</a:t>
            </a:r>
            <a:r>
              <a:rPr lang="en-US" dirty="0"/>
              <a:t> $</a:t>
            </a:r>
            <a:r>
              <a:rPr lang="en-US" dirty="0" err="1"/>
              <a:t>couleur</a:t>
            </a:r>
            <a:r>
              <a:rPr lang="en-US" dirty="0">
                <a:solidFill>
                  <a:srgbClr val="00B050"/>
                </a:solidFill>
              </a:rPr>
              <a:t>'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$guillemets = "</a:t>
            </a:r>
            <a:r>
              <a:rPr lang="en-US" dirty="0">
                <a:solidFill>
                  <a:srgbClr val="00B050"/>
                </a:solidFill>
              </a:rPr>
              <a:t>\"</a:t>
            </a:r>
            <a:r>
              <a:rPr lang="en-US" dirty="0"/>
              <a:t>Entre guillemets</a:t>
            </a:r>
            <a:r>
              <a:rPr lang="en-US" dirty="0">
                <a:solidFill>
                  <a:srgbClr val="00B050"/>
                </a:solidFill>
              </a:rPr>
              <a:t>\"</a:t>
            </a:r>
            <a:r>
              <a:rPr lang="en-US" dirty="0"/>
              <a:t>";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1945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1946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68A10FF0-0ED1-47AF-B5D9-9FD086BDAE58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/>
              <a:t>Caractères d'échappement 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\"     traduit une guillemet</a:t>
            </a:r>
          </a:p>
          <a:p>
            <a:pPr eaLnBrk="1" hangingPunct="1"/>
            <a:r>
              <a:rPr lang="fr-FR" dirty="0"/>
              <a:t>\n 	   traduit une nouvelle ligne </a:t>
            </a:r>
            <a:br>
              <a:rPr lang="fr-FR" dirty="0"/>
            </a:br>
            <a:r>
              <a:rPr lang="fr-FR" dirty="0"/>
              <a:t>		dans le code </a:t>
            </a:r>
            <a:r>
              <a:rPr lang="fr-FR" u="sng" dirty="0"/>
              <a:t>source</a:t>
            </a:r>
            <a:r>
              <a:rPr lang="fr-FR" dirty="0"/>
              <a:t> HTML </a:t>
            </a:r>
            <a:br>
              <a:rPr lang="fr-FR" dirty="0"/>
            </a:br>
            <a:r>
              <a:rPr lang="fr-FR" dirty="0"/>
              <a:t>		et non dans le navigateur !</a:t>
            </a:r>
          </a:p>
          <a:p>
            <a:pPr eaLnBrk="1" hangingPunct="1"/>
            <a:r>
              <a:rPr lang="fr-FR" dirty="0"/>
              <a:t>\\ 	   traduit un </a:t>
            </a:r>
            <a:r>
              <a:rPr lang="fr-FR" i="1" dirty="0"/>
              <a:t>backslash</a:t>
            </a:r>
            <a:r>
              <a:rPr lang="fr-FR" dirty="0"/>
              <a:t> (ou </a:t>
            </a:r>
            <a:r>
              <a:rPr lang="fr-FR" i="1" dirty="0"/>
              <a:t>antislash</a:t>
            </a:r>
            <a:r>
              <a:rPr lang="fr-FR" dirty="0"/>
              <a:t>)</a:t>
            </a:r>
          </a:p>
          <a:p>
            <a:pPr eaLnBrk="1" hangingPunct="1"/>
            <a:r>
              <a:rPr lang="fr-FR" dirty="0"/>
              <a:t>\$ 	   traduit le caractère $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2048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2048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5630F9EF-253B-4FCB-A4BD-93E3864FEEF3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/>
              <a:t>Constantes</a:t>
            </a:r>
            <a:endParaRPr lang="fr-FR" dirty="0"/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BE" dirty="0"/>
              <a:t>Prédéfinies, toujours en MAJUSCULES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2400" dirty="0">
                <a:solidFill>
                  <a:srgbClr val="00B050"/>
                </a:solidFill>
              </a:rPr>
              <a:t>PHP_VERSION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$_SERVER['HTTP_USER_AGENT']</a:t>
            </a:r>
          </a:p>
          <a:p>
            <a:pPr eaLnBrk="1" hangingPunct="1">
              <a:lnSpc>
                <a:spcPct val="90000"/>
              </a:lnSpc>
            </a:pPr>
            <a:r>
              <a:rPr lang="fr-FR" dirty="0"/>
              <a:t>Définitions de constantes </a:t>
            </a:r>
            <a:r>
              <a:rPr lang="fr-FR" sz="2800" dirty="0"/>
              <a:t>et ex. d’utilisations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&lt;?php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2400" dirty="0" err="1">
                <a:solidFill>
                  <a:srgbClr val="00B050"/>
                </a:solidFill>
              </a:rPr>
              <a:t>define</a:t>
            </a:r>
            <a:r>
              <a:rPr lang="fr-FR" sz="2400" dirty="0"/>
              <a:t> ("HOME", "http://moodle.vinci.be/"); 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define ("EMAIL", </a:t>
            </a:r>
            <a:r>
              <a:rPr lang="fr-FR" sz="2400" dirty="0"/>
              <a:t>"</a:t>
            </a:r>
            <a:r>
              <a:rPr lang="en-US" sz="2400" dirty="0"/>
              <a:t>jeanluc.collinet@vinci.be"); </a:t>
            </a:r>
            <a:endParaRPr lang="en-GB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400" dirty="0"/>
              <a:t> </a:t>
            </a:r>
            <a:endParaRPr lang="fr-FR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echo "Page d'accueil : " </a:t>
            </a:r>
            <a:r>
              <a:rPr lang="fr-FR" sz="2400" dirty="0">
                <a:solidFill>
                  <a:srgbClr val="00B050"/>
                </a:solidFill>
              </a:rPr>
              <a:t>. HOME . </a:t>
            </a:r>
            <a:r>
              <a:rPr lang="fr-FR" sz="2400" dirty="0"/>
              <a:t>", de l'extranet.";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echo EMAIL . " est l'adresse de contact." ;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?&gt;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Outils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langage est </a:t>
            </a:r>
            <a:r>
              <a:rPr lang="fr-BE" i="1" dirty="0">
                <a:solidFill>
                  <a:srgbClr val="00B050"/>
                </a:solidFill>
              </a:rPr>
              <a:t>case sensitive</a:t>
            </a:r>
          </a:p>
          <a:p>
            <a:r>
              <a:rPr lang="fr-BE" dirty="0"/>
              <a:t>Le </a:t>
            </a:r>
            <a:r>
              <a:rPr lang="fr-BE" dirty="0">
                <a:solidFill>
                  <a:srgbClr val="00B050"/>
                </a:solidFill>
              </a:rPr>
              <a:t>séparateur d’instructions </a:t>
            </a:r>
            <a:r>
              <a:rPr lang="fr-BE" dirty="0"/>
              <a:t>est le </a:t>
            </a:r>
            <a:r>
              <a:rPr lang="fr-BE" dirty="0">
                <a:solidFill>
                  <a:srgbClr val="00B050"/>
                </a:solidFill>
              </a:rPr>
              <a:t>;</a:t>
            </a:r>
            <a:r>
              <a:rPr lang="fr-BE" dirty="0"/>
              <a:t> à la fin d’une instruction</a:t>
            </a:r>
          </a:p>
          <a:p>
            <a:r>
              <a:rPr lang="fr-BE" dirty="0"/>
              <a:t>Un bloc d’instructions s’écrit entre { }</a:t>
            </a:r>
          </a:p>
          <a:p>
            <a:r>
              <a:rPr lang="fr-BE" dirty="0">
                <a:solidFill>
                  <a:srgbClr val="00B050"/>
                </a:solidFill>
              </a:rPr>
              <a:t>Pour déboguer</a:t>
            </a:r>
            <a:r>
              <a:rPr lang="fr-BE" dirty="0"/>
              <a:t>, la fonction </a:t>
            </a:r>
            <a:r>
              <a:rPr lang="fr-BE" dirty="0">
                <a:solidFill>
                  <a:srgbClr val="00B050"/>
                </a:solidFill>
              </a:rPr>
              <a:t>var_dump</a:t>
            </a:r>
            <a:r>
              <a:rPr lang="fr-BE" dirty="0"/>
              <a:t> affiche les informations détaillées d'une variable</a:t>
            </a:r>
          </a:p>
          <a:p>
            <a:pPr lvl="1"/>
            <a:r>
              <a:rPr lang="fr-BE" dirty="0"/>
              <a:t>http://php.net/var_dump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Commentez votre code PHP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9909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BE" sz="2800" dirty="0" err="1"/>
              <a:t>echo</a:t>
            </a:r>
            <a:r>
              <a:rPr lang="fr-BE" sz="2800" dirty="0"/>
              <a:t> "blabla1"; </a:t>
            </a:r>
            <a:r>
              <a:rPr lang="fr-BE" sz="2800" dirty="0">
                <a:solidFill>
                  <a:srgbClr val="00B050"/>
                </a:solidFill>
              </a:rPr>
              <a:t>//</a:t>
            </a:r>
            <a:r>
              <a:rPr lang="fr-BE" sz="2800" dirty="0"/>
              <a:t> commentaire sur 1 ligne (Java)</a:t>
            </a:r>
            <a:r>
              <a:rPr lang="fr-BE" sz="2400" dirty="0"/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endParaRPr lang="fr-BE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fr-BE" sz="2800" dirty="0" err="1"/>
              <a:t>echo</a:t>
            </a:r>
            <a:r>
              <a:rPr lang="fr-BE" sz="2800" dirty="0"/>
              <a:t> "blabla2"; </a:t>
            </a:r>
            <a:r>
              <a:rPr lang="fr-BE" sz="2800" dirty="0">
                <a:solidFill>
                  <a:srgbClr val="00B050"/>
                </a:solidFill>
              </a:rPr>
              <a:t>#</a:t>
            </a:r>
            <a:r>
              <a:rPr lang="fr-BE" sz="2800" dirty="0"/>
              <a:t> commentaire sur 1 ligne (Unix)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BE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BE" sz="2800" dirty="0">
                <a:solidFill>
                  <a:srgbClr val="00B050"/>
                </a:solidFill>
              </a:rPr>
              <a:t>/*</a:t>
            </a:r>
            <a:r>
              <a:rPr lang="fr-BE" sz="2800" dirty="0"/>
              <a:t> Ceci est un commentaire sur plusieurs lignes,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BE" sz="2800" dirty="0"/>
              <a:t>comme en Java, C et C++ </a:t>
            </a:r>
            <a:r>
              <a:rPr lang="fr-BE" sz="2800" dirty="0">
                <a:solidFill>
                  <a:srgbClr val="00B050"/>
                </a:solidFill>
              </a:rPr>
              <a:t>*/ 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2150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2150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3F34DAC2-EE84-45E8-AB4E-C50E9FD3E7C6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Opérateurs arithmétiques </a:t>
            </a:r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 dirty="0"/>
              <a:t>opérateur  	fonction  		exemple  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  </a:t>
            </a: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/>
              <a:t>  		addition  		$a + $b  </a:t>
            </a:r>
          </a:p>
          <a:p>
            <a:pPr eaLnBrk="1" hangingPunct="1">
              <a:buFontTx/>
              <a:buNone/>
            </a:pPr>
            <a:r>
              <a:rPr lang="en-US" dirty="0"/>
              <a:t>	  </a:t>
            </a:r>
            <a:r>
              <a:rPr lang="en-US" dirty="0">
                <a:solidFill>
                  <a:srgbClr val="00B050"/>
                </a:solidFill>
              </a:rPr>
              <a:t>-</a:t>
            </a:r>
            <a:r>
              <a:rPr lang="en-US" dirty="0"/>
              <a:t>  		</a:t>
            </a:r>
            <a:r>
              <a:rPr lang="en-US" dirty="0" err="1"/>
              <a:t>soustraction</a:t>
            </a:r>
            <a:r>
              <a:rPr lang="en-US" dirty="0"/>
              <a:t>  	$a - $b  </a:t>
            </a:r>
            <a:endParaRPr lang="fr-FR" dirty="0"/>
          </a:p>
          <a:p>
            <a:pPr eaLnBrk="1" hangingPunct="1">
              <a:buFontTx/>
              <a:buNone/>
            </a:pPr>
            <a:r>
              <a:rPr lang="fr-FR" dirty="0"/>
              <a:t>	  </a:t>
            </a:r>
            <a:r>
              <a:rPr lang="fr-FR" dirty="0">
                <a:solidFill>
                  <a:srgbClr val="00B050"/>
                </a:solidFill>
              </a:rPr>
              <a:t>*</a:t>
            </a:r>
            <a:r>
              <a:rPr lang="fr-FR" dirty="0"/>
              <a:t>  		multiplication  	$a * $b  </a:t>
            </a:r>
          </a:p>
          <a:p>
            <a:pPr eaLnBrk="1" hangingPunct="1">
              <a:buFontTx/>
              <a:buNone/>
            </a:pPr>
            <a:r>
              <a:rPr lang="fr-FR" dirty="0"/>
              <a:t>     </a:t>
            </a:r>
            <a:r>
              <a:rPr lang="fr-FR" dirty="0">
                <a:solidFill>
                  <a:srgbClr val="00B050"/>
                </a:solidFill>
              </a:rPr>
              <a:t>/</a:t>
            </a:r>
            <a:r>
              <a:rPr lang="fr-FR" dirty="0"/>
              <a:t>  		division  		$a / $b  </a:t>
            </a:r>
          </a:p>
          <a:p>
            <a:pPr eaLnBrk="1" hangingPunct="1">
              <a:buFontTx/>
              <a:buNone/>
            </a:pPr>
            <a:r>
              <a:rPr lang="fr-FR" dirty="0"/>
              <a:t>	  </a:t>
            </a:r>
            <a:r>
              <a:rPr lang="fr-FR" dirty="0">
                <a:solidFill>
                  <a:srgbClr val="00B050"/>
                </a:solidFill>
              </a:rPr>
              <a:t>%</a:t>
            </a:r>
            <a:r>
              <a:rPr lang="fr-FR" dirty="0"/>
              <a:t>  		modulo      	$a % $b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22531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2253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CF92BD81-018C-4193-B703-6C59E6EEDE2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066800"/>
          </a:xfrm>
        </p:spPr>
        <p:txBody>
          <a:bodyPr/>
          <a:lstStyle/>
          <a:p>
            <a:pPr eaLnBrk="1" hangingPunct="1"/>
            <a:r>
              <a:rPr lang="fr-FR" sz="3800"/>
              <a:t>Opérateurs de chaînes de caractères</a:t>
            </a:r>
            <a:r>
              <a:rPr lang="fr-FR" sz="4000"/>
              <a:t> </a:t>
            </a:r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00B050"/>
                </a:solidFill>
              </a:rPr>
              <a:t>Concaténation</a:t>
            </a:r>
            <a:r>
              <a:rPr lang="fr-FR" dirty="0"/>
              <a:t>  </a:t>
            </a:r>
          </a:p>
          <a:p>
            <a:pPr eaLnBrk="1" hangingPunct="1">
              <a:buFontTx/>
              <a:buNone/>
            </a:pPr>
            <a:r>
              <a:rPr lang="fr-FR" dirty="0"/>
              <a:t>	$a </a:t>
            </a:r>
            <a:r>
              <a:rPr lang="fr-FR" dirty="0">
                <a:solidFill>
                  <a:srgbClr val="00B050"/>
                </a:solidFill>
              </a:rPr>
              <a:t>.</a:t>
            </a:r>
            <a:r>
              <a:rPr lang="fr-FR" dirty="0"/>
              <a:t> $b  </a:t>
            </a:r>
          </a:p>
          <a:p>
            <a:pPr eaLnBrk="1" hangingPunct="1"/>
            <a:r>
              <a:rPr lang="fr-FR" dirty="0"/>
              <a:t>Assignation avec concaténation  </a:t>
            </a:r>
          </a:p>
          <a:p>
            <a:pPr eaLnBrk="1" hangingPunct="1">
              <a:buFontTx/>
              <a:buNone/>
            </a:pPr>
            <a:r>
              <a:rPr lang="fr-FR" dirty="0"/>
              <a:t>	$a .= $b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Cours 1a</a:t>
            </a:r>
            <a:endParaRPr lang="fr-FR" dirty="0"/>
          </a:p>
        </p:txBody>
      </p:sp>
      <p:sp>
        <p:nvSpPr>
          <p:cNvPr id="2969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BINV-1050</a:t>
            </a:r>
            <a:endParaRPr lang="fr-FR" dirty="0"/>
          </a:p>
        </p:txBody>
      </p:sp>
      <p:sp>
        <p:nvSpPr>
          <p:cNvPr id="2970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ED6533C8-CE93-4375-BB31-F88546C42FA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297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77200" cy="4724400"/>
          </a:xfrm>
        </p:spPr>
        <p:txBody>
          <a:bodyPr/>
          <a:lstStyle/>
          <a:p>
            <a:pPr eaLnBrk="1" hangingPunct="1"/>
            <a:r>
              <a:rPr lang="fr-BE" smtClean="0"/>
              <a:t>Un voyage de mille kilomètres </a:t>
            </a:r>
            <a:br>
              <a:rPr lang="fr-BE" smtClean="0"/>
            </a:br>
            <a:r>
              <a:rPr lang="fr-BE" smtClean="0"/>
              <a:t>commence toujours par un </a:t>
            </a:r>
            <a:r>
              <a:rPr lang="fr-BE" smtClean="0">
                <a:solidFill>
                  <a:srgbClr val="00B050"/>
                </a:solidFill>
              </a:rPr>
              <a:t>premier pas</a:t>
            </a:r>
            <a:r>
              <a:rPr lang="fr-BE" smtClean="0"/>
              <a:t>…</a:t>
            </a:r>
            <a:endParaRPr lang="fr-FR" dirty="0"/>
          </a:p>
        </p:txBody>
      </p:sp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Bienvenue à tous</a:t>
            </a:r>
            <a:endParaRPr lang="fr-FR" dirty="0"/>
          </a:p>
        </p:txBody>
      </p:sp>
      <p:pic>
        <p:nvPicPr>
          <p:cNvPr id="185372" name="Picture 28" descr="MPj04276690000[1]"/>
          <p:cNvPicPr>
            <a:picLocks noChangeAspect="1" noChangeArrowheads="1"/>
          </p:cNvPicPr>
          <p:nvPr/>
        </p:nvPicPr>
        <p:blipFill>
          <a:blip r:embed="rId2" cstate="print"/>
          <a:srcRect b="17111"/>
          <a:stretch>
            <a:fillRect/>
          </a:stretch>
        </p:blipFill>
        <p:spPr bwMode="auto">
          <a:xfrm>
            <a:off x="914399" y="2743200"/>
            <a:ext cx="5734405" cy="352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74" name="Text Box 30"/>
          <p:cNvSpPr txBox="1">
            <a:spLocks noChangeArrowheads="1"/>
          </p:cNvSpPr>
          <p:nvPr/>
        </p:nvSpPr>
        <p:spPr bwMode="auto">
          <a:xfrm>
            <a:off x="6781800" y="2895600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 dirty="0">
                <a:solidFill>
                  <a:srgbClr val="383D7C"/>
                </a:solidFill>
              </a:rPr>
              <a:t>Lao-Tseu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2355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2355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5BFDAC5-C0B1-47DE-A498-6256A6204B5C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Opérateurs d’affectation</a:t>
            </a:r>
            <a:endParaRPr lang="fr-FR"/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400" dirty="0">
                <a:solidFill>
                  <a:srgbClr val="00B050"/>
                </a:solidFill>
              </a:rPr>
              <a:t>=</a:t>
            </a:r>
            <a:r>
              <a:rPr lang="fr-FR" sz="2400" dirty="0"/>
              <a:t>  	</a:t>
            </a:r>
            <a:r>
              <a:rPr lang="fr-FR" sz="2400" dirty="0">
                <a:solidFill>
                  <a:srgbClr val="00B050"/>
                </a:solidFill>
              </a:rPr>
              <a:t>affectation</a:t>
            </a:r>
            <a:r>
              <a:rPr lang="fr-FR" sz="2400" dirty="0"/>
              <a:t>  				$a = $b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.=  	concaténer à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		(a.=b est équivalent à a=</a:t>
            </a:r>
            <a:r>
              <a:rPr lang="fr-FR" sz="2400" dirty="0" err="1"/>
              <a:t>a.b</a:t>
            </a:r>
            <a:r>
              <a:rPr lang="fr-FR" sz="2400" dirty="0"/>
              <a:t>)  	$a .= $b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+=  	additionner à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		(a+=b est équivalent à a=</a:t>
            </a:r>
            <a:r>
              <a:rPr lang="fr-FR" sz="2400" dirty="0" err="1"/>
              <a:t>a+b</a:t>
            </a:r>
            <a:r>
              <a:rPr lang="fr-FR" sz="2400" dirty="0"/>
              <a:t>)  	$a += $b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-=  	soustraire à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		(a-=b est équivalent à a=a-b)  	$a -= $b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*=  	multiplier par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		(a*=b est équivalent à a=a*b)  	$a *= $b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/=  	diviser par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400" dirty="0"/>
              <a:t>		(a/=b est équivalent à a=a/b)  	$a /= $b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2457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2458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40270AF8-D247-4226-B54D-FA2D27B2781A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Opérateurs de comparaison </a:t>
            </a:r>
          </a:p>
        </p:txBody>
      </p:sp>
      <p:sp>
        <p:nvSpPr>
          <p:cNvPr id="235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 dirty="0"/>
              <a:t>opérateur     fonction  		 exemple  </a:t>
            </a:r>
          </a:p>
          <a:p>
            <a:pPr eaLnBrk="1" hangingPunct="1">
              <a:buFontTx/>
              <a:buNone/>
            </a:pPr>
            <a:r>
              <a:rPr lang="fr-FR" dirty="0">
                <a:solidFill>
                  <a:srgbClr val="00B050"/>
                </a:solidFill>
              </a:rPr>
              <a:t>==</a:t>
            </a:r>
            <a:r>
              <a:rPr lang="fr-FR" dirty="0"/>
              <a:t>  		    </a:t>
            </a:r>
            <a:r>
              <a:rPr lang="fr-FR" dirty="0">
                <a:solidFill>
                  <a:srgbClr val="00B050"/>
                </a:solidFill>
              </a:rPr>
              <a:t>égal à</a:t>
            </a:r>
            <a:r>
              <a:rPr lang="fr-FR" dirty="0"/>
              <a:t>  		 $a == $b  </a:t>
            </a:r>
          </a:p>
          <a:p>
            <a:pPr eaLnBrk="1" hangingPunct="1">
              <a:buFontTx/>
              <a:buNone/>
            </a:pPr>
            <a:r>
              <a:rPr lang="fr-FR" dirty="0"/>
              <a:t>!=  		   différent de  		 $a != $b  </a:t>
            </a:r>
          </a:p>
          <a:p>
            <a:pPr eaLnBrk="1" hangingPunct="1">
              <a:buFontTx/>
              <a:buNone/>
            </a:pPr>
            <a:r>
              <a:rPr lang="fr-FR" dirty="0"/>
              <a:t>&lt;  		  plus petit que  	 $a &lt; $b  </a:t>
            </a:r>
          </a:p>
          <a:p>
            <a:pPr eaLnBrk="1" hangingPunct="1">
              <a:buFontTx/>
              <a:buNone/>
            </a:pPr>
            <a:r>
              <a:rPr lang="fr-FR" dirty="0"/>
              <a:t>&gt;  		 plus grand que  	 $a &gt; $b  </a:t>
            </a:r>
          </a:p>
          <a:p>
            <a:pPr eaLnBrk="1" hangingPunct="1">
              <a:buFontTx/>
              <a:buNone/>
            </a:pPr>
            <a:r>
              <a:rPr lang="fr-FR" dirty="0"/>
              <a:t>&lt;=  		plus petit ou égal à   $a &lt;= $b  </a:t>
            </a:r>
          </a:p>
          <a:p>
            <a:pPr eaLnBrk="1" hangingPunct="1">
              <a:buFontTx/>
              <a:buNone/>
            </a:pPr>
            <a:r>
              <a:rPr lang="fr-FR" dirty="0"/>
              <a:t>&gt;=  	      plus grand ou égal à  $a &gt;= $b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2560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2560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F7A1D8C4-A99B-4696-8B81-7AC64F9FA66A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Opérateurs logiques </a:t>
            </a:r>
          </a:p>
        </p:txBody>
      </p:sp>
      <p:sp>
        <p:nvSpPr>
          <p:cNvPr id="2458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 dirty="0"/>
              <a:t>opérateur  	fonction  		exemple  </a:t>
            </a:r>
          </a:p>
          <a:p>
            <a:pPr eaLnBrk="1" hangingPunct="1">
              <a:buFontTx/>
              <a:buNone/>
            </a:pPr>
            <a:r>
              <a:rPr lang="fr-FR" dirty="0">
                <a:solidFill>
                  <a:srgbClr val="00B050"/>
                </a:solidFill>
              </a:rPr>
              <a:t>&amp;&amp;</a:t>
            </a:r>
            <a:r>
              <a:rPr lang="fr-FR" dirty="0"/>
              <a:t>  			</a:t>
            </a:r>
            <a:r>
              <a:rPr lang="fr-FR" dirty="0">
                <a:solidFill>
                  <a:srgbClr val="00B050"/>
                </a:solidFill>
              </a:rPr>
              <a:t>ET</a:t>
            </a:r>
            <a:r>
              <a:rPr lang="fr-FR" dirty="0"/>
              <a:t> logique  	$a &amp;&amp; $b  </a:t>
            </a:r>
          </a:p>
          <a:p>
            <a:pPr eaLnBrk="1" hangingPunct="1">
              <a:buFontTx/>
              <a:buNone/>
            </a:pPr>
            <a:r>
              <a:rPr lang="fr-FR" dirty="0"/>
              <a:t>and  		ET logique  	$a and $b  </a:t>
            </a:r>
          </a:p>
          <a:p>
            <a:pPr eaLnBrk="1" hangingPunct="1">
              <a:buFontTx/>
              <a:buNone/>
            </a:pPr>
            <a:r>
              <a:rPr lang="fr-FR" dirty="0">
                <a:solidFill>
                  <a:srgbClr val="00B050"/>
                </a:solidFill>
              </a:rPr>
              <a:t>||</a:t>
            </a:r>
            <a:r>
              <a:rPr lang="fr-FR" dirty="0"/>
              <a:t>  			</a:t>
            </a:r>
            <a:r>
              <a:rPr lang="fr-FR" dirty="0">
                <a:solidFill>
                  <a:srgbClr val="00B050"/>
                </a:solidFill>
              </a:rPr>
              <a:t>OU</a:t>
            </a:r>
            <a:r>
              <a:rPr lang="fr-FR" dirty="0"/>
              <a:t> logique  	$a || $b  </a:t>
            </a:r>
          </a:p>
          <a:p>
            <a:pPr eaLnBrk="1" hangingPunct="1">
              <a:buFontTx/>
              <a:buNone/>
            </a:pPr>
            <a:r>
              <a:rPr lang="fr-FR" dirty="0"/>
              <a:t>or  			OU logique  	$a or $b  </a:t>
            </a:r>
          </a:p>
          <a:p>
            <a:pPr eaLnBrk="1" hangingPunct="1">
              <a:buFontTx/>
              <a:buNone/>
            </a:pPr>
            <a:r>
              <a:rPr lang="fr-FR" dirty="0"/>
              <a:t>!  			négation  		!$a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2662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2662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BB93A9B5-F3DF-47B8-BFA7-E25AC0C83D15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/>
              <a:t>Opérateurs d'incrémentation/décrémentation </a:t>
            </a:r>
          </a:p>
        </p:txBody>
      </p:sp>
      <p:sp>
        <p:nvSpPr>
          <p:cNvPr id="256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Post-incrémentation/décrémentation</a:t>
            </a:r>
          </a:p>
          <a:p>
            <a:pPr lvl="1" eaLnBrk="1" hangingPunct="1"/>
            <a:r>
              <a:rPr lang="fr-FR" dirty="0">
                <a:latin typeface="Comic Sans MS" pitchFamily="66" charset="0"/>
              </a:rPr>
              <a:t>variable++ </a:t>
            </a:r>
          </a:p>
          <a:p>
            <a:pPr lvl="1" eaLnBrk="1" hangingPunct="1"/>
            <a:r>
              <a:rPr lang="fr-FR" dirty="0">
                <a:latin typeface="Comic Sans MS" pitchFamily="66" charset="0"/>
              </a:rPr>
              <a:t>variable--</a:t>
            </a:r>
            <a:r>
              <a:rPr lang="fr-FR" dirty="0"/>
              <a:t> </a:t>
            </a:r>
          </a:p>
          <a:p>
            <a:pPr eaLnBrk="1" hangingPunct="1"/>
            <a:r>
              <a:rPr lang="fr-FR" dirty="0"/>
              <a:t>Pré-incrémentation/décrémentation</a:t>
            </a:r>
          </a:p>
          <a:p>
            <a:pPr lvl="1" eaLnBrk="1" hangingPunct="1"/>
            <a:r>
              <a:rPr lang="fr-FR" dirty="0">
                <a:latin typeface="Comic Sans MS" pitchFamily="66" charset="0"/>
              </a:rPr>
              <a:t>++variable</a:t>
            </a:r>
          </a:p>
          <a:p>
            <a:pPr lvl="1" eaLnBrk="1" hangingPunct="1"/>
            <a:r>
              <a:rPr lang="fr-FR" dirty="0">
                <a:latin typeface="Comic Sans MS" pitchFamily="66" charset="0"/>
              </a:rPr>
              <a:t>--variable</a:t>
            </a:r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Opérateurs === </a:t>
            </a:r>
            <a:r>
              <a:rPr lang="fr-BE" dirty="0"/>
              <a:t>et !==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Ces deux opérateurs vérifient s'il y a égalité (ou non) </a:t>
            </a:r>
            <a:r>
              <a:rPr lang="fr-BE" dirty="0">
                <a:solidFill>
                  <a:srgbClr val="00B050"/>
                </a:solidFill>
              </a:rPr>
              <a:t>de valeur </a:t>
            </a:r>
            <a:r>
              <a:rPr lang="fr-BE" u="sng" dirty="0">
                <a:solidFill>
                  <a:srgbClr val="00B050"/>
                </a:solidFill>
              </a:rPr>
              <a:t>et de type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fr-FR" dirty="0">
                <a:solidFill>
                  <a:srgbClr val="40458C"/>
                </a:solidFill>
              </a:rPr>
              <a:t>Cours 1a</a:t>
            </a:r>
          </a:p>
        </p:txBody>
      </p:sp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fr-FR" altLang="fr-FR">
                <a:latin typeface="Comic Sans MS" panose="030F0702030302020204" pitchFamily="66" charset="0"/>
              </a:rPr>
              <a:t>Diapositive </a:t>
            </a:r>
            <a:fld id="{0E0DF614-D6C4-469D-9E81-9091756EC744}" type="slidenum">
              <a:rPr lang="fr-FR" altLang="fr-FR">
                <a:latin typeface="Comic Sans MS" panose="030F0702030302020204" pitchFamily="66" charset="0"/>
              </a:rPr>
              <a:pPr/>
              <a:t>25</a:t>
            </a:fld>
            <a:endParaRPr lang="fr-FR" altLang="fr-FR">
              <a:latin typeface="Comic Sans MS" panose="030F0702030302020204" pitchFamily="66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fr-FR"/>
              <a:t>Validation W3C</a:t>
            </a:r>
            <a:endParaRPr lang="fr-FR" altLang="fr-FR"/>
          </a:p>
        </p:txBody>
      </p:sp>
      <p:sp>
        <p:nvSpPr>
          <p:cNvPr id="235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572000"/>
          </a:xfrm>
        </p:spPr>
        <p:txBody>
          <a:bodyPr/>
          <a:lstStyle/>
          <a:p>
            <a:pPr eaLnBrk="1" hangingPunct="1"/>
            <a:r>
              <a:rPr lang="fr-BE" altLang="fr-FR" dirty="0"/>
              <a:t>C’est la production de PHP qui peut être validée, donc une simple page HTML 5</a:t>
            </a:r>
            <a:endParaRPr lang="fr-FR" altLang="fr-FR" dirty="0"/>
          </a:p>
          <a:p>
            <a:pPr eaLnBrk="1" hangingPunct="1"/>
            <a:r>
              <a:rPr lang="fr-FR" altLang="fr-FR" dirty="0">
                <a:hlinkClick r:id="rId3"/>
              </a:rPr>
              <a:t>http://validator.w3.org/</a:t>
            </a:r>
            <a:endParaRPr lang="fr-FR" altLang="fr-FR" dirty="0"/>
          </a:p>
          <a:p>
            <a:pPr eaLnBrk="1" hangingPunct="1"/>
            <a:r>
              <a:rPr lang="fr-BE" altLang="fr-FR" dirty="0"/>
              <a:t>Quelques exemples à tester…</a:t>
            </a:r>
          </a:p>
          <a:p>
            <a:pPr lvl="1" eaLnBrk="1" hangingPunct="1"/>
            <a:r>
              <a:rPr lang="fr-BE" altLang="fr-FR" dirty="0">
                <a:hlinkClick r:id="rId4"/>
              </a:rPr>
              <a:t>http://fr.openclassrooms.com/</a:t>
            </a:r>
            <a:endParaRPr lang="fr-BE" altLang="fr-FR" dirty="0"/>
          </a:p>
          <a:p>
            <a:pPr lvl="1" eaLnBrk="1" hangingPunct="1"/>
            <a:r>
              <a:rPr lang="fr-BE" altLang="fr-FR" dirty="0">
                <a:hlinkClick r:id="rId5"/>
              </a:rPr>
              <a:t>http://php.developpez.com/</a:t>
            </a:r>
            <a:endParaRPr lang="fr-BE" altLang="fr-FR" dirty="0"/>
          </a:p>
        </p:txBody>
      </p:sp>
    </p:spTree>
    <p:extLst>
      <p:ext uri="{BB962C8B-B14F-4D97-AF65-F5344CB8AC3E}">
        <p14:creationId xmlns:p14="http://schemas.microsoft.com/office/powerpoint/2010/main" val="406181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/>
      <p:bldP spid="23552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fr-FR" dirty="0">
                <a:solidFill>
                  <a:srgbClr val="40458C"/>
                </a:solidFill>
              </a:rPr>
              <a:t>Cours 1a</a:t>
            </a:r>
          </a:p>
        </p:txBody>
      </p:sp>
      <p:sp>
        <p:nvSpPr>
          <p:cNvPr id="512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BINV-1050</a:t>
            </a:r>
            <a:endParaRPr lang="fr-FR" dirty="0"/>
          </a:p>
        </p:txBody>
      </p:sp>
      <p:sp>
        <p:nvSpPr>
          <p:cNvPr id="512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fr-FR" altLang="fr-FR">
                <a:latin typeface="Comic Sans MS" panose="030F0702030302020204" pitchFamily="66" charset="0"/>
              </a:rPr>
              <a:t>Diapositive </a:t>
            </a:r>
            <a:fld id="{E908737C-3566-4C75-AD4C-CBCD42F07BF4}" type="slidenum">
              <a:rPr lang="fr-FR" altLang="fr-FR">
                <a:latin typeface="Comic Sans MS" panose="030F0702030302020204" pitchFamily="66" charset="0"/>
              </a:rPr>
              <a:pPr/>
              <a:t>26</a:t>
            </a:fld>
            <a:endParaRPr lang="fr-FR" altLang="fr-FR">
              <a:latin typeface="Comic Sans MS" panose="030F0702030302020204" pitchFamily="66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Diversité du monde du Web</a:t>
            </a:r>
            <a:endParaRPr lang="fr-FR" altLang="fr-FR" dirty="0"/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610600" cy="4572000"/>
          </a:xfrm>
        </p:spPr>
        <p:txBody>
          <a:bodyPr/>
          <a:lstStyle/>
          <a:p>
            <a:pPr eaLnBrk="1" hangingPunct="1"/>
            <a:r>
              <a:rPr lang="fr-BE" altLang="fr-FR" dirty="0"/>
              <a:t>Diversité de </a:t>
            </a:r>
            <a:r>
              <a:rPr lang="fr-BE" altLang="fr-FR" dirty="0">
                <a:solidFill>
                  <a:srgbClr val="00B050"/>
                </a:solidFill>
              </a:rPr>
              <a:t>technologies</a:t>
            </a:r>
          </a:p>
          <a:p>
            <a:pPr lvl="1" eaLnBrk="1" hangingPunct="1"/>
            <a:r>
              <a:rPr lang="fr-BE" altLang="fr-FR" dirty="0"/>
              <a:t>PHP, HTML, CSS</a:t>
            </a:r>
          </a:p>
          <a:p>
            <a:pPr lvl="1" eaLnBrk="1" hangingPunct="1"/>
            <a:r>
              <a:rPr lang="fr-BE" altLang="fr-FR" dirty="0"/>
              <a:t>JavaScript, XML, JSON, AJAX</a:t>
            </a:r>
          </a:p>
          <a:p>
            <a:pPr lvl="1" eaLnBrk="1" hangingPunct="1"/>
            <a:r>
              <a:rPr lang="fr-BE" altLang="fr-FR" dirty="0"/>
              <a:t>REST, Cloud </a:t>
            </a:r>
            <a:r>
              <a:rPr lang="fr-BE" altLang="fr-FR" dirty="0" err="1"/>
              <a:t>Computing</a:t>
            </a:r>
            <a:endParaRPr lang="fr-BE" altLang="fr-FR" dirty="0"/>
          </a:p>
          <a:p>
            <a:pPr eaLnBrk="1" hangingPunct="1"/>
            <a:r>
              <a:rPr lang="fr-BE" altLang="fr-FR" dirty="0"/>
              <a:t>Diversité des </a:t>
            </a:r>
            <a:r>
              <a:rPr lang="fr-BE" altLang="fr-FR" dirty="0">
                <a:solidFill>
                  <a:srgbClr val="00B050"/>
                </a:solidFill>
              </a:rPr>
              <a:t>langues</a:t>
            </a:r>
          </a:p>
          <a:p>
            <a:pPr lvl="1" eaLnBrk="1" hangingPunct="1"/>
            <a:r>
              <a:rPr lang="fr-BE" altLang="fr-FR" dirty="0">
                <a:hlinkClick r:id="rId3"/>
              </a:rPr>
              <a:t>Encodage des caractères</a:t>
            </a:r>
            <a:r>
              <a:rPr lang="fr-BE" altLang="fr-FR" dirty="0"/>
              <a:t> conseillé en UTF-8</a:t>
            </a:r>
          </a:p>
          <a:p>
            <a:pPr eaLnBrk="1" hangingPunct="1"/>
            <a:r>
              <a:rPr lang="fr-BE" altLang="fr-FR" dirty="0"/>
              <a:t>Diversité des </a:t>
            </a:r>
            <a:r>
              <a:rPr lang="fr-BE" altLang="fr-FR" dirty="0">
                <a:solidFill>
                  <a:srgbClr val="00B050"/>
                </a:solidFill>
              </a:rPr>
              <a:t>navigateurs</a:t>
            </a:r>
          </a:p>
          <a:p>
            <a:pPr lvl="1" eaLnBrk="1" hangingPunct="1"/>
            <a:r>
              <a:rPr lang="fr-BE" altLang="fr-FR" dirty="0"/>
              <a:t>Vérifiez comment se comporte votre site Web !</a:t>
            </a:r>
          </a:p>
        </p:txBody>
      </p:sp>
    </p:spTree>
    <p:extLst>
      <p:ext uri="{BB962C8B-B14F-4D97-AF65-F5344CB8AC3E}">
        <p14:creationId xmlns:p14="http://schemas.microsoft.com/office/powerpoint/2010/main" val="12851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512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512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AC029377-6BC4-4BAD-B299-F937FCCD74B5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BE" dirty="0">
                <a:solidFill>
                  <a:srgbClr val="00B050"/>
                </a:solidFill>
              </a:rPr>
              <a:t>1 première semaine </a:t>
            </a:r>
            <a:r>
              <a:rPr lang="fr-BE" dirty="0"/>
              <a:t>d'initiation</a:t>
            </a:r>
          </a:p>
          <a:p>
            <a:pPr lvl="1" eaLnBrk="1" hangingPunct="1">
              <a:lnSpc>
                <a:spcPct val="90000"/>
              </a:lnSpc>
            </a:pPr>
            <a:r>
              <a:rPr lang="fr-BE" dirty="0">
                <a:solidFill>
                  <a:schemeClr val="tx1"/>
                </a:solidFill>
              </a:rPr>
              <a:t>2x 2h de théorie + exercices</a:t>
            </a:r>
          </a:p>
          <a:p>
            <a:pPr lvl="1" eaLnBrk="1" hangingPunct="1">
              <a:lnSpc>
                <a:spcPct val="90000"/>
              </a:lnSpc>
            </a:pPr>
            <a:r>
              <a:rPr lang="fr-BE" dirty="0">
                <a:solidFill>
                  <a:schemeClr val="tx1"/>
                </a:solidFill>
              </a:rPr>
              <a:t>1x 2h d’exercices (3</a:t>
            </a:r>
            <a:r>
              <a:rPr lang="fr-BE" baseline="30000" dirty="0">
                <a:solidFill>
                  <a:schemeClr val="tx1"/>
                </a:solidFill>
              </a:rPr>
              <a:t>ème</a:t>
            </a:r>
            <a:r>
              <a:rPr lang="fr-BE" dirty="0">
                <a:solidFill>
                  <a:schemeClr val="tx1"/>
                </a:solidFill>
              </a:rPr>
              <a:t> séance…)</a:t>
            </a:r>
          </a:p>
          <a:p>
            <a:pPr eaLnBrk="1" hangingPunct="1">
              <a:lnSpc>
                <a:spcPct val="90000"/>
              </a:lnSpc>
            </a:pPr>
            <a:r>
              <a:rPr lang="fr-BE" dirty="0">
                <a:solidFill>
                  <a:srgbClr val="00B050"/>
                </a:solidFill>
              </a:rPr>
              <a:t>5 semaines</a:t>
            </a:r>
            <a:r>
              <a:rPr lang="fr-BE" dirty="0"/>
              <a:t> d’apprentissages</a:t>
            </a:r>
          </a:p>
          <a:p>
            <a:pPr lvl="1" eaLnBrk="1" hangingPunct="1">
              <a:lnSpc>
                <a:spcPct val="90000"/>
              </a:lnSpc>
            </a:pPr>
            <a:r>
              <a:rPr lang="fr-BE" dirty="0">
                <a:solidFill>
                  <a:srgbClr val="00B050"/>
                </a:solidFill>
              </a:rPr>
              <a:t>2h</a:t>
            </a:r>
            <a:r>
              <a:rPr lang="fr-BE" dirty="0"/>
              <a:t> de théorie </a:t>
            </a:r>
            <a:r>
              <a:rPr lang="fr-BE" sz="2400" dirty="0">
                <a:solidFill>
                  <a:srgbClr val="00B050"/>
                </a:solidFill>
              </a:rPr>
              <a:t>le vendredi</a:t>
            </a:r>
            <a:endParaRPr lang="fr-BE" dirty="0">
              <a:solidFill>
                <a:srgbClr val="00B05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fr-BE" dirty="0">
                <a:solidFill>
                  <a:srgbClr val="00B050"/>
                </a:solidFill>
              </a:rPr>
              <a:t>6h</a:t>
            </a:r>
            <a:r>
              <a:rPr lang="fr-BE" dirty="0"/>
              <a:t> d’exercices </a:t>
            </a:r>
            <a:r>
              <a:rPr lang="fr-BE" sz="2400" dirty="0">
                <a:solidFill>
                  <a:schemeClr val="bg2"/>
                </a:solidFill>
              </a:rPr>
              <a:t>en </a:t>
            </a:r>
            <a:r>
              <a:rPr lang="fr-BE" sz="2400" dirty="0">
                <a:solidFill>
                  <a:srgbClr val="00B050"/>
                </a:solidFill>
              </a:rPr>
              <a:t>présentiel</a:t>
            </a:r>
            <a:r>
              <a:rPr lang="fr-BE" sz="2400" dirty="0">
                <a:solidFill>
                  <a:schemeClr val="bg2"/>
                </a:solidFill>
              </a:rPr>
              <a:t> la semaine suivante</a:t>
            </a:r>
          </a:p>
          <a:p>
            <a:pPr lvl="2" eaLnBrk="1" hangingPunct="1">
              <a:lnSpc>
                <a:spcPct val="90000"/>
              </a:lnSpc>
            </a:pPr>
            <a:r>
              <a:rPr lang="fr-FR" dirty="0"/>
              <a:t>Des exercices génériques</a:t>
            </a:r>
            <a:endParaRPr lang="fr-BE" dirty="0"/>
          </a:p>
          <a:p>
            <a:pPr lvl="2" eaLnBrk="1" hangingPunct="1">
              <a:lnSpc>
                <a:spcPct val="90000"/>
              </a:lnSpc>
            </a:pPr>
            <a:r>
              <a:rPr lang="fr-BE" dirty="0"/>
              <a:t>Un projet dirigé : </a:t>
            </a:r>
            <a:r>
              <a:rPr lang="fr-BE" sz="1600" dirty="0"/>
              <a:t>élaboration d’un site Web de bonnes nouvelles</a:t>
            </a:r>
          </a:p>
          <a:p>
            <a:pPr lvl="2" eaLnBrk="1" hangingPunct="1">
              <a:lnSpc>
                <a:spcPct val="90000"/>
              </a:lnSpc>
            </a:pPr>
            <a:r>
              <a:rPr lang="fr-FR" dirty="0"/>
              <a:t>Des exercices avancés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professeurs responsables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Jean-Luc Collinet </a:t>
            </a:r>
          </a:p>
          <a:p>
            <a:pPr lvl="1"/>
            <a:r>
              <a:rPr lang="fr-BE" dirty="0"/>
              <a:t>Responsable de la partie </a:t>
            </a:r>
            <a:r>
              <a:rPr lang="fr-BE" dirty="0">
                <a:solidFill>
                  <a:srgbClr val="00B050"/>
                </a:solidFill>
              </a:rPr>
              <a:t>PHP</a:t>
            </a:r>
            <a:r>
              <a:rPr lang="fr-BE" dirty="0"/>
              <a:t> dans l’UE I1050</a:t>
            </a:r>
          </a:p>
          <a:p>
            <a:r>
              <a:rPr lang="fr-BE" dirty="0"/>
              <a:t>Olivier Choquet</a:t>
            </a:r>
          </a:p>
          <a:p>
            <a:pPr lvl="1"/>
            <a:r>
              <a:rPr lang="fr-BE" dirty="0"/>
              <a:t>Responsable de la partie </a:t>
            </a:r>
            <a:r>
              <a:rPr lang="fr-BE" dirty="0">
                <a:solidFill>
                  <a:srgbClr val="00B050"/>
                </a:solidFill>
              </a:rPr>
              <a:t>HTML</a:t>
            </a:r>
            <a:r>
              <a:rPr lang="fr-BE" dirty="0"/>
              <a:t> dans l’UE I1050</a:t>
            </a:r>
          </a:p>
          <a:p>
            <a:r>
              <a:rPr lang="fr-BE" dirty="0"/>
              <a:t>Olivier Choquet</a:t>
            </a:r>
          </a:p>
          <a:p>
            <a:pPr lvl="1"/>
            <a:r>
              <a:rPr lang="fr-BE" dirty="0" smtClean="0"/>
              <a:t>Responsable </a:t>
            </a:r>
            <a:r>
              <a:rPr lang="fr-BE" dirty="0"/>
              <a:t>du </a:t>
            </a:r>
            <a:r>
              <a:rPr lang="fr-BE" dirty="0">
                <a:solidFill>
                  <a:srgbClr val="00B050"/>
                </a:solidFill>
              </a:rPr>
              <a:t>projet </a:t>
            </a:r>
            <a:r>
              <a:rPr lang="fr-BE" dirty="0">
                <a:solidFill>
                  <a:srgbClr val="00B050"/>
                </a:solidFill>
              </a:rPr>
              <a:t>de développement Web</a:t>
            </a:r>
            <a:r>
              <a:rPr lang="fr-BE" dirty="0" smtClean="0"/>
              <a:t> dans </a:t>
            </a:r>
            <a:r>
              <a:rPr lang="fr-BE" dirty="0"/>
              <a:t>le cadre de l’UE I1110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21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professeurs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Olivier Choquet</a:t>
            </a:r>
          </a:p>
          <a:p>
            <a:r>
              <a:rPr lang="fr-BE" dirty="0" err="1"/>
              <a:t>Emmeline</a:t>
            </a:r>
            <a:r>
              <a:rPr lang="fr-BE" dirty="0"/>
              <a:t> Leconte</a:t>
            </a:r>
          </a:p>
          <a:p>
            <a:r>
              <a:rPr lang="fr-BE" dirty="0"/>
              <a:t>Philippe Van </a:t>
            </a:r>
            <a:r>
              <a:rPr lang="fr-BE" dirty="0" err="1"/>
              <a:t>Eerdenbrugghe</a:t>
            </a:r>
            <a:endParaRPr lang="fr-BE" dirty="0"/>
          </a:p>
          <a:p>
            <a:r>
              <a:rPr lang="fr-BE" dirty="0" smtClean="0"/>
              <a:t>Stéphanie </a:t>
            </a:r>
            <a:r>
              <a:rPr lang="fr-BE" dirty="0" err="1"/>
              <a:t>Ferneeuw</a:t>
            </a:r>
            <a:endParaRPr lang="fr-BE" dirty="0"/>
          </a:p>
          <a:p>
            <a:r>
              <a:rPr lang="fr-BE" dirty="0" smtClean="0"/>
              <a:t>Isabelle Cambron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49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solidFill>
                  <a:srgbClr val="40458C"/>
                </a:solidFill>
              </a:rPr>
              <a:t>Cours 1a</a:t>
            </a:r>
          </a:p>
        </p:txBody>
      </p:sp>
      <p:sp>
        <p:nvSpPr>
          <p:cNvPr id="512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>
              <a:solidFill>
                <a:srgbClr val="40458C"/>
              </a:solidFill>
            </a:endParaRPr>
          </a:p>
        </p:txBody>
      </p:sp>
      <p:sp>
        <p:nvSpPr>
          <p:cNvPr id="512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rgbClr val="40458C"/>
                </a:solidFill>
              </a:rPr>
              <a:t>Diapositive </a:t>
            </a:r>
            <a:fld id="{AC029377-6BC4-4BAD-B299-F937FCCD74B5}" type="slidenum">
              <a:rPr lang="fr-FR" smtClean="0">
                <a:solidFill>
                  <a:srgbClr val="40458C"/>
                </a:solidFill>
              </a:rPr>
              <a:pPr>
                <a:defRPr/>
              </a:pPr>
              <a:t>6</a:t>
            </a:fld>
            <a:endParaRPr lang="fr-FR">
              <a:solidFill>
                <a:srgbClr val="40458C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066800"/>
          </a:xfrm>
        </p:spPr>
        <p:txBody>
          <a:bodyPr/>
          <a:lstStyle/>
          <a:p>
            <a:pPr eaLnBrk="1" hangingPunct="1"/>
            <a:r>
              <a:rPr lang="fr-BE" sz="4000" dirty="0"/>
              <a:t>Evaluation </a:t>
            </a:r>
            <a:r>
              <a:rPr lang="fr-BE" sz="2000" dirty="0">
                <a:solidFill>
                  <a:srgbClr val="383D7C"/>
                </a:solidFill>
                <a:ea typeface="+mn-ea"/>
              </a:rPr>
              <a:t>de l’UE I1050 Programmation Web : bases</a:t>
            </a:r>
            <a:endParaRPr lang="fr-FR" sz="2800" dirty="0"/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dirty="0"/>
              <a:t>HTML</a:t>
            </a:r>
            <a:r>
              <a:rPr lang="fr-FR" sz="2800" dirty="0"/>
              <a:t> et CSS</a:t>
            </a:r>
          </a:p>
          <a:p>
            <a:pPr lvl="1" eaLnBrk="1" hangingPunct="1">
              <a:lnSpc>
                <a:spcPct val="90000"/>
              </a:lnSpc>
            </a:pPr>
            <a:r>
              <a:rPr lang="fr-FR" dirty="0"/>
              <a:t>Interrogation au Q1 : 10%</a:t>
            </a:r>
          </a:p>
          <a:p>
            <a:pPr eaLnBrk="1" hangingPunct="1">
              <a:lnSpc>
                <a:spcPct val="90000"/>
              </a:lnSpc>
            </a:pPr>
            <a:r>
              <a:rPr lang="fr-BE" dirty="0">
                <a:solidFill>
                  <a:srgbClr val="00B050"/>
                </a:solidFill>
              </a:rPr>
              <a:t>PHP</a:t>
            </a:r>
            <a:endParaRPr lang="fr-BE" dirty="0"/>
          </a:p>
          <a:p>
            <a:pPr lvl="1" eaLnBrk="1" hangingPunct="1">
              <a:lnSpc>
                <a:spcPct val="90000"/>
              </a:lnSpc>
            </a:pPr>
            <a:r>
              <a:rPr lang="fr-BE" dirty="0">
                <a:solidFill>
                  <a:srgbClr val="00B050"/>
                </a:solidFill>
              </a:rPr>
              <a:t>90%</a:t>
            </a:r>
            <a:r>
              <a:rPr lang="fr-BE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fr-BE" dirty="0">
                <a:solidFill>
                  <a:srgbClr val="00B050"/>
                </a:solidFill>
              </a:rPr>
              <a:t>Examen de programmation sur machine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fr-FR" dirty="0"/>
          </a:p>
          <a:p>
            <a:pPr eaLnBrk="1" hangingPunct="1">
              <a:lnSpc>
                <a:spcPct val="90000"/>
              </a:lnSpc>
            </a:pPr>
            <a:r>
              <a:rPr lang="fr-FR" dirty="0"/>
              <a:t>En cas d'échec en juin, représentable en septembre</a:t>
            </a:r>
          </a:p>
          <a:p>
            <a:pPr lvl="1" eaLnBrk="1" hangingPunct="1">
              <a:lnSpc>
                <a:spcPct val="90000"/>
              </a:lnSpc>
            </a:pPr>
            <a:r>
              <a:rPr lang="fr-FR" dirty="0"/>
              <a:t>La note d'HTML+CSS s'y rejoue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33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php-logo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2895600"/>
            <a:ext cx="2266950" cy="2695575"/>
          </a:xfrm>
          <a:prstGeom prst="rect">
            <a:avLst/>
          </a:prstGeom>
        </p:spPr>
      </p:pic>
      <p:sp>
        <p:nvSpPr>
          <p:cNvPr id="7170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7171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717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71564C15-9982-46D2-BA49-13989D1109FC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/>
              <a:t>Qu’est-ce que PHP ?</a:t>
            </a:r>
            <a:endParaRPr lang="fr-FR" dirty="0"/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96200" cy="4800600"/>
          </a:xfrm>
        </p:spPr>
        <p:txBody>
          <a:bodyPr/>
          <a:lstStyle/>
          <a:p>
            <a:pPr eaLnBrk="1" hangingPunct="1"/>
            <a:r>
              <a:rPr lang="fr-BE" dirty="0"/>
              <a:t>Langage de script exécuté </a:t>
            </a:r>
            <a:r>
              <a:rPr lang="fr-BE" dirty="0">
                <a:solidFill>
                  <a:srgbClr val="00B050"/>
                </a:solidFill>
              </a:rPr>
              <a:t>côté serveur</a:t>
            </a:r>
          </a:p>
          <a:p>
            <a:pPr eaLnBrk="1" hangingPunct="1"/>
            <a:r>
              <a:rPr lang="fr-BE" dirty="0"/>
              <a:t>Créer des applications Web dynamiques</a:t>
            </a:r>
            <a:endParaRPr lang="fr-FR" dirty="0"/>
          </a:p>
          <a:p>
            <a:pPr lvl="1" eaLnBrk="1" hangingPunct="1"/>
            <a:r>
              <a:rPr lang="fr-BE" dirty="0"/>
              <a:t>Formulaires</a:t>
            </a:r>
          </a:p>
          <a:p>
            <a:pPr lvl="1" eaLnBrk="1" hangingPunct="1"/>
            <a:r>
              <a:rPr lang="fr-BE" dirty="0"/>
              <a:t>Bases de données </a:t>
            </a:r>
          </a:p>
          <a:p>
            <a:pPr lvl="2" eaLnBrk="1" hangingPunct="1"/>
            <a:r>
              <a:rPr lang="fr-BE" dirty="0"/>
              <a:t>MySQL, SQLite </a:t>
            </a:r>
          </a:p>
          <a:p>
            <a:pPr eaLnBrk="1" hangingPunct="1"/>
            <a:r>
              <a:rPr lang="fr-BE" dirty="0"/>
              <a:t>Formidable </a:t>
            </a:r>
            <a:r>
              <a:rPr lang="fr-BE" dirty="0">
                <a:solidFill>
                  <a:srgbClr val="00B050"/>
                </a:solidFill>
              </a:rPr>
              <a:t>boîte à outils</a:t>
            </a:r>
          </a:p>
          <a:p>
            <a:pPr lvl="1" eaLnBrk="1" hangingPunct="1"/>
            <a:r>
              <a:rPr lang="fr-BE" dirty="0"/>
              <a:t>Manipulation de chaînes de caractères</a:t>
            </a:r>
          </a:p>
          <a:p>
            <a:pPr lvl="1" eaLnBrk="1" hangingPunct="1"/>
            <a:r>
              <a:rPr lang="fr-BE" dirty="0"/>
              <a:t>Tableaux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819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819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D2D4C34D-276C-46E8-B4FB-238D45C7DD53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154635" name="AutoShape 11"/>
          <p:cNvSpPr>
            <a:spLocks noChangeArrowheads="1"/>
          </p:cNvSpPr>
          <p:nvPr/>
        </p:nvSpPr>
        <p:spPr bwMode="auto">
          <a:xfrm rot="11208128" flipV="1">
            <a:off x="1828800" y="2209800"/>
            <a:ext cx="5013325" cy="14589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639" y="8789"/>
                </a:moveTo>
                <a:cubicBezTo>
                  <a:pt x="18700" y="4662"/>
                  <a:pt x="15031" y="1735"/>
                  <a:pt x="10800" y="1735"/>
                </a:cubicBezTo>
                <a:cubicBezTo>
                  <a:pt x="6287" y="1734"/>
                  <a:pt x="2462" y="5053"/>
                  <a:pt x="1825" y="9520"/>
                </a:cubicBezTo>
                <a:lnTo>
                  <a:pt x="108" y="9276"/>
                </a:lnTo>
                <a:cubicBezTo>
                  <a:pt x="866" y="3953"/>
                  <a:pt x="5424" y="-1"/>
                  <a:pt x="10800" y="0"/>
                </a:cubicBezTo>
                <a:cubicBezTo>
                  <a:pt x="15841" y="0"/>
                  <a:pt x="20212" y="3488"/>
                  <a:pt x="21330" y="8404"/>
                </a:cubicBezTo>
                <a:lnTo>
                  <a:pt x="23963" y="7805"/>
                </a:lnTo>
                <a:lnTo>
                  <a:pt x="21277" y="12075"/>
                </a:lnTo>
                <a:lnTo>
                  <a:pt x="17006" y="9388"/>
                </a:lnTo>
                <a:lnTo>
                  <a:pt x="19639" y="8789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/>
              <a:t>Langage serveur</a:t>
            </a:r>
            <a:endParaRPr lang="fr-FR" dirty="0"/>
          </a:p>
        </p:txBody>
      </p:sp>
      <p:pic>
        <p:nvPicPr>
          <p:cNvPr id="154630" name="Picture 6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194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32" name="Picture 8" descr="MCj043164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819400"/>
            <a:ext cx="17145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5607050" y="4822825"/>
            <a:ext cx="248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2400"/>
              <a:t>Navigateur Client</a:t>
            </a:r>
            <a:endParaRPr lang="fr-FR" sz="2400"/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4819650" y="1522413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dirty="0"/>
              <a:t>Requête HTTP http://unsiteweb.be/unfichier.php</a:t>
            </a:r>
            <a:endParaRPr lang="fr-FR" dirty="0"/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546100" y="4518025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2400"/>
              <a:t>Serveur Web</a:t>
            </a:r>
            <a:endParaRPr lang="fr-FR" sz="2400"/>
          </a:p>
        </p:txBody>
      </p:sp>
      <p:pic>
        <p:nvPicPr>
          <p:cNvPr id="154637" name="Picture 13" descr="180px-PHP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276600"/>
            <a:ext cx="1009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38" name="AutoShape 14"/>
          <p:cNvSpPr>
            <a:spLocks noChangeArrowheads="1"/>
          </p:cNvSpPr>
          <p:nvPr/>
        </p:nvSpPr>
        <p:spPr bwMode="auto">
          <a:xfrm rot="424087" flipV="1">
            <a:off x="1143000" y="4495800"/>
            <a:ext cx="5013325" cy="14589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639" y="8789"/>
                </a:moveTo>
                <a:cubicBezTo>
                  <a:pt x="18700" y="4662"/>
                  <a:pt x="15031" y="1735"/>
                  <a:pt x="10800" y="1735"/>
                </a:cubicBezTo>
                <a:cubicBezTo>
                  <a:pt x="6287" y="1734"/>
                  <a:pt x="2462" y="5053"/>
                  <a:pt x="1825" y="9520"/>
                </a:cubicBezTo>
                <a:lnTo>
                  <a:pt x="108" y="9276"/>
                </a:lnTo>
                <a:cubicBezTo>
                  <a:pt x="866" y="3953"/>
                  <a:pt x="5424" y="-1"/>
                  <a:pt x="10800" y="0"/>
                </a:cubicBezTo>
                <a:cubicBezTo>
                  <a:pt x="15841" y="0"/>
                  <a:pt x="20212" y="3488"/>
                  <a:pt x="21330" y="8404"/>
                </a:cubicBezTo>
                <a:lnTo>
                  <a:pt x="23963" y="7805"/>
                </a:lnTo>
                <a:lnTo>
                  <a:pt x="21277" y="12075"/>
                </a:lnTo>
                <a:lnTo>
                  <a:pt x="17006" y="9388"/>
                </a:lnTo>
                <a:lnTo>
                  <a:pt x="19639" y="8789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2360613" y="5181600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dirty="0"/>
              <a:t>Envoi de code </a:t>
            </a:r>
            <a:r>
              <a:rPr lang="fr-BE" dirty="0">
                <a:solidFill>
                  <a:srgbClr val="00B050"/>
                </a:solidFill>
              </a:rPr>
              <a:t>HTML</a:t>
            </a:r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38" dur="5000" fill="hold"/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5" grpId="0" animBg="1"/>
      <p:bldP spid="154633" grpId="0"/>
      <p:bldP spid="154634" grpId="0"/>
      <p:bldP spid="154636" grpId="0"/>
      <p:bldP spid="154638" grpId="0" animBg="1"/>
      <p:bldP spid="1546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1</a:t>
            </a:r>
            <a:r>
              <a:rPr lang="fr-BE" baseline="30000" dirty="0"/>
              <a:t>er</a:t>
            </a:r>
            <a:r>
              <a:rPr lang="fr-BE" dirty="0"/>
              <a:t> exemple de script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4572000"/>
          </a:xfrm>
        </p:spPr>
        <p:txBody>
          <a:bodyPr/>
          <a:lstStyle/>
          <a:p>
            <a:r>
              <a:rPr lang="fr-BE" dirty="0"/>
              <a:t>Je vous recommande de prendre un maximum de </a:t>
            </a:r>
            <a:r>
              <a:rPr lang="fr-BE" dirty="0">
                <a:solidFill>
                  <a:srgbClr val="00B050"/>
                </a:solidFill>
              </a:rPr>
              <a:t>notes personnelles</a:t>
            </a:r>
          </a:p>
          <a:p>
            <a:r>
              <a:rPr lang="fr-BE" dirty="0"/>
              <a:t>Semaine 1 - Ex. PHP 1 - Code Source/</a:t>
            </a:r>
          </a:p>
          <a:p>
            <a:pPr lvl="1"/>
            <a:r>
              <a:rPr lang="fr-BE" dirty="0"/>
              <a:t>1.st/</a:t>
            </a:r>
            <a:r>
              <a:rPr lang="fr-BE" dirty="0" err="1"/>
              <a:t>helloworld.php</a:t>
            </a:r>
            <a:endParaRPr lang="fr-BE" dirty="0"/>
          </a:p>
          <a:p>
            <a:r>
              <a:rPr lang="fr-BE" dirty="0">
                <a:solidFill>
                  <a:srgbClr val="00B050"/>
                </a:solidFill>
              </a:rPr>
              <a:t>Démonstration en pratique</a:t>
            </a:r>
            <a:r>
              <a:rPr lang="fr-BE" dirty="0"/>
              <a:t>...</a:t>
            </a:r>
          </a:p>
          <a:p>
            <a:pPr lvl="1"/>
            <a:r>
              <a:rPr lang="fr-FR" dirty="0" err="1"/>
              <a:t>Wampserver</a:t>
            </a:r>
            <a:endParaRPr lang="fr-FR" dirty="0"/>
          </a:p>
          <a:p>
            <a:pPr lvl="1"/>
            <a:r>
              <a:rPr lang="fr-FR" dirty="0"/>
              <a:t>Navigateur client au choix</a:t>
            </a:r>
          </a:p>
          <a:p>
            <a:pPr lvl="2"/>
            <a:r>
              <a:rPr lang="fr-FR" dirty="0"/>
              <a:t>http://localhost/1.st/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1a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Diapositive </a:t>
            </a:r>
            <a:fld id="{905A1F27-48BD-4949-A901-7D06F32A2ED3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NT">
  <a:themeElements>
    <a:clrScheme name="BLUEPRN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NT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PR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BLUEPRNT</Template>
  <TotalTime>1124</TotalTime>
  <Words>1041</Words>
  <Application>Microsoft Office PowerPoint</Application>
  <PresentationFormat>Affichage à l'écran (4:3)</PresentationFormat>
  <Paragraphs>291</Paragraphs>
  <Slides>26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BLUEPRNT</vt:lpstr>
      <vt:lpstr>Cours théorique de PHP</vt:lpstr>
      <vt:lpstr>Bienvenue à tous</vt:lpstr>
      <vt:lpstr>Organisation</vt:lpstr>
      <vt:lpstr>Les professeurs responsables</vt:lpstr>
      <vt:lpstr>Les professeurs</vt:lpstr>
      <vt:lpstr>Evaluation de l’UE I1050 Programmation Web : bases</vt:lpstr>
      <vt:lpstr>Qu’est-ce que PHP ?</vt:lpstr>
      <vt:lpstr>Langage serveur</vt:lpstr>
      <vt:lpstr>Un 1er exemple de script</vt:lpstr>
      <vt:lpstr>Notions de base</vt:lpstr>
      <vt:lpstr>Cadre du cours de PHP</vt:lpstr>
      <vt:lpstr>Variables</vt:lpstr>
      <vt:lpstr>Exemples de variables</vt:lpstr>
      <vt:lpstr>Caractères d'échappement </vt:lpstr>
      <vt:lpstr>Constantes</vt:lpstr>
      <vt:lpstr>Outils de base</vt:lpstr>
      <vt:lpstr>Commentez votre code PHP</vt:lpstr>
      <vt:lpstr>Opérateurs arithmétiques </vt:lpstr>
      <vt:lpstr>Opérateurs de chaînes de caractères </vt:lpstr>
      <vt:lpstr>Opérateurs d’affectation</vt:lpstr>
      <vt:lpstr>Opérateurs de comparaison </vt:lpstr>
      <vt:lpstr>Opérateurs logiques </vt:lpstr>
      <vt:lpstr>Opérateurs d'incrémentation/décrémentation </vt:lpstr>
      <vt:lpstr>Opérateurs === et !==</vt:lpstr>
      <vt:lpstr>Validation W3C</vt:lpstr>
      <vt:lpstr>Diversité du monde du 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Jean-Luc</dc:creator>
  <cp:lastModifiedBy>Jean-Luc</cp:lastModifiedBy>
  <cp:revision>219</cp:revision>
  <cp:lastPrinted>1601-01-01T00:00:00Z</cp:lastPrinted>
  <dcterms:created xsi:type="dcterms:W3CDTF">1601-01-01T00:00:00Z</dcterms:created>
  <dcterms:modified xsi:type="dcterms:W3CDTF">2020-01-27T09:13:52Z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