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89" r:id="rId7"/>
    <p:sldId id="260" r:id="rId8"/>
    <p:sldId id="261" r:id="rId9"/>
    <p:sldId id="290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91" r:id="rId19"/>
    <p:sldId id="292" r:id="rId20"/>
    <p:sldId id="293" r:id="rId21"/>
    <p:sldId id="294" r:id="rId22"/>
    <p:sldId id="271" r:id="rId23"/>
    <p:sldId id="272" r:id="rId24"/>
    <p:sldId id="279" r:id="rId25"/>
    <p:sldId id="297" r:id="rId26"/>
    <p:sldId id="295" r:id="rId27"/>
    <p:sldId id="281" r:id="rId28"/>
    <p:sldId id="285" r:id="rId29"/>
    <p:sldId id="284" r:id="rId30"/>
    <p:sldId id="286" r:id="rId31"/>
    <p:sldId id="287" r:id="rId32"/>
    <p:sldId id="298" r:id="rId33"/>
    <p:sldId id="299" r:id="rId34"/>
    <p:sldId id="301" r:id="rId35"/>
    <p:sldId id="300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407" r:id="rId52"/>
    <p:sldId id="405" r:id="rId53"/>
    <p:sldId id="378" r:id="rId54"/>
    <p:sldId id="379" r:id="rId55"/>
    <p:sldId id="380" r:id="rId56"/>
    <p:sldId id="391" r:id="rId57"/>
    <p:sldId id="392" r:id="rId58"/>
    <p:sldId id="408" r:id="rId59"/>
    <p:sldId id="409" r:id="rId60"/>
    <p:sldId id="410" r:id="rId61"/>
    <p:sldId id="411" r:id="rId62"/>
    <p:sldId id="412" r:id="rId63"/>
    <p:sldId id="413" r:id="rId6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9D7F1-24CE-4937-9213-17A4DA753DB0}" v="1" dt="2020-02-07T09:42:35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Damas" userId="a9a8a9ab-4280-4c6f-9b8e-2174fc71cdb1" providerId="ADAL" clId="{727E3FB8-EF80-4998-A098-4086AC303931}"/>
  </pc:docChgLst>
  <pc:docChgLst>
    <pc:chgData name="christophe damas" userId="55a44b6500bcfe69" providerId="LiveId" clId="{BF39D7F1-24CE-4937-9213-17A4DA753DB0}"/>
    <pc:docChg chg="addSld delSld modSld">
      <pc:chgData name="christophe damas" userId="55a44b6500bcfe69" providerId="LiveId" clId="{BF39D7F1-24CE-4937-9213-17A4DA753DB0}" dt="2020-02-07T09:46:19.829" v="2" actId="2696"/>
      <pc:docMkLst>
        <pc:docMk/>
      </pc:docMkLst>
      <pc:sldChg chg="add del">
        <pc:chgData name="christophe damas" userId="55a44b6500bcfe69" providerId="LiveId" clId="{BF39D7F1-24CE-4937-9213-17A4DA753DB0}" dt="2020-02-07T09:42:35.860" v="1"/>
        <pc:sldMkLst>
          <pc:docMk/>
          <pc:sldMk cId="2609225679" sldId="391"/>
        </pc:sldMkLst>
      </pc:sldChg>
      <pc:sldChg chg="del">
        <pc:chgData name="christophe damas" userId="55a44b6500bcfe69" providerId="LiveId" clId="{BF39D7F1-24CE-4937-9213-17A4DA753DB0}" dt="2020-02-07T09:46:19.829" v="2" actId="2696"/>
        <pc:sldMkLst>
          <pc:docMk/>
          <pc:sldMk cId="1403078035" sldId="41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image" Target="../media/image14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86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66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946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8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182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021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5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529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86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59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689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218B-3483-4D15-88C9-27CEED8227E7}" type="datetimeFigureOut">
              <a:rPr lang="fr-BE" smtClean="0"/>
              <a:t>07-02-20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51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9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1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6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106690"/>
          </a:xfrm>
        </p:spPr>
        <p:txBody>
          <a:bodyPr>
            <a:normAutofit/>
          </a:bodyPr>
          <a:lstStyle/>
          <a:p>
            <a:r>
              <a:rPr lang="fr-BE" dirty="0"/>
              <a:t>Les Graphes</a:t>
            </a:r>
            <a:br>
              <a:rPr lang="fr-BE" dirty="0"/>
            </a:br>
            <a:r>
              <a:rPr lang="fr-BE" sz="1600" dirty="0"/>
              <a:t>(slides basés sur ceux de A. Dupont et M. Marchand)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9843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3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Sommets adjacents</a:t>
            </a:r>
          </a:p>
        </p:txBody>
      </p:sp>
    </p:spTree>
    <p:extLst>
      <p:ext uri="{BB962C8B-B14F-4D97-AF65-F5344CB8AC3E}">
        <p14:creationId xmlns:p14="http://schemas.microsoft.com/office/powerpoint/2010/main" val="369124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3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Sommets adjacents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646103" y="793146"/>
            <a:ext cx="34913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BE" sz="2800" dirty="0"/>
              <a:t>An et Lg sont les extrémités de l’arc A13 </a:t>
            </a:r>
            <a:r>
              <a:rPr lang="fr-BE" sz="2800" dirty="0">
                <a:sym typeface="Wingdings"/>
              </a:rPr>
              <a:t></a:t>
            </a:r>
            <a:r>
              <a:rPr lang="fr-BE" sz="2800" dirty="0"/>
              <a:t>An et Lg sont adjacents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1103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78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incidents</a:t>
            </a:r>
          </a:p>
        </p:txBody>
      </p:sp>
    </p:spTree>
    <p:extLst>
      <p:ext uri="{BB962C8B-B14F-4D97-AF65-F5344CB8AC3E}">
        <p14:creationId xmlns:p14="http://schemas.microsoft.com/office/powerpoint/2010/main" val="6621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78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incidents</a:t>
            </a:r>
          </a:p>
        </p:txBody>
      </p:sp>
    </p:spTree>
    <p:extLst>
      <p:ext uri="{BB962C8B-B14F-4D97-AF65-F5344CB8AC3E}">
        <p14:creationId xmlns:p14="http://schemas.microsoft.com/office/powerpoint/2010/main" val="30944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78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incidents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24401" y="741041"/>
            <a:ext cx="33387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Arcs incidents de Nm </a:t>
            </a:r>
          </a:p>
          <a:p>
            <a:pPr lvl="0"/>
            <a:r>
              <a:rPr lang="fr-BE" sz="2800" dirty="0"/>
              <a:t>= {A4,A15}</a:t>
            </a:r>
          </a:p>
        </p:txBody>
      </p:sp>
    </p:spTree>
    <p:extLst>
      <p:ext uri="{BB962C8B-B14F-4D97-AF65-F5344CB8AC3E}">
        <p14:creationId xmlns:p14="http://schemas.microsoft.com/office/powerpoint/2010/main" val="199159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892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61694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51081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43371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114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5740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Exemple 1 : graphe non dirigé</a:t>
            </a:r>
          </a:p>
        </p:txBody>
      </p:sp>
    </p:spTree>
    <p:extLst>
      <p:ext uri="{BB962C8B-B14F-4D97-AF65-F5344CB8AC3E}">
        <p14:creationId xmlns:p14="http://schemas.microsoft.com/office/powerpoint/2010/main" val="39621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32762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48917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7976" y="1391686"/>
            <a:ext cx="1894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 err="1"/>
              <a:t>deg</a:t>
            </a:r>
            <a:r>
              <a:rPr lang="fr-BE" sz="2800" dirty="0"/>
              <a:t>(</a:t>
            </a:r>
            <a:r>
              <a:rPr lang="fr-BE" sz="2800" dirty="0" err="1"/>
              <a:t>Bxl</a:t>
            </a:r>
            <a:r>
              <a:rPr lang="fr-BE" sz="2800" dirty="0"/>
              <a:t>) = 5</a:t>
            </a:r>
          </a:p>
        </p:txBody>
      </p:sp>
    </p:spTree>
    <p:extLst>
      <p:ext uri="{BB962C8B-B14F-4D97-AF65-F5344CB8AC3E}">
        <p14:creationId xmlns:p14="http://schemas.microsoft.com/office/powerpoint/2010/main" val="228816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429397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08111" y="729806"/>
            <a:ext cx="4395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/>
              <a:t>(Nm,A4,Bxl) est un chemin.</a:t>
            </a:r>
          </a:p>
          <a:p>
            <a:pPr lvl="0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6874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08111" y="729806"/>
            <a:ext cx="4395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/>
              <a:t>(Nm,A4,Bxl,A3,Lg) est un chemin.</a:t>
            </a:r>
          </a:p>
          <a:p>
            <a:pPr lvl="0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138660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08111" y="729806"/>
            <a:ext cx="4395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/>
              <a:t>(Nm,A4,Bxl,A3,Lg,A13,An,A1,Bxl,A7,Ms) est un chemin.</a:t>
            </a:r>
          </a:p>
          <a:p>
            <a:pPr lvl="0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95671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37919" y="729806"/>
            <a:ext cx="42653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BE" sz="2800" dirty="0"/>
              <a:t>(Nm,A4,Bxl,A3,Lg,A15,Nm) est un cycle.</a:t>
            </a:r>
          </a:p>
        </p:txBody>
      </p:sp>
    </p:spTree>
    <p:extLst>
      <p:ext uri="{BB962C8B-B14F-4D97-AF65-F5344CB8AC3E}">
        <p14:creationId xmlns:p14="http://schemas.microsoft.com/office/powerpoint/2010/main" val="292059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</p:spTree>
    <p:extLst>
      <p:ext uri="{BB962C8B-B14F-4D97-AF65-F5344CB8AC3E}">
        <p14:creationId xmlns:p14="http://schemas.microsoft.com/office/powerpoint/2010/main" val="364944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  <p:sp>
        <p:nvSpPr>
          <p:cNvPr id="47" name="Ellipse 46"/>
          <p:cNvSpPr/>
          <p:nvPr/>
        </p:nvSpPr>
        <p:spPr>
          <a:xfrm>
            <a:off x="971600" y="968796"/>
            <a:ext cx="1807778" cy="2656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153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sz="3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2431360" y="322465"/>
            <a:ext cx="261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sommets</a:t>
            </a:r>
          </a:p>
        </p:txBody>
      </p:sp>
    </p:spTree>
    <p:extLst>
      <p:ext uri="{BB962C8B-B14F-4D97-AF65-F5344CB8AC3E}">
        <p14:creationId xmlns:p14="http://schemas.microsoft.com/office/powerpoint/2010/main" val="4036233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  <p:sp>
        <p:nvSpPr>
          <p:cNvPr id="47" name="Ellipse 46"/>
          <p:cNvSpPr/>
          <p:nvPr/>
        </p:nvSpPr>
        <p:spPr>
          <a:xfrm>
            <a:off x="971600" y="968796"/>
            <a:ext cx="1807778" cy="2656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Forme libre 49"/>
          <p:cNvSpPr/>
          <p:nvPr/>
        </p:nvSpPr>
        <p:spPr>
          <a:xfrm>
            <a:off x="1011382" y="1177636"/>
            <a:ext cx="6234545" cy="5098473"/>
          </a:xfrm>
          <a:custGeom>
            <a:avLst/>
            <a:gdLst>
              <a:gd name="connsiteX0" fmla="*/ 526473 w 6234545"/>
              <a:gd name="connsiteY0" fmla="*/ 2701637 h 5098473"/>
              <a:gd name="connsiteX1" fmla="*/ 665018 w 6234545"/>
              <a:gd name="connsiteY1" fmla="*/ 2687782 h 5098473"/>
              <a:gd name="connsiteX2" fmla="*/ 706582 w 6234545"/>
              <a:gd name="connsiteY2" fmla="*/ 2660073 h 5098473"/>
              <a:gd name="connsiteX3" fmla="*/ 748145 w 6234545"/>
              <a:gd name="connsiteY3" fmla="*/ 2646219 h 5098473"/>
              <a:gd name="connsiteX4" fmla="*/ 817418 w 6234545"/>
              <a:gd name="connsiteY4" fmla="*/ 2590800 h 5098473"/>
              <a:gd name="connsiteX5" fmla="*/ 1149927 w 6234545"/>
              <a:gd name="connsiteY5" fmla="*/ 2549237 h 5098473"/>
              <a:gd name="connsiteX6" fmla="*/ 1191491 w 6234545"/>
              <a:gd name="connsiteY6" fmla="*/ 2535382 h 5098473"/>
              <a:gd name="connsiteX7" fmla="*/ 1274618 w 6234545"/>
              <a:gd name="connsiteY7" fmla="*/ 2479964 h 5098473"/>
              <a:gd name="connsiteX8" fmla="*/ 1371600 w 6234545"/>
              <a:gd name="connsiteY8" fmla="*/ 2452255 h 5098473"/>
              <a:gd name="connsiteX9" fmla="*/ 1468582 w 6234545"/>
              <a:gd name="connsiteY9" fmla="*/ 2410691 h 5098473"/>
              <a:gd name="connsiteX10" fmla="*/ 1524000 w 6234545"/>
              <a:gd name="connsiteY10" fmla="*/ 2369128 h 5098473"/>
              <a:gd name="connsiteX11" fmla="*/ 1593273 w 6234545"/>
              <a:gd name="connsiteY11" fmla="*/ 2313709 h 5098473"/>
              <a:gd name="connsiteX12" fmla="*/ 1634836 w 6234545"/>
              <a:gd name="connsiteY12" fmla="*/ 2272146 h 5098473"/>
              <a:gd name="connsiteX13" fmla="*/ 1676400 w 6234545"/>
              <a:gd name="connsiteY13" fmla="*/ 2258291 h 5098473"/>
              <a:gd name="connsiteX14" fmla="*/ 1773382 w 6234545"/>
              <a:gd name="connsiteY14" fmla="*/ 2147455 h 5098473"/>
              <a:gd name="connsiteX15" fmla="*/ 1814945 w 6234545"/>
              <a:gd name="connsiteY15" fmla="*/ 2119746 h 5098473"/>
              <a:gd name="connsiteX16" fmla="*/ 1870363 w 6234545"/>
              <a:gd name="connsiteY16" fmla="*/ 2036619 h 5098473"/>
              <a:gd name="connsiteX17" fmla="*/ 1884218 w 6234545"/>
              <a:gd name="connsiteY17" fmla="*/ 1995055 h 5098473"/>
              <a:gd name="connsiteX18" fmla="*/ 1911927 w 6234545"/>
              <a:gd name="connsiteY18" fmla="*/ 1953491 h 5098473"/>
              <a:gd name="connsiteX19" fmla="*/ 1925782 w 6234545"/>
              <a:gd name="connsiteY19" fmla="*/ 1870364 h 5098473"/>
              <a:gd name="connsiteX20" fmla="*/ 1953491 w 6234545"/>
              <a:gd name="connsiteY20" fmla="*/ 1787237 h 5098473"/>
              <a:gd name="connsiteX21" fmla="*/ 1981200 w 6234545"/>
              <a:gd name="connsiteY21" fmla="*/ 1648691 h 5098473"/>
              <a:gd name="connsiteX22" fmla="*/ 1995054 w 6234545"/>
              <a:gd name="connsiteY22" fmla="*/ 1607128 h 5098473"/>
              <a:gd name="connsiteX23" fmla="*/ 2008909 w 6234545"/>
              <a:gd name="connsiteY23" fmla="*/ 1551709 h 5098473"/>
              <a:gd name="connsiteX24" fmla="*/ 2036618 w 6234545"/>
              <a:gd name="connsiteY24" fmla="*/ 1468582 h 5098473"/>
              <a:gd name="connsiteX25" fmla="*/ 2078182 w 6234545"/>
              <a:gd name="connsiteY25" fmla="*/ 1357746 h 5098473"/>
              <a:gd name="connsiteX26" fmla="*/ 2119745 w 6234545"/>
              <a:gd name="connsiteY26" fmla="*/ 1219200 h 5098473"/>
              <a:gd name="connsiteX27" fmla="*/ 2133600 w 6234545"/>
              <a:gd name="connsiteY27" fmla="*/ 1136073 h 5098473"/>
              <a:gd name="connsiteX28" fmla="*/ 2161309 w 6234545"/>
              <a:gd name="connsiteY28" fmla="*/ 1080655 h 5098473"/>
              <a:gd name="connsiteX29" fmla="*/ 2189018 w 6234545"/>
              <a:gd name="connsiteY29" fmla="*/ 1011382 h 5098473"/>
              <a:gd name="connsiteX30" fmla="*/ 2230582 w 6234545"/>
              <a:gd name="connsiteY30" fmla="*/ 955964 h 5098473"/>
              <a:gd name="connsiteX31" fmla="*/ 2258291 w 6234545"/>
              <a:gd name="connsiteY31" fmla="*/ 886691 h 5098473"/>
              <a:gd name="connsiteX32" fmla="*/ 2299854 w 6234545"/>
              <a:gd name="connsiteY32" fmla="*/ 817419 h 5098473"/>
              <a:gd name="connsiteX33" fmla="*/ 2313709 w 6234545"/>
              <a:gd name="connsiteY33" fmla="*/ 775855 h 5098473"/>
              <a:gd name="connsiteX34" fmla="*/ 2369127 w 6234545"/>
              <a:gd name="connsiteY34" fmla="*/ 692728 h 5098473"/>
              <a:gd name="connsiteX35" fmla="*/ 2466109 w 6234545"/>
              <a:gd name="connsiteY35" fmla="*/ 540328 h 5098473"/>
              <a:gd name="connsiteX36" fmla="*/ 2493818 w 6234545"/>
              <a:gd name="connsiteY36" fmla="*/ 498764 h 5098473"/>
              <a:gd name="connsiteX37" fmla="*/ 2535382 w 6234545"/>
              <a:gd name="connsiteY37" fmla="*/ 401782 h 5098473"/>
              <a:gd name="connsiteX38" fmla="*/ 2549236 w 6234545"/>
              <a:gd name="connsiteY38" fmla="*/ 360219 h 5098473"/>
              <a:gd name="connsiteX39" fmla="*/ 2576945 w 6234545"/>
              <a:gd name="connsiteY39" fmla="*/ 332509 h 5098473"/>
              <a:gd name="connsiteX40" fmla="*/ 2632363 w 6234545"/>
              <a:gd name="connsiteY40" fmla="*/ 249382 h 5098473"/>
              <a:gd name="connsiteX41" fmla="*/ 2687782 w 6234545"/>
              <a:gd name="connsiteY41" fmla="*/ 207819 h 5098473"/>
              <a:gd name="connsiteX42" fmla="*/ 2812473 w 6234545"/>
              <a:gd name="connsiteY42" fmla="*/ 69273 h 5098473"/>
              <a:gd name="connsiteX43" fmla="*/ 2951018 w 6234545"/>
              <a:gd name="connsiteY43" fmla="*/ 13855 h 5098473"/>
              <a:gd name="connsiteX44" fmla="*/ 3048000 w 6234545"/>
              <a:gd name="connsiteY44" fmla="*/ 0 h 5098473"/>
              <a:gd name="connsiteX45" fmla="*/ 3879273 w 6234545"/>
              <a:gd name="connsiteY45" fmla="*/ 13855 h 5098473"/>
              <a:gd name="connsiteX46" fmla="*/ 3920836 w 6234545"/>
              <a:gd name="connsiteY46" fmla="*/ 41564 h 5098473"/>
              <a:gd name="connsiteX47" fmla="*/ 3976254 w 6234545"/>
              <a:gd name="connsiteY47" fmla="*/ 55419 h 5098473"/>
              <a:gd name="connsiteX48" fmla="*/ 4045527 w 6234545"/>
              <a:gd name="connsiteY48" fmla="*/ 83128 h 5098473"/>
              <a:gd name="connsiteX49" fmla="*/ 4128654 w 6234545"/>
              <a:gd name="connsiteY49" fmla="*/ 110837 h 5098473"/>
              <a:gd name="connsiteX50" fmla="*/ 4322618 w 6234545"/>
              <a:gd name="connsiteY50" fmla="*/ 138546 h 5098473"/>
              <a:gd name="connsiteX51" fmla="*/ 4378036 w 6234545"/>
              <a:gd name="connsiteY51" fmla="*/ 166255 h 5098473"/>
              <a:gd name="connsiteX52" fmla="*/ 4502727 w 6234545"/>
              <a:gd name="connsiteY52" fmla="*/ 207819 h 5098473"/>
              <a:gd name="connsiteX53" fmla="*/ 4558145 w 6234545"/>
              <a:gd name="connsiteY53" fmla="*/ 235528 h 5098473"/>
              <a:gd name="connsiteX54" fmla="*/ 4641273 w 6234545"/>
              <a:gd name="connsiteY54" fmla="*/ 263237 h 5098473"/>
              <a:gd name="connsiteX55" fmla="*/ 4682836 w 6234545"/>
              <a:gd name="connsiteY55" fmla="*/ 290946 h 5098473"/>
              <a:gd name="connsiteX56" fmla="*/ 4724400 w 6234545"/>
              <a:gd name="connsiteY56" fmla="*/ 304800 h 5098473"/>
              <a:gd name="connsiteX57" fmla="*/ 4862945 w 6234545"/>
              <a:gd name="connsiteY57" fmla="*/ 360219 h 5098473"/>
              <a:gd name="connsiteX58" fmla="*/ 4862945 w 6234545"/>
              <a:gd name="connsiteY58" fmla="*/ 360219 h 5098473"/>
              <a:gd name="connsiteX59" fmla="*/ 4932218 w 6234545"/>
              <a:gd name="connsiteY59" fmla="*/ 401782 h 5098473"/>
              <a:gd name="connsiteX60" fmla="*/ 5015345 w 6234545"/>
              <a:gd name="connsiteY60" fmla="*/ 429491 h 5098473"/>
              <a:gd name="connsiteX61" fmla="*/ 5070763 w 6234545"/>
              <a:gd name="connsiteY61" fmla="*/ 457200 h 5098473"/>
              <a:gd name="connsiteX62" fmla="*/ 5140036 w 6234545"/>
              <a:gd name="connsiteY62" fmla="*/ 484909 h 5098473"/>
              <a:gd name="connsiteX63" fmla="*/ 5195454 w 6234545"/>
              <a:gd name="connsiteY63" fmla="*/ 512619 h 5098473"/>
              <a:gd name="connsiteX64" fmla="*/ 5264727 w 6234545"/>
              <a:gd name="connsiteY64" fmla="*/ 540328 h 5098473"/>
              <a:gd name="connsiteX65" fmla="*/ 5347854 w 6234545"/>
              <a:gd name="connsiteY65" fmla="*/ 581891 h 5098473"/>
              <a:gd name="connsiteX66" fmla="*/ 5417127 w 6234545"/>
              <a:gd name="connsiteY66" fmla="*/ 665019 h 5098473"/>
              <a:gd name="connsiteX67" fmla="*/ 5500254 w 6234545"/>
              <a:gd name="connsiteY67" fmla="*/ 803564 h 5098473"/>
              <a:gd name="connsiteX68" fmla="*/ 5514109 w 6234545"/>
              <a:gd name="connsiteY68" fmla="*/ 845128 h 5098473"/>
              <a:gd name="connsiteX69" fmla="*/ 5555673 w 6234545"/>
              <a:gd name="connsiteY69" fmla="*/ 886691 h 5098473"/>
              <a:gd name="connsiteX70" fmla="*/ 5583382 w 6234545"/>
              <a:gd name="connsiteY70" fmla="*/ 928255 h 5098473"/>
              <a:gd name="connsiteX71" fmla="*/ 5680363 w 6234545"/>
              <a:gd name="connsiteY71" fmla="*/ 1025237 h 5098473"/>
              <a:gd name="connsiteX72" fmla="*/ 5708073 w 6234545"/>
              <a:gd name="connsiteY72" fmla="*/ 1066800 h 5098473"/>
              <a:gd name="connsiteX73" fmla="*/ 5763491 w 6234545"/>
              <a:gd name="connsiteY73" fmla="*/ 1177637 h 5098473"/>
              <a:gd name="connsiteX74" fmla="*/ 5874327 w 6234545"/>
              <a:gd name="connsiteY74" fmla="*/ 1343891 h 5098473"/>
              <a:gd name="connsiteX75" fmla="*/ 5902036 w 6234545"/>
              <a:gd name="connsiteY75" fmla="*/ 1385455 h 5098473"/>
              <a:gd name="connsiteX76" fmla="*/ 5943600 w 6234545"/>
              <a:gd name="connsiteY76" fmla="*/ 1440873 h 5098473"/>
              <a:gd name="connsiteX77" fmla="*/ 6026727 w 6234545"/>
              <a:gd name="connsiteY77" fmla="*/ 1593273 h 5098473"/>
              <a:gd name="connsiteX78" fmla="*/ 6096000 w 6234545"/>
              <a:gd name="connsiteY78" fmla="*/ 1731819 h 5098473"/>
              <a:gd name="connsiteX79" fmla="*/ 6123709 w 6234545"/>
              <a:gd name="connsiteY79" fmla="*/ 1773382 h 5098473"/>
              <a:gd name="connsiteX80" fmla="*/ 6137563 w 6234545"/>
              <a:gd name="connsiteY80" fmla="*/ 1870364 h 5098473"/>
              <a:gd name="connsiteX81" fmla="*/ 6151418 w 6234545"/>
              <a:gd name="connsiteY81" fmla="*/ 1925782 h 5098473"/>
              <a:gd name="connsiteX82" fmla="*/ 6165273 w 6234545"/>
              <a:gd name="connsiteY82" fmla="*/ 2022764 h 5098473"/>
              <a:gd name="connsiteX83" fmla="*/ 6179127 w 6234545"/>
              <a:gd name="connsiteY83" fmla="*/ 2064328 h 5098473"/>
              <a:gd name="connsiteX84" fmla="*/ 6192982 w 6234545"/>
              <a:gd name="connsiteY84" fmla="*/ 2119746 h 5098473"/>
              <a:gd name="connsiteX85" fmla="*/ 6206836 w 6234545"/>
              <a:gd name="connsiteY85" fmla="*/ 2230582 h 5098473"/>
              <a:gd name="connsiteX86" fmla="*/ 6234545 w 6234545"/>
              <a:gd name="connsiteY86" fmla="*/ 2369128 h 5098473"/>
              <a:gd name="connsiteX87" fmla="*/ 6206836 w 6234545"/>
              <a:gd name="connsiteY87" fmla="*/ 3158837 h 5098473"/>
              <a:gd name="connsiteX88" fmla="*/ 6192982 w 6234545"/>
              <a:gd name="connsiteY88" fmla="*/ 3297382 h 5098473"/>
              <a:gd name="connsiteX89" fmla="*/ 6137563 w 6234545"/>
              <a:gd name="connsiteY89" fmla="*/ 3449782 h 5098473"/>
              <a:gd name="connsiteX90" fmla="*/ 6123709 w 6234545"/>
              <a:gd name="connsiteY90" fmla="*/ 3519055 h 5098473"/>
              <a:gd name="connsiteX91" fmla="*/ 6068291 w 6234545"/>
              <a:gd name="connsiteY91" fmla="*/ 3657600 h 5098473"/>
              <a:gd name="connsiteX92" fmla="*/ 6026727 w 6234545"/>
              <a:gd name="connsiteY92" fmla="*/ 3796146 h 5098473"/>
              <a:gd name="connsiteX93" fmla="*/ 5999018 w 6234545"/>
              <a:gd name="connsiteY93" fmla="*/ 3879273 h 5098473"/>
              <a:gd name="connsiteX94" fmla="*/ 5971309 w 6234545"/>
              <a:gd name="connsiteY94" fmla="*/ 3920837 h 5098473"/>
              <a:gd name="connsiteX95" fmla="*/ 5943600 w 6234545"/>
              <a:gd name="connsiteY95" fmla="*/ 4003964 h 5098473"/>
              <a:gd name="connsiteX96" fmla="*/ 5915891 w 6234545"/>
              <a:gd name="connsiteY96" fmla="*/ 4059382 h 5098473"/>
              <a:gd name="connsiteX97" fmla="*/ 5888182 w 6234545"/>
              <a:gd name="connsiteY97" fmla="*/ 4128655 h 5098473"/>
              <a:gd name="connsiteX98" fmla="*/ 5846618 w 6234545"/>
              <a:gd name="connsiteY98" fmla="*/ 4184073 h 5098473"/>
              <a:gd name="connsiteX99" fmla="*/ 5818909 w 6234545"/>
              <a:gd name="connsiteY99" fmla="*/ 4253346 h 5098473"/>
              <a:gd name="connsiteX100" fmla="*/ 5777345 w 6234545"/>
              <a:gd name="connsiteY100" fmla="*/ 4322619 h 5098473"/>
              <a:gd name="connsiteX101" fmla="*/ 5749636 w 6234545"/>
              <a:gd name="connsiteY101" fmla="*/ 4378037 h 5098473"/>
              <a:gd name="connsiteX102" fmla="*/ 5680363 w 6234545"/>
              <a:gd name="connsiteY102" fmla="*/ 4461164 h 5098473"/>
              <a:gd name="connsiteX103" fmla="*/ 5624945 w 6234545"/>
              <a:gd name="connsiteY103" fmla="*/ 4544291 h 5098473"/>
              <a:gd name="connsiteX104" fmla="*/ 5555673 w 6234545"/>
              <a:gd name="connsiteY104" fmla="*/ 4627419 h 5098473"/>
              <a:gd name="connsiteX105" fmla="*/ 5472545 w 6234545"/>
              <a:gd name="connsiteY105" fmla="*/ 4696691 h 5098473"/>
              <a:gd name="connsiteX106" fmla="*/ 5278582 w 6234545"/>
              <a:gd name="connsiteY106" fmla="*/ 4807528 h 5098473"/>
              <a:gd name="connsiteX107" fmla="*/ 5237018 w 6234545"/>
              <a:gd name="connsiteY107" fmla="*/ 4821382 h 5098473"/>
              <a:gd name="connsiteX108" fmla="*/ 5140036 w 6234545"/>
              <a:gd name="connsiteY108" fmla="*/ 4876800 h 5098473"/>
              <a:gd name="connsiteX109" fmla="*/ 5098473 w 6234545"/>
              <a:gd name="connsiteY109" fmla="*/ 4890655 h 5098473"/>
              <a:gd name="connsiteX110" fmla="*/ 5043054 w 6234545"/>
              <a:gd name="connsiteY110" fmla="*/ 4918364 h 5098473"/>
              <a:gd name="connsiteX111" fmla="*/ 5001491 w 6234545"/>
              <a:gd name="connsiteY111" fmla="*/ 4932219 h 5098473"/>
              <a:gd name="connsiteX112" fmla="*/ 4876800 w 6234545"/>
              <a:gd name="connsiteY112" fmla="*/ 4973782 h 5098473"/>
              <a:gd name="connsiteX113" fmla="*/ 4765963 w 6234545"/>
              <a:gd name="connsiteY113" fmla="*/ 5001491 h 5098473"/>
              <a:gd name="connsiteX114" fmla="*/ 4003963 w 6234545"/>
              <a:gd name="connsiteY114" fmla="*/ 5015346 h 5098473"/>
              <a:gd name="connsiteX115" fmla="*/ 3754582 w 6234545"/>
              <a:gd name="connsiteY115" fmla="*/ 5043055 h 5098473"/>
              <a:gd name="connsiteX116" fmla="*/ 3671454 w 6234545"/>
              <a:gd name="connsiteY116" fmla="*/ 5056909 h 5098473"/>
              <a:gd name="connsiteX117" fmla="*/ 3505200 w 6234545"/>
              <a:gd name="connsiteY117" fmla="*/ 5070764 h 5098473"/>
              <a:gd name="connsiteX118" fmla="*/ 3408218 w 6234545"/>
              <a:gd name="connsiteY118" fmla="*/ 5084619 h 5098473"/>
              <a:gd name="connsiteX119" fmla="*/ 3297382 w 6234545"/>
              <a:gd name="connsiteY119" fmla="*/ 5098473 h 5098473"/>
              <a:gd name="connsiteX120" fmla="*/ 2646218 w 6234545"/>
              <a:gd name="connsiteY120" fmla="*/ 5084619 h 5098473"/>
              <a:gd name="connsiteX121" fmla="*/ 2590800 w 6234545"/>
              <a:gd name="connsiteY121" fmla="*/ 5070764 h 5098473"/>
              <a:gd name="connsiteX122" fmla="*/ 2493818 w 6234545"/>
              <a:gd name="connsiteY122" fmla="*/ 5043055 h 5098473"/>
              <a:gd name="connsiteX123" fmla="*/ 2410691 w 6234545"/>
              <a:gd name="connsiteY123" fmla="*/ 5015346 h 5098473"/>
              <a:gd name="connsiteX124" fmla="*/ 2355273 w 6234545"/>
              <a:gd name="connsiteY124" fmla="*/ 5001491 h 5098473"/>
              <a:gd name="connsiteX125" fmla="*/ 2272145 w 6234545"/>
              <a:gd name="connsiteY125" fmla="*/ 4932219 h 5098473"/>
              <a:gd name="connsiteX126" fmla="*/ 2147454 w 6234545"/>
              <a:gd name="connsiteY126" fmla="*/ 4890655 h 5098473"/>
              <a:gd name="connsiteX127" fmla="*/ 2050473 w 6234545"/>
              <a:gd name="connsiteY127" fmla="*/ 4849091 h 5098473"/>
              <a:gd name="connsiteX128" fmla="*/ 1925782 w 6234545"/>
              <a:gd name="connsiteY128" fmla="*/ 4807528 h 5098473"/>
              <a:gd name="connsiteX129" fmla="*/ 1898073 w 6234545"/>
              <a:gd name="connsiteY129" fmla="*/ 4765964 h 5098473"/>
              <a:gd name="connsiteX130" fmla="*/ 1856509 w 6234545"/>
              <a:gd name="connsiteY130" fmla="*/ 4752109 h 5098473"/>
              <a:gd name="connsiteX131" fmla="*/ 1814945 w 6234545"/>
              <a:gd name="connsiteY131" fmla="*/ 4724400 h 5098473"/>
              <a:gd name="connsiteX132" fmla="*/ 1773382 w 6234545"/>
              <a:gd name="connsiteY132" fmla="*/ 4710546 h 5098473"/>
              <a:gd name="connsiteX133" fmla="*/ 1704109 w 6234545"/>
              <a:gd name="connsiteY133" fmla="*/ 4682837 h 5098473"/>
              <a:gd name="connsiteX134" fmla="*/ 1662545 w 6234545"/>
              <a:gd name="connsiteY134" fmla="*/ 4668982 h 5098473"/>
              <a:gd name="connsiteX135" fmla="*/ 1620982 w 6234545"/>
              <a:gd name="connsiteY135" fmla="*/ 4641273 h 5098473"/>
              <a:gd name="connsiteX136" fmla="*/ 1524000 w 6234545"/>
              <a:gd name="connsiteY136" fmla="*/ 4668982 h 5098473"/>
              <a:gd name="connsiteX137" fmla="*/ 1482436 w 6234545"/>
              <a:gd name="connsiteY137" fmla="*/ 4641273 h 5098473"/>
              <a:gd name="connsiteX138" fmla="*/ 1440873 w 6234545"/>
              <a:gd name="connsiteY138" fmla="*/ 4627419 h 5098473"/>
              <a:gd name="connsiteX139" fmla="*/ 1219200 w 6234545"/>
              <a:gd name="connsiteY139" fmla="*/ 4613564 h 5098473"/>
              <a:gd name="connsiteX140" fmla="*/ 1066800 w 6234545"/>
              <a:gd name="connsiteY140" fmla="*/ 4599709 h 5098473"/>
              <a:gd name="connsiteX141" fmla="*/ 1011382 w 6234545"/>
              <a:gd name="connsiteY141" fmla="*/ 4585855 h 5098473"/>
              <a:gd name="connsiteX142" fmla="*/ 928254 w 6234545"/>
              <a:gd name="connsiteY142" fmla="*/ 4558146 h 5098473"/>
              <a:gd name="connsiteX143" fmla="*/ 803563 w 6234545"/>
              <a:gd name="connsiteY143" fmla="*/ 4544291 h 5098473"/>
              <a:gd name="connsiteX144" fmla="*/ 762000 w 6234545"/>
              <a:gd name="connsiteY144" fmla="*/ 4530437 h 5098473"/>
              <a:gd name="connsiteX145" fmla="*/ 665018 w 6234545"/>
              <a:gd name="connsiteY145" fmla="*/ 4502728 h 5098473"/>
              <a:gd name="connsiteX146" fmla="*/ 623454 w 6234545"/>
              <a:gd name="connsiteY146" fmla="*/ 4475019 h 5098473"/>
              <a:gd name="connsiteX147" fmla="*/ 568036 w 6234545"/>
              <a:gd name="connsiteY147" fmla="*/ 4447309 h 5098473"/>
              <a:gd name="connsiteX148" fmla="*/ 512618 w 6234545"/>
              <a:gd name="connsiteY148" fmla="*/ 4405746 h 5098473"/>
              <a:gd name="connsiteX149" fmla="*/ 443345 w 6234545"/>
              <a:gd name="connsiteY149" fmla="*/ 4391891 h 5098473"/>
              <a:gd name="connsiteX150" fmla="*/ 401782 w 6234545"/>
              <a:gd name="connsiteY150" fmla="*/ 4378037 h 5098473"/>
              <a:gd name="connsiteX151" fmla="*/ 360218 w 6234545"/>
              <a:gd name="connsiteY151" fmla="*/ 4322619 h 5098473"/>
              <a:gd name="connsiteX152" fmla="*/ 277091 w 6234545"/>
              <a:gd name="connsiteY152" fmla="*/ 4253346 h 5098473"/>
              <a:gd name="connsiteX153" fmla="*/ 207818 w 6234545"/>
              <a:gd name="connsiteY153" fmla="*/ 4128655 h 5098473"/>
              <a:gd name="connsiteX154" fmla="*/ 152400 w 6234545"/>
              <a:gd name="connsiteY154" fmla="*/ 4100946 h 5098473"/>
              <a:gd name="connsiteX155" fmla="*/ 83127 w 6234545"/>
              <a:gd name="connsiteY155" fmla="*/ 4003964 h 5098473"/>
              <a:gd name="connsiteX156" fmla="*/ 55418 w 6234545"/>
              <a:gd name="connsiteY156" fmla="*/ 3962400 h 5098473"/>
              <a:gd name="connsiteX157" fmla="*/ 41563 w 6234545"/>
              <a:gd name="connsiteY157" fmla="*/ 3920837 h 5098473"/>
              <a:gd name="connsiteX158" fmla="*/ 27709 w 6234545"/>
              <a:gd name="connsiteY158" fmla="*/ 3865419 h 5098473"/>
              <a:gd name="connsiteX159" fmla="*/ 0 w 6234545"/>
              <a:gd name="connsiteY159" fmla="*/ 3782291 h 5098473"/>
              <a:gd name="connsiteX160" fmla="*/ 27709 w 6234545"/>
              <a:gd name="connsiteY160" fmla="*/ 3574473 h 5098473"/>
              <a:gd name="connsiteX161" fmla="*/ 55418 w 6234545"/>
              <a:gd name="connsiteY161" fmla="*/ 3519055 h 5098473"/>
              <a:gd name="connsiteX162" fmla="*/ 96982 w 6234545"/>
              <a:gd name="connsiteY162" fmla="*/ 3435928 h 5098473"/>
              <a:gd name="connsiteX163" fmla="*/ 110836 w 6234545"/>
              <a:gd name="connsiteY163" fmla="*/ 3394364 h 5098473"/>
              <a:gd name="connsiteX164" fmla="*/ 124691 w 6234545"/>
              <a:gd name="connsiteY164" fmla="*/ 3338946 h 5098473"/>
              <a:gd name="connsiteX165" fmla="*/ 166254 w 6234545"/>
              <a:gd name="connsiteY165" fmla="*/ 3283528 h 5098473"/>
              <a:gd name="connsiteX166" fmla="*/ 193963 w 6234545"/>
              <a:gd name="connsiteY166" fmla="*/ 3228109 h 5098473"/>
              <a:gd name="connsiteX167" fmla="*/ 249382 w 6234545"/>
              <a:gd name="connsiteY167" fmla="*/ 3103419 h 5098473"/>
              <a:gd name="connsiteX168" fmla="*/ 277091 w 6234545"/>
              <a:gd name="connsiteY168" fmla="*/ 3061855 h 5098473"/>
              <a:gd name="connsiteX169" fmla="*/ 304800 w 6234545"/>
              <a:gd name="connsiteY169" fmla="*/ 3006437 h 5098473"/>
              <a:gd name="connsiteX170" fmla="*/ 346363 w 6234545"/>
              <a:gd name="connsiteY170" fmla="*/ 2992582 h 5098473"/>
              <a:gd name="connsiteX171" fmla="*/ 387927 w 6234545"/>
              <a:gd name="connsiteY171" fmla="*/ 2923309 h 5098473"/>
              <a:gd name="connsiteX172" fmla="*/ 415636 w 6234545"/>
              <a:gd name="connsiteY172" fmla="*/ 2881746 h 5098473"/>
              <a:gd name="connsiteX173" fmla="*/ 457200 w 6234545"/>
              <a:gd name="connsiteY173" fmla="*/ 2784764 h 5098473"/>
              <a:gd name="connsiteX174" fmla="*/ 471054 w 6234545"/>
              <a:gd name="connsiteY174" fmla="*/ 2729346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234545" h="5098473">
                <a:moveTo>
                  <a:pt x="526473" y="2701637"/>
                </a:moveTo>
                <a:cubicBezTo>
                  <a:pt x="572655" y="2697019"/>
                  <a:pt x="619795" y="2698218"/>
                  <a:pt x="665018" y="2687782"/>
                </a:cubicBezTo>
                <a:cubicBezTo>
                  <a:pt x="681243" y="2684038"/>
                  <a:pt x="691689" y="2667520"/>
                  <a:pt x="706582" y="2660073"/>
                </a:cubicBezTo>
                <a:cubicBezTo>
                  <a:pt x="719644" y="2653542"/>
                  <a:pt x="734291" y="2650837"/>
                  <a:pt x="748145" y="2646219"/>
                </a:cubicBezTo>
                <a:cubicBezTo>
                  <a:pt x="771177" y="2623186"/>
                  <a:pt x="785956" y="2604783"/>
                  <a:pt x="817418" y="2590800"/>
                </a:cubicBezTo>
                <a:cubicBezTo>
                  <a:pt x="933212" y="2539336"/>
                  <a:pt x="1003405" y="2557377"/>
                  <a:pt x="1149927" y="2549237"/>
                </a:cubicBezTo>
                <a:cubicBezTo>
                  <a:pt x="1163782" y="2544619"/>
                  <a:pt x="1178725" y="2542474"/>
                  <a:pt x="1191491" y="2535382"/>
                </a:cubicBezTo>
                <a:cubicBezTo>
                  <a:pt x="1220602" y="2519209"/>
                  <a:pt x="1242310" y="2488041"/>
                  <a:pt x="1274618" y="2479964"/>
                </a:cubicBezTo>
                <a:cubicBezTo>
                  <a:pt x="1302732" y="2472935"/>
                  <a:pt x="1343779" y="2464178"/>
                  <a:pt x="1371600" y="2452255"/>
                </a:cubicBezTo>
                <a:cubicBezTo>
                  <a:pt x="1491454" y="2400890"/>
                  <a:pt x="1371098" y="2443187"/>
                  <a:pt x="1468582" y="2410691"/>
                </a:cubicBezTo>
                <a:cubicBezTo>
                  <a:pt x="1487055" y="2396837"/>
                  <a:pt x="1507672" y="2385456"/>
                  <a:pt x="1524000" y="2369128"/>
                </a:cubicBezTo>
                <a:cubicBezTo>
                  <a:pt x="1586669" y="2306459"/>
                  <a:pt x="1512356" y="2340682"/>
                  <a:pt x="1593273" y="2313709"/>
                </a:cubicBezTo>
                <a:cubicBezTo>
                  <a:pt x="1607127" y="2299855"/>
                  <a:pt x="1618534" y="2283014"/>
                  <a:pt x="1634836" y="2272146"/>
                </a:cubicBezTo>
                <a:cubicBezTo>
                  <a:pt x="1646987" y="2264045"/>
                  <a:pt x="1664717" y="2267053"/>
                  <a:pt x="1676400" y="2258291"/>
                </a:cubicBezTo>
                <a:cubicBezTo>
                  <a:pt x="1856126" y="2123498"/>
                  <a:pt x="1677242" y="2243596"/>
                  <a:pt x="1773382" y="2147455"/>
                </a:cubicBezTo>
                <a:cubicBezTo>
                  <a:pt x="1785156" y="2135681"/>
                  <a:pt x="1801091" y="2128982"/>
                  <a:pt x="1814945" y="2119746"/>
                </a:cubicBezTo>
                <a:cubicBezTo>
                  <a:pt x="1847889" y="2020916"/>
                  <a:pt x="1801176" y="2140400"/>
                  <a:pt x="1870363" y="2036619"/>
                </a:cubicBezTo>
                <a:cubicBezTo>
                  <a:pt x="1878464" y="2024468"/>
                  <a:pt x="1877687" y="2008117"/>
                  <a:pt x="1884218" y="1995055"/>
                </a:cubicBezTo>
                <a:cubicBezTo>
                  <a:pt x="1891665" y="1980162"/>
                  <a:pt x="1902691" y="1967346"/>
                  <a:pt x="1911927" y="1953491"/>
                </a:cubicBezTo>
                <a:cubicBezTo>
                  <a:pt x="1916545" y="1925782"/>
                  <a:pt x="1918969" y="1897616"/>
                  <a:pt x="1925782" y="1870364"/>
                </a:cubicBezTo>
                <a:cubicBezTo>
                  <a:pt x="1932866" y="1842028"/>
                  <a:pt x="1947763" y="1815878"/>
                  <a:pt x="1953491" y="1787237"/>
                </a:cubicBezTo>
                <a:cubicBezTo>
                  <a:pt x="1962727" y="1741055"/>
                  <a:pt x="1966307" y="1693371"/>
                  <a:pt x="1981200" y="1648691"/>
                </a:cubicBezTo>
                <a:cubicBezTo>
                  <a:pt x="1985818" y="1634837"/>
                  <a:pt x="1991042" y="1621170"/>
                  <a:pt x="1995054" y="1607128"/>
                </a:cubicBezTo>
                <a:cubicBezTo>
                  <a:pt x="2000285" y="1588819"/>
                  <a:pt x="2003437" y="1569947"/>
                  <a:pt x="2008909" y="1551709"/>
                </a:cubicBezTo>
                <a:cubicBezTo>
                  <a:pt x="2017302" y="1523733"/>
                  <a:pt x="2030890" y="1497223"/>
                  <a:pt x="2036618" y="1468582"/>
                </a:cubicBezTo>
                <a:cubicBezTo>
                  <a:pt x="2053739" y="1382981"/>
                  <a:pt x="2037411" y="1418902"/>
                  <a:pt x="2078182" y="1357746"/>
                </a:cubicBezTo>
                <a:cubicBezTo>
                  <a:pt x="2122815" y="1089938"/>
                  <a:pt x="2059340" y="1420548"/>
                  <a:pt x="2119745" y="1219200"/>
                </a:cubicBezTo>
                <a:cubicBezTo>
                  <a:pt x="2127817" y="1192293"/>
                  <a:pt x="2125528" y="1162979"/>
                  <a:pt x="2133600" y="1136073"/>
                </a:cubicBezTo>
                <a:cubicBezTo>
                  <a:pt x="2139535" y="1116291"/>
                  <a:pt x="2152921" y="1099528"/>
                  <a:pt x="2161309" y="1080655"/>
                </a:cubicBezTo>
                <a:cubicBezTo>
                  <a:pt x="2171410" y="1057929"/>
                  <a:pt x="2176940" y="1033122"/>
                  <a:pt x="2189018" y="1011382"/>
                </a:cubicBezTo>
                <a:cubicBezTo>
                  <a:pt x="2200232" y="991197"/>
                  <a:pt x="2219368" y="976149"/>
                  <a:pt x="2230582" y="955964"/>
                </a:cubicBezTo>
                <a:cubicBezTo>
                  <a:pt x="2242660" y="934224"/>
                  <a:pt x="2247169" y="908935"/>
                  <a:pt x="2258291" y="886691"/>
                </a:cubicBezTo>
                <a:cubicBezTo>
                  <a:pt x="2270334" y="862606"/>
                  <a:pt x="2287811" y="841504"/>
                  <a:pt x="2299854" y="817419"/>
                </a:cubicBezTo>
                <a:cubicBezTo>
                  <a:pt x="2306385" y="804357"/>
                  <a:pt x="2306617" y="788621"/>
                  <a:pt x="2313709" y="775855"/>
                </a:cubicBezTo>
                <a:cubicBezTo>
                  <a:pt x="2329882" y="746744"/>
                  <a:pt x="2351036" y="720687"/>
                  <a:pt x="2369127" y="692728"/>
                </a:cubicBezTo>
                <a:cubicBezTo>
                  <a:pt x="2401838" y="642174"/>
                  <a:pt x="2433548" y="590979"/>
                  <a:pt x="2466109" y="540328"/>
                </a:cubicBezTo>
                <a:cubicBezTo>
                  <a:pt x="2475113" y="526321"/>
                  <a:pt x="2488552" y="514561"/>
                  <a:pt x="2493818" y="498764"/>
                </a:cubicBezTo>
                <a:cubicBezTo>
                  <a:pt x="2526312" y="401283"/>
                  <a:pt x="2484019" y="521631"/>
                  <a:pt x="2535382" y="401782"/>
                </a:cubicBezTo>
                <a:cubicBezTo>
                  <a:pt x="2541135" y="388359"/>
                  <a:pt x="2541723" y="372742"/>
                  <a:pt x="2549236" y="360219"/>
                </a:cubicBezTo>
                <a:cubicBezTo>
                  <a:pt x="2555956" y="349018"/>
                  <a:pt x="2569108" y="342959"/>
                  <a:pt x="2576945" y="332509"/>
                </a:cubicBezTo>
                <a:cubicBezTo>
                  <a:pt x="2596926" y="305867"/>
                  <a:pt x="2610238" y="274272"/>
                  <a:pt x="2632363" y="249382"/>
                </a:cubicBezTo>
                <a:cubicBezTo>
                  <a:pt x="2647704" y="232124"/>
                  <a:pt x="2669309" y="221673"/>
                  <a:pt x="2687782" y="207819"/>
                </a:cubicBezTo>
                <a:cubicBezTo>
                  <a:pt x="2721045" y="157923"/>
                  <a:pt x="2758094" y="96463"/>
                  <a:pt x="2812473" y="69273"/>
                </a:cubicBezTo>
                <a:cubicBezTo>
                  <a:pt x="2855277" y="47871"/>
                  <a:pt x="2903081" y="20703"/>
                  <a:pt x="2951018" y="13855"/>
                </a:cubicBezTo>
                <a:lnTo>
                  <a:pt x="3048000" y="0"/>
                </a:lnTo>
                <a:cubicBezTo>
                  <a:pt x="3325091" y="4618"/>
                  <a:pt x="3602457" y="673"/>
                  <a:pt x="3879273" y="13855"/>
                </a:cubicBezTo>
                <a:cubicBezTo>
                  <a:pt x="3895905" y="14647"/>
                  <a:pt x="3905531" y="35005"/>
                  <a:pt x="3920836" y="41564"/>
                </a:cubicBezTo>
                <a:cubicBezTo>
                  <a:pt x="3938338" y="49065"/>
                  <a:pt x="3958190" y="49398"/>
                  <a:pt x="3976254" y="55419"/>
                </a:cubicBezTo>
                <a:cubicBezTo>
                  <a:pt x="3999847" y="63284"/>
                  <a:pt x="4022155" y="74629"/>
                  <a:pt x="4045527" y="83128"/>
                </a:cubicBezTo>
                <a:cubicBezTo>
                  <a:pt x="4072976" y="93110"/>
                  <a:pt x="4099672" y="107214"/>
                  <a:pt x="4128654" y="110837"/>
                </a:cubicBezTo>
                <a:cubicBezTo>
                  <a:pt x="4267365" y="128175"/>
                  <a:pt x="4202764" y="118570"/>
                  <a:pt x="4322618" y="138546"/>
                </a:cubicBezTo>
                <a:cubicBezTo>
                  <a:pt x="4341091" y="147782"/>
                  <a:pt x="4358760" y="158841"/>
                  <a:pt x="4378036" y="166255"/>
                </a:cubicBezTo>
                <a:cubicBezTo>
                  <a:pt x="4418928" y="181983"/>
                  <a:pt x="4463540" y="188226"/>
                  <a:pt x="4502727" y="207819"/>
                </a:cubicBezTo>
                <a:cubicBezTo>
                  <a:pt x="4521200" y="217055"/>
                  <a:pt x="4538969" y="227858"/>
                  <a:pt x="4558145" y="235528"/>
                </a:cubicBezTo>
                <a:cubicBezTo>
                  <a:pt x="4585264" y="246376"/>
                  <a:pt x="4616970" y="247035"/>
                  <a:pt x="4641273" y="263237"/>
                </a:cubicBezTo>
                <a:cubicBezTo>
                  <a:pt x="4655127" y="272473"/>
                  <a:pt x="4667943" y="283500"/>
                  <a:pt x="4682836" y="290946"/>
                </a:cubicBezTo>
                <a:cubicBezTo>
                  <a:pt x="4695898" y="297477"/>
                  <a:pt x="4710769" y="299557"/>
                  <a:pt x="4724400" y="304800"/>
                </a:cubicBezTo>
                <a:cubicBezTo>
                  <a:pt x="4770824" y="322655"/>
                  <a:pt x="4816763" y="341746"/>
                  <a:pt x="4862945" y="360219"/>
                </a:cubicBezTo>
                <a:lnTo>
                  <a:pt x="4862945" y="360219"/>
                </a:lnTo>
                <a:cubicBezTo>
                  <a:pt x="4886036" y="374073"/>
                  <a:pt x="4907703" y="390639"/>
                  <a:pt x="4932218" y="401782"/>
                </a:cubicBezTo>
                <a:cubicBezTo>
                  <a:pt x="4958808" y="413868"/>
                  <a:pt x="4988226" y="418643"/>
                  <a:pt x="5015345" y="429491"/>
                </a:cubicBezTo>
                <a:cubicBezTo>
                  <a:pt x="5034521" y="437161"/>
                  <a:pt x="5051890" y="448812"/>
                  <a:pt x="5070763" y="457200"/>
                </a:cubicBezTo>
                <a:cubicBezTo>
                  <a:pt x="5093489" y="467301"/>
                  <a:pt x="5117310" y="474808"/>
                  <a:pt x="5140036" y="484909"/>
                </a:cubicBezTo>
                <a:cubicBezTo>
                  <a:pt x="5158909" y="493297"/>
                  <a:pt x="5176581" y="504231"/>
                  <a:pt x="5195454" y="512619"/>
                </a:cubicBezTo>
                <a:cubicBezTo>
                  <a:pt x="5218180" y="522720"/>
                  <a:pt x="5242483" y="529206"/>
                  <a:pt x="5264727" y="540328"/>
                </a:cubicBezTo>
                <a:cubicBezTo>
                  <a:pt x="5372155" y="594041"/>
                  <a:pt x="5243386" y="547069"/>
                  <a:pt x="5347854" y="581891"/>
                </a:cubicBezTo>
                <a:cubicBezTo>
                  <a:pt x="5392114" y="626151"/>
                  <a:pt x="5386264" y="614867"/>
                  <a:pt x="5417127" y="665019"/>
                </a:cubicBezTo>
                <a:cubicBezTo>
                  <a:pt x="5445353" y="710886"/>
                  <a:pt x="5483223" y="752471"/>
                  <a:pt x="5500254" y="803564"/>
                </a:cubicBezTo>
                <a:cubicBezTo>
                  <a:pt x="5504872" y="817419"/>
                  <a:pt x="5506008" y="832977"/>
                  <a:pt x="5514109" y="845128"/>
                </a:cubicBezTo>
                <a:cubicBezTo>
                  <a:pt x="5524977" y="861430"/>
                  <a:pt x="5543130" y="871639"/>
                  <a:pt x="5555673" y="886691"/>
                </a:cubicBezTo>
                <a:cubicBezTo>
                  <a:pt x="5566333" y="899483"/>
                  <a:pt x="5571608" y="916481"/>
                  <a:pt x="5583382" y="928255"/>
                </a:cubicBezTo>
                <a:cubicBezTo>
                  <a:pt x="5694226" y="1039100"/>
                  <a:pt x="5587993" y="895920"/>
                  <a:pt x="5680363" y="1025237"/>
                </a:cubicBezTo>
                <a:cubicBezTo>
                  <a:pt x="5690041" y="1038786"/>
                  <a:pt x="5700100" y="1052182"/>
                  <a:pt x="5708073" y="1066800"/>
                </a:cubicBezTo>
                <a:cubicBezTo>
                  <a:pt x="5727853" y="1103063"/>
                  <a:pt x="5738707" y="1144592"/>
                  <a:pt x="5763491" y="1177637"/>
                </a:cubicBezTo>
                <a:cubicBezTo>
                  <a:pt x="5923891" y="1391503"/>
                  <a:pt x="5796949" y="1208479"/>
                  <a:pt x="5874327" y="1343891"/>
                </a:cubicBezTo>
                <a:cubicBezTo>
                  <a:pt x="5882588" y="1358348"/>
                  <a:pt x="5892358" y="1371905"/>
                  <a:pt x="5902036" y="1385455"/>
                </a:cubicBezTo>
                <a:cubicBezTo>
                  <a:pt x="5915457" y="1404245"/>
                  <a:pt x="5931965" y="1420928"/>
                  <a:pt x="5943600" y="1440873"/>
                </a:cubicBezTo>
                <a:cubicBezTo>
                  <a:pt x="6090297" y="1692353"/>
                  <a:pt x="5942311" y="1466648"/>
                  <a:pt x="6026727" y="1593273"/>
                </a:cubicBezTo>
                <a:cubicBezTo>
                  <a:pt x="6048659" y="1680998"/>
                  <a:pt x="6030020" y="1632849"/>
                  <a:pt x="6096000" y="1731819"/>
                </a:cubicBezTo>
                <a:lnTo>
                  <a:pt x="6123709" y="1773382"/>
                </a:lnTo>
                <a:cubicBezTo>
                  <a:pt x="6128327" y="1805709"/>
                  <a:pt x="6131721" y="1838235"/>
                  <a:pt x="6137563" y="1870364"/>
                </a:cubicBezTo>
                <a:cubicBezTo>
                  <a:pt x="6140969" y="1889098"/>
                  <a:pt x="6148012" y="1907048"/>
                  <a:pt x="6151418" y="1925782"/>
                </a:cubicBezTo>
                <a:cubicBezTo>
                  <a:pt x="6157260" y="1957911"/>
                  <a:pt x="6158869" y="1990743"/>
                  <a:pt x="6165273" y="2022764"/>
                </a:cubicBezTo>
                <a:cubicBezTo>
                  <a:pt x="6168137" y="2037084"/>
                  <a:pt x="6175115" y="2050286"/>
                  <a:pt x="6179127" y="2064328"/>
                </a:cubicBezTo>
                <a:cubicBezTo>
                  <a:pt x="6184358" y="2082637"/>
                  <a:pt x="6188364" y="2101273"/>
                  <a:pt x="6192982" y="2119746"/>
                </a:cubicBezTo>
                <a:cubicBezTo>
                  <a:pt x="6197600" y="2156691"/>
                  <a:pt x="6200715" y="2193856"/>
                  <a:pt x="6206836" y="2230582"/>
                </a:cubicBezTo>
                <a:cubicBezTo>
                  <a:pt x="6214579" y="2277038"/>
                  <a:pt x="6234545" y="2369128"/>
                  <a:pt x="6234545" y="2369128"/>
                </a:cubicBezTo>
                <a:cubicBezTo>
                  <a:pt x="6225309" y="2632364"/>
                  <a:pt x="6218618" y="2895702"/>
                  <a:pt x="6206836" y="3158837"/>
                </a:cubicBezTo>
                <a:cubicBezTo>
                  <a:pt x="6204760" y="3205203"/>
                  <a:pt x="6201535" y="3251765"/>
                  <a:pt x="6192982" y="3297382"/>
                </a:cubicBezTo>
                <a:cubicBezTo>
                  <a:pt x="6186704" y="3330867"/>
                  <a:pt x="6151177" y="3415749"/>
                  <a:pt x="6137563" y="3449782"/>
                </a:cubicBezTo>
                <a:cubicBezTo>
                  <a:pt x="6132945" y="3472873"/>
                  <a:pt x="6131156" y="3496715"/>
                  <a:pt x="6123709" y="3519055"/>
                </a:cubicBezTo>
                <a:cubicBezTo>
                  <a:pt x="6093558" y="3609510"/>
                  <a:pt x="6087512" y="3542275"/>
                  <a:pt x="6068291" y="3657600"/>
                </a:cubicBezTo>
                <a:cubicBezTo>
                  <a:pt x="6043215" y="3808052"/>
                  <a:pt x="6072752" y="3681083"/>
                  <a:pt x="6026727" y="3796146"/>
                </a:cubicBezTo>
                <a:cubicBezTo>
                  <a:pt x="6015879" y="3823265"/>
                  <a:pt x="6015219" y="3854971"/>
                  <a:pt x="5999018" y="3879273"/>
                </a:cubicBezTo>
                <a:cubicBezTo>
                  <a:pt x="5989782" y="3893128"/>
                  <a:pt x="5978072" y="3905621"/>
                  <a:pt x="5971309" y="3920837"/>
                </a:cubicBezTo>
                <a:cubicBezTo>
                  <a:pt x="5959447" y="3947527"/>
                  <a:pt x="5956662" y="3977840"/>
                  <a:pt x="5943600" y="4003964"/>
                </a:cubicBezTo>
                <a:cubicBezTo>
                  <a:pt x="5934364" y="4022437"/>
                  <a:pt x="5924279" y="4040509"/>
                  <a:pt x="5915891" y="4059382"/>
                </a:cubicBezTo>
                <a:cubicBezTo>
                  <a:pt x="5905790" y="4082108"/>
                  <a:pt x="5900260" y="4106915"/>
                  <a:pt x="5888182" y="4128655"/>
                </a:cubicBezTo>
                <a:cubicBezTo>
                  <a:pt x="5876968" y="4148840"/>
                  <a:pt x="5857832" y="4163888"/>
                  <a:pt x="5846618" y="4184073"/>
                </a:cubicBezTo>
                <a:cubicBezTo>
                  <a:pt x="5834540" y="4205813"/>
                  <a:pt x="5830031" y="4231102"/>
                  <a:pt x="5818909" y="4253346"/>
                </a:cubicBezTo>
                <a:cubicBezTo>
                  <a:pt x="5806866" y="4277432"/>
                  <a:pt x="5790423" y="4299079"/>
                  <a:pt x="5777345" y="4322619"/>
                </a:cubicBezTo>
                <a:cubicBezTo>
                  <a:pt x="5767315" y="4340673"/>
                  <a:pt x="5760582" y="4360523"/>
                  <a:pt x="5749636" y="4378037"/>
                </a:cubicBezTo>
                <a:cubicBezTo>
                  <a:pt x="5652325" y="4533735"/>
                  <a:pt x="5751504" y="4366311"/>
                  <a:pt x="5680363" y="4461164"/>
                </a:cubicBezTo>
                <a:cubicBezTo>
                  <a:pt x="5660382" y="4487806"/>
                  <a:pt x="5648493" y="4520743"/>
                  <a:pt x="5624945" y="4544291"/>
                </a:cubicBezTo>
                <a:cubicBezTo>
                  <a:pt x="5526202" y="4643036"/>
                  <a:pt x="5632838" y="4530964"/>
                  <a:pt x="5555673" y="4627419"/>
                </a:cubicBezTo>
                <a:cubicBezTo>
                  <a:pt x="5535042" y="4653208"/>
                  <a:pt x="5497037" y="4679547"/>
                  <a:pt x="5472545" y="4696691"/>
                </a:cubicBezTo>
                <a:cubicBezTo>
                  <a:pt x="5417268" y="4735385"/>
                  <a:pt x="5342031" y="4786379"/>
                  <a:pt x="5278582" y="4807528"/>
                </a:cubicBezTo>
                <a:lnTo>
                  <a:pt x="5237018" y="4821382"/>
                </a:lnTo>
                <a:cubicBezTo>
                  <a:pt x="5195275" y="4849210"/>
                  <a:pt x="5189255" y="4855706"/>
                  <a:pt x="5140036" y="4876800"/>
                </a:cubicBezTo>
                <a:cubicBezTo>
                  <a:pt x="5126613" y="4882553"/>
                  <a:pt x="5111896" y="4884902"/>
                  <a:pt x="5098473" y="4890655"/>
                </a:cubicBezTo>
                <a:cubicBezTo>
                  <a:pt x="5079490" y="4898791"/>
                  <a:pt x="5062037" y="4910228"/>
                  <a:pt x="5043054" y="4918364"/>
                </a:cubicBezTo>
                <a:cubicBezTo>
                  <a:pt x="5029631" y="4924117"/>
                  <a:pt x="5015165" y="4927091"/>
                  <a:pt x="5001491" y="4932219"/>
                </a:cubicBezTo>
                <a:cubicBezTo>
                  <a:pt x="4848637" y="4989540"/>
                  <a:pt x="5006802" y="4936639"/>
                  <a:pt x="4876800" y="4973782"/>
                </a:cubicBezTo>
                <a:cubicBezTo>
                  <a:pt x="4835071" y="4985705"/>
                  <a:pt x="4813801" y="4999896"/>
                  <a:pt x="4765963" y="5001491"/>
                </a:cubicBezTo>
                <a:cubicBezTo>
                  <a:pt x="4512062" y="5009954"/>
                  <a:pt x="4257963" y="5010728"/>
                  <a:pt x="4003963" y="5015346"/>
                </a:cubicBezTo>
                <a:cubicBezTo>
                  <a:pt x="3851831" y="5045772"/>
                  <a:pt x="4019068" y="5015214"/>
                  <a:pt x="3754582" y="5043055"/>
                </a:cubicBezTo>
                <a:cubicBezTo>
                  <a:pt x="3726645" y="5045996"/>
                  <a:pt x="3699374" y="5053807"/>
                  <a:pt x="3671454" y="5056909"/>
                </a:cubicBezTo>
                <a:cubicBezTo>
                  <a:pt x="3616184" y="5063050"/>
                  <a:pt x="3560505" y="5064942"/>
                  <a:pt x="3505200" y="5070764"/>
                </a:cubicBezTo>
                <a:cubicBezTo>
                  <a:pt x="3472724" y="5074183"/>
                  <a:pt x="3440587" y="5080303"/>
                  <a:pt x="3408218" y="5084619"/>
                </a:cubicBezTo>
                <a:lnTo>
                  <a:pt x="3297382" y="5098473"/>
                </a:lnTo>
                <a:lnTo>
                  <a:pt x="2646218" y="5084619"/>
                </a:lnTo>
                <a:cubicBezTo>
                  <a:pt x="2627191" y="5083873"/>
                  <a:pt x="2609170" y="5075774"/>
                  <a:pt x="2590800" y="5070764"/>
                </a:cubicBezTo>
                <a:cubicBezTo>
                  <a:pt x="2558364" y="5061918"/>
                  <a:pt x="2525952" y="5052942"/>
                  <a:pt x="2493818" y="5043055"/>
                </a:cubicBezTo>
                <a:cubicBezTo>
                  <a:pt x="2465902" y="5034465"/>
                  <a:pt x="2439027" y="5022430"/>
                  <a:pt x="2410691" y="5015346"/>
                </a:cubicBezTo>
                <a:lnTo>
                  <a:pt x="2355273" y="5001491"/>
                </a:lnTo>
                <a:cubicBezTo>
                  <a:pt x="2327537" y="4973756"/>
                  <a:pt x="2309195" y="4952803"/>
                  <a:pt x="2272145" y="4932219"/>
                </a:cubicBezTo>
                <a:cubicBezTo>
                  <a:pt x="2229454" y="4908501"/>
                  <a:pt x="2193112" y="4902069"/>
                  <a:pt x="2147454" y="4890655"/>
                </a:cubicBezTo>
                <a:cubicBezTo>
                  <a:pt x="2079991" y="4845679"/>
                  <a:pt x="2133545" y="4874652"/>
                  <a:pt x="2050473" y="4849091"/>
                </a:cubicBezTo>
                <a:cubicBezTo>
                  <a:pt x="2008599" y="4836207"/>
                  <a:pt x="1925782" y="4807528"/>
                  <a:pt x="1925782" y="4807528"/>
                </a:cubicBezTo>
                <a:cubicBezTo>
                  <a:pt x="1916546" y="4793673"/>
                  <a:pt x="1911075" y="4776366"/>
                  <a:pt x="1898073" y="4765964"/>
                </a:cubicBezTo>
                <a:cubicBezTo>
                  <a:pt x="1886669" y="4756841"/>
                  <a:pt x="1869571" y="4758640"/>
                  <a:pt x="1856509" y="4752109"/>
                </a:cubicBezTo>
                <a:cubicBezTo>
                  <a:pt x="1841616" y="4744662"/>
                  <a:pt x="1829838" y="4731847"/>
                  <a:pt x="1814945" y="4724400"/>
                </a:cubicBezTo>
                <a:cubicBezTo>
                  <a:pt x="1801883" y="4717869"/>
                  <a:pt x="1787056" y="4715674"/>
                  <a:pt x="1773382" y="4710546"/>
                </a:cubicBezTo>
                <a:cubicBezTo>
                  <a:pt x="1750096" y="4701814"/>
                  <a:pt x="1727395" y="4691569"/>
                  <a:pt x="1704109" y="4682837"/>
                </a:cubicBezTo>
                <a:cubicBezTo>
                  <a:pt x="1690435" y="4677709"/>
                  <a:pt x="1675607" y="4675513"/>
                  <a:pt x="1662545" y="4668982"/>
                </a:cubicBezTo>
                <a:cubicBezTo>
                  <a:pt x="1647652" y="4661535"/>
                  <a:pt x="1634836" y="4650509"/>
                  <a:pt x="1620982" y="4641273"/>
                </a:cubicBezTo>
                <a:cubicBezTo>
                  <a:pt x="1605383" y="4646473"/>
                  <a:pt x="1536180" y="4670722"/>
                  <a:pt x="1524000" y="4668982"/>
                </a:cubicBezTo>
                <a:cubicBezTo>
                  <a:pt x="1507516" y="4666627"/>
                  <a:pt x="1497329" y="4648720"/>
                  <a:pt x="1482436" y="4641273"/>
                </a:cubicBezTo>
                <a:cubicBezTo>
                  <a:pt x="1469374" y="4634742"/>
                  <a:pt x="1455396" y="4628948"/>
                  <a:pt x="1440873" y="4627419"/>
                </a:cubicBezTo>
                <a:cubicBezTo>
                  <a:pt x="1367245" y="4619669"/>
                  <a:pt x="1293033" y="4619033"/>
                  <a:pt x="1219200" y="4613564"/>
                </a:cubicBezTo>
                <a:cubicBezTo>
                  <a:pt x="1168330" y="4609796"/>
                  <a:pt x="1117600" y="4604327"/>
                  <a:pt x="1066800" y="4599709"/>
                </a:cubicBezTo>
                <a:cubicBezTo>
                  <a:pt x="1048327" y="4595091"/>
                  <a:pt x="1029620" y="4591326"/>
                  <a:pt x="1011382" y="4585855"/>
                </a:cubicBezTo>
                <a:cubicBezTo>
                  <a:pt x="983406" y="4577462"/>
                  <a:pt x="956895" y="4563874"/>
                  <a:pt x="928254" y="4558146"/>
                </a:cubicBezTo>
                <a:cubicBezTo>
                  <a:pt x="887247" y="4549944"/>
                  <a:pt x="845127" y="4548909"/>
                  <a:pt x="803563" y="4544291"/>
                </a:cubicBezTo>
                <a:cubicBezTo>
                  <a:pt x="789709" y="4539673"/>
                  <a:pt x="776042" y="4534449"/>
                  <a:pt x="762000" y="4530437"/>
                </a:cubicBezTo>
                <a:cubicBezTo>
                  <a:pt x="640216" y="4495642"/>
                  <a:pt x="764680" y="4535947"/>
                  <a:pt x="665018" y="4502728"/>
                </a:cubicBezTo>
                <a:cubicBezTo>
                  <a:pt x="651163" y="4493492"/>
                  <a:pt x="637911" y="4483280"/>
                  <a:pt x="623454" y="4475019"/>
                </a:cubicBezTo>
                <a:cubicBezTo>
                  <a:pt x="605522" y="4464772"/>
                  <a:pt x="585550" y="4458255"/>
                  <a:pt x="568036" y="4447309"/>
                </a:cubicBezTo>
                <a:cubicBezTo>
                  <a:pt x="548455" y="4435071"/>
                  <a:pt x="533719" y="4415124"/>
                  <a:pt x="512618" y="4405746"/>
                </a:cubicBezTo>
                <a:cubicBezTo>
                  <a:pt x="491099" y="4396182"/>
                  <a:pt x="466190" y="4397602"/>
                  <a:pt x="443345" y="4391891"/>
                </a:cubicBezTo>
                <a:cubicBezTo>
                  <a:pt x="429177" y="4388349"/>
                  <a:pt x="415636" y="4382655"/>
                  <a:pt x="401782" y="4378037"/>
                </a:cubicBezTo>
                <a:cubicBezTo>
                  <a:pt x="387927" y="4359564"/>
                  <a:pt x="376546" y="4338947"/>
                  <a:pt x="360218" y="4322619"/>
                </a:cubicBezTo>
                <a:cubicBezTo>
                  <a:pt x="309105" y="4271506"/>
                  <a:pt x="322482" y="4321432"/>
                  <a:pt x="277091" y="4253346"/>
                </a:cubicBezTo>
                <a:cubicBezTo>
                  <a:pt x="274850" y="4249985"/>
                  <a:pt x="227573" y="4145118"/>
                  <a:pt x="207818" y="4128655"/>
                </a:cubicBezTo>
                <a:cubicBezTo>
                  <a:pt x="191952" y="4115433"/>
                  <a:pt x="170873" y="4110182"/>
                  <a:pt x="152400" y="4100946"/>
                </a:cubicBezTo>
                <a:cubicBezTo>
                  <a:pt x="87098" y="4002992"/>
                  <a:pt x="169051" y="4124258"/>
                  <a:pt x="83127" y="4003964"/>
                </a:cubicBezTo>
                <a:cubicBezTo>
                  <a:pt x="73449" y="3990414"/>
                  <a:pt x="62865" y="3977293"/>
                  <a:pt x="55418" y="3962400"/>
                </a:cubicBezTo>
                <a:cubicBezTo>
                  <a:pt x="48887" y="3949338"/>
                  <a:pt x="45575" y="3934879"/>
                  <a:pt x="41563" y="3920837"/>
                </a:cubicBezTo>
                <a:cubicBezTo>
                  <a:pt x="36332" y="3902528"/>
                  <a:pt x="33180" y="3883657"/>
                  <a:pt x="27709" y="3865419"/>
                </a:cubicBezTo>
                <a:cubicBezTo>
                  <a:pt x="19316" y="3837443"/>
                  <a:pt x="0" y="3782291"/>
                  <a:pt x="0" y="3782291"/>
                </a:cubicBezTo>
                <a:cubicBezTo>
                  <a:pt x="3271" y="3749582"/>
                  <a:pt x="11310" y="3623669"/>
                  <a:pt x="27709" y="3574473"/>
                </a:cubicBezTo>
                <a:cubicBezTo>
                  <a:pt x="34240" y="3554880"/>
                  <a:pt x="47282" y="3538038"/>
                  <a:pt x="55418" y="3519055"/>
                </a:cubicBezTo>
                <a:cubicBezTo>
                  <a:pt x="89834" y="3438752"/>
                  <a:pt x="43733" y="3515800"/>
                  <a:pt x="96982" y="3435928"/>
                </a:cubicBezTo>
                <a:cubicBezTo>
                  <a:pt x="101600" y="3422073"/>
                  <a:pt x="106824" y="3408406"/>
                  <a:pt x="110836" y="3394364"/>
                </a:cubicBezTo>
                <a:cubicBezTo>
                  <a:pt x="116067" y="3376055"/>
                  <a:pt x="116176" y="3355977"/>
                  <a:pt x="124691" y="3338946"/>
                </a:cubicBezTo>
                <a:cubicBezTo>
                  <a:pt x="135017" y="3318293"/>
                  <a:pt x="154016" y="3303109"/>
                  <a:pt x="166254" y="3283528"/>
                </a:cubicBezTo>
                <a:cubicBezTo>
                  <a:pt x="177200" y="3266014"/>
                  <a:pt x="185575" y="3246982"/>
                  <a:pt x="193963" y="3228109"/>
                </a:cubicBezTo>
                <a:cubicBezTo>
                  <a:pt x="223650" y="3161315"/>
                  <a:pt x="215280" y="3163098"/>
                  <a:pt x="249382" y="3103419"/>
                </a:cubicBezTo>
                <a:cubicBezTo>
                  <a:pt x="257643" y="3088962"/>
                  <a:pt x="268830" y="3076312"/>
                  <a:pt x="277091" y="3061855"/>
                </a:cubicBezTo>
                <a:cubicBezTo>
                  <a:pt x="287338" y="3043923"/>
                  <a:pt x="290196" y="3021041"/>
                  <a:pt x="304800" y="3006437"/>
                </a:cubicBezTo>
                <a:cubicBezTo>
                  <a:pt x="315126" y="2996110"/>
                  <a:pt x="332509" y="2997200"/>
                  <a:pt x="346363" y="2992582"/>
                </a:cubicBezTo>
                <a:cubicBezTo>
                  <a:pt x="360218" y="2969491"/>
                  <a:pt x="373655" y="2946144"/>
                  <a:pt x="387927" y="2923309"/>
                </a:cubicBezTo>
                <a:cubicBezTo>
                  <a:pt x="396752" y="2909189"/>
                  <a:pt x="409077" y="2897051"/>
                  <a:pt x="415636" y="2881746"/>
                </a:cubicBezTo>
                <a:cubicBezTo>
                  <a:pt x="469317" y="2756492"/>
                  <a:pt x="387633" y="2889115"/>
                  <a:pt x="457200" y="2784764"/>
                </a:cubicBezTo>
                <a:cubicBezTo>
                  <a:pt x="472514" y="2738819"/>
                  <a:pt x="471054" y="2757804"/>
                  <a:pt x="471054" y="27293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5462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  <p:sp>
        <p:nvSpPr>
          <p:cNvPr id="47" name="Ellipse 46"/>
          <p:cNvSpPr/>
          <p:nvPr/>
        </p:nvSpPr>
        <p:spPr>
          <a:xfrm>
            <a:off x="971600" y="968796"/>
            <a:ext cx="1807778" cy="2656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Forme libre 49"/>
          <p:cNvSpPr/>
          <p:nvPr/>
        </p:nvSpPr>
        <p:spPr>
          <a:xfrm>
            <a:off x="1011382" y="1177636"/>
            <a:ext cx="6234545" cy="5098473"/>
          </a:xfrm>
          <a:custGeom>
            <a:avLst/>
            <a:gdLst>
              <a:gd name="connsiteX0" fmla="*/ 526473 w 6234545"/>
              <a:gd name="connsiteY0" fmla="*/ 2701637 h 5098473"/>
              <a:gd name="connsiteX1" fmla="*/ 665018 w 6234545"/>
              <a:gd name="connsiteY1" fmla="*/ 2687782 h 5098473"/>
              <a:gd name="connsiteX2" fmla="*/ 706582 w 6234545"/>
              <a:gd name="connsiteY2" fmla="*/ 2660073 h 5098473"/>
              <a:gd name="connsiteX3" fmla="*/ 748145 w 6234545"/>
              <a:gd name="connsiteY3" fmla="*/ 2646219 h 5098473"/>
              <a:gd name="connsiteX4" fmla="*/ 817418 w 6234545"/>
              <a:gd name="connsiteY4" fmla="*/ 2590800 h 5098473"/>
              <a:gd name="connsiteX5" fmla="*/ 1149927 w 6234545"/>
              <a:gd name="connsiteY5" fmla="*/ 2549237 h 5098473"/>
              <a:gd name="connsiteX6" fmla="*/ 1191491 w 6234545"/>
              <a:gd name="connsiteY6" fmla="*/ 2535382 h 5098473"/>
              <a:gd name="connsiteX7" fmla="*/ 1274618 w 6234545"/>
              <a:gd name="connsiteY7" fmla="*/ 2479964 h 5098473"/>
              <a:gd name="connsiteX8" fmla="*/ 1371600 w 6234545"/>
              <a:gd name="connsiteY8" fmla="*/ 2452255 h 5098473"/>
              <a:gd name="connsiteX9" fmla="*/ 1468582 w 6234545"/>
              <a:gd name="connsiteY9" fmla="*/ 2410691 h 5098473"/>
              <a:gd name="connsiteX10" fmla="*/ 1524000 w 6234545"/>
              <a:gd name="connsiteY10" fmla="*/ 2369128 h 5098473"/>
              <a:gd name="connsiteX11" fmla="*/ 1593273 w 6234545"/>
              <a:gd name="connsiteY11" fmla="*/ 2313709 h 5098473"/>
              <a:gd name="connsiteX12" fmla="*/ 1634836 w 6234545"/>
              <a:gd name="connsiteY12" fmla="*/ 2272146 h 5098473"/>
              <a:gd name="connsiteX13" fmla="*/ 1676400 w 6234545"/>
              <a:gd name="connsiteY13" fmla="*/ 2258291 h 5098473"/>
              <a:gd name="connsiteX14" fmla="*/ 1773382 w 6234545"/>
              <a:gd name="connsiteY14" fmla="*/ 2147455 h 5098473"/>
              <a:gd name="connsiteX15" fmla="*/ 1814945 w 6234545"/>
              <a:gd name="connsiteY15" fmla="*/ 2119746 h 5098473"/>
              <a:gd name="connsiteX16" fmla="*/ 1870363 w 6234545"/>
              <a:gd name="connsiteY16" fmla="*/ 2036619 h 5098473"/>
              <a:gd name="connsiteX17" fmla="*/ 1884218 w 6234545"/>
              <a:gd name="connsiteY17" fmla="*/ 1995055 h 5098473"/>
              <a:gd name="connsiteX18" fmla="*/ 1911927 w 6234545"/>
              <a:gd name="connsiteY18" fmla="*/ 1953491 h 5098473"/>
              <a:gd name="connsiteX19" fmla="*/ 1925782 w 6234545"/>
              <a:gd name="connsiteY19" fmla="*/ 1870364 h 5098473"/>
              <a:gd name="connsiteX20" fmla="*/ 1953491 w 6234545"/>
              <a:gd name="connsiteY20" fmla="*/ 1787237 h 5098473"/>
              <a:gd name="connsiteX21" fmla="*/ 1981200 w 6234545"/>
              <a:gd name="connsiteY21" fmla="*/ 1648691 h 5098473"/>
              <a:gd name="connsiteX22" fmla="*/ 1995054 w 6234545"/>
              <a:gd name="connsiteY22" fmla="*/ 1607128 h 5098473"/>
              <a:gd name="connsiteX23" fmla="*/ 2008909 w 6234545"/>
              <a:gd name="connsiteY23" fmla="*/ 1551709 h 5098473"/>
              <a:gd name="connsiteX24" fmla="*/ 2036618 w 6234545"/>
              <a:gd name="connsiteY24" fmla="*/ 1468582 h 5098473"/>
              <a:gd name="connsiteX25" fmla="*/ 2078182 w 6234545"/>
              <a:gd name="connsiteY25" fmla="*/ 1357746 h 5098473"/>
              <a:gd name="connsiteX26" fmla="*/ 2119745 w 6234545"/>
              <a:gd name="connsiteY26" fmla="*/ 1219200 h 5098473"/>
              <a:gd name="connsiteX27" fmla="*/ 2133600 w 6234545"/>
              <a:gd name="connsiteY27" fmla="*/ 1136073 h 5098473"/>
              <a:gd name="connsiteX28" fmla="*/ 2161309 w 6234545"/>
              <a:gd name="connsiteY28" fmla="*/ 1080655 h 5098473"/>
              <a:gd name="connsiteX29" fmla="*/ 2189018 w 6234545"/>
              <a:gd name="connsiteY29" fmla="*/ 1011382 h 5098473"/>
              <a:gd name="connsiteX30" fmla="*/ 2230582 w 6234545"/>
              <a:gd name="connsiteY30" fmla="*/ 955964 h 5098473"/>
              <a:gd name="connsiteX31" fmla="*/ 2258291 w 6234545"/>
              <a:gd name="connsiteY31" fmla="*/ 886691 h 5098473"/>
              <a:gd name="connsiteX32" fmla="*/ 2299854 w 6234545"/>
              <a:gd name="connsiteY32" fmla="*/ 817419 h 5098473"/>
              <a:gd name="connsiteX33" fmla="*/ 2313709 w 6234545"/>
              <a:gd name="connsiteY33" fmla="*/ 775855 h 5098473"/>
              <a:gd name="connsiteX34" fmla="*/ 2369127 w 6234545"/>
              <a:gd name="connsiteY34" fmla="*/ 692728 h 5098473"/>
              <a:gd name="connsiteX35" fmla="*/ 2466109 w 6234545"/>
              <a:gd name="connsiteY35" fmla="*/ 540328 h 5098473"/>
              <a:gd name="connsiteX36" fmla="*/ 2493818 w 6234545"/>
              <a:gd name="connsiteY36" fmla="*/ 498764 h 5098473"/>
              <a:gd name="connsiteX37" fmla="*/ 2535382 w 6234545"/>
              <a:gd name="connsiteY37" fmla="*/ 401782 h 5098473"/>
              <a:gd name="connsiteX38" fmla="*/ 2549236 w 6234545"/>
              <a:gd name="connsiteY38" fmla="*/ 360219 h 5098473"/>
              <a:gd name="connsiteX39" fmla="*/ 2576945 w 6234545"/>
              <a:gd name="connsiteY39" fmla="*/ 332509 h 5098473"/>
              <a:gd name="connsiteX40" fmla="*/ 2632363 w 6234545"/>
              <a:gd name="connsiteY40" fmla="*/ 249382 h 5098473"/>
              <a:gd name="connsiteX41" fmla="*/ 2687782 w 6234545"/>
              <a:gd name="connsiteY41" fmla="*/ 207819 h 5098473"/>
              <a:gd name="connsiteX42" fmla="*/ 2812473 w 6234545"/>
              <a:gd name="connsiteY42" fmla="*/ 69273 h 5098473"/>
              <a:gd name="connsiteX43" fmla="*/ 2951018 w 6234545"/>
              <a:gd name="connsiteY43" fmla="*/ 13855 h 5098473"/>
              <a:gd name="connsiteX44" fmla="*/ 3048000 w 6234545"/>
              <a:gd name="connsiteY44" fmla="*/ 0 h 5098473"/>
              <a:gd name="connsiteX45" fmla="*/ 3879273 w 6234545"/>
              <a:gd name="connsiteY45" fmla="*/ 13855 h 5098473"/>
              <a:gd name="connsiteX46" fmla="*/ 3920836 w 6234545"/>
              <a:gd name="connsiteY46" fmla="*/ 41564 h 5098473"/>
              <a:gd name="connsiteX47" fmla="*/ 3976254 w 6234545"/>
              <a:gd name="connsiteY47" fmla="*/ 55419 h 5098473"/>
              <a:gd name="connsiteX48" fmla="*/ 4045527 w 6234545"/>
              <a:gd name="connsiteY48" fmla="*/ 83128 h 5098473"/>
              <a:gd name="connsiteX49" fmla="*/ 4128654 w 6234545"/>
              <a:gd name="connsiteY49" fmla="*/ 110837 h 5098473"/>
              <a:gd name="connsiteX50" fmla="*/ 4322618 w 6234545"/>
              <a:gd name="connsiteY50" fmla="*/ 138546 h 5098473"/>
              <a:gd name="connsiteX51" fmla="*/ 4378036 w 6234545"/>
              <a:gd name="connsiteY51" fmla="*/ 166255 h 5098473"/>
              <a:gd name="connsiteX52" fmla="*/ 4502727 w 6234545"/>
              <a:gd name="connsiteY52" fmla="*/ 207819 h 5098473"/>
              <a:gd name="connsiteX53" fmla="*/ 4558145 w 6234545"/>
              <a:gd name="connsiteY53" fmla="*/ 235528 h 5098473"/>
              <a:gd name="connsiteX54" fmla="*/ 4641273 w 6234545"/>
              <a:gd name="connsiteY54" fmla="*/ 263237 h 5098473"/>
              <a:gd name="connsiteX55" fmla="*/ 4682836 w 6234545"/>
              <a:gd name="connsiteY55" fmla="*/ 290946 h 5098473"/>
              <a:gd name="connsiteX56" fmla="*/ 4724400 w 6234545"/>
              <a:gd name="connsiteY56" fmla="*/ 304800 h 5098473"/>
              <a:gd name="connsiteX57" fmla="*/ 4862945 w 6234545"/>
              <a:gd name="connsiteY57" fmla="*/ 360219 h 5098473"/>
              <a:gd name="connsiteX58" fmla="*/ 4862945 w 6234545"/>
              <a:gd name="connsiteY58" fmla="*/ 360219 h 5098473"/>
              <a:gd name="connsiteX59" fmla="*/ 4932218 w 6234545"/>
              <a:gd name="connsiteY59" fmla="*/ 401782 h 5098473"/>
              <a:gd name="connsiteX60" fmla="*/ 5015345 w 6234545"/>
              <a:gd name="connsiteY60" fmla="*/ 429491 h 5098473"/>
              <a:gd name="connsiteX61" fmla="*/ 5070763 w 6234545"/>
              <a:gd name="connsiteY61" fmla="*/ 457200 h 5098473"/>
              <a:gd name="connsiteX62" fmla="*/ 5140036 w 6234545"/>
              <a:gd name="connsiteY62" fmla="*/ 484909 h 5098473"/>
              <a:gd name="connsiteX63" fmla="*/ 5195454 w 6234545"/>
              <a:gd name="connsiteY63" fmla="*/ 512619 h 5098473"/>
              <a:gd name="connsiteX64" fmla="*/ 5264727 w 6234545"/>
              <a:gd name="connsiteY64" fmla="*/ 540328 h 5098473"/>
              <a:gd name="connsiteX65" fmla="*/ 5347854 w 6234545"/>
              <a:gd name="connsiteY65" fmla="*/ 581891 h 5098473"/>
              <a:gd name="connsiteX66" fmla="*/ 5417127 w 6234545"/>
              <a:gd name="connsiteY66" fmla="*/ 665019 h 5098473"/>
              <a:gd name="connsiteX67" fmla="*/ 5500254 w 6234545"/>
              <a:gd name="connsiteY67" fmla="*/ 803564 h 5098473"/>
              <a:gd name="connsiteX68" fmla="*/ 5514109 w 6234545"/>
              <a:gd name="connsiteY68" fmla="*/ 845128 h 5098473"/>
              <a:gd name="connsiteX69" fmla="*/ 5555673 w 6234545"/>
              <a:gd name="connsiteY69" fmla="*/ 886691 h 5098473"/>
              <a:gd name="connsiteX70" fmla="*/ 5583382 w 6234545"/>
              <a:gd name="connsiteY70" fmla="*/ 928255 h 5098473"/>
              <a:gd name="connsiteX71" fmla="*/ 5680363 w 6234545"/>
              <a:gd name="connsiteY71" fmla="*/ 1025237 h 5098473"/>
              <a:gd name="connsiteX72" fmla="*/ 5708073 w 6234545"/>
              <a:gd name="connsiteY72" fmla="*/ 1066800 h 5098473"/>
              <a:gd name="connsiteX73" fmla="*/ 5763491 w 6234545"/>
              <a:gd name="connsiteY73" fmla="*/ 1177637 h 5098473"/>
              <a:gd name="connsiteX74" fmla="*/ 5874327 w 6234545"/>
              <a:gd name="connsiteY74" fmla="*/ 1343891 h 5098473"/>
              <a:gd name="connsiteX75" fmla="*/ 5902036 w 6234545"/>
              <a:gd name="connsiteY75" fmla="*/ 1385455 h 5098473"/>
              <a:gd name="connsiteX76" fmla="*/ 5943600 w 6234545"/>
              <a:gd name="connsiteY76" fmla="*/ 1440873 h 5098473"/>
              <a:gd name="connsiteX77" fmla="*/ 6026727 w 6234545"/>
              <a:gd name="connsiteY77" fmla="*/ 1593273 h 5098473"/>
              <a:gd name="connsiteX78" fmla="*/ 6096000 w 6234545"/>
              <a:gd name="connsiteY78" fmla="*/ 1731819 h 5098473"/>
              <a:gd name="connsiteX79" fmla="*/ 6123709 w 6234545"/>
              <a:gd name="connsiteY79" fmla="*/ 1773382 h 5098473"/>
              <a:gd name="connsiteX80" fmla="*/ 6137563 w 6234545"/>
              <a:gd name="connsiteY80" fmla="*/ 1870364 h 5098473"/>
              <a:gd name="connsiteX81" fmla="*/ 6151418 w 6234545"/>
              <a:gd name="connsiteY81" fmla="*/ 1925782 h 5098473"/>
              <a:gd name="connsiteX82" fmla="*/ 6165273 w 6234545"/>
              <a:gd name="connsiteY82" fmla="*/ 2022764 h 5098473"/>
              <a:gd name="connsiteX83" fmla="*/ 6179127 w 6234545"/>
              <a:gd name="connsiteY83" fmla="*/ 2064328 h 5098473"/>
              <a:gd name="connsiteX84" fmla="*/ 6192982 w 6234545"/>
              <a:gd name="connsiteY84" fmla="*/ 2119746 h 5098473"/>
              <a:gd name="connsiteX85" fmla="*/ 6206836 w 6234545"/>
              <a:gd name="connsiteY85" fmla="*/ 2230582 h 5098473"/>
              <a:gd name="connsiteX86" fmla="*/ 6234545 w 6234545"/>
              <a:gd name="connsiteY86" fmla="*/ 2369128 h 5098473"/>
              <a:gd name="connsiteX87" fmla="*/ 6206836 w 6234545"/>
              <a:gd name="connsiteY87" fmla="*/ 3158837 h 5098473"/>
              <a:gd name="connsiteX88" fmla="*/ 6192982 w 6234545"/>
              <a:gd name="connsiteY88" fmla="*/ 3297382 h 5098473"/>
              <a:gd name="connsiteX89" fmla="*/ 6137563 w 6234545"/>
              <a:gd name="connsiteY89" fmla="*/ 3449782 h 5098473"/>
              <a:gd name="connsiteX90" fmla="*/ 6123709 w 6234545"/>
              <a:gd name="connsiteY90" fmla="*/ 3519055 h 5098473"/>
              <a:gd name="connsiteX91" fmla="*/ 6068291 w 6234545"/>
              <a:gd name="connsiteY91" fmla="*/ 3657600 h 5098473"/>
              <a:gd name="connsiteX92" fmla="*/ 6026727 w 6234545"/>
              <a:gd name="connsiteY92" fmla="*/ 3796146 h 5098473"/>
              <a:gd name="connsiteX93" fmla="*/ 5999018 w 6234545"/>
              <a:gd name="connsiteY93" fmla="*/ 3879273 h 5098473"/>
              <a:gd name="connsiteX94" fmla="*/ 5971309 w 6234545"/>
              <a:gd name="connsiteY94" fmla="*/ 3920837 h 5098473"/>
              <a:gd name="connsiteX95" fmla="*/ 5943600 w 6234545"/>
              <a:gd name="connsiteY95" fmla="*/ 4003964 h 5098473"/>
              <a:gd name="connsiteX96" fmla="*/ 5915891 w 6234545"/>
              <a:gd name="connsiteY96" fmla="*/ 4059382 h 5098473"/>
              <a:gd name="connsiteX97" fmla="*/ 5888182 w 6234545"/>
              <a:gd name="connsiteY97" fmla="*/ 4128655 h 5098473"/>
              <a:gd name="connsiteX98" fmla="*/ 5846618 w 6234545"/>
              <a:gd name="connsiteY98" fmla="*/ 4184073 h 5098473"/>
              <a:gd name="connsiteX99" fmla="*/ 5818909 w 6234545"/>
              <a:gd name="connsiteY99" fmla="*/ 4253346 h 5098473"/>
              <a:gd name="connsiteX100" fmla="*/ 5777345 w 6234545"/>
              <a:gd name="connsiteY100" fmla="*/ 4322619 h 5098473"/>
              <a:gd name="connsiteX101" fmla="*/ 5749636 w 6234545"/>
              <a:gd name="connsiteY101" fmla="*/ 4378037 h 5098473"/>
              <a:gd name="connsiteX102" fmla="*/ 5680363 w 6234545"/>
              <a:gd name="connsiteY102" fmla="*/ 4461164 h 5098473"/>
              <a:gd name="connsiteX103" fmla="*/ 5624945 w 6234545"/>
              <a:gd name="connsiteY103" fmla="*/ 4544291 h 5098473"/>
              <a:gd name="connsiteX104" fmla="*/ 5555673 w 6234545"/>
              <a:gd name="connsiteY104" fmla="*/ 4627419 h 5098473"/>
              <a:gd name="connsiteX105" fmla="*/ 5472545 w 6234545"/>
              <a:gd name="connsiteY105" fmla="*/ 4696691 h 5098473"/>
              <a:gd name="connsiteX106" fmla="*/ 5278582 w 6234545"/>
              <a:gd name="connsiteY106" fmla="*/ 4807528 h 5098473"/>
              <a:gd name="connsiteX107" fmla="*/ 5237018 w 6234545"/>
              <a:gd name="connsiteY107" fmla="*/ 4821382 h 5098473"/>
              <a:gd name="connsiteX108" fmla="*/ 5140036 w 6234545"/>
              <a:gd name="connsiteY108" fmla="*/ 4876800 h 5098473"/>
              <a:gd name="connsiteX109" fmla="*/ 5098473 w 6234545"/>
              <a:gd name="connsiteY109" fmla="*/ 4890655 h 5098473"/>
              <a:gd name="connsiteX110" fmla="*/ 5043054 w 6234545"/>
              <a:gd name="connsiteY110" fmla="*/ 4918364 h 5098473"/>
              <a:gd name="connsiteX111" fmla="*/ 5001491 w 6234545"/>
              <a:gd name="connsiteY111" fmla="*/ 4932219 h 5098473"/>
              <a:gd name="connsiteX112" fmla="*/ 4876800 w 6234545"/>
              <a:gd name="connsiteY112" fmla="*/ 4973782 h 5098473"/>
              <a:gd name="connsiteX113" fmla="*/ 4765963 w 6234545"/>
              <a:gd name="connsiteY113" fmla="*/ 5001491 h 5098473"/>
              <a:gd name="connsiteX114" fmla="*/ 4003963 w 6234545"/>
              <a:gd name="connsiteY114" fmla="*/ 5015346 h 5098473"/>
              <a:gd name="connsiteX115" fmla="*/ 3754582 w 6234545"/>
              <a:gd name="connsiteY115" fmla="*/ 5043055 h 5098473"/>
              <a:gd name="connsiteX116" fmla="*/ 3671454 w 6234545"/>
              <a:gd name="connsiteY116" fmla="*/ 5056909 h 5098473"/>
              <a:gd name="connsiteX117" fmla="*/ 3505200 w 6234545"/>
              <a:gd name="connsiteY117" fmla="*/ 5070764 h 5098473"/>
              <a:gd name="connsiteX118" fmla="*/ 3408218 w 6234545"/>
              <a:gd name="connsiteY118" fmla="*/ 5084619 h 5098473"/>
              <a:gd name="connsiteX119" fmla="*/ 3297382 w 6234545"/>
              <a:gd name="connsiteY119" fmla="*/ 5098473 h 5098473"/>
              <a:gd name="connsiteX120" fmla="*/ 2646218 w 6234545"/>
              <a:gd name="connsiteY120" fmla="*/ 5084619 h 5098473"/>
              <a:gd name="connsiteX121" fmla="*/ 2590800 w 6234545"/>
              <a:gd name="connsiteY121" fmla="*/ 5070764 h 5098473"/>
              <a:gd name="connsiteX122" fmla="*/ 2493818 w 6234545"/>
              <a:gd name="connsiteY122" fmla="*/ 5043055 h 5098473"/>
              <a:gd name="connsiteX123" fmla="*/ 2410691 w 6234545"/>
              <a:gd name="connsiteY123" fmla="*/ 5015346 h 5098473"/>
              <a:gd name="connsiteX124" fmla="*/ 2355273 w 6234545"/>
              <a:gd name="connsiteY124" fmla="*/ 5001491 h 5098473"/>
              <a:gd name="connsiteX125" fmla="*/ 2272145 w 6234545"/>
              <a:gd name="connsiteY125" fmla="*/ 4932219 h 5098473"/>
              <a:gd name="connsiteX126" fmla="*/ 2147454 w 6234545"/>
              <a:gd name="connsiteY126" fmla="*/ 4890655 h 5098473"/>
              <a:gd name="connsiteX127" fmla="*/ 2050473 w 6234545"/>
              <a:gd name="connsiteY127" fmla="*/ 4849091 h 5098473"/>
              <a:gd name="connsiteX128" fmla="*/ 1925782 w 6234545"/>
              <a:gd name="connsiteY128" fmla="*/ 4807528 h 5098473"/>
              <a:gd name="connsiteX129" fmla="*/ 1898073 w 6234545"/>
              <a:gd name="connsiteY129" fmla="*/ 4765964 h 5098473"/>
              <a:gd name="connsiteX130" fmla="*/ 1856509 w 6234545"/>
              <a:gd name="connsiteY130" fmla="*/ 4752109 h 5098473"/>
              <a:gd name="connsiteX131" fmla="*/ 1814945 w 6234545"/>
              <a:gd name="connsiteY131" fmla="*/ 4724400 h 5098473"/>
              <a:gd name="connsiteX132" fmla="*/ 1773382 w 6234545"/>
              <a:gd name="connsiteY132" fmla="*/ 4710546 h 5098473"/>
              <a:gd name="connsiteX133" fmla="*/ 1704109 w 6234545"/>
              <a:gd name="connsiteY133" fmla="*/ 4682837 h 5098473"/>
              <a:gd name="connsiteX134" fmla="*/ 1662545 w 6234545"/>
              <a:gd name="connsiteY134" fmla="*/ 4668982 h 5098473"/>
              <a:gd name="connsiteX135" fmla="*/ 1620982 w 6234545"/>
              <a:gd name="connsiteY135" fmla="*/ 4641273 h 5098473"/>
              <a:gd name="connsiteX136" fmla="*/ 1524000 w 6234545"/>
              <a:gd name="connsiteY136" fmla="*/ 4668982 h 5098473"/>
              <a:gd name="connsiteX137" fmla="*/ 1482436 w 6234545"/>
              <a:gd name="connsiteY137" fmla="*/ 4641273 h 5098473"/>
              <a:gd name="connsiteX138" fmla="*/ 1440873 w 6234545"/>
              <a:gd name="connsiteY138" fmla="*/ 4627419 h 5098473"/>
              <a:gd name="connsiteX139" fmla="*/ 1219200 w 6234545"/>
              <a:gd name="connsiteY139" fmla="*/ 4613564 h 5098473"/>
              <a:gd name="connsiteX140" fmla="*/ 1066800 w 6234545"/>
              <a:gd name="connsiteY140" fmla="*/ 4599709 h 5098473"/>
              <a:gd name="connsiteX141" fmla="*/ 1011382 w 6234545"/>
              <a:gd name="connsiteY141" fmla="*/ 4585855 h 5098473"/>
              <a:gd name="connsiteX142" fmla="*/ 928254 w 6234545"/>
              <a:gd name="connsiteY142" fmla="*/ 4558146 h 5098473"/>
              <a:gd name="connsiteX143" fmla="*/ 803563 w 6234545"/>
              <a:gd name="connsiteY143" fmla="*/ 4544291 h 5098473"/>
              <a:gd name="connsiteX144" fmla="*/ 762000 w 6234545"/>
              <a:gd name="connsiteY144" fmla="*/ 4530437 h 5098473"/>
              <a:gd name="connsiteX145" fmla="*/ 665018 w 6234545"/>
              <a:gd name="connsiteY145" fmla="*/ 4502728 h 5098473"/>
              <a:gd name="connsiteX146" fmla="*/ 623454 w 6234545"/>
              <a:gd name="connsiteY146" fmla="*/ 4475019 h 5098473"/>
              <a:gd name="connsiteX147" fmla="*/ 568036 w 6234545"/>
              <a:gd name="connsiteY147" fmla="*/ 4447309 h 5098473"/>
              <a:gd name="connsiteX148" fmla="*/ 512618 w 6234545"/>
              <a:gd name="connsiteY148" fmla="*/ 4405746 h 5098473"/>
              <a:gd name="connsiteX149" fmla="*/ 443345 w 6234545"/>
              <a:gd name="connsiteY149" fmla="*/ 4391891 h 5098473"/>
              <a:gd name="connsiteX150" fmla="*/ 401782 w 6234545"/>
              <a:gd name="connsiteY150" fmla="*/ 4378037 h 5098473"/>
              <a:gd name="connsiteX151" fmla="*/ 360218 w 6234545"/>
              <a:gd name="connsiteY151" fmla="*/ 4322619 h 5098473"/>
              <a:gd name="connsiteX152" fmla="*/ 277091 w 6234545"/>
              <a:gd name="connsiteY152" fmla="*/ 4253346 h 5098473"/>
              <a:gd name="connsiteX153" fmla="*/ 207818 w 6234545"/>
              <a:gd name="connsiteY153" fmla="*/ 4128655 h 5098473"/>
              <a:gd name="connsiteX154" fmla="*/ 152400 w 6234545"/>
              <a:gd name="connsiteY154" fmla="*/ 4100946 h 5098473"/>
              <a:gd name="connsiteX155" fmla="*/ 83127 w 6234545"/>
              <a:gd name="connsiteY155" fmla="*/ 4003964 h 5098473"/>
              <a:gd name="connsiteX156" fmla="*/ 55418 w 6234545"/>
              <a:gd name="connsiteY156" fmla="*/ 3962400 h 5098473"/>
              <a:gd name="connsiteX157" fmla="*/ 41563 w 6234545"/>
              <a:gd name="connsiteY157" fmla="*/ 3920837 h 5098473"/>
              <a:gd name="connsiteX158" fmla="*/ 27709 w 6234545"/>
              <a:gd name="connsiteY158" fmla="*/ 3865419 h 5098473"/>
              <a:gd name="connsiteX159" fmla="*/ 0 w 6234545"/>
              <a:gd name="connsiteY159" fmla="*/ 3782291 h 5098473"/>
              <a:gd name="connsiteX160" fmla="*/ 27709 w 6234545"/>
              <a:gd name="connsiteY160" fmla="*/ 3574473 h 5098473"/>
              <a:gd name="connsiteX161" fmla="*/ 55418 w 6234545"/>
              <a:gd name="connsiteY161" fmla="*/ 3519055 h 5098473"/>
              <a:gd name="connsiteX162" fmla="*/ 96982 w 6234545"/>
              <a:gd name="connsiteY162" fmla="*/ 3435928 h 5098473"/>
              <a:gd name="connsiteX163" fmla="*/ 110836 w 6234545"/>
              <a:gd name="connsiteY163" fmla="*/ 3394364 h 5098473"/>
              <a:gd name="connsiteX164" fmla="*/ 124691 w 6234545"/>
              <a:gd name="connsiteY164" fmla="*/ 3338946 h 5098473"/>
              <a:gd name="connsiteX165" fmla="*/ 166254 w 6234545"/>
              <a:gd name="connsiteY165" fmla="*/ 3283528 h 5098473"/>
              <a:gd name="connsiteX166" fmla="*/ 193963 w 6234545"/>
              <a:gd name="connsiteY166" fmla="*/ 3228109 h 5098473"/>
              <a:gd name="connsiteX167" fmla="*/ 249382 w 6234545"/>
              <a:gd name="connsiteY167" fmla="*/ 3103419 h 5098473"/>
              <a:gd name="connsiteX168" fmla="*/ 277091 w 6234545"/>
              <a:gd name="connsiteY168" fmla="*/ 3061855 h 5098473"/>
              <a:gd name="connsiteX169" fmla="*/ 304800 w 6234545"/>
              <a:gd name="connsiteY169" fmla="*/ 3006437 h 5098473"/>
              <a:gd name="connsiteX170" fmla="*/ 346363 w 6234545"/>
              <a:gd name="connsiteY170" fmla="*/ 2992582 h 5098473"/>
              <a:gd name="connsiteX171" fmla="*/ 387927 w 6234545"/>
              <a:gd name="connsiteY171" fmla="*/ 2923309 h 5098473"/>
              <a:gd name="connsiteX172" fmla="*/ 415636 w 6234545"/>
              <a:gd name="connsiteY172" fmla="*/ 2881746 h 5098473"/>
              <a:gd name="connsiteX173" fmla="*/ 457200 w 6234545"/>
              <a:gd name="connsiteY173" fmla="*/ 2784764 h 5098473"/>
              <a:gd name="connsiteX174" fmla="*/ 471054 w 6234545"/>
              <a:gd name="connsiteY174" fmla="*/ 2729346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234545" h="5098473">
                <a:moveTo>
                  <a:pt x="526473" y="2701637"/>
                </a:moveTo>
                <a:cubicBezTo>
                  <a:pt x="572655" y="2697019"/>
                  <a:pt x="619795" y="2698218"/>
                  <a:pt x="665018" y="2687782"/>
                </a:cubicBezTo>
                <a:cubicBezTo>
                  <a:pt x="681243" y="2684038"/>
                  <a:pt x="691689" y="2667520"/>
                  <a:pt x="706582" y="2660073"/>
                </a:cubicBezTo>
                <a:cubicBezTo>
                  <a:pt x="719644" y="2653542"/>
                  <a:pt x="734291" y="2650837"/>
                  <a:pt x="748145" y="2646219"/>
                </a:cubicBezTo>
                <a:cubicBezTo>
                  <a:pt x="771177" y="2623186"/>
                  <a:pt x="785956" y="2604783"/>
                  <a:pt x="817418" y="2590800"/>
                </a:cubicBezTo>
                <a:cubicBezTo>
                  <a:pt x="933212" y="2539336"/>
                  <a:pt x="1003405" y="2557377"/>
                  <a:pt x="1149927" y="2549237"/>
                </a:cubicBezTo>
                <a:cubicBezTo>
                  <a:pt x="1163782" y="2544619"/>
                  <a:pt x="1178725" y="2542474"/>
                  <a:pt x="1191491" y="2535382"/>
                </a:cubicBezTo>
                <a:cubicBezTo>
                  <a:pt x="1220602" y="2519209"/>
                  <a:pt x="1242310" y="2488041"/>
                  <a:pt x="1274618" y="2479964"/>
                </a:cubicBezTo>
                <a:cubicBezTo>
                  <a:pt x="1302732" y="2472935"/>
                  <a:pt x="1343779" y="2464178"/>
                  <a:pt x="1371600" y="2452255"/>
                </a:cubicBezTo>
                <a:cubicBezTo>
                  <a:pt x="1491454" y="2400890"/>
                  <a:pt x="1371098" y="2443187"/>
                  <a:pt x="1468582" y="2410691"/>
                </a:cubicBezTo>
                <a:cubicBezTo>
                  <a:pt x="1487055" y="2396837"/>
                  <a:pt x="1507672" y="2385456"/>
                  <a:pt x="1524000" y="2369128"/>
                </a:cubicBezTo>
                <a:cubicBezTo>
                  <a:pt x="1586669" y="2306459"/>
                  <a:pt x="1512356" y="2340682"/>
                  <a:pt x="1593273" y="2313709"/>
                </a:cubicBezTo>
                <a:cubicBezTo>
                  <a:pt x="1607127" y="2299855"/>
                  <a:pt x="1618534" y="2283014"/>
                  <a:pt x="1634836" y="2272146"/>
                </a:cubicBezTo>
                <a:cubicBezTo>
                  <a:pt x="1646987" y="2264045"/>
                  <a:pt x="1664717" y="2267053"/>
                  <a:pt x="1676400" y="2258291"/>
                </a:cubicBezTo>
                <a:cubicBezTo>
                  <a:pt x="1856126" y="2123498"/>
                  <a:pt x="1677242" y="2243596"/>
                  <a:pt x="1773382" y="2147455"/>
                </a:cubicBezTo>
                <a:cubicBezTo>
                  <a:pt x="1785156" y="2135681"/>
                  <a:pt x="1801091" y="2128982"/>
                  <a:pt x="1814945" y="2119746"/>
                </a:cubicBezTo>
                <a:cubicBezTo>
                  <a:pt x="1847889" y="2020916"/>
                  <a:pt x="1801176" y="2140400"/>
                  <a:pt x="1870363" y="2036619"/>
                </a:cubicBezTo>
                <a:cubicBezTo>
                  <a:pt x="1878464" y="2024468"/>
                  <a:pt x="1877687" y="2008117"/>
                  <a:pt x="1884218" y="1995055"/>
                </a:cubicBezTo>
                <a:cubicBezTo>
                  <a:pt x="1891665" y="1980162"/>
                  <a:pt x="1902691" y="1967346"/>
                  <a:pt x="1911927" y="1953491"/>
                </a:cubicBezTo>
                <a:cubicBezTo>
                  <a:pt x="1916545" y="1925782"/>
                  <a:pt x="1918969" y="1897616"/>
                  <a:pt x="1925782" y="1870364"/>
                </a:cubicBezTo>
                <a:cubicBezTo>
                  <a:pt x="1932866" y="1842028"/>
                  <a:pt x="1947763" y="1815878"/>
                  <a:pt x="1953491" y="1787237"/>
                </a:cubicBezTo>
                <a:cubicBezTo>
                  <a:pt x="1962727" y="1741055"/>
                  <a:pt x="1966307" y="1693371"/>
                  <a:pt x="1981200" y="1648691"/>
                </a:cubicBezTo>
                <a:cubicBezTo>
                  <a:pt x="1985818" y="1634837"/>
                  <a:pt x="1991042" y="1621170"/>
                  <a:pt x="1995054" y="1607128"/>
                </a:cubicBezTo>
                <a:cubicBezTo>
                  <a:pt x="2000285" y="1588819"/>
                  <a:pt x="2003437" y="1569947"/>
                  <a:pt x="2008909" y="1551709"/>
                </a:cubicBezTo>
                <a:cubicBezTo>
                  <a:pt x="2017302" y="1523733"/>
                  <a:pt x="2030890" y="1497223"/>
                  <a:pt x="2036618" y="1468582"/>
                </a:cubicBezTo>
                <a:cubicBezTo>
                  <a:pt x="2053739" y="1382981"/>
                  <a:pt x="2037411" y="1418902"/>
                  <a:pt x="2078182" y="1357746"/>
                </a:cubicBezTo>
                <a:cubicBezTo>
                  <a:pt x="2122815" y="1089938"/>
                  <a:pt x="2059340" y="1420548"/>
                  <a:pt x="2119745" y="1219200"/>
                </a:cubicBezTo>
                <a:cubicBezTo>
                  <a:pt x="2127817" y="1192293"/>
                  <a:pt x="2125528" y="1162979"/>
                  <a:pt x="2133600" y="1136073"/>
                </a:cubicBezTo>
                <a:cubicBezTo>
                  <a:pt x="2139535" y="1116291"/>
                  <a:pt x="2152921" y="1099528"/>
                  <a:pt x="2161309" y="1080655"/>
                </a:cubicBezTo>
                <a:cubicBezTo>
                  <a:pt x="2171410" y="1057929"/>
                  <a:pt x="2176940" y="1033122"/>
                  <a:pt x="2189018" y="1011382"/>
                </a:cubicBezTo>
                <a:cubicBezTo>
                  <a:pt x="2200232" y="991197"/>
                  <a:pt x="2219368" y="976149"/>
                  <a:pt x="2230582" y="955964"/>
                </a:cubicBezTo>
                <a:cubicBezTo>
                  <a:pt x="2242660" y="934224"/>
                  <a:pt x="2247169" y="908935"/>
                  <a:pt x="2258291" y="886691"/>
                </a:cubicBezTo>
                <a:cubicBezTo>
                  <a:pt x="2270334" y="862606"/>
                  <a:pt x="2287811" y="841504"/>
                  <a:pt x="2299854" y="817419"/>
                </a:cubicBezTo>
                <a:cubicBezTo>
                  <a:pt x="2306385" y="804357"/>
                  <a:pt x="2306617" y="788621"/>
                  <a:pt x="2313709" y="775855"/>
                </a:cubicBezTo>
                <a:cubicBezTo>
                  <a:pt x="2329882" y="746744"/>
                  <a:pt x="2351036" y="720687"/>
                  <a:pt x="2369127" y="692728"/>
                </a:cubicBezTo>
                <a:cubicBezTo>
                  <a:pt x="2401838" y="642174"/>
                  <a:pt x="2433548" y="590979"/>
                  <a:pt x="2466109" y="540328"/>
                </a:cubicBezTo>
                <a:cubicBezTo>
                  <a:pt x="2475113" y="526321"/>
                  <a:pt x="2488552" y="514561"/>
                  <a:pt x="2493818" y="498764"/>
                </a:cubicBezTo>
                <a:cubicBezTo>
                  <a:pt x="2526312" y="401283"/>
                  <a:pt x="2484019" y="521631"/>
                  <a:pt x="2535382" y="401782"/>
                </a:cubicBezTo>
                <a:cubicBezTo>
                  <a:pt x="2541135" y="388359"/>
                  <a:pt x="2541723" y="372742"/>
                  <a:pt x="2549236" y="360219"/>
                </a:cubicBezTo>
                <a:cubicBezTo>
                  <a:pt x="2555956" y="349018"/>
                  <a:pt x="2569108" y="342959"/>
                  <a:pt x="2576945" y="332509"/>
                </a:cubicBezTo>
                <a:cubicBezTo>
                  <a:pt x="2596926" y="305867"/>
                  <a:pt x="2610238" y="274272"/>
                  <a:pt x="2632363" y="249382"/>
                </a:cubicBezTo>
                <a:cubicBezTo>
                  <a:pt x="2647704" y="232124"/>
                  <a:pt x="2669309" y="221673"/>
                  <a:pt x="2687782" y="207819"/>
                </a:cubicBezTo>
                <a:cubicBezTo>
                  <a:pt x="2721045" y="157923"/>
                  <a:pt x="2758094" y="96463"/>
                  <a:pt x="2812473" y="69273"/>
                </a:cubicBezTo>
                <a:cubicBezTo>
                  <a:pt x="2855277" y="47871"/>
                  <a:pt x="2903081" y="20703"/>
                  <a:pt x="2951018" y="13855"/>
                </a:cubicBezTo>
                <a:lnTo>
                  <a:pt x="3048000" y="0"/>
                </a:lnTo>
                <a:cubicBezTo>
                  <a:pt x="3325091" y="4618"/>
                  <a:pt x="3602457" y="673"/>
                  <a:pt x="3879273" y="13855"/>
                </a:cubicBezTo>
                <a:cubicBezTo>
                  <a:pt x="3895905" y="14647"/>
                  <a:pt x="3905531" y="35005"/>
                  <a:pt x="3920836" y="41564"/>
                </a:cubicBezTo>
                <a:cubicBezTo>
                  <a:pt x="3938338" y="49065"/>
                  <a:pt x="3958190" y="49398"/>
                  <a:pt x="3976254" y="55419"/>
                </a:cubicBezTo>
                <a:cubicBezTo>
                  <a:pt x="3999847" y="63284"/>
                  <a:pt x="4022155" y="74629"/>
                  <a:pt x="4045527" y="83128"/>
                </a:cubicBezTo>
                <a:cubicBezTo>
                  <a:pt x="4072976" y="93110"/>
                  <a:pt x="4099672" y="107214"/>
                  <a:pt x="4128654" y="110837"/>
                </a:cubicBezTo>
                <a:cubicBezTo>
                  <a:pt x="4267365" y="128175"/>
                  <a:pt x="4202764" y="118570"/>
                  <a:pt x="4322618" y="138546"/>
                </a:cubicBezTo>
                <a:cubicBezTo>
                  <a:pt x="4341091" y="147782"/>
                  <a:pt x="4358760" y="158841"/>
                  <a:pt x="4378036" y="166255"/>
                </a:cubicBezTo>
                <a:cubicBezTo>
                  <a:pt x="4418928" y="181983"/>
                  <a:pt x="4463540" y="188226"/>
                  <a:pt x="4502727" y="207819"/>
                </a:cubicBezTo>
                <a:cubicBezTo>
                  <a:pt x="4521200" y="217055"/>
                  <a:pt x="4538969" y="227858"/>
                  <a:pt x="4558145" y="235528"/>
                </a:cubicBezTo>
                <a:cubicBezTo>
                  <a:pt x="4585264" y="246376"/>
                  <a:pt x="4616970" y="247035"/>
                  <a:pt x="4641273" y="263237"/>
                </a:cubicBezTo>
                <a:cubicBezTo>
                  <a:pt x="4655127" y="272473"/>
                  <a:pt x="4667943" y="283500"/>
                  <a:pt x="4682836" y="290946"/>
                </a:cubicBezTo>
                <a:cubicBezTo>
                  <a:pt x="4695898" y="297477"/>
                  <a:pt x="4710769" y="299557"/>
                  <a:pt x="4724400" y="304800"/>
                </a:cubicBezTo>
                <a:cubicBezTo>
                  <a:pt x="4770824" y="322655"/>
                  <a:pt x="4816763" y="341746"/>
                  <a:pt x="4862945" y="360219"/>
                </a:cubicBezTo>
                <a:lnTo>
                  <a:pt x="4862945" y="360219"/>
                </a:lnTo>
                <a:cubicBezTo>
                  <a:pt x="4886036" y="374073"/>
                  <a:pt x="4907703" y="390639"/>
                  <a:pt x="4932218" y="401782"/>
                </a:cubicBezTo>
                <a:cubicBezTo>
                  <a:pt x="4958808" y="413868"/>
                  <a:pt x="4988226" y="418643"/>
                  <a:pt x="5015345" y="429491"/>
                </a:cubicBezTo>
                <a:cubicBezTo>
                  <a:pt x="5034521" y="437161"/>
                  <a:pt x="5051890" y="448812"/>
                  <a:pt x="5070763" y="457200"/>
                </a:cubicBezTo>
                <a:cubicBezTo>
                  <a:pt x="5093489" y="467301"/>
                  <a:pt x="5117310" y="474808"/>
                  <a:pt x="5140036" y="484909"/>
                </a:cubicBezTo>
                <a:cubicBezTo>
                  <a:pt x="5158909" y="493297"/>
                  <a:pt x="5176581" y="504231"/>
                  <a:pt x="5195454" y="512619"/>
                </a:cubicBezTo>
                <a:cubicBezTo>
                  <a:pt x="5218180" y="522720"/>
                  <a:pt x="5242483" y="529206"/>
                  <a:pt x="5264727" y="540328"/>
                </a:cubicBezTo>
                <a:cubicBezTo>
                  <a:pt x="5372155" y="594041"/>
                  <a:pt x="5243386" y="547069"/>
                  <a:pt x="5347854" y="581891"/>
                </a:cubicBezTo>
                <a:cubicBezTo>
                  <a:pt x="5392114" y="626151"/>
                  <a:pt x="5386264" y="614867"/>
                  <a:pt x="5417127" y="665019"/>
                </a:cubicBezTo>
                <a:cubicBezTo>
                  <a:pt x="5445353" y="710886"/>
                  <a:pt x="5483223" y="752471"/>
                  <a:pt x="5500254" y="803564"/>
                </a:cubicBezTo>
                <a:cubicBezTo>
                  <a:pt x="5504872" y="817419"/>
                  <a:pt x="5506008" y="832977"/>
                  <a:pt x="5514109" y="845128"/>
                </a:cubicBezTo>
                <a:cubicBezTo>
                  <a:pt x="5524977" y="861430"/>
                  <a:pt x="5543130" y="871639"/>
                  <a:pt x="5555673" y="886691"/>
                </a:cubicBezTo>
                <a:cubicBezTo>
                  <a:pt x="5566333" y="899483"/>
                  <a:pt x="5571608" y="916481"/>
                  <a:pt x="5583382" y="928255"/>
                </a:cubicBezTo>
                <a:cubicBezTo>
                  <a:pt x="5694226" y="1039100"/>
                  <a:pt x="5587993" y="895920"/>
                  <a:pt x="5680363" y="1025237"/>
                </a:cubicBezTo>
                <a:cubicBezTo>
                  <a:pt x="5690041" y="1038786"/>
                  <a:pt x="5700100" y="1052182"/>
                  <a:pt x="5708073" y="1066800"/>
                </a:cubicBezTo>
                <a:cubicBezTo>
                  <a:pt x="5727853" y="1103063"/>
                  <a:pt x="5738707" y="1144592"/>
                  <a:pt x="5763491" y="1177637"/>
                </a:cubicBezTo>
                <a:cubicBezTo>
                  <a:pt x="5923891" y="1391503"/>
                  <a:pt x="5796949" y="1208479"/>
                  <a:pt x="5874327" y="1343891"/>
                </a:cubicBezTo>
                <a:cubicBezTo>
                  <a:pt x="5882588" y="1358348"/>
                  <a:pt x="5892358" y="1371905"/>
                  <a:pt x="5902036" y="1385455"/>
                </a:cubicBezTo>
                <a:cubicBezTo>
                  <a:pt x="5915457" y="1404245"/>
                  <a:pt x="5931965" y="1420928"/>
                  <a:pt x="5943600" y="1440873"/>
                </a:cubicBezTo>
                <a:cubicBezTo>
                  <a:pt x="6090297" y="1692353"/>
                  <a:pt x="5942311" y="1466648"/>
                  <a:pt x="6026727" y="1593273"/>
                </a:cubicBezTo>
                <a:cubicBezTo>
                  <a:pt x="6048659" y="1680998"/>
                  <a:pt x="6030020" y="1632849"/>
                  <a:pt x="6096000" y="1731819"/>
                </a:cubicBezTo>
                <a:lnTo>
                  <a:pt x="6123709" y="1773382"/>
                </a:lnTo>
                <a:cubicBezTo>
                  <a:pt x="6128327" y="1805709"/>
                  <a:pt x="6131721" y="1838235"/>
                  <a:pt x="6137563" y="1870364"/>
                </a:cubicBezTo>
                <a:cubicBezTo>
                  <a:pt x="6140969" y="1889098"/>
                  <a:pt x="6148012" y="1907048"/>
                  <a:pt x="6151418" y="1925782"/>
                </a:cubicBezTo>
                <a:cubicBezTo>
                  <a:pt x="6157260" y="1957911"/>
                  <a:pt x="6158869" y="1990743"/>
                  <a:pt x="6165273" y="2022764"/>
                </a:cubicBezTo>
                <a:cubicBezTo>
                  <a:pt x="6168137" y="2037084"/>
                  <a:pt x="6175115" y="2050286"/>
                  <a:pt x="6179127" y="2064328"/>
                </a:cubicBezTo>
                <a:cubicBezTo>
                  <a:pt x="6184358" y="2082637"/>
                  <a:pt x="6188364" y="2101273"/>
                  <a:pt x="6192982" y="2119746"/>
                </a:cubicBezTo>
                <a:cubicBezTo>
                  <a:pt x="6197600" y="2156691"/>
                  <a:pt x="6200715" y="2193856"/>
                  <a:pt x="6206836" y="2230582"/>
                </a:cubicBezTo>
                <a:cubicBezTo>
                  <a:pt x="6214579" y="2277038"/>
                  <a:pt x="6234545" y="2369128"/>
                  <a:pt x="6234545" y="2369128"/>
                </a:cubicBezTo>
                <a:cubicBezTo>
                  <a:pt x="6225309" y="2632364"/>
                  <a:pt x="6218618" y="2895702"/>
                  <a:pt x="6206836" y="3158837"/>
                </a:cubicBezTo>
                <a:cubicBezTo>
                  <a:pt x="6204760" y="3205203"/>
                  <a:pt x="6201535" y="3251765"/>
                  <a:pt x="6192982" y="3297382"/>
                </a:cubicBezTo>
                <a:cubicBezTo>
                  <a:pt x="6186704" y="3330867"/>
                  <a:pt x="6151177" y="3415749"/>
                  <a:pt x="6137563" y="3449782"/>
                </a:cubicBezTo>
                <a:cubicBezTo>
                  <a:pt x="6132945" y="3472873"/>
                  <a:pt x="6131156" y="3496715"/>
                  <a:pt x="6123709" y="3519055"/>
                </a:cubicBezTo>
                <a:cubicBezTo>
                  <a:pt x="6093558" y="3609510"/>
                  <a:pt x="6087512" y="3542275"/>
                  <a:pt x="6068291" y="3657600"/>
                </a:cubicBezTo>
                <a:cubicBezTo>
                  <a:pt x="6043215" y="3808052"/>
                  <a:pt x="6072752" y="3681083"/>
                  <a:pt x="6026727" y="3796146"/>
                </a:cubicBezTo>
                <a:cubicBezTo>
                  <a:pt x="6015879" y="3823265"/>
                  <a:pt x="6015219" y="3854971"/>
                  <a:pt x="5999018" y="3879273"/>
                </a:cubicBezTo>
                <a:cubicBezTo>
                  <a:pt x="5989782" y="3893128"/>
                  <a:pt x="5978072" y="3905621"/>
                  <a:pt x="5971309" y="3920837"/>
                </a:cubicBezTo>
                <a:cubicBezTo>
                  <a:pt x="5959447" y="3947527"/>
                  <a:pt x="5956662" y="3977840"/>
                  <a:pt x="5943600" y="4003964"/>
                </a:cubicBezTo>
                <a:cubicBezTo>
                  <a:pt x="5934364" y="4022437"/>
                  <a:pt x="5924279" y="4040509"/>
                  <a:pt x="5915891" y="4059382"/>
                </a:cubicBezTo>
                <a:cubicBezTo>
                  <a:pt x="5905790" y="4082108"/>
                  <a:pt x="5900260" y="4106915"/>
                  <a:pt x="5888182" y="4128655"/>
                </a:cubicBezTo>
                <a:cubicBezTo>
                  <a:pt x="5876968" y="4148840"/>
                  <a:pt x="5857832" y="4163888"/>
                  <a:pt x="5846618" y="4184073"/>
                </a:cubicBezTo>
                <a:cubicBezTo>
                  <a:pt x="5834540" y="4205813"/>
                  <a:pt x="5830031" y="4231102"/>
                  <a:pt x="5818909" y="4253346"/>
                </a:cubicBezTo>
                <a:cubicBezTo>
                  <a:pt x="5806866" y="4277432"/>
                  <a:pt x="5790423" y="4299079"/>
                  <a:pt x="5777345" y="4322619"/>
                </a:cubicBezTo>
                <a:cubicBezTo>
                  <a:pt x="5767315" y="4340673"/>
                  <a:pt x="5760582" y="4360523"/>
                  <a:pt x="5749636" y="4378037"/>
                </a:cubicBezTo>
                <a:cubicBezTo>
                  <a:pt x="5652325" y="4533735"/>
                  <a:pt x="5751504" y="4366311"/>
                  <a:pt x="5680363" y="4461164"/>
                </a:cubicBezTo>
                <a:cubicBezTo>
                  <a:pt x="5660382" y="4487806"/>
                  <a:pt x="5648493" y="4520743"/>
                  <a:pt x="5624945" y="4544291"/>
                </a:cubicBezTo>
                <a:cubicBezTo>
                  <a:pt x="5526202" y="4643036"/>
                  <a:pt x="5632838" y="4530964"/>
                  <a:pt x="5555673" y="4627419"/>
                </a:cubicBezTo>
                <a:cubicBezTo>
                  <a:pt x="5535042" y="4653208"/>
                  <a:pt x="5497037" y="4679547"/>
                  <a:pt x="5472545" y="4696691"/>
                </a:cubicBezTo>
                <a:cubicBezTo>
                  <a:pt x="5417268" y="4735385"/>
                  <a:pt x="5342031" y="4786379"/>
                  <a:pt x="5278582" y="4807528"/>
                </a:cubicBezTo>
                <a:lnTo>
                  <a:pt x="5237018" y="4821382"/>
                </a:lnTo>
                <a:cubicBezTo>
                  <a:pt x="5195275" y="4849210"/>
                  <a:pt x="5189255" y="4855706"/>
                  <a:pt x="5140036" y="4876800"/>
                </a:cubicBezTo>
                <a:cubicBezTo>
                  <a:pt x="5126613" y="4882553"/>
                  <a:pt x="5111896" y="4884902"/>
                  <a:pt x="5098473" y="4890655"/>
                </a:cubicBezTo>
                <a:cubicBezTo>
                  <a:pt x="5079490" y="4898791"/>
                  <a:pt x="5062037" y="4910228"/>
                  <a:pt x="5043054" y="4918364"/>
                </a:cubicBezTo>
                <a:cubicBezTo>
                  <a:pt x="5029631" y="4924117"/>
                  <a:pt x="5015165" y="4927091"/>
                  <a:pt x="5001491" y="4932219"/>
                </a:cubicBezTo>
                <a:cubicBezTo>
                  <a:pt x="4848637" y="4989540"/>
                  <a:pt x="5006802" y="4936639"/>
                  <a:pt x="4876800" y="4973782"/>
                </a:cubicBezTo>
                <a:cubicBezTo>
                  <a:pt x="4835071" y="4985705"/>
                  <a:pt x="4813801" y="4999896"/>
                  <a:pt x="4765963" y="5001491"/>
                </a:cubicBezTo>
                <a:cubicBezTo>
                  <a:pt x="4512062" y="5009954"/>
                  <a:pt x="4257963" y="5010728"/>
                  <a:pt x="4003963" y="5015346"/>
                </a:cubicBezTo>
                <a:cubicBezTo>
                  <a:pt x="3851831" y="5045772"/>
                  <a:pt x="4019068" y="5015214"/>
                  <a:pt x="3754582" y="5043055"/>
                </a:cubicBezTo>
                <a:cubicBezTo>
                  <a:pt x="3726645" y="5045996"/>
                  <a:pt x="3699374" y="5053807"/>
                  <a:pt x="3671454" y="5056909"/>
                </a:cubicBezTo>
                <a:cubicBezTo>
                  <a:pt x="3616184" y="5063050"/>
                  <a:pt x="3560505" y="5064942"/>
                  <a:pt x="3505200" y="5070764"/>
                </a:cubicBezTo>
                <a:cubicBezTo>
                  <a:pt x="3472724" y="5074183"/>
                  <a:pt x="3440587" y="5080303"/>
                  <a:pt x="3408218" y="5084619"/>
                </a:cubicBezTo>
                <a:lnTo>
                  <a:pt x="3297382" y="5098473"/>
                </a:lnTo>
                <a:lnTo>
                  <a:pt x="2646218" y="5084619"/>
                </a:lnTo>
                <a:cubicBezTo>
                  <a:pt x="2627191" y="5083873"/>
                  <a:pt x="2609170" y="5075774"/>
                  <a:pt x="2590800" y="5070764"/>
                </a:cubicBezTo>
                <a:cubicBezTo>
                  <a:pt x="2558364" y="5061918"/>
                  <a:pt x="2525952" y="5052942"/>
                  <a:pt x="2493818" y="5043055"/>
                </a:cubicBezTo>
                <a:cubicBezTo>
                  <a:pt x="2465902" y="5034465"/>
                  <a:pt x="2439027" y="5022430"/>
                  <a:pt x="2410691" y="5015346"/>
                </a:cubicBezTo>
                <a:lnTo>
                  <a:pt x="2355273" y="5001491"/>
                </a:lnTo>
                <a:cubicBezTo>
                  <a:pt x="2327537" y="4973756"/>
                  <a:pt x="2309195" y="4952803"/>
                  <a:pt x="2272145" y="4932219"/>
                </a:cubicBezTo>
                <a:cubicBezTo>
                  <a:pt x="2229454" y="4908501"/>
                  <a:pt x="2193112" y="4902069"/>
                  <a:pt x="2147454" y="4890655"/>
                </a:cubicBezTo>
                <a:cubicBezTo>
                  <a:pt x="2079991" y="4845679"/>
                  <a:pt x="2133545" y="4874652"/>
                  <a:pt x="2050473" y="4849091"/>
                </a:cubicBezTo>
                <a:cubicBezTo>
                  <a:pt x="2008599" y="4836207"/>
                  <a:pt x="1925782" y="4807528"/>
                  <a:pt x="1925782" y="4807528"/>
                </a:cubicBezTo>
                <a:cubicBezTo>
                  <a:pt x="1916546" y="4793673"/>
                  <a:pt x="1911075" y="4776366"/>
                  <a:pt x="1898073" y="4765964"/>
                </a:cubicBezTo>
                <a:cubicBezTo>
                  <a:pt x="1886669" y="4756841"/>
                  <a:pt x="1869571" y="4758640"/>
                  <a:pt x="1856509" y="4752109"/>
                </a:cubicBezTo>
                <a:cubicBezTo>
                  <a:pt x="1841616" y="4744662"/>
                  <a:pt x="1829838" y="4731847"/>
                  <a:pt x="1814945" y="4724400"/>
                </a:cubicBezTo>
                <a:cubicBezTo>
                  <a:pt x="1801883" y="4717869"/>
                  <a:pt x="1787056" y="4715674"/>
                  <a:pt x="1773382" y="4710546"/>
                </a:cubicBezTo>
                <a:cubicBezTo>
                  <a:pt x="1750096" y="4701814"/>
                  <a:pt x="1727395" y="4691569"/>
                  <a:pt x="1704109" y="4682837"/>
                </a:cubicBezTo>
                <a:cubicBezTo>
                  <a:pt x="1690435" y="4677709"/>
                  <a:pt x="1675607" y="4675513"/>
                  <a:pt x="1662545" y="4668982"/>
                </a:cubicBezTo>
                <a:cubicBezTo>
                  <a:pt x="1647652" y="4661535"/>
                  <a:pt x="1634836" y="4650509"/>
                  <a:pt x="1620982" y="4641273"/>
                </a:cubicBezTo>
                <a:cubicBezTo>
                  <a:pt x="1605383" y="4646473"/>
                  <a:pt x="1536180" y="4670722"/>
                  <a:pt x="1524000" y="4668982"/>
                </a:cubicBezTo>
                <a:cubicBezTo>
                  <a:pt x="1507516" y="4666627"/>
                  <a:pt x="1497329" y="4648720"/>
                  <a:pt x="1482436" y="4641273"/>
                </a:cubicBezTo>
                <a:cubicBezTo>
                  <a:pt x="1469374" y="4634742"/>
                  <a:pt x="1455396" y="4628948"/>
                  <a:pt x="1440873" y="4627419"/>
                </a:cubicBezTo>
                <a:cubicBezTo>
                  <a:pt x="1367245" y="4619669"/>
                  <a:pt x="1293033" y="4619033"/>
                  <a:pt x="1219200" y="4613564"/>
                </a:cubicBezTo>
                <a:cubicBezTo>
                  <a:pt x="1168330" y="4609796"/>
                  <a:pt x="1117600" y="4604327"/>
                  <a:pt x="1066800" y="4599709"/>
                </a:cubicBezTo>
                <a:cubicBezTo>
                  <a:pt x="1048327" y="4595091"/>
                  <a:pt x="1029620" y="4591326"/>
                  <a:pt x="1011382" y="4585855"/>
                </a:cubicBezTo>
                <a:cubicBezTo>
                  <a:pt x="983406" y="4577462"/>
                  <a:pt x="956895" y="4563874"/>
                  <a:pt x="928254" y="4558146"/>
                </a:cubicBezTo>
                <a:cubicBezTo>
                  <a:pt x="887247" y="4549944"/>
                  <a:pt x="845127" y="4548909"/>
                  <a:pt x="803563" y="4544291"/>
                </a:cubicBezTo>
                <a:cubicBezTo>
                  <a:pt x="789709" y="4539673"/>
                  <a:pt x="776042" y="4534449"/>
                  <a:pt x="762000" y="4530437"/>
                </a:cubicBezTo>
                <a:cubicBezTo>
                  <a:pt x="640216" y="4495642"/>
                  <a:pt x="764680" y="4535947"/>
                  <a:pt x="665018" y="4502728"/>
                </a:cubicBezTo>
                <a:cubicBezTo>
                  <a:pt x="651163" y="4493492"/>
                  <a:pt x="637911" y="4483280"/>
                  <a:pt x="623454" y="4475019"/>
                </a:cubicBezTo>
                <a:cubicBezTo>
                  <a:pt x="605522" y="4464772"/>
                  <a:pt x="585550" y="4458255"/>
                  <a:pt x="568036" y="4447309"/>
                </a:cubicBezTo>
                <a:cubicBezTo>
                  <a:pt x="548455" y="4435071"/>
                  <a:pt x="533719" y="4415124"/>
                  <a:pt x="512618" y="4405746"/>
                </a:cubicBezTo>
                <a:cubicBezTo>
                  <a:pt x="491099" y="4396182"/>
                  <a:pt x="466190" y="4397602"/>
                  <a:pt x="443345" y="4391891"/>
                </a:cubicBezTo>
                <a:cubicBezTo>
                  <a:pt x="429177" y="4388349"/>
                  <a:pt x="415636" y="4382655"/>
                  <a:pt x="401782" y="4378037"/>
                </a:cubicBezTo>
                <a:cubicBezTo>
                  <a:pt x="387927" y="4359564"/>
                  <a:pt x="376546" y="4338947"/>
                  <a:pt x="360218" y="4322619"/>
                </a:cubicBezTo>
                <a:cubicBezTo>
                  <a:pt x="309105" y="4271506"/>
                  <a:pt x="322482" y="4321432"/>
                  <a:pt x="277091" y="4253346"/>
                </a:cubicBezTo>
                <a:cubicBezTo>
                  <a:pt x="274850" y="4249985"/>
                  <a:pt x="227573" y="4145118"/>
                  <a:pt x="207818" y="4128655"/>
                </a:cubicBezTo>
                <a:cubicBezTo>
                  <a:pt x="191952" y="4115433"/>
                  <a:pt x="170873" y="4110182"/>
                  <a:pt x="152400" y="4100946"/>
                </a:cubicBezTo>
                <a:cubicBezTo>
                  <a:pt x="87098" y="4002992"/>
                  <a:pt x="169051" y="4124258"/>
                  <a:pt x="83127" y="4003964"/>
                </a:cubicBezTo>
                <a:cubicBezTo>
                  <a:pt x="73449" y="3990414"/>
                  <a:pt x="62865" y="3977293"/>
                  <a:pt x="55418" y="3962400"/>
                </a:cubicBezTo>
                <a:cubicBezTo>
                  <a:pt x="48887" y="3949338"/>
                  <a:pt x="45575" y="3934879"/>
                  <a:pt x="41563" y="3920837"/>
                </a:cubicBezTo>
                <a:cubicBezTo>
                  <a:pt x="36332" y="3902528"/>
                  <a:pt x="33180" y="3883657"/>
                  <a:pt x="27709" y="3865419"/>
                </a:cubicBezTo>
                <a:cubicBezTo>
                  <a:pt x="19316" y="3837443"/>
                  <a:pt x="0" y="3782291"/>
                  <a:pt x="0" y="3782291"/>
                </a:cubicBezTo>
                <a:cubicBezTo>
                  <a:pt x="3271" y="3749582"/>
                  <a:pt x="11310" y="3623669"/>
                  <a:pt x="27709" y="3574473"/>
                </a:cubicBezTo>
                <a:cubicBezTo>
                  <a:pt x="34240" y="3554880"/>
                  <a:pt x="47282" y="3538038"/>
                  <a:pt x="55418" y="3519055"/>
                </a:cubicBezTo>
                <a:cubicBezTo>
                  <a:pt x="89834" y="3438752"/>
                  <a:pt x="43733" y="3515800"/>
                  <a:pt x="96982" y="3435928"/>
                </a:cubicBezTo>
                <a:cubicBezTo>
                  <a:pt x="101600" y="3422073"/>
                  <a:pt x="106824" y="3408406"/>
                  <a:pt x="110836" y="3394364"/>
                </a:cubicBezTo>
                <a:cubicBezTo>
                  <a:pt x="116067" y="3376055"/>
                  <a:pt x="116176" y="3355977"/>
                  <a:pt x="124691" y="3338946"/>
                </a:cubicBezTo>
                <a:cubicBezTo>
                  <a:pt x="135017" y="3318293"/>
                  <a:pt x="154016" y="3303109"/>
                  <a:pt x="166254" y="3283528"/>
                </a:cubicBezTo>
                <a:cubicBezTo>
                  <a:pt x="177200" y="3266014"/>
                  <a:pt x="185575" y="3246982"/>
                  <a:pt x="193963" y="3228109"/>
                </a:cubicBezTo>
                <a:cubicBezTo>
                  <a:pt x="223650" y="3161315"/>
                  <a:pt x="215280" y="3163098"/>
                  <a:pt x="249382" y="3103419"/>
                </a:cubicBezTo>
                <a:cubicBezTo>
                  <a:pt x="257643" y="3088962"/>
                  <a:pt x="268830" y="3076312"/>
                  <a:pt x="277091" y="3061855"/>
                </a:cubicBezTo>
                <a:cubicBezTo>
                  <a:pt x="287338" y="3043923"/>
                  <a:pt x="290196" y="3021041"/>
                  <a:pt x="304800" y="3006437"/>
                </a:cubicBezTo>
                <a:cubicBezTo>
                  <a:pt x="315126" y="2996110"/>
                  <a:pt x="332509" y="2997200"/>
                  <a:pt x="346363" y="2992582"/>
                </a:cubicBezTo>
                <a:cubicBezTo>
                  <a:pt x="360218" y="2969491"/>
                  <a:pt x="373655" y="2946144"/>
                  <a:pt x="387927" y="2923309"/>
                </a:cubicBezTo>
                <a:cubicBezTo>
                  <a:pt x="396752" y="2909189"/>
                  <a:pt x="409077" y="2897051"/>
                  <a:pt x="415636" y="2881746"/>
                </a:cubicBezTo>
                <a:cubicBezTo>
                  <a:pt x="469317" y="2756492"/>
                  <a:pt x="387633" y="2889115"/>
                  <a:pt x="457200" y="2784764"/>
                </a:cubicBezTo>
                <a:cubicBezTo>
                  <a:pt x="472514" y="2738819"/>
                  <a:pt x="471054" y="2757804"/>
                  <a:pt x="471054" y="27293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6099305" y="1103647"/>
            <a:ext cx="277736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Ce graphe a deux </a:t>
            </a:r>
          </a:p>
          <a:p>
            <a:pPr lvl="0"/>
            <a:r>
              <a:rPr lang="fr-BE" sz="2800" dirty="0"/>
              <a:t>composantes </a:t>
            </a:r>
          </a:p>
          <a:p>
            <a:pPr lvl="0"/>
            <a:r>
              <a:rPr lang="fr-BE" sz="2800" dirty="0"/>
              <a:t>connexes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42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490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Exemple 2 : graphe dirigé</a:t>
            </a:r>
          </a:p>
        </p:txBody>
      </p:sp>
    </p:spTree>
    <p:extLst>
      <p:ext uri="{BB962C8B-B14F-4D97-AF65-F5344CB8AC3E}">
        <p14:creationId xmlns:p14="http://schemas.microsoft.com/office/powerpoint/2010/main" val="39708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Origine</a:t>
            </a:r>
          </a:p>
        </p:txBody>
      </p:sp>
    </p:spTree>
    <p:extLst>
      <p:ext uri="{BB962C8B-B14F-4D97-AF65-F5344CB8AC3E}">
        <p14:creationId xmlns:p14="http://schemas.microsoft.com/office/powerpoint/2010/main" val="2272286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Origine</a:t>
            </a:r>
          </a:p>
        </p:txBody>
      </p:sp>
    </p:spTree>
    <p:extLst>
      <p:ext uri="{BB962C8B-B14F-4D97-AF65-F5344CB8AC3E}">
        <p14:creationId xmlns:p14="http://schemas.microsoft.com/office/powerpoint/2010/main" val="747515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Origine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8427" y="3421634"/>
            <a:ext cx="24886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/>
              <a:t>JFK est l’origine </a:t>
            </a:r>
          </a:p>
          <a:p>
            <a:r>
              <a:rPr lang="fr-BE" sz="2800" dirty="0"/>
              <a:t>de l’arc AA90</a:t>
            </a:r>
          </a:p>
        </p:txBody>
      </p:sp>
    </p:spTree>
    <p:extLst>
      <p:ext uri="{BB962C8B-B14F-4D97-AF65-F5344CB8AC3E}">
        <p14:creationId xmlns:p14="http://schemas.microsoft.com/office/powerpoint/2010/main" val="1607796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3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54785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3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47086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3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Destination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74192" y="3432243"/>
            <a:ext cx="34497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/>
              <a:t>MIA est la destination </a:t>
            </a:r>
          </a:p>
          <a:p>
            <a:r>
              <a:rPr lang="fr-BE" sz="2800" dirty="0"/>
              <a:t>de l’arc AA90</a:t>
            </a:r>
          </a:p>
        </p:txBody>
      </p:sp>
    </p:spTree>
    <p:extLst>
      <p:ext uri="{BB962C8B-B14F-4D97-AF65-F5344CB8AC3E}">
        <p14:creationId xmlns:p14="http://schemas.microsoft.com/office/powerpoint/2010/main" val="322774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entrants</a:t>
            </a:r>
          </a:p>
        </p:txBody>
      </p:sp>
    </p:spTree>
    <p:extLst>
      <p:ext uri="{BB962C8B-B14F-4D97-AF65-F5344CB8AC3E}">
        <p14:creationId xmlns:p14="http://schemas.microsoft.com/office/powerpoint/2010/main" val="156366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61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sommets</a:t>
            </a:r>
          </a:p>
        </p:txBody>
      </p:sp>
    </p:spTree>
    <p:extLst>
      <p:ext uri="{BB962C8B-B14F-4D97-AF65-F5344CB8AC3E}">
        <p14:creationId xmlns:p14="http://schemas.microsoft.com/office/powerpoint/2010/main" val="406498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entrants</a:t>
            </a:r>
          </a:p>
        </p:txBody>
      </p:sp>
    </p:spTree>
    <p:extLst>
      <p:ext uri="{BB962C8B-B14F-4D97-AF65-F5344CB8AC3E}">
        <p14:creationId xmlns:p14="http://schemas.microsoft.com/office/powerpoint/2010/main" val="354422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156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364" y="3106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entrants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03795" y="2825783"/>
            <a:ext cx="30716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Arcs entrants de OR</a:t>
            </a:r>
          </a:p>
          <a:p>
            <a:pPr lvl="0"/>
            <a:r>
              <a:rPr lang="fr-BE" sz="2800" dirty="0"/>
              <a:t> = {UA12,DL33}</a:t>
            </a:r>
          </a:p>
        </p:txBody>
      </p:sp>
    </p:spTree>
    <p:extLst>
      <p:ext uri="{BB962C8B-B14F-4D97-AF65-F5344CB8AC3E}">
        <p14:creationId xmlns:p14="http://schemas.microsoft.com/office/powerpoint/2010/main" val="169635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sortants</a:t>
            </a:r>
          </a:p>
        </p:txBody>
      </p:sp>
    </p:spTree>
    <p:extLst>
      <p:ext uri="{BB962C8B-B14F-4D97-AF65-F5344CB8AC3E}">
        <p14:creationId xmlns:p14="http://schemas.microsoft.com/office/powerpoint/2010/main" val="3533067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sortants</a:t>
            </a:r>
          </a:p>
        </p:txBody>
      </p:sp>
    </p:spTree>
    <p:extLst>
      <p:ext uri="{BB962C8B-B14F-4D97-AF65-F5344CB8AC3E}">
        <p14:creationId xmlns:p14="http://schemas.microsoft.com/office/powerpoint/2010/main" val="3684100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sortants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84168" y="3244334"/>
            <a:ext cx="31228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Arcs sortants de OR </a:t>
            </a:r>
          </a:p>
          <a:p>
            <a:pPr lvl="0"/>
            <a:r>
              <a:rPr lang="fr-BE" sz="2800" dirty="0"/>
              <a:t>={UA87,DL17}</a:t>
            </a:r>
          </a:p>
        </p:txBody>
      </p:sp>
    </p:spTree>
    <p:extLst>
      <p:ext uri="{BB962C8B-B14F-4D97-AF65-F5344CB8AC3E}">
        <p14:creationId xmlns:p14="http://schemas.microsoft.com/office/powerpoint/2010/main" val="1848578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2562194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3086779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651" y="4681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4049174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156" y="368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651" y="4681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296" y="319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1412174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06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Connexité</a:t>
            </a:r>
          </a:p>
        </p:txBody>
      </p:sp>
    </p:spTree>
    <p:extLst>
      <p:ext uri="{BB962C8B-B14F-4D97-AF65-F5344CB8AC3E}">
        <p14:creationId xmlns:p14="http://schemas.microsoft.com/office/powerpoint/2010/main" val="382076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61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sommets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5402" y="868466"/>
            <a:ext cx="4684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/>
              <a:t>S ={</a:t>
            </a:r>
            <a:r>
              <a:rPr lang="en-US" sz="2800" dirty="0" err="1"/>
              <a:t>Bxl,An,Lg,Nm,Ms,Tn,Ln,Lds</a:t>
            </a:r>
            <a:r>
              <a:rPr lang="en-US" dirty="0"/>
              <a:t>}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34583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06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Connexité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7190" y="3087985"/>
            <a:ext cx="22475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Ce graphe est </a:t>
            </a:r>
          </a:p>
          <a:p>
            <a:pPr lvl="0"/>
            <a:r>
              <a:rPr lang="fr-BE" sz="2800" dirty="0"/>
              <a:t>fortement </a:t>
            </a:r>
          </a:p>
          <a:p>
            <a:pPr lvl="0"/>
            <a:r>
              <a:rPr lang="fr-BE" sz="2800" dirty="0"/>
              <a:t>connexe.</a:t>
            </a:r>
          </a:p>
        </p:txBody>
      </p:sp>
    </p:spTree>
    <p:extLst>
      <p:ext uri="{BB962C8B-B14F-4D97-AF65-F5344CB8AC3E}">
        <p14:creationId xmlns:p14="http://schemas.microsoft.com/office/powerpoint/2010/main" val="2388526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d’implémentation</a:t>
            </a:r>
            <a:r>
              <a:rPr lang="en-US" dirty="0"/>
              <a:t> des </a:t>
            </a:r>
            <a:r>
              <a:rPr lang="en-US" dirty="0" err="1"/>
              <a:t>graphes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Classe</a:t>
            </a:r>
            <a:r>
              <a:rPr lang="en-US" sz="3800" dirty="0"/>
              <a:t> </a:t>
            </a:r>
            <a:r>
              <a:rPr lang="en-US" sz="3800" dirty="0" err="1"/>
              <a:t>Sommet</a:t>
            </a:r>
            <a:endParaRPr lang="en-US" sz="3800" dirty="0"/>
          </a:p>
          <a:p>
            <a:pPr lvl="1"/>
            <a:r>
              <a:rPr lang="fr-BE" dirty="0"/>
              <a:t>valeur du sommet</a:t>
            </a:r>
          </a:p>
          <a:p>
            <a:pPr lvl="1"/>
            <a:endParaRPr lang="fr-BE" dirty="0"/>
          </a:p>
          <a:p>
            <a:r>
              <a:rPr lang="fr-BE" sz="3800" dirty="0"/>
              <a:t>Classe Arc</a:t>
            </a:r>
          </a:p>
          <a:p>
            <a:pPr lvl="1"/>
            <a:r>
              <a:rPr lang="fr-BE" dirty="0"/>
              <a:t>valeur de l’arc</a:t>
            </a:r>
          </a:p>
          <a:p>
            <a:pPr lvl="1"/>
            <a:r>
              <a:rPr lang="fr-BE" dirty="0"/>
              <a:t>référence vers le sommet origine</a:t>
            </a:r>
          </a:p>
          <a:p>
            <a:pPr lvl="1"/>
            <a:r>
              <a:rPr lang="fr-BE" dirty="0"/>
              <a:t>référence vers le sommet destination</a:t>
            </a:r>
          </a:p>
          <a:p>
            <a:endParaRPr lang="fr-B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64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</a:t>
            </a:r>
            <a:r>
              <a:rPr lang="en-US" dirty="0" err="1"/>
              <a:t>exemples</a:t>
            </a:r>
            <a:r>
              <a:rPr lang="en-US" dirty="0"/>
              <a:t> </a:t>
            </a:r>
            <a:r>
              <a:rPr lang="en-US" dirty="0" err="1"/>
              <a:t>d’implémentation</a:t>
            </a:r>
            <a:r>
              <a:rPr lang="en-US" dirty="0"/>
              <a:t> d’un </a:t>
            </a:r>
            <a:r>
              <a:rPr lang="en-US" dirty="0" err="1"/>
              <a:t>graphe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d’arcs</a:t>
            </a:r>
            <a:endParaRPr lang="en-US" dirty="0"/>
          </a:p>
          <a:p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d’adjacence</a:t>
            </a:r>
            <a:endParaRPr lang="en-US" dirty="0"/>
          </a:p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d’adjacence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99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676325" y="802355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5" name="Group 4084"/>
          <p:cNvGrpSpPr>
            <a:grpSpLocks/>
          </p:cNvGrpSpPr>
          <p:nvPr/>
        </p:nvGrpSpPr>
        <p:grpSpPr bwMode="auto">
          <a:xfrm>
            <a:off x="107504" y="3543300"/>
            <a:ext cx="8928992" cy="2540000"/>
            <a:chOff x="1120" y="6520"/>
            <a:chExt cx="15000" cy="4000"/>
          </a:xfrm>
        </p:grpSpPr>
        <p:sp>
          <p:nvSpPr>
            <p:cNvPr id="36" name="AutoShape 4085"/>
            <p:cNvSpPr>
              <a:spLocks noChangeArrowheads="1"/>
            </p:cNvSpPr>
            <p:nvPr/>
          </p:nvSpPr>
          <p:spPr bwMode="auto">
            <a:xfrm>
              <a:off x="1120" y="6520"/>
              <a:ext cx="15000" cy="14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  <p:grpSp>
          <p:nvGrpSpPr>
            <p:cNvPr id="37" name="Group 4086"/>
            <p:cNvGrpSpPr>
              <a:grpSpLocks/>
            </p:cNvGrpSpPr>
            <p:nvPr/>
          </p:nvGrpSpPr>
          <p:grpSpPr bwMode="auto">
            <a:xfrm>
              <a:off x="4241" y="9380"/>
              <a:ext cx="8410" cy="1140"/>
              <a:chOff x="4241" y="9380"/>
              <a:chExt cx="8410" cy="1140"/>
            </a:xfrm>
          </p:grpSpPr>
          <p:sp>
            <p:nvSpPr>
              <p:cNvPr id="56" name="AutoShape 4087"/>
              <p:cNvSpPr>
                <a:spLocks noChangeArrowheads="1"/>
              </p:cNvSpPr>
              <p:nvPr/>
            </p:nvSpPr>
            <p:spPr bwMode="auto">
              <a:xfrm>
                <a:off x="4241" y="9380"/>
                <a:ext cx="8410" cy="11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grpSp>
            <p:nvGrpSpPr>
              <p:cNvPr id="57" name="Group 4088"/>
              <p:cNvGrpSpPr>
                <a:grpSpLocks/>
              </p:cNvGrpSpPr>
              <p:nvPr/>
            </p:nvGrpSpPr>
            <p:grpSpPr bwMode="auto">
              <a:xfrm>
                <a:off x="11174" y="9720"/>
                <a:ext cx="1043" cy="620"/>
                <a:chOff x="4093" y="8440"/>
                <a:chExt cx="1043" cy="620"/>
              </a:xfrm>
            </p:grpSpPr>
            <p:sp>
              <p:nvSpPr>
                <p:cNvPr id="73" name="Text Box 4089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LA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4" name="Oval 4090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8" name="Group 4091"/>
              <p:cNvGrpSpPr>
                <a:grpSpLocks/>
              </p:cNvGrpSpPr>
              <p:nvPr/>
            </p:nvGrpSpPr>
            <p:grpSpPr bwMode="auto">
              <a:xfrm>
                <a:off x="4568" y="9720"/>
                <a:ext cx="1043" cy="620"/>
                <a:chOff x="4093" y="8440"/>
                <a:chExt cx="1043" cy="620"/>
              </a:xfrm>
            </p:grpSpPr>
            <p:sp>
              <p:nvSpPr>
                <p:cNvPr id="71" name="Text Box 4092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BO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2" name="Oval 4093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9" name="Group 4094"/>
              <p:cNvGrpSpPr>
                <a:grpSpLocks/>
              </p:cNvGrpSpPr>
              <p:nvPr/>
            </p:nvGrpSpPr>
            <p:grpSpPr bwMode="auto">
              <a:xfrm>
                <a:off x="5861" y="9720"/>
                <a:ext cx="1043" cy="620"/>
                <a:chOff x="4093" y="8440"/>
                <a:chExt cx="1043" cy="620"/>
              </a:xfrm>
            </p:grpSpPr>
            <p:sp>
              <p:nvSpPr>
                <p:cNvPr id="69" name="Text Box 4095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JFK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0" name="Oval 4096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0" name="Group 4097"/>
              <p:cNvGrpSpPr>
                <a:grpSpLocks/>
              </p:cNvGrpSpPr>
              <p:nvPr/>
            </p:nvGrpSpPr>
            <p:grpSpPr bwMode="auto">
              <a:xfrm>
                <a:off x="7200" y="9720"/>
                <a:ext cx="1043" cy="620"/>
                <a:chOff x="4093" y="8440"/>
                <a:chExt cx="1043" cy="620"/>
              </a:xfrm>
            </p:grpSpPr>
            <p:sp>
              <p:nvSpPr>
                <p:cNvPr id="67" name="Text Box 4098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DF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8" name="Oval 4099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1" name="Group 4100"/>
              <p:cNvGrpSpPr>
                <a:grpSpLocks/>
              </p:cNvGrpSpPr>
              <p:nvPr/>
            </p:nvGrpSpPr>
            <p:grpSpPr bwMode="auto">
              <a:xfrm>
                <a:off x="8557" y="9720"/>
                <a:ext cx="1043" cy="620"/>
                <a:chOff x="4093" y="8440"/>
                <a:chExt cx="1043" cy="620"/>
              </a:xfrm>
            </p:grpSpPr>
            <p:sp>
              <p:nvSpPr>
                <p:cNvPr id="65" name="Text Box 4101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OR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6" name="Oval 4102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2" name="Group 4103"/>
              <p:cNvGrpSpPr>
                <a:grpSpLocks/>
              </p:cNvGrpSpPr>
              <p:nvPr/>
            </p:nvGrpSpPr>
            <p:grpSpPr bwMode="auto">
              <a:xfrm>
                <a:off x="9883" y="9720"/>
                <a:ext cx="1043" cy="620"/>
                <a:chOff x="4093" y="8440"/>
                <a:chExt cx="1043" cy="620"/>
              </a:xfrm>
            </p:grpSpPr>
            <p:sp>
              <p:nvSpPr>
                <p:cNvPr id="63" name="Text Box 4104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MIA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4" name="Oval 4105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</p:grpSp>
        <p:cxnSp>
          <p:nvCxnSpPr>
            <p:cNvPr id="38" name="AutoShape 4106"/>
            <p:cNvCxnSpPr>
              <a:cxnSpLocks noChangeShapeType="1"/>
            </p:cNvCxnSpPr>
            <p:nvPr/>
          </p:nvCxnSpPr>
          <p:spPr bwMode="auto">
            <a:xfrm>
              <a:off x="1540" y="7460"/>
              <a:ext cx="3028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4107"/>
            <p:cNvCxnSpPr>
              <a:cxnSpLocks noChangeShapeType="1"/>
            </p:cNvCxnSpPr>
            <p:nvPr/>
          </p:nvCxnSpPr>
          <p:spPr bwMode="auto">
            <a:xfrm>
              <a:off x="2172" y="7460"/>
              <a:ext cx="3689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108"/>
            <p:cNvCxnSpPr>
              <a:cxnSpLocks noChangeShapeType="1"/>
            </p:cNvCxnSpPr>
            <p:nvPr/>
          </p:nvCxnSpPr>
          <p:spPr bwMode="auto">
            <a:xfrm>
              <a:off x="3219" y="7460"/>
              <a:ext cx="2867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109"/>
            <p:cNvCxnSpPr>
              <a:cxnSpLocks noChangeShapeType="1"/>
            </p:cNvCxnSpPr>
            <p:nvPr/>
          </p:nvCxnSpPr>
          <p:spPr bwMode="auto">
            <a:xfrm>
              <a:off x="3760" y="7460"/>
              <a:ext cx="344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110"/>
            <p:cNvCxnSpPr>
              <a:cxnSpLocks noChangeShapeType="1"/>
            </p:cNvCxnSpPr>
            <p:nvPr/>
          </p:nvCxnSpPr>
          <p:spPr bwMode="auto">
            <a:xfrm>
              <a:off x="4820" y="7460"/>
              <a:ext cx="238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111"/>
            <p:cNvCxnSpPr>
              <a:cxnSpLocks noChangeShapeType="1"/>
            </p:cNvCxnSpPr>
            <p:nvPr/>
          </p:nvCxnSpPr>
          <p:spPr bwMode="auto">
            <a:xfrm>
              <a:off x="5447" y="7460"/>
              <a:ext cx="311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112"/>
            <p:cNvCxnSpPr>
              <a:cxnSpLocks noChangeShapeType="1"/>
            </p:cNvCxnSpPr>
            <p:nvPr/>
          </p:nvCxnSpPr>
          <p:spPr bwMode="auto">
            <a:xfrm>
              <a:off x="6463" y="7460"/>
              <a:ext cx="2094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113"/>
            <p:cNvCxnSpPr>
              <a:cxnSpLocks noChangeShapeType="1"/>
            </p:cNvCxnSpPr>
            <p:nvPr/>
          </p:nvCxnSpPr>
          <p:spPr bwMode="auto">
            <a:xfrm>
              <a:off x="6904" y="7460"/>
              <a:ext cx="496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114"/>
            <p:cNvCxnSpPr>
              <a:cxnSpLocks noChangeShapeType="1"/>
            </p:cNvCxnSpPr>
            <p:nvPr/>
          </p:nvCxnSpPr>
          <p:spPr bwMode="auto">
            <a:xfrm>
              <a:off x="8060" y="7460"/>
              <a:ext cx="6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115"/>
            <p:cNvCxnSpPr>
              <a:cxnSpLocks noChangeShapeType="1"/>
            </p:cNvCxnSpPr>
            <p:nvPr/>
          </p:nvCxnSpPr>
          <p:spPr bwMode="auto">
            <a:xfrm flipH="1">
              <a:off x="5365" y="7460"/>
              <a:ext cx="335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116"/>
            <p:cNvCxnSpPr>
              <a:cxnSpLocks noChangeShapeType="1"/>
            </p:cNvCxnSpPr>
            <p:nvPr/>
          </p:nvCxnSpPr>
          <p:spPr bwMode="auto">
            <a:xfrm flipH="1">
              <a:off x="6495" y="7460"/>
              <a:ext cx="326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117"/>
            <p:cNvCxnSpPr>
              <a:cxnSpLocks noChangeShapeType="1"/>
            </p:cNvCxnSpPr>
            <p:nvPr/>
          </p:nvCxnSpPr>
          <p:spPr bwMode="auto">
            <a:xfrm>
              <a:off x="10280" y="7460"/>
              <a:ext cx="100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118"/>
            <p:cNvCxnSpPr>
              <a:cxnSpLocks noChangeShapeType="1"/>
            </p:cNvCxnSpPr>
            <p:nvPr/>
          </p:nvCxnSpPr>
          <p:spPr bwMode="auto">
            <a:xfrm flipH="1">
              <a:off x="10540" y="7460"/>
              <a:ext cx="8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119"/>
            <p:cNvCxnSpPr>
              <a:cxnSpLocks noChangeShapeType="1"/>
            </p:cNvCxnSpPr>
            <p:nvPr/>
          </p:nvCxnSpPr>
          <p:spPr bwMode="auto">
            <a:xfrm flipH="1">
              <a:off x="772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4120"/>
            <p:cNvCxnSpPr>
              <a:cxnSpLocks noChangeShapeType="1"/>
            </p:cNvCxnSpPr>
            <p:nvPr/>
          </p:nvCxnSpPr>
          <p:spPr bwMode="auto">
            <a:xfrm flipH="1">
              <a:off x="11740" y="7460"/>
              <a:ext cx="12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4121"/>
            <p:cNvCxnSpPr>
              <a:cxnSpLocks noChangeShapeType="1"/>
            </p:cNvCxnSpPr>
            <p:nvPr/>
          </p:nvCxnSpPr>
          <p:spPr bwMode="auto">
            <a:xfrm flipH="1">
              <a:off x="938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4122"/>
            <p:cNvCxnSpPr>
              <a:cxnSpLocks noChangeShapeType="1"/>
            </p:cNvCxnSpPr>
            <p:nvPr/>
          </p:nvCxnSpPr>
          <p:spPr bwMode="auto">
            <a:xfrm flipH="1">
              <a:off x="10820" y="7460"/>
              <a:ext cx="380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4123"/>
            <p:cNvCxnSpPr>
              <a:cxnSpLocks noChangeShapeType="1"/>
            </p:cNvCxnSpPr>
            <p:nvPr/>
          </p:nvCxnSpPr>
          <p:spPr bwMode="auto">
            <a:xfrm flipH="1">
              <a:off x="12100" y="7460"/>
              <a:ext cx="312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94477"/>
              </p:ext>
            </p:extLst>
          </p:nvPr>
        </p:nvGraphicFramePr>
        <p:xfrm>
          <a:off x="251525" y="3610765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AA52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AA41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7" y="156024"/>
            <a:ext cx="33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d’Arcs</a:t>
            </a:r>
          </a:p>
        </p:txBody>
      </p:sp>
    </p:spTree>
    <p:extLst>
      <p:ext uri="{BB962C8B-B14F-4D97-AF65-F5344CB8AC3E}">
        <p14:creationId xmlns:p14="http://schemas.microsoft.com/office/powerpoint/2010/main" val="3978707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676325" y="802355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5" name="Group 4084"/>
          <p:cNvGrpSpPr>
            <a:grpSpLocks/>
          </p:cNvGrpSpPr>
          <p:nvPr/>
        </p:nvGrpSpPr>
        <p:grpSpPr bwMode="auto">
          <a:xfrm>
            <a:off x="107504" y="3543300"/>
            <a:ext cx="8928992" cy="2540000"/>
            <a:chOff x="1120" y="6520"/>
            <a:chExt cx="15000" cy="4000"/>
          </a:xfrm>
        </p:grpSpPr>
        <p:sp>
          <p:nvSpPr>
            <p:cNvPr id="36" name="AutoShape 4085"/>
            <p:cNvSpPr>
              <a:spLocks noChangeArrowheads="1"/>
            </p:cNvSpPr>
            <p:nvPr/>
          </p:nvSpPr>
          <p:spPr bwMode="auto">
            <a:xfrm>
              <a:off x="1120" y="6520"/>
              <a:ext cx="15000" cy="14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  <p:grpSp>
          <p:nvGrpSpPr>
            <p:cNvPr id="37" name="Group 4086"/>
            <p:cNvGrpSpPr>
              <a:grpSpLocks/>
            </p:cNvGrpSpPr>
            <p:nvPr/>
          </p:nvGrpSpPr>
          <p:grpSpPr bwMode="auto">
            <a:xfrm>
              <a:off x="4241" y="9380"/>
              <a:ext cx="8410" cy="1140"/>
              <a:chOff x="4241" y="9380"/>
              <a:chExt cx="8410" cy="1140"/>
            </a:xfrm>
          </p:grpSpPr>
          <p:sp>
            <p:nvSpPr>
              <p:cNvPr id="56" name="AutoShape 4087"/>
              <p:cNvSpPr>
                <a:spLocks noChangeArrowheads="1"/>
              </p:cNvSpPr>
              <p:nvPr/>
            </p:nvSpPr>
            <p:spPr bwMode="auto">
              <a:xfrm>
                <a:off x="4241" y="9380"/>
                <a:ext cx="8410" cy="11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grpSp>
            <p:nvGrpSpPr>
              <p:cNvPr id="57" name="Group 4088"/>
              <p:cNvGrpSpPr>
                <a:grpSpLocks/>
              </p:cNvGrpSpPr>
              <p:nvPr/>
            </p:nvGrpSpPr>
            <p:grpSpPr bwMode="auto">
              <a:xfrm>
                <a:off x="11174" y="9720"/>
                <a:ext cx="1043" cy="620"/>
                <a:chOff x="4093" y="8440"/>
                <a:chExt cx="1043" cy="620"/>
              </a:xfrm>
            </p:grpSpPr>
            <p:sp>
              <p:nvSpPr>
                <p:cNvPr id="73" name="Text Box 4089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LA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4" name="Oval 4090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8" name="Group 4091"/>
              <p:cNvGrpSpPr>
                <a:grpSpLocks/>
              </p:cNvGrpSpPr>
              <p:nvPr/>
            </p:nvGrpSpPr>
            <p:grpSpPr bwMode="auto">
              <a:xfrm>
                <a:off x="4568" y="9720"/>
                <a:ext cx="1043" cy="620"/>
                <a:chOff x="4093" y="8440"/>
                <a:chExt cx="1043" cy="620"/>
              </a:xfrm>
            </p:grpSpPr>
            <p:sp>
              <p:nvSpPr>
                <p:cNvPr id="71" name="Text Box 4092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BO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2" name="Oval 4093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9" name="Group 4094"/>
              <p:cNvGrpSpPr>
                <a:grpSpLocks/>
              </p:cNvGrpSpPr>
              <p:nvPr/>
            </p:nvGrpSpPr>
            <p:grpSpPr bwMode="auto">
              <a:xfrm>
                <a:off x="5861" y="9720"/>
                <a:ext cx="1043" cy="620"/>
                <a:chOff x="4093" y="8440"/>
                <a:chExt cx="1043" cy="620"/>
              </a:xfrm>
            </p:grpSpPr>
            <p:sp>
              <p:nvSpPr>
                <p:cNvPr id="69" name="Text Box 4095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JFK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0" name="Oval 4096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0" name="Group 4097"/>
              <p:cNvGrpSpPr>
                <a:grpSpLocks/>
              </p:cNvGrpSpPr>
              <p:nvPr/>
            </p:nvGrpSpPr>
            <p:grpSpPr bwMode="auto">
              <a:xfrm>
                <a:off x="7200" y="9720"/>
                <a:ext cx="1043" cy="620"/>
                <a:chOff x="4093" y="8440"/>
                <a:chExt cx="1043" cy="620"/>
              </a:xfrm>
            </p:grpSpPr>
            <p:sp>
              <p:nvSpPr>
                <p:cNvPr id="67" name="Text Box 4098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DF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8" name="Oval 4099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1" name="Group 4100"/>
              <p:cNvGrpSpPr>
                <a:grpSpLocks/>
              </p:cNvGrpSpPr>
              <p:nvPr/>
            </p:nvGrpSpPr>
            <p:grpSpPr bwMode="auto">
              <a:xfrm>
                <a:off x="8557" y="9720"/>
                <a:ext cx="1043" cy="620"/>
                <a:chOff x="4093" y="8440"/>
                <a:chExt cx="1043" cy="620"/>
              </a:xfrm>
            </p:grpSpPr>
            <p:sp>
              <p:nvSpPr>
                <p:cNvPr id="65" name="Text Box 4101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OR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6" name="Oval 4102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2" name="Group 4103"/>
              <p:cNvGrpSpPr>
                <a:grpSpLocks/>
              </p:cNvGrpSpPr>
              <p:nvPr/>
            </p:nvGrpSpPr>
            <p:grpSpPr bwMode="auto">
              <a:xfrm>
                <a:off x="9883" y="9720"/>
                <a:ext cx="1043" cy="620"/>
                <a:chOff x="4093" y="8440"/>
                <a:chExt cx="1043" cy="620"/>
              </a:xfrm>
            </p:grpSpPr>
            <p:sp>
              <p:nvSpPr>
                <p:cNvPr id="63" name="Text Box 4104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MIA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4" name="Oval 4105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</p:grpSp>
        <p:cxnSp>
          <p:nvCxnSpPr>
            <p:cNvPr id="38" name="AutoShape 4106"/>
            <p:cNvCxnSpPr>
              <a:cxnSpLocks noChangeShapeType="1"/>
            </p:cNvCxnSpPr>
            <p:nvPr/>
          </p:nvCxnSpPr>
          <p:spPr bwMode="auto">
            <a:xfrm>
              <a:off x="1540" y="7460"/>
              <a:ext cx="3028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4107"/>
            <p:cNvCxnSpPr>
              <a:cxnSpLocks noChangeShapeType="1"/>
            </p:cNvCxnSpPr>
            <p:nvPr/>
          </p:nvCxnSpPr>
          <p:spPr bwMode="auto">
            <a:xfrm>
              <a:off x="2172" y="7460"/>
              <a:ext cx="3689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108"/>
            <p:cNvCxnSpPr>
              <a:cxnSpLocks noChangeShapeType="1"/>
            </p:cNvCxnSpPr>
            <p:nvPr/>
          </p:nvCxnSpPr>
          <p:spPr bwMode="auto">
            <a:xfrm>
              <a:off x="3219" y="7460"/>
              <a:ext cx="2867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109"/>
            <p:cNvCxnSpPr>
              <a:cxnSpLocks noChangeShapeType="1"/>
            </p:cNvCxnSpPr>
            <p:nvPr/>
          </p:nvCxnSpPr>
          <p:spPr bwMode="auto">
            <a:xfrm>
              <a:off x="3760" y="7460"/>
              <a:ext cx="344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110"/>
            <p:cNvCxnSpPr>
              <a:cxnSpLocks noChangeShapeType="1"/>
            </p:cNvCxnSpPr>
            <p:nvPr/>
          </p:nvCxnSpPr>
          <p:spPr bwMode="auto">
            <a:xfrm>
              <a:off x="4820" y="7460"/>
              <a:ext cx="238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111"/>
            <p:cNvCxnSpPr>
              <a:cxnSpLocks noChangeShapeType="1"/>
            </p:cNvCxnSpPr>
            <p:nvPr/>
          </p:nvCxnSpPr>
          <p:spPr bwMode="auto">
            <a:xfrm>
              <a:off x="5447" y="7460"/>
              <a:ext cx="311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112"/>
            <p:cNvCxnSpPr>
              <a:cxnSpLocks noChangeShapeType="1"/>
            </p:cNvCxnSpPr>
            <p:nvPr/>
          </p:nvCxnSpPr>
          <p:spPr bwMode="auto">
            <a:xfrm>
              <a:off x="6463" y="7460"/>
              <a:ext cx="2094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113"/>
            <p:cNvCxnSpPr>
              <a:cxnSpLocks noChangeShapeType="1"/>
            </p:cNvCxnSpPr>
            <p:nvPr/>
          </p:nvCxnSpPr>
          <p:spPr bwMode="auto">
            <a:xfrm>
              <a:off x="6904" y="7460"/>
              <a:ext cx="496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114"/>
            <p:cNvCxnSpPr>
              <a:cxnSpLocks noChangeShapeType="1"/>
            </p:cNvCxnSpPr>
            <p:nvPr/>
          </p:nvCxnSpPr>
          <p:spPr bwMode="auto">
            <a:xfrm>
              <a:off x="8060" y="7460"/>
              <a:ext cx="6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115"/>
            <p:cNvCxnSpPr>
              <a:cxnSpLocks noChangeShapeType="1"/>
            </p:cNvCxnSpPr>
            <p:nvPr/>
          </p:nvCxnSpPr>
          <p:spPr bwMode="auto">
            <a:xfrm flipH="1">
              <a:off x="5365" y="7460"/>
              <a:ext cx="335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116"/>
            <p:cNvCxnSpPr>
              <a:cxnSpLocks noChangeShapeType="1"/>
            </p:cNvCxnSpPr>
            <p:nvPr/>
          </p:nvCxnSpPr>
          <p:spPr bwMode="auto">
            <a:xfrm flipH="1">
              <a:off x="6495" y="7460"/>
              <a:ext cx="326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117"/>
            <p:cNvCxnSpPr>
              <a:cxnSpLocks noChangeShapeType="1"/>
            </p:cNvCxnSpPr>
            <p:nvPr/>
          </p:nvCxnSpPr>
          <p:spPr bwMode="auto">
            <a:xfrm>
              <a:off x="10280" y="7460"/>
              <a:ext cx="100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118"/>
            <p:cNvCxnSpPr>
              <a:cxnSpLocks noChangeShapeType="1"/>
            </p:cNvCxnSpPr>
            <p:nvPr/>
          </p:nvCxnSpPr>
          <p:spPr bwMode="auto">
            <a:xfrm flipH="1">
              <a:off x="10540" y="7460"/>
              <a:ext cx="8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119"/>
            <p:cNvCxnSpPr>
              <a:cxnSpLocks noChangeShapeType="1"/>
            </p:cNvCxnSpPr>
            <p:nvPr/>
          </p:nvCxnSpPr>
          <p:spPr bwMode="auto">
            <a:xfrm flipH="1">
              <a:off x="772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4120"/>
            <p:cNvCxnSpPr>
              <a:cxnSpLocks noChangeShapeType="1"/>
            </p:cNvCxnSpPr>
            <p:nvPr/>
          </p:nvCxnSpPr>
          <p:spPr bwMode="auto">
            <a:xfrm flipH="1">
              <a:off x="11740" y="7460"/>
              <a:ext cx="12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4121"/>
            <p:cNvCxnSpPr>
              <a:cxnSpLocks noChangeShapeType="1"/>
            </p:cNvCxnSpPr>
            <p:nvPr/>
          </p:nvCxnSpPr>
          <p:spPr bwMode="auto">
            <a:xfrm flipH="1">
              <a:off x="938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4122"/>
            <p:cNvCxnSpPr>
              <a:cxnSpLocks noChangeShapeType="1"/>
            </p:cNvCxnSpPr>
            <p:nvPr/>
          </p:nvCxnSpPr>
          <p:spPr bwMode="auto">
            <a:xfrm flipH="1">
              <a:off x="10820" y="7460"/>
              <a:ext cx="380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4123"/>
            <p:cNvCxnSpPr>
              <a:cxnSpLocks noChangeShapeType="1"/>
            </p:cNvCxnSpPr>
            <p:nvPr/>
          </p:nvCxnSpPr>
          <p:spPr bwMode="auto">
            <a:xfrm flipH="1">
              <a:off x="12100" y="7460"/>
              <a:ext cx="312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6431"/>
              </p:ext>
            </p:extLst>
          </p:nvPr>
        </p:nvGraphicFramePr>
        <p:xfrm>
          <a:off x="251525" y="3610765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AA52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AA41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7" y="156024"/>
            <a:ext cx="33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d’Arcs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 flipH="1">
            <a:off x="6092310" y="2231907"/>
            <a:ext cx="1479831" cy="1034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832225" y="2566657"/>
            <a:ext cx="2136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Liste simple</a:t>
            </a:r>
          </a:p>
        </p:txBody>
      </p:sp>
    </p:spTree>
    <p:extLst>
      <p:ext uri="{BB962C8B-B14F-4D97-AF65-F5344CB8AC3E}">
        <p14:creationId xmlns:p14="http://schemas.microsoft.com/office/powerpoint/2010/main" val="295870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676325" y="802355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5" name="Group 4084"/>
          <p:cNvGrpSpPr>
            <a:grpSpLocks/>
          </p:cNvGrpSpPr>
          <p:nvPr/>
        </p:nvGrpSpPr>
        <p:grpSpPr bwMode="auto">
          <a:xfrm>
            <a:off x="107504" y="3543300"/>
            <a:ext cx="8928992" cy="2540000"/>
            <a:chOff x="1120" y="6520"/>
            <a:chExt cx="15000" cy="4000"/>
          </a:xfrm>
        </p:grpSpPr>
        <p:sp>
          <p:nvSpPr>
            <p:cNvPr id="36" name="AutoShape 4085"/>
            <p:cNvSpPr>
              <a:spLocks noChangeArrowheads="1"/>
            </p:cNvSpPr>
            <p:nvPr/>
          </p:nvSpPr>
          <p:spPr bwMode="auto">
            <a:xfrm>
              <a:off x="1120" y="6520"/>
              <a:ext cx="15000" cy="14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  <p:grpSp>
          <p:nvGrpSpPr>
            <p:cNvPr id="37" name="Group 4086"/>
            <p:cNvGrpSpPr>
              <a:grpSpLocks/>
            </p:cNvGrpSpPr>
            <p:nvPr/>
          </p:nvGrpSpPr>
          <p:grpSpPr bwMode="auto">
            <a:xfrm>
              <a:off x="4241" y="9380"/>
              <a:ext cx="8410" cy="1140"/>
              <a:chOff x="4241" y="9380"/>
              <a:chExt cx="8410" cy="1140"/>
            </a:xfrm>
          </p:grpSpPr>
          <p:sp>
            <p:nvSpPr>
              <p:cNvPr id="56" name="AutoShape 4087"/>
              <p:cNvSpPr>
                <a:spLocks noChangeArrowheads="1"/>
              </p:cNvSpPr>
              <p:nvPr/>
            </p:nvSpPr>
            <p:spPr bwMode="auto">
              <a:xfrm>
                <a:off x="4241" y="9380"/>
                <a:ext cx="8410" cy="11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grpSp>
            <p:nvGrpSpPr>
              <p:cNvPr id="57" name="Group 4088"/>
              <p:cNvGrpSpPr>
                <a:grpSpLocks/>
              </p:cNvGrpSpPr>
              <p:nvPr/>
            </p:nvGrpSpPr>
            <p:grpSpPr bwMode="auto">
              <a:xfrm>
                <a:off x="11174" y="9720"/>
                <a:ext cx="1043" cy="620"/>
                <a:chOff x="4093" y="8440"/>
                <a:chExt cx="1043" cy="620"/>
              </a:xfrm>
            </p:grpSpPr>
            <p:sp>
              <p:nvSpPr>
                <p:cNvPr id="73" name="Text Box 4089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LA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4" name="Oval 4090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8" name="Group 4091"/>
              <p:cNvGrpSpPr>
                <a:grpSpLocks/>
              </p:cNvGrpSpPr>
              <p:nvPr/>
            </p:nvGrpSpPr>
            <p:grpSpPr bwMode="auto">
              <a:xfrm>
                <a:off x="4568" y="9720"/>
                <a:ext cx="1043" cy="620"/>
                <a:chOff x="4093" y="8440"/>
                <a:chExt cx="1043" cy="620"/>
              </a:xfrm>
            </p:grpSpPr>
            <p:sp>
              <p:nvSpPr>
                <p:cNvPr id="71" name="Text Box 4092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BO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2" name="Oval 4093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59" name="Group 4094"/>
              <p:cNvGrpSpPr>
                <a:grpSpLocks/>
              </p:cNvGrpSpPr>
              <p:nvPr/>
            </p:nvGrpSpPr>
            <p:grpSpPr bwMode="auto">
              <a:xfrm>
                <a:off x="5861" y="9720"/>
                <a:ext cx="1043" cy="620"/>
                <a:chOff x="4093" y="8440"/>
                <a:chExt cx="1043" cy="620"/>
              </a:xfrm>
            </p:grpSpPr>
            <p:sp>
              <p:nvSpPr>
                <p:cNvPr id="69" name="Text Box 4095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JFK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70" name="Oval 4096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0" name="Group 4097"/>
              <p:cNvGrpSpPr>
                <a:grpSpLocks/>
              </p:cNvGrpSpPr>
              <p:nvPr/>
            </p:nvGrpSpPr>
            <p:grpSpPr bwMode="auto">
              <a:xfrm>
                <a:off x="7200" y="9720"/>
                <a:ext cx="1043" cy="620"/>
                <a:chOff x="4093" y="8440"/>
                <a:chExt cx="1043" cy="620"/>
              </a:xfrm>
            </p:grpSpPr>
            <p:sp>
              <p:nvSpPr>
                <p:cNvPr id="67" name="Text Box 4098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DF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8" name="Oval 4099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1" name="Group 4100"/>
              <p:cNvGrpSpPr>
                <a:grpSpLocks/>
              </p:cNvGrpSpPr>
              <p:nvPr/>
            </p:nvGrpSpPr>
            <p:grpSpPr bwMode="auto">
              <a:xfrm>
                <a:off x="8557" y="9720"/>
                <a:ext cx="1043" cy="620"/>
                <a:chOff x="4093" y="8440"/>
                <a:chExt cx="1043" cy="620"/>
              </a:xfrm>
            </p:grpSpPr>
            <p:sp>
              <p:nvSpPr>
                <p:cNvPr id="65" name="Text Box 4101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OR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6" name="Oval 4102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62" name="Group 4103"/>
              <p:cNvGrpSpPr>
                <a:grpSpLocks/>
              </p:cNvGrpSpPr>
              <p:nvPr/>
            </p:nvGrpSpPr>
            <p:grpSpPr bwMode="auto">
              <a:xfrm>
                <a:off x="9883" y="9720"/>
                <a:ext cx="1043" cy="620"/>
                <a:chOff x="4093" y="8440"/>
                <a:chExt cx="1043" cy="620"/>
              </a:xfrm>
            </p:grpSpPr>
            <p:sp>
              <p:nvSpPr>
                <p:cNvPr id="63" name="Text Box 4104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MIA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64" name="Oval 4105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</p:grpSp>
        <p:cxnSp>
          <p:nvCxnSpPr>
            <p:cNvPr id="38" name="AutoShape 4106"/>
            <p:cNvCxnSpPr>
              <a:cxnSpLocks noChangeShapeType="1"/>
            </p:cNvCxnSpPr>
            <p:nvPr/>
          </p:nvCxnSpPr>
          <p:spPr bwMode="auto">
            <a:xfrm>
              <a:off x="1540" y="7460"/>
              <a:ext cx="3028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4107"/>
            <p:cNvCxnSpPr>
              <a:cxnSpLocks noChangeShapeType="1"/>
            </p:cNvCxnSpPr>
            <p:nvPr/>
          </p:nvCxnSpPr>
          <p:spPr bwMode="auto">
            <a:xfrm>
              <a:off x="2172" y="7460"/>
              <a:ext cx="3689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4108"/>
            <p:cNvCxnSpPr>
              <a:cxnSpLocks noChangeShapeType="1"/>
            </p:cNvCxnSpPr>
            <p:nvPr/>
          </p:nvCxnSpPr>
          <p:spPr bwMode="auto">
            <a:xfrm>
              <a:off x="3219" y="7460"/>
              <a:ext cx="2867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109"/>
            <p:cNvCxnSpPr>
              <a:cxnSpLocks noChangeShapeType="1"/>
            </p:cNvCxnSpPr>
            <p:nvPr/>
          </p:nvCxnSpPr>
          <p:spPr bwMode="auto">
            <a:xfrm>
              <a:off x="3760" y="7460"/>
              <a:ext cx="344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110"/>
            <p:cNvCxnSpPr>
              <a:cxnSpLocks noChangeShapeType="1"/>
            </p:cNvCxnSpPr>
            <p:nvPr/>
          </p:nvCxnSpPr>
          <p:spPr bwMode="auto">
            <a:xfrm>
              <a:off x="4820" y="7460"/>
              <a:ext cx="238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111"/>
            <p:cNvCxnSpPr>
              <a:cxnSpLocks noChangeShapeType="1"/>
            </p:cNvCxnSpPr>
            <p:nvPr/>
          </p:nvCxnSpPr>
          <p:spPr bwMode="auto">
            <a:xfrm>
              <a:off x="5447" y="7460"/>
              <a:ext cx="3110" cy="2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112"/>
            <p:cNvCxnSpPr>
              <a:cxnSpLocks noChangeShapeType="1"/>
            </p:cNvCxnSpPr>
            <p:nvPr/>
          </p:nvCxnSpPr>
          <p:spPr bwMode="auto">
            <a:xfrm>
              <a:off x="6463" y="7460"/>
              <a:ext cx="2094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4113"/>
            <p:cNvCxnSpPr>
              <a:cxnSpLocks noChangeShapeType="1"/>
            </p:cNvCxnSpPr>
            <p:nvPr/>
          </p:nvCxnSpPr>
          <p:spPr bwMode="auto">
            <a:xfrm>
              <a:off x="6904" y="7460"/>
              <a:ext cx="496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114"/>
            <p:cNvCxnSpPr>
              <a:cxnSpLocks noChangeShapeType="1"/>
            </p:cNvCxnSpPr>
            <p:nvPr/>
          </p:nvCxnSpPr>
          <p:spPr bwMode="auto">
            <a:xfrm>
              <a:off x="8060" y="7460"/>
              <a:ext cx="6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115"/>
            <p:cNvCxnSpPr>
              <a:cxnSpLocks noChangeShapeType="1"/>
            </p:cNvCxnSpPr>
            <p:nvPr/>
          </p:nvCxnSpPr>
          <p:spPr bwMode="auto">
            <a:xfrm flipH="1">
              <a:off x="5365" y="7460"/>
              <a:ext cx="335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116"/>
            <p:cNvCxnSpPr>
              <a:cxnSpLocks noChangeShapeType="1"/>
            </p:cNvCxnSpPr>
            <p:nvPr/>
          </p:nvCxnSpPr>
          <p:spPr bwMode="auto">
            <a:xfrm flipH="1">
              <a:off x="6495" y="7460"/>
              <a:ext cx="3265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117"/>
            <p:cNvCxnSpPr>
              <a:cxnSpLocks noChangeShapeType="1"/>
            </p:cNvCxnSpPr>
            <p:nvPr/>
          </p:nvCxnSpPr>
          <p:spPr bwMode="auto">
            <a:xfrm>
              <a:off x="10280" y="7460"/>
              <a:ext cx="100" cy="21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118"/>
            <p:cNvCxnSpPr>
              <a:cxnSpLocks noChangeShapeType="1"/>
            </p:cNvCxnSpPr>
            <p:nvPr/>
          </p:nvCxnSpPr>
          <p:spPr bwMode="auto">
            <a:xfrm flipH="1">
              <a:off x="10540" y="7460"/>
              <a:ext cx="8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4119"/>
            <p:cNvCxnSpPr>
              <a:cxnSpLocks noChangeShapeType="1"/>
            </p:cNvCxnSpPr>
            <p:nvPr/>
          </p:nvCxnSpPr>
          <p:spPr bwMode="auto">
            <a:xfrm flipH="1">
              <a:off x="772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4120"/>
            <p:cNvCxnSpPr>
              <a:cxnSpLocks noChangeShapeType="1"/>
            </p:cNvCxnSpPr>
            <p:nvPr/>
          </p:nvCxnSpPr>
          <p:spPr bwMode="auto">
            <a:xfrm flipH="1">
              <a:off x="11740" y="7460"/>
              <a:ext cx="126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4121"/>
            <p:cNvCxnSpPr>
              <a:cxnSpLocks noChangeShapeType="1"/>
            </p:cNvCxnSpPr>
            <p:nvPr/>
          </p:nvCxnSpPr>
          <p:spPr bwMode="auto">
            <a:xfrm flipH="1">
              <a:off x="9380" y="7460"/>
              <a:ext cx="4200" cy="22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4122"/>
            <p:cNvCxnSpPr>
              <a:cxnSpLocks noChangeShapeType="1"/>
            </p:cNvCxnSpPr>
            <p:nvPr/>
          </p:nvCxnSpPr>
          <p:spPr bwMode="auto">
            <a:xfrm flipH="1">
              <a:off x="10820" y="7460"/>
              <a:ext cx="380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4123"/>
            <p:cNvCxnSpPr>
              <a:cxnSpLocks noChangeShapeType="1"/>
            </p:cNvCxnSpPr>
            <p:nvPr/>
          </p:nvCxnSpPr>
          <p:spPr bwMode="auto">
            <a:xfrm flipH="1">
              <a:off x="12100" y="7460"/>
              <a:ext cx="3120" cy="2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57718"/>
              </p:ext>
            </p:extLst>
          </p:nvPr>
        </p:nvGraphicFramePr>
        <p:xfrm>
          <a:off x="251525" y="3610765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AA52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AA41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7" y="156024"/>
            <a:ext cx="33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d’Arcs</a:t>
            </a:r>
          </a:p>
        </p:txBody>
      </p:sp>
      <p:cxnSp>
        <p:nvCxnSpPr>
          <p:cNvPr id="75" name="Connecteur droit avec flèche 74"/>
          <p:cNvCxnSpPr/>
          <p:nvPr/>
        </p:nvCxnSpPr>
        <p:spPr>
          <a:xfrm flipV="1">
            <a:off x="676325" y="5772150"/>
            <a:ext cx="1062672" cy="6091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1203322" y="6113555"/>
            <a:ext cx="2136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Liste simple</a:t>
            </a:r>
          </a:p>
        </p:txBody>
      </p:sp>
    </p:spTree>
    <p:extLst>
      <p:ext uri="{BB962C8B-B14F-4D97-AF65-F5344CB8AC3E}">
        <p14:creationId xmlns:p14="http://schemas.microsoft.com/office/powerpoint/2010/main" val="3900463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4432338" y="97854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76" name="Tableau 75"/>
          <p:cNvGraphicFramePr>
            <a:graphicFrameLocks noGrp="1"/>
          </p:cNvGraphicFramePr>
          <p:nvPr>
            <p:extLst/>
          </p:nvPr>
        </p:nvGraphicFramePr>
        <p:xfrm>
          <a:off x="315206" y="2711804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AA52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AA41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6" y="156024"/>
            <a:ext cx="4857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d’Adjacence</a:t>
            </a:r>
          </a:p>
        </p:txBody>
      </p:sp>
      <p:grpSp>
        <p:nvGrpSpPr>
          <p:cNvPr id="79" name="Group 4175"/>
          <p:cNvGrpSpPr>
            <a:grpSpLocks/>
          </p:cNvGrpSpPr>
          <p:nvPr/>
        </p:nvGrpSpPr>
        <p:grpSpPr bwMode="auto">
          <a:xfrm>
            <a:off x="202121" y="2631269"/>
            <a:ext cx="8712053" cy="2235200"/>
            <a:chOff x="1084" y="4580"/>
            <a:chExt cx="14291" cy="3520"/>
          </a:xfrm>
        </p:grpSpPr>
        <p:sp>
          <p:nvSpPr>
            <p:cNvPr id="94" name="AutoShape 4027"/>
            <p:cNvSpPr>
              <a:spLocks noChangeArrowheads="1"/>
            </p:cNvSpPr>
            <p:nvPr/>
          </p:nvSpPr>
          <p:spPr bwMode="auto">
            <a:xfrm>
              <a:off x="1084" y="4580"/>
              <a:ext cx="14291" cy="1400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  <p:grpSp>
          <p:nvGrpSpPr>
            <p:cNvPr id="95" name="Group 4058"/>
            <p:cNvGrpSpPr>
              <a:grpSpLocks/>
            </p:cNvGrpSpPr>
            <p:nvPr/>
          </p:nvGrpSpPr>
          <p:grpSpPr bwMode="auto">
            <a:xfrm>
              <a:off x="4120" y="6960"/>
              <a:ext cx="8410" cy="1140"/>
              <a:chOff x="4241" y="9380"/>
              <a:chExt cx="8410" cy="1140"/>
            </a:xfrm>
          </p:grpSpPr>
          <p:sp>
            <p:nvSpPr>
              <p:cNvPr id="114" name="AutoShape 4030"/>
              <p:cNvSpPr>
                <a:spLocks noChangeArrowheads="1"/>
              </p:cNvSpPr>
              <p:nvPr/>
            </p:nvSpPr>
            <p:spPr bwMode="auto">
              <a:xfrm>
                <a:off x="4241" y="9380"/>
                <a:ext cx="8410" cy="11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grpSp>
            <p:nvGrpSpPr>
              <p:cNvPr id="115" name="Group 4042"/>
              <p:cNvGrpSpPr>
                <a:grpSpLocks/>
              </p:cNvGrpSpPr>
              <p:nvPr/>
            </p:nvGrpSpPr>
            <p:grpSpPr bwMode="auto">
              <a:xfrm>
                <a:off x="11174" y="9720"/>
                <a:ext cx="1043" cy="620"/>
                <a:chOff x="4093" y="8440"/>
                <a:chExt cx="1043" cy="620"/>
              </a:xfrm>
            </p:grpSpPr>
            <p:sp>
              <p:nvSpPr>
                <p:cNvPr id="131" name="Text Box 4032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LA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132" name="Oval 4033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116" name="Group 4043"/>
              <p:cNvGrpSpPr>
                <a:grpSpLocks/>
              </p:cNvGrpSpPr>
              <p:nvPr/>
            </p:nvGrpSpPr>
            <p:grpSpPr bwMode="auto">
              <a:xfrm>
                <a:off x="4568" y="9720"/>
                <a:ext cx="1043" cy="620"/>
                <a:chOff x="4093" y="8440"/>
                <a:chExt cx="1043" cy="620"/>
              </a:xfrm>
            </p:grpSpPr>
            <p:sp>
              <p:nvSpPr>
                <p:cNvPr id="129" name="Text Box 4044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BO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130" name="Oval 4045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117" name="Group 4046"/>
              <p:cNvGrpSpPr>
                <a:grpSpLocks/>
              </p:cNvGrpSpPr>
              <p:nvPr/>
            </p:nvGrpSpPr>
            <p:grpSpPr bwMode="auto">
              <a:xfrm>
                <a:off x="5861" y="9720"/>
                <a:ext cx="1043" cy="620"/>
                <a:chOff x="4093" y="8440"/>
                <a:chExt cx="1043" cy="620"/>
              </a:xfrm>
            </p:grpSpPr>
            <p:sp>
              <p:nvSpPr>
                <p:cNvPr id="127" name="Text Box 4047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JFK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128" name="Oval 4048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118" name="Group 4049"/>
              <p:cNvGrpSpPr>
                <a:grpSpLocks/>
              </p:cNvGrpSpPr>
              <p:nvPr/>
            </p:nvGrpSpPr>
            <p:grpSpPr bwMode="auto">
              <a:xfrm>
                <a:off x="7200" y="9720"/>
                <a:ext cx="1043" cy="620"/>
                <a:chOff x="4093" y="8440"/>
                <a:chExt cx="1043" cy="620"/>
              </a:xfrm>
            </p:grpSpPr>
            <p:sp>
              <p:nvSpPr>
                <p:cNvPr id="125" name="Text Box 4050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DF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126" name="Oval 4051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119" name="Group 4052"/>
              <p:cNvGrpSpPr>
                <a:grpSpLocks/>
              </p:cNvGrpSpPr>
              <p:nvPr/>
            </p:nvGrpSpPr>
            <p:grpSpPr bwMode="auto">
              <a:xfrm>
                <a:off x="8557" y="9720"/>
                <a:ext cx="1043" cy="620"/>
                <a:chOff x="4093" y="8440"/>
                <a:chExt cx="1043" cy="620"/>
              </a:xfrm>
            </p:grpSpPr>
            <p:sp>
              <p:nvSpPr>
                <p:cNvPr id="123" name="Text Box 4053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OR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124" name="Oval 4054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  <p:grpSp>
            <p:nvGrpSpPr>
              <p:cNvPr id="120" name="Group 4055"/>
              <p:cNvGrpSpPr>
                <a:grpSpLocks/>
              </p:cNvGrpSpPr>
              <p:nvPr/>
            </p:nvGrpSpPr>
            <p:grpSpPr bwMode="auto">
              <a:xfrm>
                <a:off x="9883" y="9720"/>
                <a:ext cx="1043" cy="620"/>
                <a:chOff x="4093" y="8440"/>
                <a:chExt cx="1043" cy="620"/>
              </a:xfrm>
            </p:grpSpPr>
            <p:sp>
              <p:nvSpPr>
                <p:cNvPr id="121" name="Text Box 4056"/>
                <p:cNvSpPr txBox="1"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fr-BE" sz="1800">
                      <a:effectLst/>
                      <a:latin typeface="Arial"/>
                      <a:ea typeface="Times New Roman"/>
                      <a:cs typeface="Times New Roman"/>
                    </a:rPr>
                    <a:t>MIA</a:t>
                  </a:r>
                  <a:endParaRPr lang="fr-BE" sz="1100">
                    <a:effectLst/>
                    <a:latin typeface="Arial"/>
                    <a:ea typeface="Times New Roman"/>
                    <a:cs typeface="Times New Roman"/>
                  </a:endParaRPr>
                </a:p>
              </p:txBody>
            </p:sp>
            <p:sp>
              <p:nvSpPr>
                <p:cNvPr id="122" name="Oval 4057"/>
                <p:cNvSpPr>
                  <a:spLocks noChangeArrowheads="1"/>
                </p:cNvSpPr>
                <p:nvPr/>
              </p:nvSpPr>
              <p:spPr bwMode="auto">
                <a:xfrm>
                  <a:off x="4093" y="8440"/>
                  <a:ext cx="1043" cy="620"/>
                </a:xfrm>
                <a:prstGeom prst="ellipse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fr-BE"/>
                </a:p>
              </p:txBody>
            </p:sp>
          </p:grpSp>
        </p:grpSp>
        <p:cxnSp>
          <p:nvCxnSpPr>
            <p:cNvPr id="96" name="AutoShape 4156"/>
            <p:cNvCxnSpPr>
              <a:cxnSpLocks noChangeShapeType="1"/>
            </p:cNvCxnSpPr>
            <p:nvPr/>
          </p:nvCxnSpPr>
          <p:spPr bwMode="auto">
            <a:xfrm>
              <a:off x="1600" y="5560"/>
              <a:ext cx="2847" cy="19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4157"/>
            <p:cNvCxnSpPr>
              <a:cxnSpLocks noChangeShapeType="1"/>
            </p:cNvCxnSpPr>
            <p:nvPr/>
          </p:nvCxnSpPr>
          <p:spPr bwMode="auto">
            <a:xfrm>
              <a:off x="2120" y="5560"/>
              <a:ext cx="3620" cy="19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4158"/>
            <p:cNvCxnSpPr>
              <a:cxnSpLocks noChangeShapeType="1"/>
            </p:cNvCxnSpPr>
            <p:nvPr/>
          </p:nvCxnSpPr>
          <p:spPr bwMode="auto">
            <a:xfrm>
              <a:off x="3180" y="5560"/>
              <a:ext cx="2560" cy="18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4159"/>
            <p:cNvCxnSpPr>
              <a:cxnSpLocks noChangeShapeType="1"/>
            </p:cNvCxnSpPr>
            <p:nvPr/>
          </p:nvCxnSpPr>
          <p:spPr bwMode="auto">
            <a:xfrm>
              <a:off x="3800" y="5560"/>
              <a:ext cx="3279" cy="19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AutoShape 4160"/>
            <p:cNvCxnSpPr>
              <a:cxnSpLocks noChangeShapeType="1"/>
            </p:cNvCxnSpPr>
            <p:nvPr/>
          </p:nvCxnSpPr>
          <p:spPr bwMode="auto">
            <a:xfrm>
              <a:off x="4840" y="5560"/>
              <a:ext cx="2239" cy="18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AutoShape 4161"/>
            <p:cNvCxnSpPr>
              <a:cxnSpLocks noChangeShapeType="1"/>
            </p:cNvCxnSpPr>
            <p:nvPr/>
          </p:nvCxnSpPr>
          <p:spPr bwMode="auto">
            <a:xfrm>
              <a:off x="5490" y="5560"/>
              <a:ext cx="2946" cy="19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4163"/>
            <p:cNvCxnSpPr>
              <a:cxnSpLocks noChangeShapeType="1"/>
            </p:cNvCxnSpPr>
            <p:nvPr/>
          </p:nvCxnSpPr>
          <p:spPr bwMode="auto">
            <a:xfrm>
              <a:off x="6460" y="5560"/>
              <a:ext cx="2000" cy="18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4164"/>
            <p:cNvCxnSpPr>
              <a:cxnSpLocks noChangeShapeType="1"/>
            </p:cNvCxnSpPr>
            <p:nvPr/>
          </p:nvCxnSpPr>
          <p:spPr bwMode="auto">
            <a:xfrm>
              <a:off x="7079" y="5560"/>
              <a:ext cx="241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AutoShape 4165"/>
            <p:cNvCxnSpPr>
              <a:cxnSpLocks noChangeShapeType="1"/>
            </p:cNvCxnSpPr>
            <p:nvPr/>
          </p:nvCxnSpPr>
          <p:spPr bwMode="auto">
            <a:xfrm>
              <a:off x="8122" y="5560"/>
              <a:ext cx="462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AutoShape 4166"/>
            <p:cNvCxnSpPr>
              <a:cxnSpLocks noChangeShapeType="1"/>
            </p:cNvCxnSpPr>
            <p:nvPr/>
          </p:nvCxnSpPr>
          <p:spPr bwMode="auto">
            <a:xfrm flipH="1">
              <a:off x="4980" y="5560"/>
              <a:ext cx="3740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4167"/>
            <p:cNvCxnSpPr>
              <a:cxnSpLocks noChangeShapeType="1"/>
            </p:cNvCxnSpPr>
            <p:nvPr/>
          </p:nvCxnSpPr>
          <p:spPr bwMode="auto">
            <a:xfrm flipH="1">
              <a:off x="6460" y="5560"/>
              <a:ext cx="3327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4168"/>
            <p:cNvCxnSpPr>
              <a:cxnSpLocks noChangeShapeType="1"/>
            </p:cNvCxnSpPr>
            <p:nvPr/>
          </p:nvCxnSpPr>
          <p:spPr bwMode="auto">
            <a:xfrm>
              <a:off x="10247" y="5560"/>
              <a:ext cx="0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4169"/>
            <p:cNvCxnSpPr>
              <a:cxnSpLocks noChangeShapeType="1"/>
            </p:cNvCxnSpPr>
            <p:nvPr/>
          </p:nvCxnSpPr>
          <p:spPr bwMode="auto">
            <a:xfrm flipH="1">
              <a:off x="10371" y="5560"/>
              <a:ext cx="1009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AutoShape 4170"/>
            <p:cNvCxnSpPr>
              <a:cxnSpLocks noChangeShapeType="1"/>
            </p:cNvCxnSpPr>
            <p:nvPr/>
          </p:nvCxnSpPr>
          <p:spPr bwMode="auto">
            <a:xfrm flipH="1">
              <a:off x="7820" y="5560"/>
              <a:ext cx="4144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AutoShape 4171"/>
            <p:cNvCxnSpPr>
              <a:cxnSpLocks noChangeShapeType="1"/>
            </p:cNvCxnSpPr>
            <p:nvPr/>
          </p:nvCxnSpPr>
          <p:spPr bwMode="auto">
            <a:xfrm flipH="1">
              <a:off x="11663" y="5560"/>
              <a:ext cx="1398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4172"/>
            <p:cNvCxnSpPr>
              <a:cxnSpLocks noChangeShapeType="1"/>
            </p:cNvCxnSpPr>
            <p:nvPr/>
          </p:nvCxnSpPr>
          <p:spPr bwMode="auto">
            <a:xfrm flipH="1">
              <a:off x="9239" y="5560"/>
              <a:ext cx="4477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4173"/>
            <p:cNvCxnSpPr>
              <a:cxnSpLocks noChangeShapeType="1"/>
            </p:cNvCxnSpPr>
            <p:nvPr/>
          </p:nvCxnSpPr>
          <p:spPr bwMode="auto">
            <a:xfrm flipH="1">
              <a:off x="10619" y="5560"/>
              <a:ext cx="3982" cy="18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4174"/>
            <p:cNvCxnSpPr>
              <a:cxnSpLocks noChangeShapeType="1"/>
            </p:cNvCxnSpPr>
            <p:nvPr/>
          </p:nvCxnSpPr>
          <p:spPr bwMode="auto">
            <a:xfrm flipH="1">
              <a:off x="12096" y="5560"/>
              <a:ext cx="3124" cy="18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3" name="AutoShape 4177"/>
          <p:cNvCxnSpPr>
            <a:cxnSpLocks noChangeShapeType="1"/>
          </p:cNvCxnSpPr>
          <p:nvPr/>
        </p:nvCxnSpPr>
        <p:spPr bwMode="auto">
          <a:xfrm flipH="1">
            <a:off x="1394534" y="4627074"/>
            <a:ext cx="1011966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4179"/>
          <p:cNvCxnSpPr>
            <a:cxnSpLocks noChangeShapeType="1"/>
          </p:cNvCxnSpPr>
          <p:nvPr/>
        </p:nvCxnSpPr>
        <p:spPr bwMode="auto">
          <a:xfrm flipH="1">
            <a:off x="2747886" y="4627074"/>
            <a:ext cx="499887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4181"/>
          <p:cNvCxnSpPr>
            <a:cxnSpLocks noChangeShapeType="1"/>
          </p:cNvCxnSpPr>
          <p:nvPr/>
        </p:nvCxnSpPr>
        <p:spPr bwMode="auto">
          <a:xfrm>
            <a:off x="4076854" y="4627074"/>
            <a:ext cx="0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4184"/>
          <p:cNvCxnSpPr>
            <a:cxnSpLocks noChangeShapeType="1"/>
          </p:cNvCxnSpPr>
          <p:nvPr/>
        </p:nvCxnSpPr>
        <p:spPr bwMode="auto">
          <a:xfrm>
            <a:off x="5026639" y="4627074"/>
            <a:ext cx="416369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186"/>
          <p:cNvCxnSpPr>
            <a:cxnSpLocks noChangeShapeType="1"/>
            <a:endCxn id="136" idx="0"/>
          </p:cNvCxnSpPr>
          <p:nvPr/>
        </p:nvCxnSpPr>
        <p:spPr bwMode="auto">
          <a:xfrm>
            <a:off x="5917291" y="4627074"/>
            <a:ext cx="884806" cy="65018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187"/>
          <p:cNvCxnSpPr>
            <a:cxnSpLocks noChangeShapeType="1"/>
          </p:cNvCxnSpPr>
          <p:nvPr/>
        </p:nvCxnSpPr>
        <p:spPr bwMode="auto">
          <a:xfrm>
            <a:off x="6687239" y="4627074"/>
            <a:ext cx="1215579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723CD6A-518F-400F-8AD5-417E3C63E712}"/>
              </a:ext>
            </a:extLst>
          </p:cNvPr>
          <p:cNvSpPr/>
          <p:nvPr/>
        </p:nvSpPr>
        <p:spPr>
          <a:xfrm>
            <a:off x="952427" y="5277257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NW3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511F8B-3E1C-4FFF-A27F-B4A87D9D6639}"/>
              </a:ext>
            </a:extLst>
          </p:cNvPr>
          <p:cNvSpPr/>
          <p:nvPr/>
        </p:nvSpPr>
        <p:spPr>
          <a:xfrm>
            <a:off x="2385027" y="5277257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AA13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AA90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5A7349-0EB8-4338-A4BE-70FF16AA4F44}"/>
              </a:ext>
            </a:extLst>
          </p:cNvPr>
          <p:cNvSpPr/>
          <p:nvPr/>
        </p:nvSpPr>
        <p:spPr>
          <a:xfrm>
            <a:off x="3670895" y="5277257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DL33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0DBCA0-626C-4555-B64C-97CF0CBB4B1D}"/>
              </a:ext>
            </a:extLst>
          </p:cNvPr>
          <p:cNvSpPr/>
          <p:nvPr/>
        </p:nvSpPr>
        <p:spPr>
          <a:xfrm>
            <a:off x="5053195" y="5277257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DL17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UA87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1913DA1-5336-49A8-BFA1-84ACCF151ABE}"/>
              </a:ext>
            </a:extLst>
          </p:cNvPr>
          <p:cNvSpPr/>
          <p:nvPr/>
        </p:nvSpPr>
        <p:spPr>
          <a:xfrm>
            <a:off x="6370049" y="5277257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AA41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AA52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79A459-59C5-4935-9962-22A2321F0EEA}"/>
              </a:ext>
            </a:extLst>
          </p:cNvPr>
          <p:cNvSpPr/>
          <p:nvPr/>
        </p:nvSpPr>
        <p:spPr>
          <a:xfrm>
            <a:off x="7528812" y="5277257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UA12</a:t>
            </a:r>
          </a:p>
        </p:txBody>
      </p:sp>
    </p:spTree>
    <p:extLst>
      <p:ext uri="{BB962C8B-B14F-4D97-AF65-F5344CB8AC3E}">
        <p14:creationId xmlns:p14="http://schemas.microsoft.com/office/powerpoint/2010/main" val="2609225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509610" y="957450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7" name="Rectangle 76"/>
          <p:cNvSpPr/>
          <p:nvPr/>
        </p:nvSpPr>
        <p:spPr>
          <a:xfrm>
            <a:off x="63179" y="97854"/>
            <a:ext cx="5191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Matrice d’Adjacence</a:t>
            </a:r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49406"/>
              </p:ext>
            </p:extLst>
          </p:nvPr>
        </p:nvGraphicFramePr>
        <p:xfrm>
          <a:off x="510991" y="4077072"/>
          <a:ext cx="4622800" cy="20681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4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5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DL17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UA87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NW3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UA12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AA13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AA90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4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DL33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5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AA41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AA52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 dirty="0">
                          <a:effectLst/>
                        </a:rPr>
                        <a:t>-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74190"/>
              </p:ext>
            </p:extLst>
          </p:nvPr>
        </p:nvGraphicFramePr>
        <p:xfrm>
          <a:off x="5580112" y="4941168"/>
          <a:ext cx="3190240" cy="584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4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5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OR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BO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LA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JFK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DF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 dirty="0">
                          <a:effectLst/>
                        </a:rPr>
                        <a:t>MIA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170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Algorithmes</a:t>
            </a:r>
            <a:r>
              <a:rPr lang="en-US" dirty="0"/>
              <a:t> sur le </a:t>
            </a:r>
            <a:r>
              <a:rPr lang="en-US" dirty="0" err="1"/>
              <a:t>graphes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  <a:p>
            <a:r>
              <a:rPr lang="en-US" dirty="0"/>
              <a:t>Breadth First Search (BFS)</a:t>
            </a:r>
          </a:p>
          <a:p>
            <a:r>
              <a:rPr lang="en-US" dirty="0" err="1"/>
              <a:t>Algorithme</a:t>
            </a:r>
            <a:r>
              <a:rPr lang="en-US" dirty="0"/>
              <a:t> du plus court </a:t>
            </a:r>
            <a:r>
              <a:rPr lang="en-US" dirty="0" err="1"/>
              <a:t>chemin</a:t>
            </a:r>
            <a:r>
              <a:rPr lang="en-US" dirty="0"/>
              <a:t> (Dijkstra)</a:t>
            </a:r>
          </a:p>
        </p:txBody>
      </p:sp>
    </p:spTree>
    <p:extLst>
      <p:ext uri="{BB962C8B-B14F-4D97-AF65-F5344CB8AC3E}">
        <p14:creationId xmlns:p14="http://schemas.microsoft.com/office/powerpoint/2010/main" val="1082136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sp>
        <p:nvSpPr>
          <p:cNvPr id="4" name="Oval 74"/>
          <p:cNvSpPr>
            <a:spLocks noChangeArrowheads="1"/>
          </p:cNvSpPr>
          <p:nvPr/>
        </p:nvSpPr>
        <p:spPr bwMode="auto">
          <a:xfrm>
            <a:off x="6618214" y="325655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5" name="Oval 66"/>
          <p:cNvSpPr>
            <a:spLocks noChangeArrowheads="1"/>
          </p:cNvSpPr>
          <p:nvPr/>
        </p:nvSpPr>
        <p:spPr bwMode="auto">
          <a:xfrm>
            <a:off x="7554839" y="3261320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7554839" y="326290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7" name="Oval 28"/>
          <p:cNvSpPr>
            <a:spLocks noChangeArrowheads="1"/>
          </p:cNvSpPr>
          <p:nvPr/>
        </p:nvSpPr>
        <p:spPr bwMode="auto">
          <a:xfrm>
            <a:off x="6615039" y="3258145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673651" y="3258145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5576" y="1700808"/>
            <a:ext cx="6570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tabLst>
                <a:tab pos="1143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Objectif :	construire </a:t>
            </a:r>
            <a:r>
              <a:rPr lang="fr-FR" altLang="fr-FR" sz="2000">
                <a:solidFill>
                  <a:srgbClr val="FF0000"/>
                </a:solidFill>
              </a:rPr>
              <a:t>« en profondeur »</a:t>
            </a:r>
            <a:r>
              <a:rPr lang="fr-FR" altLang="fr-FR" sz="2000"/>
              <a:t> un arbre couvrant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	pour un graphe connexe.	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47651" y="2604095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b="1">
                <a:solidFill>
                  <a:schemeClr val="tx2"/>
                </a:solidFill>
              </a:rPr>
              <a:t>Exemple </a:t>
            </a:r>
            <a:endParaRPr lang="fr-FR" altLang="fr-FR" sz="2000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6607"/>
              </p:ext>
            </p:extLst>
          </p:nvPr>
        </p:nvGraphicFramePr>
        <p:xfrm>
          <a:off x="907976" y="3220045"/>
          <a:ext cx="22193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218639" imgH="1304239" progId="Visio.Drawing.11">
                  <p:embed/>
                </p:oleObj>
              </mc:Choice>
              <mc:Fallback>
                <p:oleObj name="Visio" r:id="rId3" imgW="2218639" imgH="1304239" progId="Visio.Drawing.11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976" y="3220045"/>
                        <a:ext cx="22193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19529"/>
              </p:ext>
            </p:extLst>
          </p:nvPr>
        </p:nvGraphicFramePr>
        <p:xfrm>
          <a:off x="5657776" y="324227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380695" imgH="380695" progId="Visio.Drawing.11">
                  <p:embed/>
                </p:oleObj>
              </mc:Choice>
              <mc:Fallback>
                <p:oleObj name="Visio" r:id="rId5" imgW="380695" imgH="380695" progId="Visio.Drawing.11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776" y="324227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47651" y="4750395"/>
            <a:ext cx="5051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1° Fixer un sommet de départ (sommet </a:t>
            </a:r>
            <a:r>
              <a:rPr lang="fr-FR" altLang="fr-FR" sz="1800">
                <a:solidFill>
                  <a:srgbClr val="FF0000"/>
                </a:solidFill>
              </a:rPr>
              <a:t>courant</a:t>
            </a:r>
            <a:r>
              <a:rPr lang="fr-FR" altLang="fr-FR" sz="1800"/>
              <a:t>)</a:t>
            </a:r>
            <a:endParaRPr lang="fr-FR" altLang="fr-FR" sz="200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194101" y="3929658"/>
            <a:ext cx="539750" cy="723900"/>
            <a:chOff x="2822" y="2726"/>
            <a:chExt cx="340" cy="456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822" y="2951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800"/>
                <a:t>pile</a:t>
              </a:r>
              <a:endParaRPr lang="fr-FR" altLang="fr-FR" sz="20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870" y="27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/>
                <a:t>1</a:t>
              </a:r>
              <a:endParaRPr lang="fr-FR" altLang="fr-FR" sz="2000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47651" y="5080595"/>
            <a:ext cx="3375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2° Utiliser une « pile » auxiliaire</a:t>
            </a:r>
            <a:endParaRPr lang="fr-FR" altLang="fr-FR" sz="20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24251" y="3442295"/>
            <a:ext cx="0" cy="1054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9876" y="5421908"/>
            <a:ext cx="764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3° Sélectionner dans l'adjacence du sommet courant un </a:t>
            </a:r>
            <a:r>
              <a:rPr lang="fr-FR" altLang="fr-FR" sz="1800">
                <a:solidFill>
                  <a:srgbClr val="FF0000"/>
                </a:solidFill>
              </a:rPr>
              <a:t>nouveau</a:t>
            </a:r>
            <a:r>
              <a:rPr lang="fr-FR" altLang="fr-FR" sz="1800"/>
              <a:t> sommet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1800"/>
              <a:t>    </a:t>
            </a:r>
            <a:r>
              <a:rPr lang="fr-BE" altLang="fr-FR" sz="600"/>
              <a:t> </a:t>
            </a:r>
            <a:r>
              <a:rPr lang="fr-BE" altLang="fr-FR" sz="1800"/>
              <a:t>et le relier au sommet courant</a:t>
            </a:r>
            <a:endParaRPr lang="fr-FR" altLang="fr-FR" sz="200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855589" y="3166070"/>
            <a:ext cx="1417637" cy="1404938"/>
            <a:chOff x="629" y="2226"/>
            <a:chExt cx="893" cy="885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205" y="2226"/>
              <a:ext cx="317" cy="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29" y="2794"/>
              <a:ext cx="317" cy="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205" y="2794"/>
              <a:ext cx="317" cy="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7439"/>
              </p:ext>
            </p:extLst>
          </p:nvPr>
        </p:nvGraphicFramePr>
        <p:xfrm>
          <a:off x="6599164" y="323750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7" imgW="389839" imgH="389839" progId="Visio.Drawing.11">
                  <p:embed/>
                </p:oleObj>
              </mc:Choice>
              <mc:Fallback>
                <p:oleObj name="Visio" r:id="rId7" imgW="389839" imgH="389839" progId="Visio.Drawing.11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164" y="323750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6018139" y="3426420"/>
            <a:ext cx="601662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4278239" y="36994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2</a:t>
            </a:r>
            <a:endParaRPr lang="fr-FR" altLang="fr-FR" sz="200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54839" y="326290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852414" y="3162895"/>
            <a:ext cx="508000" cy="1406525"/>
            <a:chOff x="627" y="2224"/>
            <a:chExt cx="320" cy="886"/>
          </a:xfrm>
        </p:grpSpPr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1773164" y="3164483"/>
            <a:ext cx="1412875" cy="1406525"/>
            <a:chOff x="1207" y="2225"/>
            <a:chExt cx="890" cy="886"/>
          </a:xfrm>
        </p:grpSpPr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120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1777" y="2225"/>
              <a:ext cx="320" cy="886"/>
              <a:chOff x="627" y="2224"/>
              <a:chExt cx="320" cy="886"/>
            </a:xfrm>
          </p:grpSpPr>
          <p:sp>
            <p:nvSpPr>
              <p:cNvPr id="34" name="Oval 36"/>
              <p:cNvSpPr>
                <a:spLocks noChangeArrowheads="1"/>
              </p:cNvSpPr>
              <p:nvPr/>
            </p:nvSpPr>
            <p:spPr bwMode="auto">
              <a:xfrm>
                <a:off x="629" y="2224"/>
                <a:ext cx="318" cy="31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BE" altLang="fr-FR" sz="2000"/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auto">
              <a:xfrm>
                <a:off x="627" y="2792"/>
                <a:ext cx="318" cy="31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BE" altLang="fr-FR" sz="2000"/>
              </a:p>
            </p:txBody>
          </p:sp>
        </p:grpSp>
      </p:grpSp>
      <p:graphicFrame>
        <p:nvGraphicFramePr>
          <p:cNvPr id="3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34580"/>
              </p:ext>
            </p:extLst>
          </p:nvPr>
        </p:nvGraphicFramePr>
        <p:xfrm>
          <a:off x="7538964" y="324227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9" imgW="389839" imgH="389839" progId="Visio.Drawing.11">
                  <p:embed/>
                </p:oleObj>
              </mc:Choice>
              <mc:Fallback>
                <p:oleObj name="Visio" r:id="rId9" imgW="389839" imgH="389839" progId="Visio.Drawing.11">
                  <p:embed/>
                  <p:pic>
                    <p:nvPicPr>
                      <p:cNvPr id="3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64" y="324227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6962701" y="3432770"/>
            <a:ext cx="601663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Oval 41"/>
          <p:cNvSpPr>
            <a:spLocks noChangeArrowheads="1"/>
          </p:cNvSpPr>
          <p:nvPr/>
        </p:nvSpPr>
        <p:spPr bwMode="auto">
          <a:xfrm>
            <a:off x="6618214" y="4169370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4270301" y="347245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3</a:t>
            </a:r>
            <a:endParaRPr lang="fr-FR" altLang="fr-FR" sz="2000"/>
          </a:p>
        </p:txBody>
      </p:sp>
      <p:grpSp>
        <p:nvGrpSpPr>
          <p:cNvPr id="40" name="Group 43"/>
          <p:cNvGrpSpPr>
            <a:grpSpLocks/>
          </p:cNvGrpSpPr>
          <p:nvPr/>
        </p:nvGrpSpPr>
        <p:grpSpPr bwMode="auto">
          <a:xfrm>
            <a:off x="1763639" y="3164483"/>
            <a:ext cx="508000" cy="1406525"/>
            <a:chOff x="627" y="2224"/>
            <a:chExt cx="320" cy="886"/>
          </a:xfrm>
        </p:grpSpPr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2674864" y="407253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4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99221"/>
              </p:ext>
            </p:extLst>
          </p:nvPr>
        </p:nvGraphicFramePr>
        <p:xfrm>
          <a:off x="6602339" y="415349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11" imgW="389839" imgH="389839" progId="Visio.Drawing.11">
                  <p:embed/>
                </p:oleObj>
              </mc:Choice>
              <mc:Fallback>
                <p:oleObj name="Visio" r:id="rId11" imgW="389839" imgH="389839" progId="Visio.Drawing.11">
                  <p:embed/>
                  <p:pic>
                    <p:nvPicPr>
                      <p:cNvPr id="44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339" y="415349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Line 50"/>
          <p:cNvSpPr>
            <a:spLocks noChangeShapeType="1"/>
          </p:cNvSpPr>
          <p:nvPr/>
        </p:nvSpPr>
        <p:spPr bwMode="auto">
          <a:xfrm flipV="1">
            <a:off x="6918251" y="3558183"/>
            <a:ext cx="709613" cy="685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4271889" y="323592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5</a:t>
            </a:r>
            <a:endParaRPr lang="fr-FR" altLang="fr-FR" sz="2000"/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855589" y="3162895"/>
            <a:ext cx="2332037" cy="512763"/>
            <a:chOff x="629" y="2224"/>
            <a:chExt cx="1469" cy="323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629" y="2226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1204" y="2229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1780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871464" y="6007695"/>
            <a:ext cx="6561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4° Si c'est impossible,</a:t>
            </a:r>
            <a:r>
              <a:rPr lang="fr-FR" altLang="fr-FR" sz="2000"/>
              <a:t> </a:t>
            </a:r>
            <a:r>
              <a:rPr lang="fr-FR" altLang="fr-FR" sz="1800"/>
              <a:t>remonter au sommet précédent (dépiler)</a:t>
            </a:r>
            <a:endParaRPr lang="fr-FR" altLang="fr-FR" sz="2000"/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4292526" y="3099395"/>
            <a:ext cx="323850" cy="396875"/>
          </a:xfrm>
          <a:prstGeom prst="rect">
            <a:avLst/>
          </a:prstGeom>
          <a:solidFill>
            <a:srgbClr val="FEFA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  </a:t>
            </a:r>
            <a:endParaRPr lang="fr-FR" altLang="fr-FR" sz="2000"/>
          </a:p>
        </p:txBody>
      </p:sp>
      <p:sp>
        <p:nvSpPr>
          <p:cNvPr id="53" name="Oval 59"/>
          <p:cNvSpPr>
            <a:spLocks noChangeArrowheads="1"/>
          </p:cNvSpPr>
          <p:nvPr/>
        </p:nvSpPr>
        <p:spPr bwMode="auto">
          <a:xfrm>
            <a:off x="7561189" y="417095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pSp>
        <p:nvGrpSpPr>
          <p:cNvPr id="54" name="Group 60"/>
          <p:cNvGrpSpPr>
            <a:grpSpLocks/>
          </p:cNvGrpSpPr>
          <p:nvPr/>
        </p:nvGrpSpPr>
        <p:grpSpPr bwMode="auto">
          <a:xfrm>
            <a:off x="1779514" y="3161308"/>
            <a:ext cx="508000" cy="1406525"/>
            <a:chOff x="627" y="2224"/>
            <a:chExt cx="320" cy="886"/>
          </a:xfrm>
        </p:grpSpPr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57" name="Oval 63"/>
          <p:cNvSpPr>
            <a:spLocks noChangeArrowheads="1"/>
          </p:cNvSpPr>
          <p:nvPr/>
        </p:nvSpPr>
        <p:spPr bwMode="auto">
          <a:xfrm>
            <a:off x="2671689" y="405983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5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2656"/>
              </p:ext>
            </p:extLst>
          </p:nvPr>
        </p:nvGraphicFramePr>
        <p:xfrm>
          <a:off x="7542139" y="415032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13" imgW="389839" imgH="389839" progId="Visio.Drawing.11">
                  <p:embed/>
                </p:oleObj>
              </mc:Choice>
              <mc:Fallback>
                <p:oleObj name="Visio" r:id="rId13" imgW="389839" imgH="389839" progId="Visio.Drawing.11">
                  <p:embed/>
                  <p:pic>
                    <p:nvPicPr>
                      <p:cNvPr id="5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139" y="415032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65"/>
          <p:cNvSpPr>
            <a:spLocks noChangeShapeType="1"/>
          </p:cNvSpPr>
          <p:nvPr/>
        </p:nvSpPr>
        <p:spPr bwMode="auto">
          <a:xfrm flipV="1">
            <a:off x="7729464" y="3601045"/>
            <a:ext cx="6350" cy="5778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4271889" y="32422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6</a:t>
            </a:r>
            <a:endParaRPr lang="fr-FR" altLang="fr-FR" sz="2000"/>
          </a:p>
        </p:txBody>
      </p:sp>
      <p:grpSp>
        <p:nvGrpSpPr>
          <p:cNvPr id="61" name="Group 72"/>
          <p:cNvGrpSpPr>
            <a:grpSpLocks/>
          </p:cNvGrpSpPr>
          <p:nvPr/>
        </p:nvGrpSpPr>
        <p:grpSpPr bwMode="auto">
          <a:xfrm>
            <a:off x="1765226" y="3162895"/>
            <a:ext cx="1419225" cy="512763"/>
            <a:chOff x="1550" y="1888"/>
            <a:chExt cx="894" cy="323"/>
          </a:xfrm>
        </p:grpSpPr>
        <p:sp>
          <p:nvSpPr>
            <p:cNvPr id="62" name="Oval 70"/>
            <p:cNvSpPr>
              <a:spLocks noChangeArrowheads="1"/>
            </p:cNvSpPr>
            <p:nvPr/>
          </p:nvSpPr>
          <p:spPr bwMode="auto">
            <a:xfrm>
              <a:off x="1550" y="1893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63" name="Oval 71"/>
            <p:cNvSpPr>
              <a:spLocks noChangeArrowheads="1"/>
            </p:cNvSpPr>
            <p:nvPr/>
          </p:nvSpPr>
          <p:spPr bwMode="auto">
            <a:xfrm>
              <a:off x="2126" y="1888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4290939" y="3104158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 dirty="0"/>
              <a:t>  </a:t>
            </a:r>
            <a:endParaRPr lang="fr-FR" altLang="fr-FR" sz="2000" dirty="0"/>
          </a:p>
        </p:txBody>
      </p:sp>
      <p:grpSp>
        <p:nvGrpSpPr>
          <p:cNvPr id="65" name="Group 75"/>
          <p:cNvGrpSpPr>
            <a:grpSpLocks/>
          </p:cNvGrpSpPr>
          <p:nvPr/>
        </p:nvGrpSpPr>
        <p:grpSpPr bwMode="auto">
          <a:xfrm>
            <a:off x="1766814" y="3158133"/>
            <a:ext cx="508000" cy="1406525"/>
            <a:chOff x="627" y="2224"/>
            <a:chExt cx="320" cy="886"/>
          </a:xfrm>
        </p:grpSpPr>
        <p:sp>
          <p:nvSpPr>
            <p:cNvPr id="66" name="Oval 76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67" name="Oval 77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68" name="Oval 78"/>
          <p:cNvSpPr>
            <a:spLocks noChangeArrowheads="1"/>
          </p:cNvSpPr>
          <p:nvPr/>
        </p:nvSpPr>
        <p:spPr bwMode="auto">
          <a:xfrm>
            <a:off x="2697089" y="406618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69" name="Text Box 79"/>
          <p:cNvSpPr txBox="1">
            <a:spLocks noChangeArrowheads="1"/>
          </p:cNvSpPr>
          <p:nvPr/>
        </p:nvSpPr>
        <p:spPr bwMode="auto">
          <a:xfrm>
            <a:off x="4287764" y="3329583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  </a:t>
            </a:r>
            <a:endParaRPr lang="fr-FR" altLang="fr-FR" sz="2000"/>
          </a:p>
        </p:txBody>
      </p:sp>
      <p:grpSp>
        <p:nvGrpSpPr>
          <p:cNvPr id="70" name="Group 80"/>
          <p:cNvGrpSpPr>
            <a:grpSpLocks/>
          </p:cNvGrpSpPr>
          <p:nvPr/>
        </p:nvGrpSpPr>
        <p:grpSpPr bwMode="auto">
          <a:xfrm>
            <a:off x="854001" y="4056658"/>
            <a:ext cx="2332038" cy="512762"/>
            <a:chOff x="629" y="2224"/>
            <a:chExt cx="1469" cy="323"/>
          </a:xfrm>
        </p:grpSpPr>
        <p:sp>
          <p:nvSpPr>
            <p:cNvPr id="71" name="Oval 81"/>
            <p:cNvSpPr>
              <a:spLocks noChangeArrowheads="1"/>
            </p:cNvSpPr>
            <p:nvPr/>
          </p:nvSpPr>
          <p:spPr bwMode="auto">
            <a:xfrm>
              <a:off x="629" y="2226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72" name="Oval 82"/>
            <p:cNvSpPr>
              <a:spLocks noChangeArrowheads="1"/>
            </p:cNvSpPr>
            <p:nvPr/>
          </p:nvSpPr>
          <p:spPr bwMode="auto">
            <a:xfrm>
              <a:off x="1204" y="2229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73" name="Oval 83"/>
            <p:cNvSpPr>
              <a:spLocks noChangeArrowheads="1"/>
            </p:cNvSpPr>
            <p:nvPr/>
          </p:nvSpPr>
          <p:spPr bwMode="auto">
            <a:xfrm>
              <a:off x="1780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74" name="Oval 84"/>
          <p:cNvSpPr>
            <a:spLocks noChangeArrowheads="1"/>
          </p:cNvSpPr>
          <p:nvPr/>
        </p:nvSpPr>
        <p:spPr bwMode="auto">
          <a:xfrm>
            <a:off x="854001" y="3162895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75" name="Oval 85"/>
          <p:cNvSpPr>
            <a:spLocks noChangeArrowheads="1"/>
          </p:cNvSpPr>
          <p:nvPr/>
        </p:nvSpPr>
        <p:spPr bwMode="auto">
          <a:xfrm>
            <a:off x="2682801" y="3161308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76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32133"/>
              </p:ext>
            </p:extLst>
          </p:nvPr>
        </p:nvGraphicFramePr>
        <p:xfrm>
          <a:off x="5653014" y="414714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15" imgW="389839" imgH="389839" progId="Visio.Drawing.11">
                  <p:embed/>
                </p:oleObj>
              </mc:Choice>
              <mc:Fallback>
                <p:oleObj name="Visio" r:id="rId15" imgW="389839" imgH="389839" progId="Visio.Drawing.11">
                  <p:embed/>
                  <p:pic>
                    <p:nvPicPr>
                      <p:cNvPr id="7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14" y="414714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87"/>
          <p:cNvSpPr>
            <a:spLocks noChangeShapeType="1"/>
          </p:cNvSpPr>
          <p:nvPr/>
        </p:nvSpPr>
        <p:spPr bwMode="auto">
          <a:xfrm flipV="1">
            <a:off x="5957814" y="3531195"/>
            <a:ext cx="709612" cy="685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utoUpdateAnimBg="0"/>
      <p:bldP spid="10" grpId="0" autoUpdateAnimBg="0"/>
      <p:bldP spid="13" grpId="0" autoUpdateAnimBg="0"/>
      <p:bldP spid="17" grpId="0" autoUpdateAnimBg="0"/>
      <p:bldP spid="18" grpId="0" animBg="1"/>
      <p:bldP spid="19" grpId="0" autoUpdateAnimBg="0"/>
      <p:bldP spid="25" grpId="0" animBg="1"/>
      <p:bldP spid="26" grpId="0" autoUpdateAnimBg="0"/>
      <p:bldP spid="27" grpId="0" animBg="1"/>
      <p:bldP spid="27" grpId="1" animBg="1"/>
      <p:bldP spid="37" grpId="0" animBg="1"/>
      <p:bldP spid="38" grpId="0" animBg="1"/>
      <p:bldP spid="38" grpId="1" animBg="1"/>
      <p:bldP spid="39" grpId="0" autoUpdateAnimBg="0"/>
      <p:bldP spid="43" grpId="0" animBg="1"/>
      <p:bldP spid="45" grpId="0" animBg="1"/>
      <p:bldP spid="46" grpId="0" autoUpdateAnimBg="0"/>
      <p:bldP spid="51" grpId="0" autoUpdateAnimBg="0"/>
      <p:bldP spid="52" grpId="0" animBg="1"/>
      <p:bldP spid="53" grpId="0" animBg="1"/>
      <p:bldP spid="53" grpId="1" animBg="1"/>
      <p:bldP spid="57" grpId="0" animBg="1"/>
      <p:bldP spid="59" grpId="0" animBg="1"/>
      <p:bldP spid="60" grpId="0" autoUpdateAnimBg="0"/>
      <p:bldP spid="60" grpId="1"/>
      <p:bldP spid="64" grpId="0" animBg="1"/>
      <p:bldP spid="68" grpId="0" animBg="1"/>
      <p:bldP spid="69" grpId="0" animBg="1"/>
      <p:bldP spid="74" grpId="0" animBg="1"/>
      <p:bldP spid="75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arcs</a:t>
            </a:r>
          </a:p>
        </p:txBody>
      </p:sp>
    </p:spTree>
    <p:extLst>
      <p:ext uri="{BB962C8B-B14F-4D97-AF65-F5344CB8AC3E}">
        <p14:creationId xmlns:p14="http://schemas.microsoft.com/office/powerpoint/2010/main" val="4036233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Pour un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quelconque</a:t>
            </a:r>
            <a:r>
              <a:rPr lang="en-US" dirty="0"/>
              <a:t>, 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prend</a:t>
            </a:r>
            <a:r>
              <a:rPr lang="en-US" dirty="0"/>
              <a:t> fin </a:t>
            </a:r>
            <a:r>
              <a:rPr lang="en-US" dirty="0" err="1"/>
              <a:t>quand</a:t>
            </a:r>
            <a:endParaRPr lang="en-US" dirty="0"/>
          </a:p>
          <a:p>
            <a:pPr lvl="1"/>
            <a:r>
              <a:rPr lang="en-US" dirty="0"/>
              <a:t>On a </a:t>
            </a:r>
            <a:r>
              <a:rPr lang="en-US" dirty="0" err="1"/>
              <a:t>capté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sommets</a:t>
            </a:r>
            <a:endParaRPr lang="en-US" dirty="0"/>
          </a:p>
          <a:p>
            <a:pPr lvl="2"/>
            <a:r>
              <a:rPr lang="en-US" dirty="0"/>
              <a:t>Le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alors</a:t>
            </a:r>
            <a:r>
              <a:rPr lang="en-US" dirty="0"/>
              <a:t> </a:t>
            </a:r>
            <a:r>
              <a:rPr lang="en-US" dirty="0" err="1"/>
              <a:t>connexe</a:t>
            </a:r>
            <a:endParaRPr lang="en-US" dirty="0"/>
          </a:p>
          <a:p>
            <a:pPr lvl="1"/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lorsque</a:t>
            </a:r>
            <a:r>
              <a:rPr lang="en-US" dirty="0"/>
              <a:t> la pile </a:t>
            </a:r>
            <a:r>
              <a:rPr lang="en-US" dirty="0" err="1"/>
              <a:t>est</a:t>
            </a:r>
            <a:r>
              <a:rPr lang="en-US" dirty="0"/>
              <a:t> vide</a:t>
            </a:r>
          </a:p>
          <a:p>
            <a:pPr lvl="2"/>
            <a:r>
              <a:rPr lang="en-US" dirty="0"/>
              <a:t>Le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connexe</a:t>
            </a:r>
            <a:endParaRPr lang="en-US" dirty="0"/>
          </a:p>
          <a:p>
            <a:pPr lvl="2"/>
            <a:r>
              <a:rPr lang="en-US" dirty="0"/>
              <a:t>On a </a:t>
            </a:r>
            <a:r>
              <a:rPr lang="en-US" dirty="0" err="1"/>
              <a:t>construit</a:t>
            </a:r>
            <a:r>
              <a:rPr lang="en-US" dirty="0"/>
              <a:t> un </a:t>
            </a:r>
            <a:r>
              <a:rPr lang="en-US" dirty="0" err="1"/>
              <a:t>arbre</a:t>
            </a:r>
            <a:r>
              <a:rPr lang="en-US" dirty="0"/>
              <a:t> </a:t>
            </a:r>
            <a:r>
              <a:rPr lang="en-US" dirty="0" err="1"/>
              <a:t>couvrant</a:t>
            </a:r>
            <a:r>
              <a:rPr lang="en-US" dirty="0"/>
              <a:t> pour la </a:t>
            </a:r>
            <a:r>
              <a:rPr lang="en-US" dirty="0" err="1"/>
              <a:t>composante</a:t>
            </a:r>
            <a:r>
              <a:rPr lang="en-US" dirty="0"/>
              <a:t> </a:t>
            </a:r>
            <a:r>
              <a:rPr lang="en-US" dirty="0" err="1"/>
              <a:t>connexe</a:t>
            </a:r>
            <a:r>
              <a:rPr lang="en-US" dirty="0"/>
              <a:t> du </a:t>
            </a:r>
            <a:r>
              <a:rPr lang="en-US" dirty="0" err="1"/>
              <a:t>sommet</a:t>
            </a:r>
            <a:r>
              <a:rPr lang="en-US" dirty="0"/>
              <a:t> de </a:t>
            </a:r>
            <a:r>
              <a:rPr lang="en-US" dirty="0" err="1"/>
              <a:t>départ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17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4" name="Oval 34"/>
          <p:cNvSpPr>
            <a:spLocks noChangeArrowheads="1"/>
          </p:cNvSpPr>
          <p:nvPr/>
        </p:nvSpPr>
        <p:spPr bwMode="auto">
          <a:xfrm>
            <a:off x="7040563" y="3629025"/>
            <a:ext cx="344487" cy="341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073775" y="3617913"/>
            <a:ext cx="344488" cy="3413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00113" y="2060575"/>
            <a:ext cx="6134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tabLst>
                <a:tab pos="1143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Objectif :	construire </a:t>
            </a:r>
            <a:r>
              <a:rPr lang="fr-FR" altLang="fr-FR" sz="2000">
                <a:solidFill>
                  <a:srgbClr val="FF0000"/>
                </a:solidFill>
              </a:rPr>
              <a:t>« en largeur »</a:t>
            </a:r>
            <a:r>
              <a:rPr lang="fr-FR" altLang="fr-FR" sz="2000"/>
              <a:t> un arbre couvrant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	pour un graphe connexe.	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94987"/>
              </p:ext>
            </p:extLst>
          </p:nvPr>
        </p:nvGraphicFramePr>
        <p:xfrm>
          <a:off x="1050925" y="3587750"/>
          <a:ext cx="22193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2218639" imgH="1304239" progId="Visio.Drawing.11">
                  <p:embed/>
                </p:oleObj>
              </mc:Choice>
              <mc:Fallback>
                <p:oleObj name="Visio" r:id="rId3" imgW="2218639" imgH="1304239" progId="Visio.Drawing.1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587750"/>
                        <a:ext cx="22193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90600" y="2971800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b="1">
                <a:solidFill>
                  <a:schemeClr val="tx2"/>
                </a:solidFill>
              </a:rPr>
              <a:t>Exemple </a:t>
            </a:r>
            <a:endParaRPr lang="fr-FR" altLang="fr-FR" sz="20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90600" y="5118100"/>
            <a:ext cx="5051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1° Fixer un sommet de départ (sommet </a:t>
            </a:r>
            <a:r>
              <a:rPr lang="fr-FR" altLang="fr-FR" sz="1800">
                <a:solidFill>
                  <a:srgbClr val="FF0000"/>
                </a:solidFill>
              </a:rPr>
              <a:t>courant</a:t>
            </a:r>
            <a:r>
              <a:rPr lang="fr-FR" altLang="fr-FR" sz="1800"/>
              <a:t>)</a:t>
            </a:r>
            <a:endParaRPr lang="fr-FR" altLang="fr-FR" sz="200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8413"/>
              </p:ext>
            </p:extLst>
          </p:nvPr>
        </p:nvGraphicFramePr>
        <p:xfrm>
          <a:off x="6057900" y="3606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5" imgW="380695" imgH="380695" progId="Visio.Drawing.11">
                  <p:embed/>
                </p:oleObj>
              </mc:Choice>
              <mc:Fallback>
                <p:oleObj name="Visio" r:id="rId5" imgW="380695" imgH="380695" progId="Visio.Drawing.11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606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019175" y="5554663"/>
            <a:ext cx="6648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2° Dans l'adjacence du sommet courant sélectionner </a:t>
            </a:r>
            <a:r>
              <a:rPr lang="fr-FR" altLang="fr-FR" sz="1800">
                <a:solidFill>
                  <a:srgbClr val="FF0000"/>
                </a:solidFill>
              </a:rPr>
              <a:t>tous</a:t>
            </a:r>
            <a:r>
              <a:rPr lang="fr-FR" altLang="fr-FR" sz="1800"/>
              <a:t> les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     sommets non encore atteints, et les stocker dans une « file »</a:t>
            </a:r>
            <a:endParaRPr lang="fr-FR" altLang="fr-FR" sz="200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267200" y="39624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b="1"/>
              <a:t>File</a:t>
            </a:r>
            <a:endParaRPr lang="fr-FR" altLang="fr-FR" sz="200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4191000" y="4419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993775" y="4445000"/>
            <a:ext cx="1417638" cy="509588"/>
            <a:chOff x="2366" y="2842"/>
            <a:chExt cx="893" cy="321"/>
          </a:xfrm>
        </p:grpSpPr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2366" y="284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2941" y="2845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897063" y="3536950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1092"/>
              </p:ext>
            </p:extLst>
          </p:nvPr>
        </p:nvGraphicFramePr>
        <p:xfrm>
          <a:off x="7019925" y="361156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7" imgW="389839" imgH="389839" progId="Visio.Drawing.11">
                  <p:embed/>
                </p:oleObj>
              </mc:Choice>
              <mc:Fallback>
                <p:oleObj name="Visio" r:id="rId7" imgW="389839" imgH="389839" progId="Visio.Drawing.11">
                  <p:embed/>
                  <p:pic>
                    <p:nvPicPr>
                      <p:cNvPr id="1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61156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415088" y="3794125"/>
            <a:ext cx="630237" cy="0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3749675" y="45799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2</a:t>
            </a:r>
            <a:endParaRPr lang="fr-FR" altLang="fr-FR" sz="2000"/>
          </a:p>
        </p:txBody>
      </p:sp>
      <p:graphicFrame>
        <p:nvGraphicFramePr>
          <p:cNvPr id="2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12826"/>
              </p:ext>
            </p:extLst>
          </p:nvPr>
        </p:nvGraphicFramePr>
        <p:xfrm>
          <a:off x="6059488" y="451326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9" imgW="389839" imgH="389839" progId="Visio.Drawing.11">
                  <p:embed/>
                </p:oleObj>
              </mc:Choice>
              <mc:Fallback>
                <p:oleObj name="Visio" r:id="rId9" imgW="389839" imgH="389839" progId="Visio.Drawing.11">
                  <p:embed/>
                  <p:pic>
                    <p:nvPicPr>
                      <p:cNvPr id="2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451326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6246813" y="3957638"/>
            <a:ext cx="1587" cy="576262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52964"/>
              </p:ext>
            </p:extLst>
          </p:nvPr>
        </p:nvGraphicFramePr>
        <p:xfrm>
          <a:off x="7027863" y="45148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11" imgW="389839" imgH="389839" progId="Visio.Drawing.11">
                  <p:embed/>
                </p:oleObj>
              </mc:Choice>
              <mc:Fallback>
                <p:oleObj name="Visio" r:id="rId11" imgW="389839" imgH="389839" progId="Visio.Drawing.11">
                  <p:embed/>
                  <p:pic>
                    <p:nvPicPr>
                      <p:cNvPr id="2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3" y="45148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6359525" y="3906838"/>
            <a:ext cx="741363" cy="6762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027488" y="45815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4</a:t>
            </a:r>
            <a:endParaRPr lang="fr-FR" altLang="fr-FR" sz="2000"/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4305300" y="45831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5</a:t>
            </a:r>
            <a:endParaRPr lang="fr-FR" altLang="fr-FR" sz="2000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1050925" y="6208713"/>
            <a:ext cx="541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3° Le « premier » de file devient le nouveau courant</a:t>
            </a:r>
            <a:endParaRPr lang="fr-FR" altLang="fr-FR" sz="2000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3711575" y="4560888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 dirty="0"/>
              <a:t>  </a:t>
            </a:r>
            <a:endParaRPr lang="fr-FR" altLang="fr-FR" sz="2000" dirty="0"/>
          </a:p>
        </p:txBody>
      </p:sp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993775" y="4443413"/>
            <a:ext cx="1417638" cy="509587"/>
            <a:chOff x="2366" y="2842"/>
            <a:chExt cx="893" cy="321"/>
          </a:xfrm>
        </p:grpSpPr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2366" y="284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31" name="Oval 39"/>
            <p:cNvSpPr>
              <a:spLocks noChangeArrowheads="1"/>
            </p:cNvSpPr>
            <p:nvPr/>
          </p:nvSpPr>
          <p:spPr bwMode="auto">
            <a:xfrm>
              <a:off x="2941" y="2845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32" name="Oval 40"/>
          <p:cNvSpPr>
            <a:spLocks noChangeArrowheads="1"/>
          </p:cNvSpPr>
          <p:nvPr/>
        </p:nvSpPr>
        <p:spPr bwMode="auto">
          <a:xfrm>
            <a:off x="2822575" y="444341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90600" y="353536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2809875" y="3544888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7050"/>
              </p:ext>
            </p:extLst>
          </p:nvPr>
        </p:nvGraphicFramePr>
        <p:xfrm>
          <a:off x="7991475" y="360203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13" imgW="389839" imgH="389839" progId="Visio.Drawing.11">
                  <p:embed/>
                </p:oleObj>
              </mc:Choice>
              <mc:Fallback>
                <p:oleObj name="Visio" r:id="rId13" imgW="389839" imgH="389839" progId="Visio.Drawing.11">
                  <p:embed/>
                  <p:pic>
                    <p:nvPicPr>
                      <p:cNvPr id="3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360203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7378700" y="3795713"/>
            <a:ext cx="630238" cy="0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7327900" y="3927475"/>
            <a:ext cx="741363" cy="6762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086238"/>
              </p:ext>
            </p:extLst>
          </p:nvPr>
        </p:nvGraphicFramePr>
        <p:xfrm>
          <a:off x="8002588" y="451802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15" imgW="389839" imgH="389839" progId="Visio.Drawing.11">
                  <p:embed/>
                </p:oleObj>
              </mc:Choice>
              <mc:Fallback>
                <p:oleObj name="Visio" r:id="rId15" imgW="389839" imgH="389839" progId="Visio.Drawing.11">
                  <p:embed/>
                  <p:pic>
                    <p:nvPicPr>
                      <p:cNvPr id="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451802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4587875" y="45894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3</a:t>
            </a:r>
            <a:endParaRPr lang="fr-FR" altLang="fr-FR" sz="2000"/>
          </a:p>
        </p:txBody>
      </p:sp>
      <p:sp>
        <p:nvSpPr>
          <p:cNvPr id="40" name="Text Box 48"/>
          <p:cNvSpPr txBox="1">
            <a:spLocks noChangeArrowheads="1"/>
          </p:cNvSpPr>
          <p:nvPr/>
        </p:nvSpPr>
        <p:spPr bwMode="auto">
          <a:xfrm>
            <a:off x="4899025" y="45862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6</a:t>
            </a:r>
            <a:endParaRPr lang="fr-FR" altLang="fr-FR" sz="2000"/>
          </a:p>
        </p:txBody>
      </p:sp>
    </p:spTree>
    <p:extLst>
      <p:ext uri="{BB962C8B-B14F-4D97-AF65-F5344CB8AC3E}">
        <p14:creationId xmlns:p14="http://schemas.microsoft.com/office/powerpoint/2010/main" val="28247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utoUpdateAnimBg="0"/>
      <p:bldP spid="8" grpId="0" autoUpdateAnimBg="0"/>
      <p:bldP spid="9" grpId="0" autoUpdateAnimBg="0"/>
      <p:bldP spid="11" grpId="0" autoUpdateAnimBg="0"/>
      <p:bldP spid="12" grpId="0" autoUpdateAnimBg="0"/>
      <p:bldP spid="13" grpId="0" animBg="1"/>
      <p:bldP spid="17" grpId="0" animBg="1"/>
      <p:bldP spid="19" grpId="0" animBg="1"/>
      <p:bldP spid="20" grpId="0"/>
      <p:bldP spid="22" grpId="0" animBg="1"/>
      <p:bldP spid="24" grpId="0" animBg="1"/>
      <p:bldP spid="25" grpId="0"/>
      <p:bldP spid="26" grpId="0"/>
      <p:bldP spid="27" grpId="0" autoUpdateAnimBg="0"/>
      <p:bldP spid="28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/>
      <p:bldP spid="4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Algorithme</a:t>
            </a:r>
            <a:r>
              <a:rPr lang="en-US" dirty="0"/>
              <a:t> du plus court </a:t>
            </a:r>
            <a:r>
              <a:rPr lang="en-US" dirty="0" err="1"/>
              <a:t>chemin</a:t>
            </a:r>
            <a:endParaRPr lang="en-US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138" y="5946775"/>
            <a:ext cx="587375" cy="8858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42F41B-8FF5-4CB2-A7D5-E020CBC5D69F}" type="slidenum">
              <a:rPr lang="en-US" altLang="fr-FR" sz="26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fr-FR" sz="260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10848"/>
              </p:ext>
            </p:extLst>
          </p:nvPr>
        </p:nvGraphicFramePr>
        <p:xfrm>
          <a:off x="889000" y="2540000"/>
          <a:ext cx="3805238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3805560" imgH="3999600" progId="Visio.Drawing.6">
                  <p:embed/>
                </p:oleObj>
              </mc:Choice>
              <mc:Fallback>
                <p:oleObj name="VISIO" r:id="rId3" imgW="3805560" imgH="3999600" progId="Visio.Drawing.6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540000"/>
                        <a:ext cx="3805238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5588" y="3646488"/>
            <a:ext cx="2906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Par exemple, quel est 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« meilleur chemin »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de 4 à 2  ?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52600" y="3286125"/>
            <a:ext cx="1133475" cy="1133475"/>
            <a:chOff x="1104" y="2070"/>
            <a:chExt cx="714" cy="714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104" y="2070"/>
              <a:ext cx="714" cy="7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38" y="21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 b="1">
                  <a:solidFill>
                    <a:srgbClr val="FF0000"/>
                  </a:solidFill>
                </a:rPr>
                <a:t>?</a:t>
              </a:r>
              <a:endParaRPr lang="fr-FR" altLang="fr-FR" sz="200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33538" y="4710113"/>
            <a:ext cx="366712" cy="1009650"/>
            <a:chOff x="1029" y="2967"/>
            <a:chExt cx="231" cy="636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029" y="2967"/>
              <a:ext cx="0" cy="6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46" y="29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 b="1">
                  <a:solidFill>
                    <a:srgbClr val="FF0000"/>
                  </a:solidFill>
                </a:rPr>
                <a:t>?</a:t>
              </a:r>
              <a:endParaRPr lang="fr-FR" altLang="fr-FR" sz="2000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9525" y="3333750"/>
            <a:ext cx="344488" cy="1033463"/>
            <a:chOff x="806" y="2100"/>
            <a:chExt cx="217" cy="651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023" y="2100"/>
              <a:ext cx="0" cy="6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806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 b="1">
                  <a:solidFill>
                    <a:srgbClr val="FF0000"/>
                  </a:solidFill>
                </a:rPr>
                <a:t>?</a:t>
              </a:r>
              <a:endParaRPr lang="fr-FR" altLang="fr-FR" sz="2000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719763" y="4749800"/>
            <a:ext cx="230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Comment choisir ?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102225" y="2022475"/>
            <a:ext cx="357505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Rechercher le chemin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de </a:t>
            </a:r>
            <a:r>
              <a:rPr lang="fr-BE" altLang="fr-FR" sz="2000" b="1">
                <a:solidFill>
                  <a:srgbClr val="FF0000"/>
                </a:solidFill>
              </a:rPr>
              <a:t>poids total minimum</a:t>
            </a:r>
            <a:r>
              <a:rPr lang="fr-BE" altLang="fr-FR" sz="2000"/>
              <a:t>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d’un sommet </a:t>
            </a:r>
            <a:r>
              <a:rPr lang="fr-BE" altLang="fr-FR" sz="2000" i="1">
                <a:latin typeface="Times New Roman" pitchFamily="18" charset="0"/>
              </a:rPr>
              <a:t>d</a:t>
            </a:r>
            <a:r>
              <a:rPr lang="fr-BE" altLang="fr-FR" sz="2000"/>
              <a:t> à un sommet </a:t>
            </a:r>
            <a:r>
              <a:rPr lang="fr-BE" altLang="fr-FR" sz="2000" i="1">
                <a:latin typeface="Times New Roman" pitchFamily="18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dans un digraphe pondéré. </a:t>
            </a:r>
            <a:endParaRPr lang="fr-FR" altLang="fr-FR" sz="200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801813" y="4532313"/>
            <a:ext cx="1041400" cy="0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998788" y="4700588"/>
            <a:ext cx="6350" cy="1028700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3124200" y="4649788"/>
            <a:ext cx="1120775" cy="1123950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 flipV="1">
            <a:off x="3128963" y="3297238"/>
            <a:ext cx="1116012" cy="1119187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818063" y="5357813"/>
            <a:ext cx="41608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Comment concevoir un </a:t>
            </a:r>
            <a:r>
              <a:rPr lang="fr-BE" altLang="fr-FR" sz="2000" b="1">
                <a:solidFill>
                  <a:srgbClr val="FF0000"/>
                </a:solidFill>
              </a:rPr>
              <a:t>algorithme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permettant de découvrir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le « meilleur chemin »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d’un sommet à un autre ?</a:t>
            </a:r>
            <a:endParaRPr lang="fr-FR" altLang="fr-FR" sz="200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2073275" y="2108200"/>
            <a:ext cx="156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>
                <a:solidFill>
                  <a:srgbClr val="0066FF"/>
                </a:solidFill>
              </a:rPr>
              <a:t>Poids total </a:t>
            </a:r>
            <a:r>
              <a:rPr lang="fr-BE" altLang="fr-FR" sz="2000">
                <a:solidFill>
                  <a:srgbClr val="0066FF"/>
                </a:solidFill>
                <a:latin typeface="Times New Roman" pitchFamily="18" charset="0"/>
              </a:rPr>
              <a:t>6</a:t>
            </a:r>
            <a:endParaRPr lang="fr-FR" altLang="fr-FR" sz="2000">
              <a:solidFill>
                <a:srgbClr val="0066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utoUpdateAnimBg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réponse</a:t>
            </a:r>
            <a:r>
              <a:rPr lang="en-US" dirty="0"/>
              <a:t> de Dijkstra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138" y="5946775"/>
            <a:ext cx="587375" cy="8858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A780131-BEE7-417D-856A-DEF6F70F2287}" type="slidenum">
              <a:rPr lang="en-US" altLang="fr-FR" sz="26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fr-FR" sz="2600">
              <a:solidFill>
                <a:schemeClr val="bg1"/>
              </a:solidFill>
            </a:endParaRP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989915" y="4127501"/>
            <a:ext cx="349250" cy="342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660147"/>
              </p:ext>
            </p:extLst>
          </p:nvPr>
        </p:nvGraphicFramePr>
        <p:xfrm>
          <a:off x="4484003" y="4095751"/>
          <a:ext cx="416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4161960" imgH="504360" progId="Visio.Drawing.6">
                  <p:embed/>
                </p:oleObj>
              </mc:Choice>
              <mc:Fallback>
                <p:oleObj name="VISIO" r:id="rId3" imgW="4161960" imgH="504360" progId="Visio.Drawing.6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03" y="4095751"/>
                        <a:ext cx="4162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37938"/>
              </p:ext>
            </p:extLst>
          </p:nvPr>
        </p:nvGraphicFramePr>
        <p:xfrm>
          <a:off x="424765" y="2300288"/>
          <a:ext cx="3805238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5" imgW="3805560" imgH="3999600" progId="Visio.Drawing.6">
                  <p:embed/>
                </p:oleObj>
              </mc:Choice>
              <mc:Fallback>
                <p:oleObj name="VISIO" r:id="rId5" imgW="3805560" imgH="3999600" progId="Visio.Drawing.6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65" y="2300288"/>
                        <a:ext cx="3805238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9090" y="1778001"/>
            <a:ext cx="257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sommet de départ : 4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17290" y="1485901"/>
            <a:ext cx="275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Etiquettes provisoires :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46987"/>
              </p:ext>
            </p:extLst>
          </p:nvPr>
        </p:nvGraphicFramePr>
        <p:xfrm>
          <a:off x="4488765" y="1843088"/>
          <a:ext cx="41624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7" imgW="4161960" imgH="781200" progId="Visio.Drawing.6">
                  <p:embed/>
                </p:oleObj>
              </mc:Choice>
              <mc:Fallback>
                <p:oleObj name="VISIO" r:id="rId7" imgW="4161960" imgH="781200" progId="Visio.Drawing.6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765" y="1843088"/>
                        <a:ext cx="41624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64965" y="3709988"/>
            <a:ext cx="407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recherche une valeur minimum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282765" y="2179638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68090" y="5321301"/>
            <a:ext cx="2652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Etiquettes définitives :</a:t>
            </a: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882170"/>
              </p:ext>
            </p:extLst>
          </p:nvPr>
        </p:nvGraphicFramePr>
        <p:xfrm>
          <a:off x="4488765" y="5691188"/>
          <a:ext cx="416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9" imgW="4161960" imgH="504360" progId="Visio.Drawing.6">
                  <p:embed/>
                </p:oleObj>
              </mc:Choice>
              <mc:Fallback>
                <p:oleObj name="VISIO" r:id="rId9" imgW="4161960" imgH="504360" progId="Visio.Drawing.6">
                  <p:embed/>
                  <p:pic>
                    <p:nvPicPr>
                      <p:cNvPr id="1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765" y="5691188"/>
                        <a:ext cx="416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549090" y="4025901"/>
            <a:ext cx="328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met à jour les étiquettes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34584"/>
              </p:ext>
            </p:extLst>
          </p:nvPr>
        </p:nvGraphicFramePr>
        <p:xfrm>
          <a:off x="4484003" y="2614613"/>
          <a:ext cx="416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11" imgW="4161960" imgH="504360" progId="Visio.Drawing.6">
                  <p:embed/>
                </p:oleObj>
              </mc:Choice>
              <mc:Fallback>
                <p:oleObj name="VISIO" r:id="rId11" imgW="4161960" imgH="504360" progId="Visio.Drawing.6">
                  <p:embed/>
                  <p:pic>
                    <p:nvPicPr>
                      <p:cNvPr id="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03" y="2614613"/>
                        <a:ext cx="416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552265" y="3836988"/>
            <a:ext cx="407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recherche une valeur minimum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537978" y="2670176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530290" y="4711701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596715" y="5726113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561790" y="4025901"/>
            <a:ext cx="328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met à jour les étiquettes</a:t>
            </a: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57395"/>
              </p:ext>
            </p:extLst>
          </p:nvPr>
        </p:nvGraphicFramePr>
        <p:xfrm>
          <a:off x="4484003" y="3114676"/>
          <a:ext cx="416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VISIO" r:id="rId13" imgW="4161960" imgH="504360" progId="Visio.Drawing.6">
                  <p:embed/>
                </p:oleObj>
              </mc:Choice>
              <mc:Fallback>
                <p:oleObj name="VISIO" r:id="rId13" imgW="4161960" imgH="504360" progId="Visio.Drawing.6">
                  <p:embed/>
                  <p:pic>
                    <p:nvPicPr>
                      <p:cNvPr id="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03" y="3114676"/>
                        <a:ext cx="4162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360428" y="3167063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406465" y="5729288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769799"/>
              </p:ext>
            </p:extLst>
          </p:nvPr>
        </p:nvGraphicFramePr>
        <p:xfrm>
          <a:off x="4482415" y="3609976"/>
          <a:ext cx="416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15" imgW="4161960" imgH="504360" progId="Visio.Drawing.6">
                  <p:embed/>
                </p:oleObj>
              </mc:Choice>
              <mc:Fallback>
                <p:oleObj name="VISIO" r:id="rId15" imgW="4161960" imgH="504360" progId="Visio.Drawing.6">
                  <p:embed/>
                  <p:pic>
                    <p:nvPicPr>
                      <p:cNvPr id="2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415" y="3609976"/>
                        <a:ext cx="4162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747903" y="3670301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781240" y="5732463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6823978" y="4159251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863665" y="5729288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graphicFrame>
        <p:nvGraphicFramePr>
          <p:cNvPr id="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55984"/>
              </p:ext>
            </p:extLst>
          </p:nvPr>
        </p:nvGraphicFramePr>
        <p:xfrm>
          <a:off x="4488765" y="4586288"/>
          <a:ext cx="416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17" imgW="4161960" imgH="504360" progId="Visio.Drawing.6">
                  <p:embed/>
                </p:oleObj>
              </mc:Choice>
              <mc:Fallback>
                <p:oleObj name="VISIO" r:id="rId17" imgW="4161960" imgH="504360" progId="Visio.Drawing.6">
                  <p:embed/>
                  <p:pic>
                    <p:nvPicPr>
                      <p:cNvPr id="3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765" y="4586288"/>
                        <a:ext cx="416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4996765" y="4648201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022165" y="5732463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954028" y="5730876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349440" y="5800726"/>
            <a:ext cx="254000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/>
              <a:t> 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311340" y="5726113"/>
            <a:ext cx="323850" cy="4270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460565" y="5157788"/>
            <a:ext cx="801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etc....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232090" y="5722938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5498415" y="5732463"/>
            <a:ext cx="2778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244290" y="1576388"/>
            <a:ext cx="4537075" cy="3627438"/>
          </a:xfrm>
          <a:prstGeom prst="rect">
            <a:avLst/>
          </a:prstGeom>
          <a:solidFill>
            <a:srgbClr val="FEFA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216090" y="5092701"/>
            <a:ext cx="108267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  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015690" y="1500188"/>
            <a:ext cx="473075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  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636403" y="2338388"/>
            <a:ext cx="3751262" cy="1930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A la fin du processus,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les étiquettes définitives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donnent les poids des meilleurs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chemins du sommet de départ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vers chacun des sommets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accessibles.</a:t>
            </a: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591453" y="1579563"/>
            <a:ext cx="7316787" cy="1414463"/>
            <a:chOff x="567" y="1344"/>
            <a:chExt cx="4609" cy="891"/>
          </a:xfrm>
        </p:grpSpPr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570" y="1787"/>
              <a:ext cx="4606" cy="4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/>
                <a:t>« quel est le meilleur chemin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/>
                <a:t>d’un </a:t>
              </a:r>
              <a:r>
                <a:rPr lang="fr-FR" altLang="fr-FR" sz="2000" b="1">
                  <a:solidFill>
                    <a:srgbClr val="FF0000"/>
                  </a:solidFill>
                </a:rPr>
                <a:t>sommet de départ fixé</a:t>
              </a:r>
              <a:r>
                <a:rPr lang="fr-FR" altLang="fr-FR" sz="2000"/>
                <a:t> à chacun des autres sommets ? »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567" y="1344"/>
              <a:ext cx="21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>
                  <a:solidFill>
                    <a:srgbClr val="FF0000"/>
                  </a:solidFill>
                </a:rPr>
                <a:t>Dijkstra</a:t>
              </a:r>
              <a:r>
                <a:rPr lang="fr-FR" altLang="fr-FR" sz="2000"/>
                <a:t> apporte une réponse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/>
                <a:t>à la question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2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utoUpdateAnimBg="0"/>
      <p:bldP spid="9" grpId="0" autoUpdateAnimBg="0"/>
      <p:bldP spid="11" grpId="0" autoUpdateAnimBg="0"/>
      <p:bldP spid="12" grpId="0" animBg="1"/>
      <p:bldP spid="13" grpId="0" autoUpdateAnimBg="0"/>
      <p:bldP spid="15" grpId="0" autoUpdateAnimBg="0"/>
      <p:bldP spid="17" grpId="0" autoUpdateAnimBg="0"/>
      <p:bldP spid="18" grpId="0" animBg="1"/>
      <p:bldP spid="20" grpId="0" autoUpdateAnimBg="0"/>
      <p:bldP spid="21" grpId="0" autoUpdateAnimBg="0"/>
      <p:bldP spid="23" grpId="0" animBg="1"/>
      <p:bldP spid="24" grpId="0" autoUpdateAnimBg="0"/>
      <p:bldP spid="26" grpId="0" animBg="1"/>
      <p:bldP spid="27" grpId="0" autoUpdateAnimBg="0"/>
      <p:bldP spid="28" grpId="0" animBg="1"/>
      <p:bldP spid="29" grpId="0" autoUpdateAnimBg="0"/>
      <p:bldP spid="31" grpId="0" animBg="1"/>
      <p:bldP spid="32" grpId="0" autoUpdateAnimBg="0"/>
      <p:bldP spid="33" grpId="0" autoUpdateAnimBg="0"/>
      <p:bldP spid="34" grpId="0"/>
      <p:bldP spid="35" grpId="0" autoUpdateAnimBg="0"/>
      <p:bldP spid="36" grpId="0" autoUpdateAnimBg="0"/>
      <p:bldP spid="37" grpId="0" autoUpdateAnimBg="0"/>
      <p:bldP spid="38" grpId="0" autoUpdateAnimBg="0"/>
      <p:bldP spid="39" grpId="0" animBg="1" autoUpdateAnimBg="0"/>
      <p:bldP spid="40" grpId="0"/>
      <p:bldP spid="41" grpId="0"/>
      <p:bldP spid="4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arcs</a:t>
            </a:r>
          </a:p>
        </p:txBody>
      </p:sp>
    </p:spTree>
    <p:extLst>
      <p:ext uri="{BB962C8B-B14F-4D97-AF65-F5344CB8AC3E}">
        <p14:creationId xmlns:p14="http://schemas.microsoft.com/office/powerpoint/2010/main" val="133979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arcs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13032" y="1000208"/>
            <a:ext cx="567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/>
              <a:t>A={A1,A3,A4,47,A8,A13,A15,A16,M1}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33133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3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Sommets adjacents</a:t>
            </a:r>
          </a:p>
        </p:txBody>
      </p:sp>
    </p:spTree>
    <p:extLst>
      <p:ext uri="{BB962C8B-B14F-4D97-AF65-F5344CB8AC3E}">
        <p14:creationId xmlns:p14="http://schemas.microsoft.com/office/powerpoint/2010/main" val="3465903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Microsoft Office PowerPoint</Application>
  <PresentationFormat>Affichage à l'écran (4:3)</PresentationFormat>
  <Paragraphs>1358</Paragraphs>
  <Slides>63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63</vt:i4>
      </vt:variant>
    </vt:vector>
  </HeadingPairs>
  <TitlesOfParts>
    <vt:vector size="69" baseType="lpstr">
      <vt:lpstr>Arial</vt:lpstr>
      <vt:lpstr>Calibri</vt:lpstr>
      <vt:lpstr>Times New Roman</vt:lpstr>
      <vt:lpstr>Thème Office</vt:lpstr>
      <vt:lpstr>Visio</vt:lpstr>
      <vt:lpstr>VISIO</vt:lpstr>
      <vt:lpstr>Les Graphes (slides basés sur ceux de A. Dupont et M. Marchand)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d’implémentation des graphes</vt:lpstr>
      <vt:lpstr>3 exemples d’implémentation d’un graphe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Algorithmes sur le graphes</vt:lpstr>
      <vt:lpstr>Depth First Search</vt:lpstr>
      <vt:lpstr>DFS</vt:lpstr>
      <vt:lpstr>Breadth-First Search</vt:lpstr>
      <vt:lpstr>Algorithme du plus court chemin</vt:lpstr>
      <vt:lpstr>La réponse de 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Graphes</dc:title>
  <dc:creator>annick</dc:creator>
  <cp:lastModifiedBy>christophe damas</cp:lastModifiedBy>
  <cp:revision>67</cp:revision>
  <dcterms:created xsi:type="dcterms:W3CDTF">2013-12-01T09:45:43Z</dcterms:created>
  <dcterms:modified xsi:type="dcterms:W3CDTF">2020-02-07T09:46:23Z</dcterms:modified>
</cp:coreProperties>
</file>