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73" r:id="rId7"/>
    <p:sldId id="263" r:id="rId8"/>
    <p:sldId id="266" r:id="rId9"/>
    <p:sldId id="260" r:id="rId10"/>
    <p:sldId id="276" r:id="rId11"/>
    <p:sldId id="268" r:id="rId12"/>
    <p:sldId id="274" r:id="rId13"/>
    <p:sldId id="261" r:id="rId14"/>
    <p:sldId id="270" r:id="rId15"/>
    <p:sldId id="267" r:id="rId16"/>
    <p:sldId id="271" r:id="rId17"/>
    <p:sldId id="272" r:id="rId18"/>
    <p:sldId id="275" r:id="rId19"/>
    <p:sldId id="277" r:id="rId20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865F"/>
    <a:srgbClr val="BE006E"/>
    <a:srgbClr val="00639C"/>
    <a:srgbClr val="8FBC13"/>
    <a:srgbClr val="EC7405"/>
    <a:srgbClr val="2DE176"/>
    <a:srgbClr val="5F5587"/>
    <a:srgbClr val="00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notesViewPr>
    <p:cSldViewPr snapToGrid="0">
      <p:cViewPr>
        <p:scale>
          <a:sx n="89" d="100"/>
          <a:sy n="89" d="100"/>
        </p:scale>
        <p:origin x="-4027" y="6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hoquet" userId="53f816d3-8107-4a93-b043-614abb2d31bd" providerId="ADAL" clId="{8F36FBA0-B766-4FE1-9B17-2C1D3143D4D7}"/>
    <pc:docChg chg="modSld">
      <pc:chgData name="Olivier Choquet" userId="53f816d3-8107-4a93-b043-614abb2d31bd" providerId="ADAL" clId="{8F36FBA0-B766-4FE1-9B17-2C1D3143D4D7}" dt="2020-06-04T05:47:51.216" v="15" actId="20577"/>
      <pc:docMkLst>
        <pc:docMk/>
      </pc:docMkLst>
      <pc:sldChg chg="modSp">
        <pc:chgData name="Olivier Choquet" userId="53f816d3-8107-4a93-b043-614abb2d31bd" providerId="ADAL" clId="{8F36FBA0-B766-4FE1-9B17-2C1D3143D4D7}" dt="2020-06-04T05:41:03.611" v="6" actId="20577"/>
        <pc:sldMkLst>
          <pc:docMk/>
          <pc:sldMk cId="0" sldId="256"/>
        </pc:sldMkLst>
        <pc:spChg chg="mod">
          <ac:chgData name="Olivier Choquet" userId="53f816d3-8107-4a93-b043-614abb2d31bd" providerId="ADAL" clId="{8F36FBA0-B766-4FE1-9B17-2C1D3143D4D7}" dt="2020-06-04T05:41:03.611" v="6" actId="20577"/>
          <ac:spMkLst>
            <pc:docMk/>
            <pc:sldMk cId="0" sldId="256"/>
            <ac:spMk id="15361" creationId="{00000000-0000-0000-0000-000000000000}"/>
          </ac:spMkLst>
        </pc:spChg>
      </pc:sldChg>
      <pc:sldChg chg="modSp">
        <pc:chgData name="Olivier Choquet" userId="53f816d3-8107-4a93-b043-614abb2d31bd" providerId="ADAL" clId="{8F36FBA0-B766-4FE1-9B17-2C1D3143D4D7}" dt="2020-06-04T05:47:51.216" v="15" actId="20577"/>
        <pc:sldMkLst>
          <pc:docMk/>
          <pc:sldMk cId="19911719" sldId="273"/>
        </pc:sldMkLst>
        <pc:spChg chg="mod">
          <ac:chgData name="Olivier Choquet" userId="53f816d3-8107-4a93-b043-614abb2d31bd" providerId="ADAL" clId="{8F36FBA0-B766-4FE1-9B17-2C1D3143D4D7}" dt="2020-06-04T05:47:51.216" v="15" actId="20577"/>
          <ac:spMkLst>
            <pc:docMk/>
            <pc:sldMk cId="19911719" sldId="27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39A138B-1198-43DF-A856-367D835E1A11}" type="datetimeFigureOut">
              <a:rPr lang="fr-BE"/>
              <a:pPr>
                <a:defRPr/>
              </a:pPr>
              <a:t>04-06-20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568909-3739-4CA0-AAFC-0F28AA6748D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41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FE4062-CC6D-442E-8434-EC6F0ABF824A}" type="datetimeFigureOut">
              <a:rPr lang="fr-BE"/>
              <a:pPr>
                <a:defRPr/>
              </a:pPr>
              <a:t>04-06-20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82" tIns="47791" rIns="95582" bIns="47791" rtlCol="0" anchor="ctr"/>
          <a:lstStyle/>
          <a:p>
            <a:pPr lvl="0"/>
            <a:endParaRPr lang="fr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0816"/>
            <a:ext cx="5679440" cy="4606828"/>
          </a:xfrm>
          <a:prstGeom prst="rect">
            <a:avLst/>
          </a:prstGeom>
        </p:spPr>
        <p:txBody>
          <a:bodyPr vert="horz" lIns="95582" tIns="47791" rIns="95582" bIns="47791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fr-B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108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BE"/>
              <a:t>Merci de l’opportunité</a:t>
            </a:r>
          </a:p>
          <a:p>
            <a:pPr>
              <a:spcBef>
                <a:spcPct val="0"/>
              </a:spcBef>
            </a:pPr>
            <a:endParaRPr lang="fr-BE"/>
          </a:p>
          <a:p>
            <a:pPr>
              <a:spcBef>
                <a:spcPct val="0"/>
              </a:spcBef>
            </a:pPr>
            <a:r>
              <a:rPr lang="fr-BE"/>
              <a:t>Dans ce genre de projet, la communication est primordiale, et une des choses les plus difficile à faire</a:t>
            </a:r>
          </a:p>
          <a:p>
            <a:pPr>
              <a:spcBef>
                <a:spcPct val="0"/>
              </a:spcBef>
            </a:pPr>
            <a:endParaRPr lang="fr-BE"/>
          </a:p>
          <a:p>
            <a:pPr>
              <a:spcBef>
                <a:spcPct val="0"/>
              </a:spcBef>
            </a:pPr>
            <a:r>
              <a:rPr lang="fr-BE"/>
              <a:t>Aujourd’hui est donc très important pour moi, avoir l’opportunité de dialoguer au début de la phase importante de déploiement</a:t>
            </a: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76606" indent="-298694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94778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72689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150600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628511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3106423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584334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4062245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D62C55-3CC6-4008-85F4-F79A5D8B01D5}" type="slidenum">
              <a:rPr lang="fr-B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636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636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C565-8033-487A-964E-5CF1AE4C8B83}" type="datetime1">
              <a:rPr lang="fr-BE" smtClean="0"/>
              <a:t>04-06-20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 dirty="0"/>
              <a:t>CE 25 mars 2011– </a:t>
            </a:r>
            <a:r>
              <a:rPr lang="fr-BE" dirty="0" err="1"/>
              <a:t>draft</a:t>
            </a:r>
            <a:r>
              <a:rPr lang="fr-BE" dirty="0"/>
              <a:t>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894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2BCD9-8C1E-4E66-8775-30E9A29A7B19}" type="datetime1">
              <a:rPr lang="fr-BE" smtClean="0"/>
              <a:t>04-06-20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526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0FDF0-E9BD-4C4D-9DF9-BB7129EC213D}" type="datetime1">
              <a:rPr lang="fr-BE" smtClean="0"/>
              <a:t>04-06-20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164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FF3-37E8-42A4-9A11-0ED47FA70E14}" type="datetime1">
              <a:rPr lang="fr-BE" smtClean="0"/>
              <a:t>04-06-20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/>
              <a:t>‹N°›</a:t>
            </a:fld>
            <a:endParaRPr lang="fr-BE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E2CE880-A65E-42D6-A67F-D0FFEF86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292" y="92076"/>
            <a:ext cx="1097386" cy="51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0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AF2A9-1AEF-4F6B-8ED4-6D67EAE748CC}" type="datetime1">
              <a:rPr lang="fr-BE" smtClean="0"/>
              <a:t>04-06-20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31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A2DED-1355-4313-AD4D-F8381FBCDE09}" type="datetime1">
              <a:rPr lang="fr-BE" smtClean="0"/>
              <a:t>04-06-20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894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3508-B604-4433-B905-CAD1F30DFDDE}" type="datetime1">
              <a:rPr lang="fr-BE" smtClean="0"/>
              <a:t>04-06-20</a:t>
            </a:fld>
            <a:endParaRPr lang="fr-BE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229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20003-4E08-4886-A83D-6B744FD6676A}" type="datetime1">
              <a:rPr lang="fr-BE" smtClean="0"/>
              <a:t>04-06-20</a:t>
            </a:fld>
            <a:endParaRPr lang="fr-BE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998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BDB27-B9FA-4AE3-921D-9BB41BB814E9}" type="datetime1">
              <a:rPr lang="fr-BE" smtClean="0"/>
              <a:t>04-06-20</a:t>
            </a:fld>
            <a:endParaRPr lang="fr-BE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93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085C-E0C3-4F6E-B0D5-CB71BE366D59}" type="datetime1">
              <a:rPr lang="fr-BE" smtClean="0"/>
              <a:t>04-06-20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50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F10FF-C5CC-4E16-98D8-770C654C92D7}" type="datetime1">
              <a:rPr lang="fr-BE" smtClean="0"/>
              <a:t>04-06-20</a:t>
            </a:fld>
            <a:endParaRPr lang="fr-BE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803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530350" y="274638"/>
            <a:ext cx="7165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BE"/>
              <a:t>Modifiez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BE" dirty="0"/>
              <a:t>Modifiez les styles du texte du masque</a:t>
            </a:r>
          </a:p>
          <a:p>
            <a:pPr lvl="1"/>
            <a:r>
              <a:rPr lang="fr-BE" dirty="0"/>
              <a:t>Deuxième niveau</a:t>
            </a:r>
          </a:p>
          <a:p>
            <a:pPr lvl="2"/>
            <a:r>
              <a:rPr lang="fr-BE" dirty="0"/>
              <a:t>Troisième niveau</a:t>
            </a:r>
          </a:p>
          <a:p>
            <a:pPr lvl="3"/>
            <a:r>
              <a:rPr lang="fr-BE" dirty="0"/>
              <a:t>Quatrième niveau</a:t>
            </a:r>
          </a:p>
          <a:p>
            <a:pPr lvl="4"/>
            <a:r>
              <a:rPr lang="fr-BE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C575B7-FF6E-452D-B9B2-359780976C1E}" type="datetime1">
              <a:rPr lang="fr-BE" smtClean="0"/>
              <a:t>04-06-20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95288" cy="6858000"/>
          </a:xfrm>
          <a:prstGeom prst="rect">
            <a:avLst/>
          </a:prstGeom>
          <a:solidFill>
            <a:srgbClr val="008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BE">
              <a:solidFill>
                <a:srgbClr val="0089A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288" y="1485900"/>
            <a:ext cx="8748712" cy="17463"/>
          </a:xfrm>
          <a:prstGeom prst="rect">
            <a:avLst/>
          </a:prstGeom>
          <a:solidFill>
            <a:srgbClr val="008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BE">
              <a:solidFill>
                <a:srgbClr val="0089AE"/>
              </a:solidFill>
            </a:endParaRPr>
          </a:p>
        </p:txBody>
      </p:sp>
      <p:pic>
        <p:nvPicPr>
          <p:cNvPr id="1033" name="Image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5888"/>
            <a:ext cx="83026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>
                <a:solidFill>
                  <a:srgbClr val="0089AE"/>
                </a:solidFill>
              </a:rPr>
              <a:t>BINV3140-A </a:t>
            </a:r>
            <a:br>
              <a:rPr lang="fr-BE" dirty="0">
                <a:solidFill>
                  <a:srgbClr val="0089AE"/>
                </a:solidFill>
              </a:rPr>
            </a:br>
            <a:r>
              <a:rPr lang="fr-BE" dirty="0">
                <a:solidFill>
                  <a:srgbClr val="0089AE"/>
                </a:solidFill>
              </a:rPr>
              <a:t>.NET Outils et Concepts d’Application d’Entreprise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23095"/>
            <a:ext cx="6400800" cy="175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BE" dirty="0"/>
              <a:t>Semaine 1</a:t>
            </a:r>
          </a:p>
          <a:p>
            <a:pPr>
              <a:defRPr/>
            </a:pPr>
            <a:r>
              <a:rPr lang="fr-BE" dirty="0"/>
              <a:t>Introduction</a:t>
            </a:r>
          </a:p>
          <a:p>
            <a:pPr>
              <a:defRPr/>
            </a:pPr>
            <a:r>
              <a:rPr lang="fr-BE" dirty="0"/>
              <a:t>Java vs C#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192" y="67576"/>
            <a:ext cx="1181608" cy="5537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0350" y="274638"/>
            <a:ext cx="7613650" cy="1143000"/>
          </a:xfrm>
        </p:spPr>
        <p:txBody>
          <a:bodyPr/>
          <a:lstStyle/>
          <a:p>
            <a:r>
              <a:rPr lang="fr-BE" dirty="0"/>
              <a:t>Interfaces /Collections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Les interfaces commencent par un « I »</a:t>
            </a:r>
          </a:p>
          <a:p>
            <a:pPr lvl="1"/>
            <a:r>
              <a:rPr lang="fr-BE" dirty="0"/>
              <a:t>Ex : </a:t>
            </a:r>
            <a:r>
              <a:rPr lang="fr-BE" dirty="0" err="1"/>
              <a:t>IList</a:t>
            </a:r>
            <a:r>
              <a:rPr lang="fr-BE" dirty="0"/>
              <a:t>, </a:t>
            </a:r>
            <a:r>
              <a:rPr lang="fr-BE" dirty="0" err="1"/>
              <a:t>IDictionary</a:t>
            </a:r>
            <a:endParaRPr lang="fr-BE" dirty="0"/>
          </a:p>
          <a:p>
            <a:r>
              <a:rPr lang="fr-BE" dirty="0"/>
              <a:t>Les collections disposent d’une classe de base qui correspond au nom de l’interface sans le « I »</a:t>
            </a:r>
          </a:p>
          <a:p>
            <a:pPr lvl="1"/>
            <a:r>
              <a:rPr lang="fr-BE" dirty="0"/>
              <a:t>Ex : List, </a:t>
            </a:r>
            <a:r>
              <a:rPr lang="fr-BE" dirty="0" err="1"/>
              <a:t>Dictionary</a:t>
            </a:r>
            <a:r>
              <a:rPr lang="fr-BE" dirty="0"/>
              <a:t>, …</a:t>
            </a:r>
          </a:p>
          <a:p>
            <a:r>
              <a:rPr lang="fr-BE" dirty="0" err="1"/>
              <a:t>Map</a:t>
            </a:r>
            <a:r>
              <a:rPr lang="fr-BE" dirty="0"/>
              <a:t> en java -&gt; </a:t>
            </a:r>
            <a:r>
              <a:rPr lang="fr-BE"/>
              <a:t>Dictionary</a:t>
            </a:r>
            <a:r>
              <a:rPr lang="fr-BE" dirty="0"/>
              <a:t> en C#</a:t>
            </a:r>
          </a:p>
          <a:p>
            <a:pPr lvl="1"/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7864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0350" y="274638"/>
            <a:ext cx="6938241" cy="1143000"/>
          </a:xfrm>
        </p:spPr>
        <p:txBody>
          <a:bodyPr/>
          <a:lstStyle/>
          <a:p>
            <a:r>
              <a:rPr lang="fr-BE" dirty="0"/>
              <a:t>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9818"/>
          </a:xfrm>
        </p:spPr>
        <p:txBody>
          <a:bodyPr/>
          <a:lstStyle/>
          <a:p>
            <a:r>
              <a:rPr lang="fr-BE" sz="2800" dirty="0"/>
              <a:t>Java -&gt; toutes les méthodes sont « </a:t>
            </a:r>
            <a:r>
              <a:rPr lang="fr-BE" sz="2800" dirty="0" err="1"/>
              <a:t>virtual</a:t>
            </a:r>
            <a:r>
              <a:rPr lang="fr-BE" sz="2800" dirty="0"/>
              <a:t> » c’est-à-dire qu’elles peuvent être redéfinies dans les classes enfants et que le type de l’objet est recherché à l’exécution</a:t>
            </a:r>
          </a:p>
          <a:p>
            <a:r>
              <a:rPr lang="fr-BE" sz="2800" dirty="0"/>
              <a:t>C# -&gt; par défaut les méthodes ne sont pas « </a:t>
            </a:r>
            <a:r>
              <a:rPr lang="fr-BE" sz="2800" dirty="0" err="1"/>
              <a:t>virtual</a:t>
            </a:r>
            <a:r>
              <a:rPr lang="fr-BE" sz="2800" dirty="0"/>
              <a:t> » c’est-à-dire que le type de l’objet à l’exécution sera la classe la plus haute dans la hiérarchie.</a:t>
            </a:r>
          </a:p>
          <a:p>
            <a:r>
              <a:rPr lang="fr-BE" sz="2800" dirty="0"/>
              <a:t>Si on veut le même comportement qu’en Java</a:t>
            </a:r>
          </a:p>
          <a:p>
            <a:pPr lvl="1"/>
            <a:r>
              <a:rPr lang="fr-BE" dirty="0" err="1"/>
              <a:t>virtual</a:t>
            </a:r>
            <a:r>
              <a:rPr lang="fr-BE" dirty="0"/>
              <a:t>(parent) et </a:t>
            </a:r>
            <a:r>
              <a:rPr lang="fr-BE" dirty="0" err="1"/>
              <a:t>override</a:t>
            </a:r>
            <a:r>
              <a:rPr lang="fr-BE" dirty="0"/>
              <a:t> (enfant)</a:t>
            </a:r>
          </a:p>
          <a:p>
            <a:r>
              <a:rPr lang="fr-BE" dirty="0" err="1"/>
              <a:t>Implements</a:t>
            </a:r>
            <a:r>
              <a:rPr lang="fr-BE" dirty="0"/>
              <a:t> / </a:t>
            </a:r>
            <a:r>
              <a:rPr lang="fr-BE" dirty="0" err="1"/>
              <a:t>extends</a:t>
            </a:r>
            <a:r>
              <a:rPr lang="fr-BE" dirty="0"/>
              <a:t> -&gt; :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7744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Const</a:t>
            </a:r>
            <a:r>
              <a:rPr lang="fr-BE" dirty="0"/>
              <a:t> /</a:t>
            </a:r>
            <a:r>
              <a:rPr lang="fr-BE" dirty="0" err="1"/>
              <a:t>readonly</a:t>
            </a:r>
            <a:r>
              <a:rPr lang="fr-BE" dirty="0"/>
              <a:t> / </a:t>
            </a:r>
            <a:r>
              <a:rPr lang="fr-BE" dirty="0" err="1"/>
              <a:t>sealed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Java « Final » -&gt; empêcher la redéfinition dans les classes enfants</a:t>
            </a:r>
          </a:p>
          <a:p>
            <a:r>
              <a:rPr lang="fr-BE" dirty="0"/>
              <a:t>C# </a:t>
            </a:r>
          </a:p>
          <a:p>
            <a:pPr lvl="1"/>
            <a:r>
              <a:rPr lang="fr-BE" dirty="0"/>
              <a:t>« </a:t>
            </a:r>
            <a:r>
              <a:rPr lang="fr-BE" dirty="0" err="1"/>
              <a:t>sealed</a:t>
            </a:r>
            <a:r>
              <a:rPr lang="fr-BE" dirty="0"/>
              <a:t> » si on a utilisé des « </a:t>
            </a:r>
            <a:r>
              <a:rPr lang="fr-BE" dirty="0" err="1"/>
              <a:t>virtual</a:t>
            </a:r>
            <a:r>
              <a:rPr lang="fr-BE" dirty="0"/>
              <a:t> »</a:t>
            </a:r>
          </a:p>
          <a:p>
            <a:pPr lvl="1"/>
            <a:r>
              <a:rPr lang="fr-BE" dirty="0"/>
              <a:t>« </a:t>
            </a:r>
            <a:r>
              <a:rPr lang="fr-BE" dirty="0" err="1"/>
              <a:t>const</a:t>
            </a:r>
            <a:r>
              <a:rPr lang="fr-BE" dirty="0"/>
              <a:t> » -&gt; assigné à la compilation</a:t>
            </a:r>
          </a:p>
          <a:p>
            <a:pPr lvl="1"/>
            <a:r>
              <a:rPr lang="fr-BE" dirty="0"/>
              <a:t>« </a:t>
            </a:r>
            <a:r>
              <a:rPr lang="fr-BE" dirty="0" err="1"/>
              <a:t>readonly</a:t>
            </a:r>
            <a:r>
              <a:rPr lang="fr-BE" dirty="0"/>
              <a:t> » -&gt; assigné à l’exécution (uniquement dans constructeur ou déclaration)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9906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Iterateurs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Iterator</a:t>
            </a:r>
            <a:r>
              <a:rPr lang="fr-BE" dirty="0"/>
              <a:t> -&gt; </a:t>
            </a:r>
            <a:r>
              <a:rPr lang="fr-BE" dirty="0" err="1"/>
              <a:t>IEnumerator</a:t>
            </a:r>
            <a:endParaRPr lang="fr-BE" dirty="0"/>
          </a:p>
          <a:p>
            <a:pPr lvl="1"/>
            <a:r>
              <a:rPr lang="fr-BE" dirty="0" err="1"/>
              <a:t>GetEnumerator</a:t>
            </a:r>
            <a:r>
              <a:rPr lang="fr-BE" dirty="0"/>
              <a:t> sur les listes, dictionnaires, …</a:t>
            </a:r>
          </a:p>
          <a:p>
            <a:r>
              <a:rPr lang="fr-BE" dirty="0"/>
              <a:t>Boucle</a:t>
            </a:r>
          </a:p>
          <a:p>
            <a:pPr lvl="1"/>
            <a:r>
              <a:rPr lang="fr-BE" dirty="0" err="1"/>
              <a:t>it.MoveNext</a:t>
            </a:r>
            <a:r>
              <a:rPr lang="fr-BE" dirty="0"/>
              <a:t>() ( </a:t>
            </a:r>
            <a:r>
              <a:rPr lang="fr-BE" dirty="0" err="1"/>
              <a:t>hasNext</a:t>
            </a:r>
            <a:r>
              <a:rPr lang="fr-BE" dirty="0"/>
              <a:t> + </a:t>
            </a:r>
            <a:r>
              <a:rPr lang="fr-BE" dirty="0" err="1"/>
              <a:t>next</a:t>
            </a:r>
            <a:r>
              <a:rPr lang="fr-BE" dirty="0"/>
              <a:t> en Java)</a:t>
            </a:r>
          </a:p>
          <a:p>
            <a:pPr lvl="1"/>
            <a:r>
              <a:rPr lang="fr-BE" dirty="0" err="1"/>
              <a:t>it.Current</a:t>
            </a:r>
            <a:endParaRPr lang="fr-BE" dirty="0"/>
          </a:p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0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Console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System.out.writeln</a:t>
            </a:r>
            <a:r>
              <a:rPr lang="fr-BE" dirty="0"/>
              <a:t> == </a:t>
            </a:r>
            <a:r>
              <a:rPr lang="fr-BE" dirty="0" err="1"/>
              <a:t>Console.WriteLine</a:t>
            </a:r>
            <a:r>
              <a:rPr lang="fr-BE" dirty="0"/>
              <a:t> </a:t>
            </a:r>
          </a:p>
          <a:p>
            <a:r>
              <a:rPr lang="fr-BE" dirty="0" err="1"/>
              <a:t>Scanner.nextLine</a:t>
            </a:r>
            <a:r>
              <a:rPr lang="fr-BE" dirty="0"/>
              <a:t> == </a:t>
            </a:r>
            <a:r>
              <a:rPr lang="fr-BE" dirty="0" err="1"/>
              <a:t>Console.ReadLine</a:t>
            </a:r>
            <a:r>
              <a:rPr lang="fr-BE" dirty="0"/>
              <a:t> </a:t>
            </a:r>
          </a:p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11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8F721-CEB5-4057-B054-B9E672D9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CED65-7AF3-42D0-B9C8-00066C4D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C# classe String </a:t>
            </a:r>
          </a:p>
          <a:p>
            <a:r>
              <a:rPr lang="fr-FR" dirty="0"/>
              <a:t>C# string -&gt; alias classe String</a:t>
            </a:r>
          </a:p>
          <a:p>
            <a:r>
              <a:rPr lang="fr-FR" dirty="0"/>
              <a:t>Verbatim string :</a:t>
            </a:r>
          </a:p>
          <a:p>
            <a:pPr lvl="1"/>
            <a:r>
              <a:rPr lang="nn-NO" dirty="0"/>
              <a:t>string myFileName = @"C:\myfolder\myfile.txt";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AE2E46-C85C-40D7-8C31-80267D4C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4321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3D613-3977-4125-99B8-439EE865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69F0E-C944-40CC-8B33-D6A3B3AE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</a:t>
            </a:r>
          </a:p>
          <a:p>
            <a:pPr lvl="1"/>
            <a:r>
              <a:rPr lang="fr-FR" dirty="0"/>
              <a:t>Simple comment : //     /* ….. */</a:t>
            </a:r>
          </a:p>
          <a:p>
            <a:pPr lvl="1"/>
            <a:r>
              <a:rPr lang="fr-FR" dirty="0" err="1"/>
              <a:t>Javadoc</a:t>
            </a:r>
            <a:r>
              <a:rPr lang="fr-FR" dirty="0"/>
              <a:t> Format /** … **/</a:t>
            </a:r>
          </a:p>
          <a:p>
            <a:r>
              <a:rPr lang="fr-FR" dirty="0"/>
              <a:t>C# Documentation format /// </a:t>
            </a:r>
          </a:p>
          <a:p>
            <a:pPr lvl="1"/>
            <a:r>
              <a:rPr lang="fr-FR" dirty="0"/>
              <a:t>Simple comment : //    /* ….. */</a:t>
            </a:r>
          </a:p>
          <a:p>
            <a:pPr lvl="1"/>
            <a:r>
              <a:rPr lang="fr-FR" dirty="0"/>
              <a:t>C# documentation code :</a:t>
            </a:r>
          </a:p>
          <a:p>
            <a:pPr marL="914400" lvl="2" indent="0">
              <a:buNone/>
            </a:pPr>
            <a:r>
              <a:rPr lang="en-US" sz="1400" dirty="0"/>
              <a:t>/// &lt;summary&gt;</a:t>
            </a:r>
          </a:p>
          <a:p>
            <a:pPr marL="914400" lvl="2" indent="0">
              <a:buNone/>
            </a:pPr>
            <a:r>
              <a:rPr lang="en-US" sz="1400" dirty="0"/>
              <a:t>/// My method does stuff.</a:t>
            </a:r>
          </a:p>
          <a:p>
            <a:pPr marL="914400" lvl="2" indent="0">
              <a:buNone/>
            </a:pPr>
            <a:r>
              <a:rPr lang="en-US" sz="1400" dirty="0"/>
              <a:t>/// &lt;/summary&gt;</a:t>
            </a:r>
          </a:p>
          <a:p>
            <a:pPr marL="914400" lvl="2" indent="0">
              <a:buNone/>
            </a:pPr>
            <a:r>
              <a:rPr lang="en-US" sz="1400" dirty="0"/>
              <a:t>public void </a:t>
            </a:r>
            <a:r>
              <a:rPr lang="en-US" sz="1400" dirty="0" err="1"/>
              <a:t>MyMethod</a:t>
            </a:r>
            <a:r>
              <a:rPr lang="en-US" sz="1400" dirty="0"/>
              <a:t>() { ... }</a:t>
            </a:r>
            <a:endParaRPr lang="fr-FR" sz="1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4201E7-C3BC-4435-AA8F-D30E80C1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8122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des matières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409" y="1584035"/>
            <a:ext cx="7723632" cy="5107709"/>
          </a:xfrm>
        </p:spPr>
        <p:txBody>
          <a:bodyPr/>
          <a:lstStyle/>
          <a:p>
            <a:r>
              <a:rPr lang="fr-BE" sz="2000" dirty="0"/>
              <a:t>Eclipse vs Visual Studio</a:t>
            </a:r>
          </a:p>
          <a:p>
            <a:r>
              <a:rPr lang="fr-BE" sz="2000" dirty="0"/>
              <a:t>Annotations [ ]</a:t>
            </a:r>
          </a:p>
          <a:p>
            <a:r>
              <a:rPr lang="fr-BE" sz="2000" dirty="0"/>
              <a:t>Conventions C#</a:t>
            </a:r>
          </a:p>
          <a:p>
            <a:r>
              <a:rPr lang="fr-BE" sz="2000" dirty="0"/>
              <a:t>Package / </a:t>
            </a:r>
            <a:r>
              <a:rPr lang="fr-BE" sz="2000" dirty="0" err="1"/>
              <a:t>Namespace</a:t>
            </a:r>
            <a:endParaRPr lang="fr-BE" sz="2000" dirty="0"/>
          </a:p>
          <a:p>
            <a:r>
              <a:rPr lang="fr-BE" sz="2000" dirty="0"/>
              <a:t>Super / Base</a:t>
            </a:r>
          </a:p>
          <a:p>
            <a:r>
              <a:rPr lang="fr-BE" sz="2000" dirty="0" err="1"/>
              <a:t>Calendar</a:t>
            </a:r>
            <a:r>
              <a:rPr lang="fr-BE" sz="2000" dirty="0"/>
              <a:t> / </a:t>
            </a:r>
            <a:r>
              <a:rPr lang="fr-BE" sz="2000" dirty="0" err="1"/>
              <a:t>Datetime</a:t>
            </a:r>
            <a:endParaRPr lang="fr-BE" sz="2000" dirty="0"/>
          </a:p>
          <a:p>
            <a:r>
              <a:rPr lang="fr-BE" sz="2000" dirty="0" err="1"/>
              <a:t>Delegate</a:t>
            </a:r>
            <a:endParaRPr lang="fr-BE" sz="2000" dirty="0"/>
          </a:p>
          <a:p>
            <a:r>
              <a:rPr lang="fr-BE" sz="2000" dirty="0"/>
              <a:t>Interfaces /Collections</a:t>
            </a:r>
          </a:p>
          <a:p>
            <a:r>
              <a:rPr lang="fr-BE" sz="2000" dirty="0"/>
              <a:t>Héritage </a:t>
            </a:r>
          </a:p>
          <a:p>
            <a:r>
              <a:rPr lang="fr-BE" sz="2000" dirty="0" err="1"/>
              <a:t>Const</a:t>
            </a:r>
            <a:r>
              <a:rPr lang="fr-BE" sz="2000" dirty="0"/>
              <a:t> / </a:t>
            </a:r>
            <a:r>
              <a:rPr lang="fr-BE" sz="2000" dirty="0" err="1"/>
              <a:t>readonly</a:t>
            </a:r>
            <a:r>
              <a:rPr lang="fr-BE" sz="2000" dirty="0"/>
              <a:t> / </a:t>
            </a:r>
            <a:r>
              <a:rPr lang="fr-BE" sz="2000" dirty="0" err="1"/>
              <a:t>sealed</a:t>
            </a:r>
            <a:endParaRPr lang="fr-BE" sz="2000" dirty="0"/>
          </a:p>
          <a:p>
            <a:r>
              <a:rPr lang="fr-BE" sz="2000" dirty="0" err="1"/>
              <a:t>Itérateurs</a:t>
            </a:r>
            <a:endParaRPr lang="fr-BE" sz="2000" dirty="0"/>
          </a:p>
          <a:p>
            <a:r>
              <a:rPr lang="fr-BE" sz="2000" dirty="0" err="1"/>
              <a:t>Console.ReadLine</a:t>
            </a:r>
            <a:r>
              <a:rPr lang="fr-BE" sz="2000" dirty="0"/>
              <a:t> / </a:t>
            </a:r>
            <a:r>
              <a:rPr lang="fr-BE" sz="2000" dirty="0" err="1"/>
              <a:t>Console.WriteLine</a:t>
            </a:r>
            <a:endParaRPr lang="fr-BE" sz="2000" dirty="0"/>
          </a:p>
          <a:p>
            <a:r>
              <a:rPr lang="fr-BE" sz="2000" dirty="0"/>
              <a:t>String</a:t>
            </a:r>
          </a:p>
          <a:p>
            <a:r>
              <a:rPr lang="fr-BE" sz="2000" dirty="0"/>
              <a:t>commentaires</a:t>
            </a:r>
          </a:p>
          <a:p>
            <a:endParaRPr lang="fr-BE" sz="2400" dirty="0"/>
          </a:p>
          <a:p>
            <a:endParaRPr lang="fr-BE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6222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Eclipse vs Visual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Workspace == </a:t>
            </a:r>
            <a:r>
              <a:rPr lang="fr-BE"/>
              <a:t>Solution (.</a:t>
            </a:r>
            <a:r>
              <a:rPr lang="fr-BE" dirty="0" err="1"/>
              <a:t>sln</a:t>
            </a:r>
            <a:r>
              <a:rPr lang="fr-BE" dirty="0"/>
              <a:t>)</a:t>
            </a:r>
          </a:p>
          <a:p>
            <a:r>
              <a:rPr lang="fr-BE" dirty="0"/>
              <a:t>Projet == Projet</a:t>
            </a:r>
          </a:p>
          <a:p>
            <a:r>
              <a:rPr lang="fr-BE" dirty="0"/>
              <a:t>Ajout </a:t>
            </a:r>
            <a:r>
              <a:rPr lang="fr-BE" dirty="0" err="1"/>
              <a:t>Build</a:t>
            </a:r>
            <a:r>
              <a:rPr lang="fr-BE" dirty="0"/>
              <a:t> Path == Ajout Référence</a:t>
            </a:r>
          </a:p>
          <a:p>
            <a:r>
              <a:rPr lang="fr-BE" dirty="0"/>
              <a:t>Raccourcis utiles</a:t>
            </a:r>
          </a:p>
          <a:p>
            <a:pPr lvl="1"/>
            <a:r>
              <a:rPr lang="fr-BE" sz="2000" b="1" dirty="0"/>
              <a:t>CTRL + K + D ou CTRL + E + D</a:t>
            </a:r>
            <a:r>
              <a:rPr lang="fr-BE" sz="2000" dirty="0"/>
              <a:t> : réindenter le fichier courant</a:t>
            </a:r>
          </a:p>
          <a:p>
            <a:pPr lvl="1"/>
            <a:r>
              <a:rPr lang="fr-BE" sz="2000" b="1" dirty="0"/>
              <a:t>CTRL + K + C ou CTRL + E + C</a:t>
            </a:r>
            <a:r>
              <a:rPr lang="fr-BE" sz="2000" dirty="0"/>
              <a:t> : commenter la sélection</a:t>
            </a:r>
            <a:br>
              <a:rPr lang="fr-BE" sz="2000" dirty="0"/>
            </a:br>
            <a:r>
              <a:rPr lang="fr-BE" sz="2000" b="1" dirty="0"/>
              <a:t>CTRL + K + U ou CTRL + E + U</a:t>
            </a:r>
            <a:r>
              <a:rPr lang="fr-BE" sz="2000" dirty="0"/>
              <a:t> : décommenter la sélection</a:t>
            </a:r>
          </a:p>
          <a:p>
            <a:pPr lvl="1"/>
            <a:r>
              <a:rPr lang="fr-BE" sz="2000" b="1" dirty="0"/>
              <a:t>CTRL + ;</a:t>
            </a:r>
            <a:r>
              <a:rPr lang="fr-BE" sz="2000" dirty="0"/>
              <a:t> : faire apparaître le menu des types pour ensuite ajouter automatiquement un </a:t>
            </a:r>
            <a:r>
              <a:rPr lang="fr-BE" sz="2000" dirty="0" err="1"/>
              <a:t>using</a:t>
            </a:r>
            <a:r>
              <a:rPr lang="fr-BE" sz="2000" dirty="0"/>
              <a:t> (en faisant entrée)</a:t>
            </a:r>
          </a:p>
          <a:p>
            <a:pPr lvl="1"/>
            <a:r>
              <a:rPr lang="fr-FR" sz="2000" b="1" dirty="0"/>
              <a:t>F5</a:t>
            </a:r>
            <a:r>
              <a:rPr lang="fr-FR" sz="2000" dirty="0"/>
              <a:t> : lancer le DEBUG</a:t>
            </a:r>
            <a:endParaRPr lang="fr-BE" sz="2000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91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Annotations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C# utilise un mécanisme d’annotations</a:t>
            </a:r>
          </a:p>
          <a:p>
            <a:r>
              <a:rPr lang="fr-BE" dirty="0"/>
              <a:t>Les annotations sont placées entre []</a:t>
            </a:r>
          </a:p>
          <a:p>
            <a:r>
              <a:rPr lang="fr-BE" dirty="0"/>
              <a:t>Notamment utilisé pour la sérialisation</a:t>
            </a:r>
          </a:p>
          <a:p>
            <a:pPr lvl="1"/>
            <a:r>
              <a:rPr lang="fr-BE" dirty="0"/>
              <a:t>Ex : [</a:t>
            </a:r>
            <a:r>
              <a:rPr lang="fr-BE" dirty="0" err="1"/>
              <a:t>Serializable</a:t>
            </a:r>
            <a:r>
              <a:rPr lang="fr-BE" dirty="0"/>
              <a:t>]</a:t>
            </a:r>
          </a:p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6695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Conventions C#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800" dirty="0"/>
              <a:t>Nom des champs -&gt; _champ</a:t>
            </a:r>
          </a:p>
          <a:p>
            <a:r>
              <a:rPr lang="fr-BE" sz="2800" dirty="0"/>
              <a:t>Méthode -&gt; Commence par une lettre majuscule</a:t>
            </a:r>
          </a:p>
          <a:p>
            <a:pPr lvl="1"/>
            <a:r>
              <a:rPr lang="fr-BE" dirty="0"/>
              <a:t>Attention </a:t>
            </a:r>
            <a:r>
              <a:rPr lang="fr-BE" u="sng" dirty="0"/>
              <a:t>M</a:t>
            </a:r>
            <a:r>
              <a:rPr lang="fr-BE" dirty="0"/>
              <a:t>ain</a:t>
            </a:r>
          </a:p>
          <a:p>
            <a:r>
              <a:rPr lang="fr-BE" sz="2800" dirty="0"/>
              <a:t>C# utilise des propriétés plutôt que getter/setter</a:t>
            </a:r>
          </a:p>
          <a:p>
            <a:pPr lvl="1"/>
            <a:r>
              <a:rPr lang="fr-BE" sz="2400" dirty="0"/>
              <a:t>Propriété en Majuscule !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800" dirty="0" err="1">
                <a:solidFill>
                  <a:srgbClr val="0000FF"/>
                </a:solidFill>
                <a:latin typeface="Consolas"/>
              </a:rPr>
              <a:t>private</a:t>
            </a:r>
            <a:r>
              <a:rPr lang="fr-BE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8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fr-BE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8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fr-BE" sz="18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fr-BE" sz="1800" dirty="0" err="1">
                <a:solidFill>
                  <a:srgbClr val="000000"/>
                </a:solidFill>
                <a:latin typeface="Consolas"/>
              </a:rPr>
              <a:t>dateDeNaissance</a:t>
            </a:r>
            <a:r>
              <a:rPr lang="fr-BE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FF"/>
                </a:solidFill>
                <a:latin typeface="Consolas"/>
              </a:rPr>
              <a:t> public</a:t>
            </a:r>
            <a:r>
              <a:rPr lang="fr-BE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8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fr-BE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800" dirty="0" err="1">
                <a:solidFill>
                  <a:srgbClr val="000000"/>
                </a:solidFill>
                <a:latin typeface="Consolas"/>
              </a:rPr>
              <a:t>DateDeNaissance</a:t>
            </a:r>
            <a:endParaRPr lang="fr-BE" sz="1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BE" sz="1800" dirty="0" err="1">
                <a:solidFill>
                  <a:srgbClr val="0000FF"/>
                </a:solidFill>
                <a:latin typeface="Consolas"/>
              </a:rPr>
              <a:t>get</a:t>
            </a:r>
            <a:r>
              <a:rPr lang="fr-BE" sz="18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fr-BE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BE" sz="1800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fr-BE" sz="1800" dirty="0" err="1">
                <a:solidFill>
                  <a:srgbClr val="000000"/>
                </a:solidFill>
                <a:latin typeface="Consolas"/>
              </a:rPr>
              <a:t>dateDeNaissance</a:t>
            </a:r>
            <a:r>
              <a:rPr lang="fr-BE" sz="1800" dirty="0">
                <a:solidFill>
                  <a:srgbClr val="000000"/>
                </a:solidFill>
                <a:latin typeface="Consolas"/>
              </a:rPr>
              <a:t>;}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onsolas"/>
              </a:rPr>
              <a:t> }</a:t>
            </a:r>
          </a:p>
          <a:p>
            <a:r>
              <a:rPr lang="fr-BE" sz="2800" dirty="0"/>
              <a:t>Propriétés simples auto-implémentées (DTO)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fr-BE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8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fr-BE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1800" dirty="0" err="1">
                <a:solidFill>
                  <a:srgbClr val="000000"/>
                </a:solidFill>
                <a:latin typeface="Consolas"/>
              </a:rPr>
              <a:t>DateDeNaissance</a:t>
            </a:r>
            <a:r>
              <a:rPr lang="fr-BE" sz="1800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fr-BE" sz="1800" dirty="0" err="1">
                <a:solidFill>
                  <a:srgbClr val="0070C0"/>
                </a:solidFill>
                <a:latin typeface="Consolas"/>
              </a:rPr>
              <a:t>get</a:t>
            </a:r>
            <a:r>
              <a:rPr lang="fr-BE" sz="1800" dirty="0">
                <a:solidFill>
                  <a:srgbClr val="000000"/>
                </a:solidFill>
                <a:latin typeface="Consolas"/>
              </a:rPr>
              <a:t> ; </a:t>
            </a:r>
            <a:r>
              <a:rPr lang="fr-BE" sz="1800" dirty="0">
                <a:solidFill>
                  <a:srgbClr val="0070C0"/>
                </a:solidFill>
                <a:latin typeface="Consolas"/>
              </a:rPr>
              <a:t>set</a:t>
            </a:r>
            <a:r>
              <a:rPr lang="fr-BE" sz="18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fr-BE" sz="2800" dirty="0"/>
          </a:p>
          <a:p>
            <a:pPr marL="0" indent="0">
              <a:buNone/>
            </a:pPr>
            <a:endParaRPr lang="fr-BE" sz="20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2058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Package / </a:t>
            </a:r>
            <a:r>
              <a:rPr lang="fr-BE" dirty="0" err="1"/>
              <a:t>Namespace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01456" cy="4965192"/>
          </a:xfrm>
        </p:spPr>
        <p:txBody>
          <a:bodyPr/>
          <a:lstStyle/>
          <a:p>
            <a:r>
              <a:rPr lang="fr-BE" dirty="0"/>
              <a:t>Package -&gt; organisation physique et logique</a:t>
            </a:r>
          </a:p>
          <a:p>
            <a:r>
              <a:rPr lang="fr-BE" dirty="0" err="1"/>
              <a:t>Namespace</a:t>
            </a:r>
            <a:r>
              <a:rPr lang="fr-BE" dirty="0"/>
              <a:t> -&gt; organisation logique</a:t>
            </a:r>
          </a:p>
          <a:p>
            <a:pPr marL="0" indent="0">
              <a:buNone/>
            </a:pPr>
            <a:endParaRPr lang="fr-BE" dirty="0"/>
          </a:p>
          <a:p>
            <a:pPr lvl="1"/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3674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789EB-A33A-4B72-9527-6A2556AD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Super /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E36E2-F350-4F33-A561-EBF50F62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Appel du constructeur parent Java : super</a:t>
            </a:r>
          </a:p>
          <a:p>
            <a:r>
              <a:rPr lang="fr-FR" dirty="0"/>
              <a:t>Appel du constructeur parent C# : base</a:t>
            </a:r>
          </a:p>
          <a:p>
            <a:pPr lvl="1"/>
            <a:r>
              <a:rPr lang="fr-FR" dirty="0"/>
              <a:t>Attention à placer avant </a:t>
            </a:r>
            <a:r>
              <a:rPr lang="fr-FR"/>
              <a:t>le code { …}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20AD2B-CED1-48E3-B011-8A93E325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364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0350" y="274638"/>
            <a:ext cx="7668514" cy="1143000"/>
          </a:xfrm>
        </p:spPr>
        <p:txBody>
          <a:bodyPr/>
          <a:lstStyle/>
          <a:p>
            <a:r>
              <a:rPr lang="fr-BE" dirty="0" err="1"/>
              <a:t>Calendar</a:t>
            </a:r>
            <a:r>
              <a:rPr lang="fr-BE" dirty="0"/>
              <a:t> /</a:t>
            </a:r>
            <a:r>
              <a:rPr lang="fr-BE" dirty="0" err="1"/>
              <a:t>Datetime</a:t>
            </a:r>
            <a:endParaRPr lang="fr-BE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8</a:t>
            </a:fld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Datetime</a:t>
            </a:r>
            <a:r>
              <a:rPr lang="fr-BE" dirty="0"/>
              <a:t> -&gt; Classe de base pour représenter date et heure en C#</a:t>
            </a:r>
          </a:p>
        </p:txBody>
      </p:sp>
    </p:spTree>
    <p:extLst>
      <p:ext uri="{BB962C8B-B14F-4D97-AF65-F5344CB8AC3E}">
        <p14:creationId xmlns:p14="http://schemas.microsoft.com/office/powerpoint/2010/main" val="370771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E0ACE-34F5-41F4-915B-6DE3DC19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Delegate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7FF697-B590-4117-B46E-EB51183D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C# propose une originalité par rapport à Java</a:t>
            </a:r>
          </a:p>
          <a:p>
            <a:r>
              <a:rPr lang="fr-FR" dirty="0"/>
              <a:t>Un délégué est un type de fonction</a:t>
            </a:r>
          </a:p>
          <a:p>
            <a:pPr lvl="1"/>
            <a:r>
              <a:rPr lang="fr-FR" dirty="0"/>
              <a:t>Ex : </a:t>
            </a:r>
            <a:r>
              <a:rPr lang="fr-BE" sz="2000" dirty="0" err="1">
                <a:solidFill>
                  <a:srgbClr val="0000FF"/>
                </a:solidFill>
                <a:latin typeface="Consolas"/>
              </a:rPr>
              <a:t>delegate</a:t>
            </a:r>
            <a:r>
              <a:rPr lang="fr-B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2000" dirty="0">
                <a:solidFill>
                  <a:srgbClr val="2B91AF"/>
                </a:solidFill>
                <a:latin typeface="Consolas"/>
              </a:rPr>
              <a:t>double</a:t>
            </a:r>
            <a:r>
              <a:rPr lang="fr-BE" sz="2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BE" sz="2000" dirty="0" err="1">
                <a:solidFill>
                  <a:srgbClr val="000000"/>
                </a:solidFill>
                <a:latin typeface="Consolas"/>
              </a:rPr>
              <a:t>funcDouble</a:t>
            </a:r>
            <a:r>
              <a:rPr lang="fr-BE" sz="20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BE" sz="2000" dirty="0">
                <a:solidFill>
                  <a:srgbClr val="2B91AF"/>
                </a:solidFill>
                <a:latin typeface="Consolas"/>
              </a:rPr>
              <a:t>double n)</a:t>
            </a:r>
            <a:r>
              <a:rPr lang="fr-BE" sz="2000" dirty="0">
                <a:latin typeface="Consolas"/>
              </a:rPr>
              <a:t>;</a:t>
            </a:r>
            <a:endParaRPr lang="fr-FR" sz="2000" dirty="0"/>
          </a:p>
          <a:p>
            <a:r>
              <a:rPr lang="fr-FR" dirty="0"/>
              <a:t>Un délégué peut être passé en paramètre à une fonction</a:t>
            </a:r>
          </a:p>
          <a:p>
            <a:r>
              <a:rPr lang="fr-FR" dirty="0"/>
              <a:t>Dès lors le nom d’un champ et d’une fonction ne peut pas être identique !!!</a:t>
            </a:r>
          </a:p>
          <a:p>
            <a:r>
              <a:rPr lang="fr-FR" dirty="0"/>
              <a:t>Nous reviendrons et utiliserons les délégués en WPF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205D5A-8045-4E79-8924-359FDB0F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33124421"/>
      </p:ext>
    </p:extLst>
  </p:cSld>
  <p:clrMapOvr>
    <a:masterClrMapping/>
  </p:clrMapOvr>
</p:sld>
</file>

<file path=ppt/theme/theme1.xml><?xml version="1.0" encoding="utf-8"?>
<a:theme xmlns:a="http://schemas.openxmlformats.org/drawingml/2006/main" name="Pré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7" ma:contentTypeDescription="Crée un document." ma:contentTypeScope="" ma:versionID="6bb49b544554f2758d431d63a02638ca">
  <xsd:schema xmlns:xsd="http://www.w3.org/2001/XMLSchema" xmlns:xs="http://www.w3.org/2001/XMLSchema" xmlns:p="http://schemas.microsoft.com/office/2006/metadata/properties" xmlns:ns2="7a56ee12-99f1-4a87-ab15-e35f9667cf03" targetNamespace="http://schemas.microsoft.com/office/2006/metadata/properties" ma:root="true" ma:fieldsID="c540b51b47a0ec763394f64077422b33" ns2:_="">
    <xsd:import namespace="7a56ee12-99f1-4a87-ab15-e35f9667cf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70A28D-2EEB-48AA-A14D-6688AF7A08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CD3A80-792A-4129-A0BB-F16E8BC9B838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7a56ee12-99f1-4a87-ab15-e35f9667cf03"/>
  </ds:schemaRefs>
</ds:datastoreItem>
</file>

<file path=customXml/itemProps3.xml><?xml version="1.0" encoding="utf-8"?>
<ds:datastoreItem xmlns:ds="http://schemas.openxmlformats.org/officeDocument/2006/customXml" ds:itemID="{E61D1C95-D39C-4DB3-975F-E760B4429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VINCI</Template>
  <TotalTime>4651</TotalTime>
  <Words>496</Words>
  <Application>Microsoft Office PowerPoint</Application>
  <PresentationFormat>Affichage à l'écran (4:3)</PresentationFormat>
  <Paragraphs>128</Paragraphs>
  <Slides>16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Présentation2</vt:lpstr>
      <vt:lpstr>BINV3140-A  .NET Outils et Concepts d’Application d’Entreprise</vt:lpstr>
      <vt:lpstr>Table des matières</vt:lpstr>
      <vt:lpstr>Eclipse vs Visual Studio</vt:lpstr>
      <vt:lpstr>Annotations</vt:lpstr>
      <vt:lpstr>Conventions C#</vt:lpstr>
      <vt:lpstr>Package / Namespace</vt:lpstr>
      <vt:lpstr>Super / Base</vt:lpstr>
      <vt:lpstr>Calendar /Datetime</vt:lpstr>
      <vt:lpstr>Delegate</vt:lpstr>
      <vt:lpstr>Interfaces /Collections</vt:lpstr>
      <vt:lpstr>Héritage</vt:lpstr>
      <vt:lpstr>Const /readonly / sealed</vt:lpstr>
      <vt:lpstr>Iterateurs</vt:lpstr>
      <vt:lpstr>Console </vt:lpstr>
      <vt:lpstr>String</vt:lpstr>
      <vt:lpstr>Commentaires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&amp; ProEco:  Présentation au Conseil d’Entreprise</dc:title>
  <dc:creator>gregoire</dc:creator>
  <cp:lastModifiedBy>Olivier Choquet</cp:lastModifiedBy>
  <cp:revision>253</cp:revision>
  <cp:lastPrinted>2012-09-12T14:58:42Z</cp:lastPrinted>
  <dcterms:created xsi:type="dcterms:W3CDTF">2011-03-16T09:08:07Z</dcterms:created>
  <dcterms:modified xsi:type="dcterms:W3CDTF">2020-06-04T05:47:52Z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</Properties>
</file>