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PT Sans Narrow"/>
      <p:regular r:id="rId27"/>
      <p:bold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PTSansNarrow-bold.fntdata"/><Relationship Id="rId27" Type="http://schemas.openxmlformats.org/officeDocument/2006/relationships/font" Target="fonts/PTSansNarrow-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9ea85fa4e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9ea85fa4e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Idk just be like “here is our scatterplot” or something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9ea85fa4e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9ea85fa4e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t>
            </a:r>
            <a:r>
              <a:rPr lang="en">
                <a:solidFill>
                  <a:schemeClr val="dk1"/>
                </a:solidFill>
              </a:rPr>
              <a:t>Nearest Neighbor Algorithm, if we start at SEC, and end at the Law Center, it would take us about 50 minutes of walking about 2.7 miles.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9ee99d32f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9ee99d32f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user can type a c</a:t>
            </a:r>
            <a:r>
              <a:rPr lang="en"/>
              <a:t>ustom path that allows them to enter in their own buildings to create their route to their destination. The custom path makes the user walk to the door of each building, as that is where the coordinates are placed. Watch out for typos though, as the buildings have to be exactly as written or else you will get an error.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this example, the optimal route will be starting at the greenhouse, then anges arnold hall, college of technology, balffer art museum, then back to the greenhouse. The total time taken will depend if you are a fast walker or a slow walker. The slow walker walking will take about 13 min and a fast walker will take about 8 min. The total distance is display in meters, miles, and kilometers.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9ee99d32f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9ee99d32f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path taken will be displayed on a </a:t>
            </a:r>
            <a:r>
              <a:rPr lang="en"/>
              <a:t>graph</a:t>
            </a:r>
            <a:r>
              <a:rPr lang="en"/>
              <a:t>. </a:t>
            </a:r>
            <a:r>
              <a:rPr lang="en">
                <a:solidFill>
                  <a:schemeClr val="dk1"/>
                </a:solidFill>
              </a:rPr>
              <a:t>The coordinates of the buildings are the geographical coordinates (longitude and latitude) just like a map. </a:t>
            </a:r>
            <a:r>
              <a:rPr lang="en"/>
              <a:t>Out of all the buildings, the buildings that the user has selected, will have the path displayed. I made the line connecting the path blue so the user can easily see where they are going. The rest of the buildings are also display on the map so the user can see to scale where they want to go. The user can see the surrounding buildings on the path that they are going to take.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9ee99d32f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9ee99d32f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route will now be displayed on a map. The path runs from beginning to end, indicating the optimal route the user will take to reach their destination. The path is more accurate on the route and shows the user walking on the sidewalk precisely.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9ea85fa4e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9ea85fa4e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interface complexity - The design of how </a:t>
            </a:r>
            <a:r>
              <a:rPr lang="en"/>
              <a:t>people</a:t>
            </a:r>
            <a:r>
              <a:rPr lang="en"/>
              <a:t> enter in the buildings to create their route. The user has to enter the full name of the building to put it in the route. The user can not enter an </a:t>
            </a:r>
            <a:r>
              <a:rPr lang="en"/>
              <a:t>abbreviation</a:t>
            </a:r>
            <a:r>
              <a:rPr lang="en"/>
              <a:t> of the building. There is limited user </a:t>
            </a:r>
            <a:r>
              <a:rPr lang="en"/>
              <a:t>guidance</a:t>
            </a:r>
            <a:r>
              <a:rPr lang="en"/>
              <a:t>. The user doesn’t have a list of all the possible places to go. The user can make an </a:t>
            </a:r>
            <a:r>
              <a:rPr lang="en"/>
              <a:t>educated</a:t>
            </a:r>
            <a:r>
              <a:rPr lang="en"/>
              <a:t> guess type what buildings that are in this dataset. There is only 40 </a:t>
            </a:r>
            <a:r>
              <a:rPr lang="en"/>
              <a:t>buildings</a:t>
            </a:r>
            <a:r>
              <a:rPr lang="en"/>
              <a:t>, </a:t>
            </a:r>
            <a:r>
              <a:rPr lang="en"/>
              <a:t>witch</a:t>
            </a:r>
            <a:r>
              <a:rPr lang="en"/>
              <a:t> is most but not all of the buildings.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Scalability - The </a:t>
            </a:r>
            <a:r>
              <a:rPr lang="en">
                <a:solidFill>
                  <a:schemeClr val="dk1"/>
                </a:solidFill>
              </a:rPr>
              <a:t>data set is almost at maximum places of where the user can go; most of UH buildings are listed in this program. If we decided to add more places, it wouldn’t be buildings, it could be statues or landmarks on campus, or other important places. We can also mark down a tree if necessary.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Changes - UH is still a growing campus, and pathways can be blocked off for construction. For </a:t>
            </a:r>
            <a:r>
              <a:rPr lang="en">
                <a:solidFill>
                  <a:schemeClr val="dk1"/>
                </a:solidFill>
              </a:rPr>
              <a:t>example</a:t>
            </a:r>
            <a:r>
              <a:rPr lang="en">
                <a:solidFill>
                  <a:schemeClr val="dk1"/>
                </a:solidFill>
              </a:rPr>
              <a:t> there is construction by the science and research </a:t>
            </a:r>
            <a:r>
              <a:rPr lang="en">
                <a:solidFill>
                  <a:schemeClr val="dk1"/>
                </a:solidFill>
              </a:rPr>
              <a:t>building</a:t>
            </a:r>
            <a:r>
              <a:rPr lang="en">
                <a:solidFill>
                  <a:schemeClr val="dk1"/>
                </a:solidFill>
              </a:rPr>
              <a:t> 2, making a new building being built. Also, there is a different amount of people on campus depending on the time of day. There would be more people on campus mid day than rather in the morning. Also the weather could </a:t>
            </a:r>
            <a:r>
              <a:rPr lang="en">
                <a:solidFill>
                  <a:schemeClr val="dk1"/>
                </a:solidFill>
              </a:rPr>
              <a:t>affect</a:t>
            </a:r>
            <a:r>
              <a:rPr lang="en">
                <a:solidFill>
                  <a:schemeClr val="dk1"/>
                </a:solidFill>
              </a:rPr>
              <a:t> the amount of </a:t>
            </a:r>
            <a:r>
              <a:rPr lang="en">
                <a:solidFill>
                  <a:schemeClr val="dk1"/>
                </a:solidFill>
              </a:rPr>
              <a:t>people</a:t>
            </a:r>
            <a:r>
              <a:rPr lang="en">
                <a:solidFill>
                  <a:schemeClr val="dk1"/>
                </a:solidFill>
              </a:rPr>
              <a:t> on campus.</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62541ab51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62541ab51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Rachel’s favorite buildings, Brendan’s favorite buildings, </a:t>
            </a:r>
            <a:r>
              <a:rPr lang="en"/>
              <a:t>Cairo’s favorite building. The dataset only has numerical values (coordinates), we could add some words. I also think that this makes our project more meaningful and having a personal touch of us.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9ea85fa4e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9ea85fa4e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stated before, our goal is to make walking on campus easier for students, faculty and visitors and for them to receive guidance on how to get to where they want on time and efficiently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ea85fa4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9ea85fa4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Urban navigation challenges - </a:t>
            </a:r>
            <a:r>
              <a:rPr lang="en" sz="1200">
                <a:solidFill>
                  <a:srgbClr val="0F0F0F"/>
                </a:solidFill>
                <a:latin typeface="Roboto"/>
                <a:ea typeface="Roboto"/>
                <a:cs typeface="Roboto"/>
                <a:sym typeface="Roboto"/>
              </a:rPr>
              <a:t>Pedestrians face challenges navigating through large and densely populated areas, especially on college campuses.</a:t>
            </a:r>
            <a:endParaRPr sz="1200">
              <a:solidFill>
                <a:srgbClr val="0F0F0F"/>
              </a:solidFill>
              <a:latin typeface="Roboto"/>
              <a:ea typeface="Roboto"/>
              <a:cs typeface="Roboto"/>
              <a:sym typeface="Roboto"/>
            </a:endParaRPr>
          </a:p>
          <a:p>
            <a:pPr indent="0" lvl="0" marL="0" rtl="0" algn="l">
              <a:spcBef>
                <a:spcPts val="0"/>
              </a:spcBef>
              <a:spcAft>
                <a:spcPts val="0"/>
              </a:spcAft>
              <a:buNone/>
            </a:pPr>
            <a:r>
              <a:t/>
            </a:r>
            <a:endParaRPr sz="1200">
              <a:solidFill>
                <a:srgbClr val="0F0F0F"/>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Importance of efficient routes - </a:t>
            </a:r>
            <a:r>
              <a:rPr lang="en" sz="1200">
                <a:solidFill>
                  <a:srgbClr val="0F0F0F"/>
                </a:solidFill>
                <a:latin typeface="Roboto"/>
                <a:ea typeface="Roboto"/>
                <a:cs typeface="Roboto"/>
                <a:sym typeface="Roboto"/>
              </a:rPr>
              <a:t>Efficient pedestrian routes contribute to a more pleasant experience. Optimization of routes is essential for time management, especially in academic settings with multiple buildings.</a:t>
            </a:r>
            <a:endParaRPr sz="1200">
              <a:solidFill>
                <a:srgbClr val="0F0F0F"/>
              </a:solidFill>
              <a:latin typeface="Roboto"/>
              <a:ea typeface="Roboto"/>
              <a:cs typeface="Roboto"/>
              <a:sym typeface="Roboto"/>
            </a:endParaRPr>
          </a:p>
          <a:p>
            <a:pPr indent="0" lvl="0" marL="0" rtl="0" algn="l">
              <a:spcBef>
                <a:spcPts val="0"/>
              </a:spcBef>
              <a:spcAft>
                <a:spcPts val="0"/>
              </a:spcAft>
              <a:buNone/>
            </a:pPr>
            <a:r>
              <a:t/>
            </a:r>
            <a:endParaRPr sz="1200">
              <a:solidFill>
                <a:srgbClr val="0F0F0F"/>
              </a:solidFill>
              <a:latin typeface="Roboto"/>
              <a:ea typeface="Roboto"/>
              <a:cs typeface="Roboto"/>
              <a:sym typeface="Roboto"/>
            </a:endParaRPr>
          </a:p>
          <a:p>
            <a:pPr indent="0" lvl="0" marL="0" rtl="0" algn="l">
              <a:spcBef>
                <a:spcPts val="0"/>
              </a:spcBef>
              <a:spcAft>
                <a:spcPts val="0"/>
              </a:spcAft>
              <a:buNone/>
            </a:pPr>
            <a:r>
              <a:rPr lang="en" sz="1200">
                <a:solidFill>
                  <a:srgbClr val="0F0F0F"/>
                </a:solidFill>
                <a:latin typeface="Roboto"/>
                <a:ea typeface="Roboto"/>
                <a:cs typeface="Roboto"/>
                <a:sym typeface="Roboto"/>
              </a:rPr>
              <a:t>Route planning - Nearest neighbor algorithm can process large datasets and consider various factors for optimal pathfinding.</a:t>
            </a:r>
            <a:endParaRPr sz="1200">
              <a:solidFill>
                <a:srgbClr val="0F0F0F"/>
              </a:solidFill>
              <a:latin typeface="Roboto"/>
              <a:ea typeface="Roboto"/>
              <a:cs typeface="Roboto"/>
              <a:sym typeface="Roboto"/>
            </a:endParaRPr>
          </a:p>
          <a:p>
            <a:pPr indent="0" lvl="0" marL="0" rtl="0" algn="l">
              <a:spcBef>
                <a:spcPts val="0"/>
              </a:spcBef>
              <a:spcAft>
                <a:spcPts val="0"/>
              </a:spcAft>
              <a:buNone/>
            </a:pPr>
            <a:r>
              <a:t/>
            </a:r>
            <a:endParaRPr sz="1200">
              <a:solidFill>
                <a:srgbClr val="0F0F0F"/>
              </a:solidFill>
              <a:latin typeface="Roboto"/>
              <a:ea typeface="Roboto"/>
              <a:cs typeface="Roboto"/>
              <a:sym typeface="Roboto"/>
            </a:endParaRPr>
          </a:p>
          <a:p>
            <a:pPr indent="0" lvl="0" marL="0" rtl="0" algn="l">
              <a:spcBef>
                <a:spcPts val="0"/>
              </a:spcBef>
              <a:spcAft>
                <a:spcPts val="0"/>
              </a:spcAft>
              <a:buNone/>
            </a:pPr>
            <a:r>
              <a:rPr lang="en" sz="1200">
                <a:solidFill>
                  <a:srgbClr val="0F0F0F"/>
                </a:solidFill>
                <a:latin typeface="Roboto"/>
                <a:ea typeface="Roboto"/>
                <a:cs typeface="Roboto"/>
                <a:sym typeface="Roboto"/>
              </a:rPr>
              <a:t>Diversity in pathways - Adding more buildings to the route. Allowing the user to choose own buildings.</a:t>
            </a:r>
            <a:endParaRPr sz="1200">
              <a:solidFill>
                <a:srgbClr val="0F0F0F"/>
              </a:solidFill>
              <a:latin typeface="Roboto"/>
              <a:ea typeface="Roboto"/>
              <a:cs typeface="Roboto"/>
              <a:sym typeface="Roboto"/>
            </a:endParaRPr>
          </a:p>
          <a:p>
            <a:pPr indent="0" lvl="0" marL="0" rtl="0" algn="l">
              <a:spcBef>
                <a:spcPts val="0"/>
              </a:spcBef>
              <a:spcAft>
                <a:spcPts val="0"/>
              </a:spcAft>
              <a:buNone/>
            </a:pPr>
            <a:r>
              <a:t/>
            </a:r>
            <a:endParaRPr sz="1200">
              <a:solidFill>
                <a:srgbClr val="0F0F0F"/>
              </a:solidFill>
              <a:latin typeface="Roboto"/>
              <a:ea typeface="Roboto"/>
              <a:cs typeface="Roboto"/>
              <a:sym typeface="Roboto"/>
            </a:endParaRPr>
          </a:p>
          <a:p>
            <a:pPr indent="0" lvl="0" marL="0" rtl="0" algn="l">
              <a:spcBef>
                <a:spcPts val="0"/>
              </a:spcBef>
              <a:spcAft>
                <a:spcPts val="0"/>
              </a:spcAft>
              <a:buNone/>
            </a:pPr>
            <a:r>
              <a:rPr lang="en" sz="1200">
                <a:solidFill>
                  <a:srgbClr val="0F0F0F"/>
                </a:solidFill>
                <a:latin typeface="Roboto"/>
                <a:ea typeface="Roboto"/>
                <a:cs typeface="Roboto"/>
                <a:sym typeface="Roboto"/>
              </a:rPr>
              <a:t>Generate real time data - </a:t>
            </a:r>
            <a:r>
              <a:rPr lang="en" sz="1200">
                <a:solidFill>
                  <a:srgbClr val="0F0F0F"/>
                </a:solidFill>
                <a:latin typeface="Roboto"/>
                <a:ea typeface="Roboto"/>
                <a:cs typeface="Roboto"/>
                <a:sym typeface="Roboto"/>
              </a:rPr>
              <a:t>Provide</a:t>
            </a:r>
            <a:r>
              <a:rPr lang="en" sz="1200">
                <a:solidFill>
                  <a:srgbClr val="0F0F0F"/>
                </a:solidFill>
                <a:latin typeface="Roboto"/>
                <a:ea typeface="Roboto"/>
                <a:cs typeface="Roboto"/>
                <a:sym typeface="Roboto"/>
              </a:rPr>
              <a:t> the user with an </a:t>
            </a:r>
            <a:r>
              <a:rPr lang="en" sz="1200">
                <a:solidFill>
                  <a:srgbClr val="0F0F0F"/>
                </a:solidFill>
                <a:latin typeface="Roboto"/>
                <a:ea typeface="Roboto"/>
                <a:cs typeface="Roboto"/>
                <a:sym typeface="Roboto"/>
              </a:rPr>
              <a:t>accurate representation of campus. Includes activities about sidewalks, ongoing construction, closures, and temporary routes.</a:t>
            </a:r>
            <a:endParaRPr sz="1200">
              <a:solidFill>
                <a:srgbClr val="0F0F0F"/>
              </a:solidFill>
              <a:latin typeface="Roboto"/>
              <a:ea typeface="Roboto"/>
              <a:cs typeface="Roboto"/>
              <a:sym typeface="Roboto"/>
            </a:endParaRPr>
          </a:p>
          <a:p>
            <a:pPr indent="0" lvl="0" marL="0" rtl="0" algn="l">
              <a:spcBef>
                <a:spcPts val="0"/>
              </a:spcBef>
              <a:spcAft>
                <a:spcPts val="0"/>
              </a:spcAft>
              <a:buNone/>
            </a:pPr>
            <a:r>
              <a:t/>
            </a:r>
            <a:endParaRPr sz="1200">
              <a:solidFill>
                <a:srgbClr val="0F0F0F"/>
              </a:solidFill>
              <a:latin typeface="Roboto"/>
              <a:ea typeface="Roboto"/>
              <a:cs typeface="Roboto"/>
              <a:sym typeface="Roboto"/>
            </a:endParaRPr>
          </a:p>
          <a:p>
            <a:pPr indent="0" lvl="0" marL="0" rtl="0" algn="l">
              <a:spcBef>
                <a:spcPts val="0"/>
              </a:spcBef>
              <a:spcAft>
                <a:spcPts val="0"/>
              </a:spcAft>
              <a:buNone/>
            </a:pPr>
            <a:r>
              <a:rPr lang="en" sz="1200">
                <a:solidFill>
                  <a:srgbClr val="0F0F0F"/>
                </a:solidFill>
                <a:latin typeface="Roboto"/>
                <a:ea typeface="Roboto"/>
                <a:cs typeface="Roboto"/>
                <a:sym typeface="Roboto"/>
              </a:rPr>
              <a:t>Enhance campus experiences - Optimized pedestrian routes contribute to a positive campus experience for students, faculty, and visitors.</a:t>
            </a:r>
            <a:endParaRPr sz="1200">
              <a:solidFill>
                <a:srgbClr val="0F0F0F"/>
              </a:solidFill>
              <a:latin typeface="Roboto"/>
              <a:ea typeface="Roboto"/>
              <a:cs typeface="Roboto"/>
              <a:sym typeface="Roboto"/>
            </a:endParaRPr>
          </a:p>
          <a:p>
            <a:pPr indent="0" lvl="0" marL="0" rtl="0" algn="l">
              <a:spcBef>
                <a:spcPts val="0"/>
              </a:spcBef>
              <a:spcAft>
                <a:spcPts val="0"/>
              </a:spcAft>
              <a:buNone/>
            </a:pPr>
            <a:r>
              <a:t/>
            </a:r>
            <a:endParaRPr sz="1200">
              <a:solidFill>
                <a:srgbClr val="0F0F0F"/>
              </a:solidFill>
              <a:latin typeface="Roboto"/>
              <a:ea typeface="Roboto"/>
              <a:cs typeface="Roboto"/>
              <a:sym typeface="Roboto"/>
            </a:endParaRPr>
          </a:p>
          <a:p>
            <a:pPr indent="0" lvl="0" marL="0" rtl="0" algn="l">
              <a:spcBef>
                <a:spcPts val="0"/>
              </a:spcBef>
              <a:spcAft>
                <a:spcPts val="0"/>
              </a:spcAft>
              <a:buNone/>
            </a:pPr>
            <a:r>
              <a:rPr lang="en" sz="1200">
                <a:solidFill>
                  <a:srgbClr val="0F0F0F"/>
                </a:solidFill>
                <a:latin typeface="Roboto"/>
                <a:ea typeface="Roboto"/>
                <a:cs typeface="Roboto"/>
                <a:sym typeface="Roboto"/>
              </a:rPr>
              <a:t>Community feedback - The project aligns with the goal of creating user-friendly environments.</a:t>
            </a:r>
            <a:endParaRPr sz="1200">
              <a:solidFill>
                <a:srgbClr val="0F0F0F"/>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25d7a42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25d7a42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aiming to address how to design and improve walking paths for students, faculties and visitors around campus </a:t>
            </a:r>
            <a:endParaRPr/>
          </a:p>
          <a:p>
            <a:pPr indent="0" lvl="0" marL="0" rtl="0" algn="l">
              <a:spcBef>
                <a:spcPts val="0"/>
              </a:spcBef>
              <a:spcAft>
                <a:spcPts val="0"/>
              </a:spcAft>
              <a:buNone/>
            </a:pPr>
            <a:r>
              <a:rPr lang="en"/>
              <a:t>A very big issue on UH is the poor walking infrastructure and how it affects our pedestrians</a:t>
            </a:r>
            <a:endParaRPr/>
          </a:p>
          <a:p>
            <a:pPr indent="0" lvl="0" marL="0" rtl="0" algn="l">
              <a:spcBef>
                <a:spcPts val="0"/>
              </a:spcBef>
              <a:spcAft>
                <a:spcPts val="0"/>
              </a:spcAft>
              <a:buNone/>
            </a:pPr>
            <a:r>
              <a:rPr lang="en"/>
              <a:t>We will analyze the results of the top three most used nodes and then suggest the nodes as high impact corridors for planning and design</a:t>
            </a:r>
            <a:endParaRPr/>
          </a:p>
          <a:p>
            <a:pPr indent="0" lvl="0" marL="0" rtl="0" algn="l">
              <a:spcBef>
                <a:spcPts val="0"/>
              </a:spcBef>
              <a:spcAft>
                <a:spcPts val="0"/>
              </a:spcAft>
              <a:buNone/>
            </a:pPr>
            <a:r>
              <a:rPr lang="en"/>
              <a:t>Our approach will help us make sure that budgets can be allocated </a:t>
            </a:r>
            <a:r>
              <a:rPr lang="en"/>
              <a:t>efficiently</a:t>
            </a:r>
            <a:r>
              <a:rPr lang="en"/>
              <a:t> and Also maximize the student and faculty body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ea85fa4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ea85fa4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F0F0F"/>
                </a:solidFill>
                <a:latin typeface="Roboto"/>
                <a:ea typeface="Roboto"/>
                <a:cs typeface="Roboto"/>
                <a:sym typeface="Roboto"/>
              </a:rPr>
              <a:t>Obtaining accurate and up-to-date data on building locations, pathways, and pedestrian-friendly infrastructure.</a:t>
            </a:r>
            <a:endParaRPr sz="1200">
              <a:solidFill>
                <a:srgbClr val="0F0F0F"/>
              </a:solidFill>
              <a:latin typeface="Roboto"/>
              <a:ea typeface="Roboto"/>
              <a:cs typeface="Roboto"/>
              <a:sym typeface="Roboto"/>
            </a:endParaRPr>
          </a:p>
          <a:p>
            <a:pPr indent="0" lvl="0" marL="0" rtl="0" algn="l">
              <a:spcBef>
                <a:spcPts val="0"/>
              </a:spcBef>
              <a:spcAft>
                <a:spcPts val="0"/>
              </a:spcAft>
              <a:buNone/>
            </a:pPr>
            <a:r>
              <a:t/>
            </a:r>
            <a:endParaRPr sz="1200">
              <a:solidFill>
                <a:srgbClr val="0F0F0F"/>
              </a:solidFill>
              <a:latin typeface="Roboto"/>
              <a:ea typeface="Roboto"/>
              <a:cs typeface="Roboto"/>
              <a:sym typeface="Roboto"/>
            </a:endParaRPr>
          </a:p>
          <a:p>
            <a:pPr indent="0" lvl="0" marL="0" rtl="0" algn="l">
              <a:spcBef>
                <a:spcPts val="0"/>
              </a:spcBef>
              <a:spcAft>
                <a:spcPts val="0"/>
              </a:spcAft>
              <a:buNone/>
            </a:pPr>
            <a:r>
              <a:rPr lang="en" sz="1200">
                <a:solidFill>
                  <a:srgbClr val="0F0F0F"/>
                </a:solidFill>
                <a:latin typeface="Roboto"/>
                <a:ea typeface="Roboto"/>
                <a:cs typeface="Roboto"/>
                <a:sym typeface="Roboto"/>
              </a:rPr>
              <a:t>Designing an intuitive and user-friendly interface for users to input their starting points and desired routes.</a:t>
            </a:r>
            <a:endParaRPr sz="1200">
              <a:solidFill>
                <a:srgbClr val="0F0F0F"/>
              </a:solidFill>
              <a:latin typeface="Roboto"/>
              <a:ea typeface="Roboto"/>
              <a:cs typeface="Roboto"/>
              <a:sym typeface="Roboto"/>
            </a:endParaRPr>
          </a:p>
          <a:p>
            <a:pPr indent="0" lvl="0" marL="0" rtl="0" algn="l">
              <a:spcBef>
                <a:spcPts val="0"/>
              </a:spcBef>
              <a:spcAft>
                <a:spcPts val="0"/>
              </a:spcAft>
              <a:buNone/>
            </a:pPr>
            <a:r>
              <a:t/>
            </a:r>
            <a:endParaRPr sz="1200">
              <a:solidFill>
                <a:srgbClr val="0F0F0F"/>
              </a:solidFill>
              <a:latin typeface="Roboto"/>
              <a:ea typeface="Roboto"/>
              <a:cs typeface="Roboto"/>
              <a:sym typeface="Roboto"/>
            </a:endParaRPr>
          </a:p>
          <a:p>
            <a:pPr indent="0" lvl="0" marL="0" rtl="0" algn="l">
              <a:spcBef>
                <a:spcPts val="0"/>
              </a:spcBef>
              <a:spcAft>
                <a:spcPts val="0"/>
              </a:spcAft>
              <a:buNone/>
            </a:pPr>
            <a:r>
              <a:rPr lang="en" sz="1200">
                <a:solidFill>
                  <a:srgbClr val="0F0F0F"/>
                </a:solidFill>
                <a:latin typeface="Roboto"/>
                <a:ea typeface="Roboto"/>
                <a:cs typeface="Roboto"/>
                <a:sym typeface="Roboto"/>
              </a:rPr>
              <a:t>Ensuring that the route planning solution is scalable and can be generalized to different urban environments. (Adding more buildings for the map).</a:t>
            </a:r>
            <a:endParaRPr sz="1200">
              <a:solidFill>
                <a:srgbClr val="0F0F0F"/>
              </a:solidFill>
              <a:latin typeface="Roboto"/>
              <a:ea typeface="Roboto"/>
              <a:cs typeface="Roboto"/>
              <a:sym typeface="Roboto"/>
            </a:endParaRPr>
          </a:p>
          <a:p>
            <a:pPr indent="0" lvl="0" marL="0" rtl="0" algn="l">
              <a:spcBef>
                <a:spcPts val="0"/>
              </a:spcBef>
              <a:spcAft>
                <a:spcPts val="0"/>
              </a:spcAft>
              <a:buNone/>
            </a:pPr>
            <a:r>
              <a:t/>
            </a:r>
            <a:endParaRPr sz="1200">
              <a:solidFill>
                <a:srgbClr val="0F0F0F"/>
              </a:solidFill>
              <a:latin typeface="Roboto"/>
              <a:ea typeface="Roboto"/>
              <a:cs typeface="Roboto"/>
              <a:sym typeface="Roboto"/>
            </a:endParaRPr>
          </a:p>
          <a:p>
            <a:pPr indent="0" lvl="0" marL="0" rtl="0" algn="l">
              <a:spcBef>
                <a:spcPts val="0"/>
              </a:spcBef>
              <a:spcAft>
                <a:spcPts val="0"/>
              </a:spcAft>
              <a:buNone/>
            </a:pPr>
            <a:r>
              <a:t/>
            </a:r>
            <a:endParaRPr sz="1200">
              <a:solidFill>
                <a:srgbClr val="0F0F0F"/>
              </a:solidFill>
              <a:latin typeface="Roboto"/>
              <a:ea typeface="Roboto"/>
              <a:cs typeface="Roboto"/>
              <a:sym typeface="Roboto"/>
            </a:endParaRPr>
          </a:p>
          <a:p>
            <a:pPr indent="0" lvl="0" marL="0" rtl="0" algn="l">
              <a:spcBef>
                <a:spcPts val="0"/>
              </a:spcBef>
              <a:spcAft>
                <a:spcPts val="0"/>
              </a:spcAft>
              <a:buNone/>
            </a:pPr>
            <a:r>
              <a:t/>
            </a:r>
            <a:endParaRPr sz="1200">
              <a:solidFill>
                <a:srgbClr val="0F0F0F"/>
              </a:solidFill>
              <a:latin typeface="Roboto"/>
              <a:ea typeface="Roboto"/>
              <a:cs typeface="Roboto"/>
              <a:sym typeface="Roboto"/>
            </a:endParaRPr>
          </a:p>
          <a:p>
            <a:pPr indent="0" lvl="0" marL="0" rtl="0" algn="l">
              <a:spcBef>
                <a:spcPts val="0"/>
              </a:spcBef>
              <a:spcAft>
                <a:spcPts val="0"/>
              </a:spcAft>
              <a:buNone/>
            </a:pPr>
            <a:r>
              <a:t/>
            </a:r>
            <a:endParaRPr sz="1200">
              <a:solidFill>
                <a:srgbClr val="0F0F0F"/>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9ea85fa4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9ea85fa4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Distance - Path </a:t>
            </a:r>
            <a:r>
              <a:rPr lang="en"/>
              <a:t>length</a:t>
            </a:r>
            <a:r>
              <a:rPr lang="en"/>
              <a:t> -  </a:t>
            </a:r>
            <a:r>
              <a:rPr lang="en" sz="1200">
                <a:solidFill>
                  <a:srgbClr val="0F0F0F"/>
                </a:solidFill>
                <a:latin typeface="Roboto"/>
                <a:ea typeface="Roboto"/>
                <a:cs typeface="Roboto"/>
                <a:sym typeface="Roboto"/>
              </a:rPr>
              <a:t>Measure the total distance of the recommended path. The goal is to minimize the overall path length.</a:t>
            </a:r>
            <a:endParaRPr sz="1200">
              <a:solidFill>
                <a:srgbClr val="0F0F0F"/>
              </a:solidFill>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rPr lang="en"/>
              <a:t>Walking time - Execution time - </a:t>
            </a:r>
            <a:r>
              <a:rPr lang="en" sz="1200">
                <a:solidFill>
                  <a:srgbClr val="0F0F0F"/>
                </a:solidFill>
                <a:latin typeface="Roboto"/>
                <a:ea typeface="Roboto"/>
                <a:cs typeface="Roboto"/>
                <a:sym typeface="Roboto"/>
              </a:rPr>
              <a:t>Evaluate the time taken to calculate and provide the optimal route.</a:t>
            </a:r>
            <a:endParaRPr sz="1200">
              <a:solidFill>
                <a:srgbClr val="0F0F0F"/>
              </a:solidFill>
              <a:latin typeface="Roboto"/>
              <a:ea typeface="Roboto"/>
              <a:cs typeface="Roboto"/>
              <a:sym typeface="Roboto"/>
            </a:endParaRPr>
          </a:p>
          <a:p>
            <a:pPr indent="0" lvl="0" marL="0" rtl="0" algn="l">
              <a:spcBef>
                <a:spcPts val="0"/>
              </a:spcBef>
              <a:spcAft>
                <a:spcPts val="0"/>
              </a:spcAft>
              <a:buNone/>
            </a:pPr>
            <a:r>
              <a:t/>
            </a:r>
            <a:endParaRPr sz="1200">
              <a:solidFill>
                <a:srgbClr val="0F0F0F"/>
              </a:solidFill>
              <a:latin typeface="Roboto"/>
              <a:ea typeface="Roboto"/>
              <a:cs typeface="Roboto"/>
              <a:sym typeface="Roboto"/>
            </a:endParaRPr>
          </a:p>
          <a:p>
            <a:pPr indent="0" lvl="0" marL="0" rtl="0" algn="l">
              <a:spcBef>
                <a:spcPts val="0"/>
              </a:spcBef>
              <a:spcAft>
                <a:spcPts val="0"/>
              </a:spcAft>
              <a:buNone/>
            </a:pPr>
            <a:r>
              <a:rPr lang="en" sz="1200">
                <a:solidFill>
                  <a:srgbClr val="0F0F0F"/>
                </a:solidFill>
                <a:latin typeface="Roboto"/>
                <a:ea typeface="Roboto"/>
                <a:cs typeface="Roboto"/>
                <a:sym typeface="Roboto"/>
              </a:rPr>
              <a:t>Optimal building order - Shows the route with the least distance traveled to each building, making it efficient. </a:t>
            </a:r>
            <a:endParaRPr sz="1200">
              <a:solidFill>
                <a:srgbClr val="0F0F0F"/>
              </a:solidFill>
              <a:latin typeface="Roboto"/>
              <a:ea typeface="Roboto"/>
              <a:cs typeface="Roboto"/>
              <a:sym typeface="Roboto"/>
            </a:endParaRPr>
          </a:p>
          <a:p>
            <a:pPr indent="0" lvl="0" marL="0" rtl="0" algn="l">
              <a:spcBef>
                <a:spcPts val="0"/>
              </a:spcBef>
              <a:spcAft>
                <a:spcPts val="0"/>
              </a:spcAft>
              <a:buNone/>
            </a:pPr>
            <a:r>
              <a:t/>
            </a:r>
            <a:endParaRPr sz="1200">
              <a:solidFill>
                <a:srgbClr val="0F0F0F"/>
              </a:solidFill>
              <a:latin typeface="Roboto"/>
              <a:ea typeface="Roboto"/>
              <a:cs typeface="Roboto"/>
              <a:sym typeface="Roboto"/>
            </a:endParaRPr>
          </a:p>
          <a:p>
            <a:pPr indent="0" lvl="0" marL="0" rtl="0" algn="l">
              <a:spcBef>
                <a:spcPts val="0"/>
              </a:spcBef>
              <a:spcAft>
                <a:spcPts val="0"/>
              </a:spcAft>
              <a:buNone/>
            </a:pPr>
            <a:r>
              <a:rPr lang="en" sz="1200">
                <a:solidFill>
                  <a:srgbClr val="0F0F0F"/>
                </a:solidFill>
                <a:latin typeface="Roboto"/>
                <a:ea typeface="Roboto"/>
                <a:cs typeface="Roboto"/>
                <a:sym typeface="Roboto"/>
              </a:rPr>
              <a:t>Graph - Show the path taken on a graph with a line connecting the points labeled. Shows all the </a:t>
            </a:r>
            <a:r>
              <a:rPr lang="en" sz="1200">
                <a:solidFill>
                  <a:srgbClr val="0F0F0F"/>
                </a:solidFill>
                <a:latin typeface="Roboto"/>
                <a:ea typeface="Roboto"/>
                <a:cs typeface="Roboto"/>
                <a:sym typeface="Roboto"/>
              </a:rPr>
              <a:t>buildings.</a:t>
            </a:r>
            <a:endParaRPr sz="1200">
              <a:solidFill>
                <a:srgbClr val="0F0F0F"/>
              </a:solidFill>
              <a:latin typeface="Roboto"/>
              <a:ea typeface="Roboto"/>
              <a:cs typeface="Roboto"/>
              <a:sym typeface="Roboto"/>
            </a:endParaRPr>
          </a:p>
          <a:p>
            <a:pPr indent="0" lvl="0" marL="0" rtl="0" algn="l">
              <a:spcBef>
                <a:spcPts val="0"/>
              </a:spcBef>
              <a:spcAft>
                <a:spcPts val="0"/>
              </a:spcAft>
              <a:buNone/>
            </a:pPr>
            <a:r>
              <a:t/>
            </a:r>
            <a:endParaRPr sz="1200">
              <a:solidFill>
                <a:srgbClr val="0F0F0F"/>
              </a:solidFill>
              <a:latin typeface="Roboto"/>
              <a:ea typeface="Roboto"/>
              <a:cs typeface="Roboto"/>
              <a:sym typeface="Roboto"/>
            </a:endParaRPr>
          </a:p>
          <a:p>
            <a:pPr indent="0" lvl="0" marL="0" rtl="0" algn="l">
              <a:spcBef>
                <a:spcPts val="0"/>
              </a:spcBef>
              <a:spcAft>
                <a:spcPts val="0"/>
              </a:spcAft>
              <a:buNone/>
            </a:pPr>
            <a:r>
              <a:rPr lang="en" sz="1200">
                <a:solidFill>
                  <a:srgbClr val="0F0F0F"/>
                </a:solidFill>
                <a:latin typeface="Roboto"/>
                <a:ea typeface="Roboto"/>
                <a:cs typeface="Roboto"/>
                <a:sym typeface="Roboto"/>
              </a:rPr>
              <a:t>Map - Shows the path taken on a map. Makes the user walk on the sidewalk to the destination. </a:t>
            </a:r>
            <a:endParaRPr sz="1200">
              <a:solidFill>
                <a:srgbClr val="0F0F0F"/>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9ea85fa4e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9ea85fa4e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 need for our solution is the optimal building order for people planning on visiting more than two buildings, the walking time for both slow and fast walkers, graph that </a:t>
            </a:r>
            <a:r>
              <a:rPr lang="en"/>
              <a:t>displays</a:t>
            </a:r>
            <a:r>
              <a:rPr lang="en"/>
              <a:t> the coordinates of the building and a live map that shows the actual walking route on sidewalks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ea85fa4e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ea85fa4e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 that we used were for buildings on the campus. We gathered their name, longitude, and </a:t>
            </a:r>
            <a:r>
              <a:rPr lang="en"/>
              <a:t>latitude</a:t>
            </a:r>
            <a:r>
              <a:rPr lang="en"/>
              <a:t>. We also used the dataset from Google API.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algorithm used for this problem was the Nearest Neighbor Algorithm. Heuristic algorithm. Although less accurate in general, the algorithm for this project was great for finding the fastest pathing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Making sure the data present is accurate, and provided a </a:t>
            </a:r>
            <a:r>
              <a:rPr lang="en"/>
              <a:t>quality solution. We also wanted to make sure it could scale </a:t>
            </a:r>
            <a:r>
              <a:rPr lang="en"/>
              <a:t>and had the ability to be added on to.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Best language used for this project was python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Google Colab, Excel, and Github were great tools for making sure our project was optimal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625d7a427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625d7a427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Scipy - for calculating distance matrix</a:t>
            </a:r>
            <a:endParaRPr/>
          </a:p>
          <a:p>
            <a:pPr indent="0" lvl="0" marL="0" rtl="0" algn="l">
              <a:spcBef>
                <a:spcPts val="0"/>
              </a:spcBef>
              <a:spcAft>
                <a:spcPts val="0"/>
              </a:spcAft>
              <a:buNone/>
            </a:pPr>
            <a:r>
              <a:rPr lang="en"/>
              <a:t>Google maps - for </a:t>
            </a:r>
            <a:r>
              <a:rPr lang="en"/>
              <a:t>visualizing</a:t>
            </a:r>
            <a:r>
              <a:rPr lang="en"/>
              <a:t> the optimal walking order when visiting building</a:t>
            </a:r>
            <a:endParaRPr/>
          </a:p>
          <a:p>
            <a:pPr indent="0" lvl="0" marL="0" rtl="0" algn="l">
              <a:spcBef>
                <a:spcPts val="0"/>
              </a:spcBef>
              <a:spcAft>
                <a:spcPts val="0"/>
              </a:spcAft>
              <a:buNone/>
            </a:pPr>
            <a:r>
              <a:rPr lang="en"/>
              <a:t>Matplotlibs - plots the coordinates of each building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9ea85fa4e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9ea85fa4e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how we will carry this out is *steps on slide*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11.png"/><Relationship Id="rId5"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1.png"/><Relationship Id="rId7"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rgbClr val="0F0F0F"/>
                </a:solidFill>
              </a:rPr>
              <a:t>Pedestrian</a:t>
            </a:r>
            <a:r>
              <a:rPr lang="en">
                <a:solidFill>
                  <a:srgbClr val="0F0F0F"/>
                </a:solidFill>
              </a:rPr>
              <a:t> Infrastructure Planning</a:t>
            </a:r>
            <a:endParaRPr>
              <a:solidFill>
                <a:srgbClr val="0F0F0F"/>
              </a:solidFill>
            </a:endParaRPr>
          </a:p>
        </p:txBody>
      </p:sp>
      <p:sp>
        <p:nvSpPr>
          <p:cNvPr id="67" name="Google Shape;67;p13"/>
          <p:cNvSpPr txBox="1"/>
          <p:nvPr>
            <p:ph idx="1" type="subTitle"/>
          </p:nvPr>
        </p:nvSpPr>
        <p:spPr>
          <a:xfrm>
            <a:off x="1537925" y="3144900"/>
            <a:ext cx="6256500" cy="112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F0F0F"/>
                </a:solidFill>
              </a:rPr>
              <a:t>By Cairo Udobi, Brendan Timberlake, and Rachel Collier</a:t>
            </a:r>
            <a:endParaRPr>
              <a:solidFill>
                <a:srgbClr val="0F0F0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 name="Shape 142"/>
        <p:cNvGrpSpPr/>
        <p:nvPr/>
      </p:nvGrpSpPr>
      <p:grpSpPr>
        <a:xfrm>
          <a:off x="0" y="0"/>
          <a:ext cx="0" cy="0"/>
          <a:chOff x="0" y="0"/>
          <a:chExt cx="0" cy="0"/>
        </a:xfrm>
      </p:grpSpPr>
      <p:sp>
        <p:nvSpPr>
          <p:cNvPr id="143" name="Google Shape;143;p22"/>
          <p:cNvSpPr txBox="1"/>
          <p:nvPr>
            <p:ph idx="1" type="body"/>
          </p:nvPr>
        </p:nvSpPr>
        <p:spPr>
          <a:xfrm>
            <a:off x="311700" y="1471675"/>
            <a:ext cx="2207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F0F0F"/>
                </a:solidFill>
              </a:rPr>
              <a:t>Scatter plot of all the buildings</a:t>
            </a:r>
            <a:endParaRPr>
              <a:solidFill>
                <a:srgbClr val="0F0F0F"/>
              </a:solidFill>
            </a:endParaRPr>
          </a:p>
        </p:txBody>
      </p:sp>
      <p:pic>
        <p:nvPicPr>
          <p:cNvPr id="144" name="Google Shape;144;p22"/>
          <p:cNvPicPr preferRelativeResize="0"/>
          <p:nvPr/>
        </p:nvPicPr>
        <p:blipFill>
          <a:blip r:embed="rId3">
            <a:alphaModFix/>
          </a:blip>
          <a:stretch>
            <a:fillRect/>
          </a:stretch>
        </p:blipFill>
        <p:spPr>
          <a:xfrm>
            <a:off x="3186450" y="87400"/>
            <a:ext cx="5431200" cy="5056100"/>
          </a:xfrm>
          <a:prstGeom prst="rect">
            <a:avLst/>
          </a:prstGeom>
          <a:noFill/>
          <a:ln>
            <a:noFill/>
          </a:ln>
        </p:spPr>
      </p:pic>
      <p:sp>
        <p:nvSpPr>
          <p:cNvPr id="145" name="Google Shape;145;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3"/>
                </a:solidFill>
              </a:rPr>
              <a:t>Results of all the </a:t>
            </a:r>
            <a:endParaRPr>
              <a:solidFill>
                <a:schemeClr val="accent3"/>
              </a:solidFill>
            </a:endParaRPr>
          </a:p>
          <a:p>
            <a:pPr indent="0" lvl="0" marL="0" rtl="0" algn="l">
              <a:spcBef>
                <a:spcPts val="0"/>
              </a:spcBef>
              <a:spcAft>
                <a:spcPts val="0"/>
              </a:spcAft>
              <a:buNone/>
            </a:pPr>
            <a:r>
              <a:rPr lang="en">
                <a:solidFill>
                  <a:schemeClr val="accent3"/>
                </a:solidFill>
              </a:rPr>
              <a:t>buildings </a:t>
            </a:r>
            <a:endParaRPr>
              <a:solidFill>
                <a:schemeClr val="accent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9" name="Shape 149"/>
        <p:cNvGrpSpPr/>
        <p:nvPr/>
      </p:nvGrpSpPr>
      <p:grpSpPr>
        <a:xfrm>
          <a:off x="0" y="0"/>
          <a:ext cx="0" cy="0"/>
          <a:chOff x="0" y="0"/>
          <a:chExt cx="0" cy="0"/>
        </a:xfrm>
      </p:grpSpPr>
      <p:pic>
        <p:nvPicPr>
          <p:cNvPr id="150" name="Google Shape;150;p23"/>
          <p:cNvPicPr preferRelativeResize="0"/>
          <p:nvPr/>
        </p:nvPicPr>
        <p:blipFill>
          <a:blip r:embed="rId3">
            <a:alphaModFix/>
          </a:blip>
          <a:stretch>
            <a:fillRect/>
          </a:stretch>
        </p:blipFill>
        <p:spPr>
          <a:xfrm>
            <a:off x="375300" y="945636"/>
            <a:ext cx="3054675" cy="4021614"/>
          </a:xfrm>
          <a:prstGeom prst="rect">
            <a:avLst/>
          </a:prstGeom>
          <a:noFill/>
          <a:ln>
            <a:noFill/>
          </a:ln>
        </p:spPr>
      </p:pic>
      <p:pic>
        <p:nvPicPr>
          <p:cNvPr id="151" name="Google Shape;151;p23"/>
          <p:cNvPicPr preferRelativeResize="0"/>
          <p:nvPr/>
        </p:nvPicPr>
        <p:blipFill>
          <a:blip r:embed="rId4">
            <a:alphaModFix/>
          </a:blip>
          <a:stretch>
            <a:fillRect/>
          </a:stretch>
        </p:blipFill>
        <p:spPr>
          <a:xfrm>
            <a:off x="3261125" y="186900"/>
            <a:ext cx="5644701" cy="4891276"/>
          </a:xfrm>
          <a:prstGeom prst="rect">
            <a:avLst/>
          </a:prstGeom>
          <a:noFill/>
          <a:ln>
            <a:noFill/>
          </a:ln>
        </p:spPr>
      </p:pic>
      <p:sp>
        <p:nvSpPr>
          <p:cNvPr id="152" name="Google Shape;152;p23"/>
          <p:cNvSpPr txBox="1"/>
          <p:nvPr>
            <p:ph type="title"/>
          </p:nvPr>
        </p:nvSpPr>
        <p:spPr>
          <a:xfrm>
            <a:off x="311700" y="26875"/>
            <a:ext cx="8520600" cy="91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3"/>
                </a:solidFill>
              </a:rPr>
              <a:t>Results cont.</a:t>
            </a:r>
            <a:endParaRPr>
              <a:solidFill>
                <a:schemeClr val="accent3"/>
              </a:solidFill>
            </a:endParaRPr>
          </a:p>
        </p:txBody>
      </p:sp>
      <p:pic>
        <p:nvPicPr>
          <p:cNvPr id="153" name="Google Shape;153;p23"/>
          <p:cNvPicPr preferRelativeResize="0"/>
          <p:nvPr/>
        </p:nvPicPr>
        <p:blipFill>
          <a:blip r:embed="rId5">
            <a:alphaModFix/>
          </a:blip>
          <a:stretch>
            <a:fillRect/>
          </a:stretch>
        </p:blipFill>
        <p:spPr>
          <a:xfrm>
            <a:off x="6117500" y="360050"/>
            <a:ext cx="2011725" cy="395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3"/>
                </a:solidFill>
              </a:rPr>
              <a:t>Results with Custom Path</a:t>
            </a:r>
            <a:endParaRPr>
              <a:solidFill>
                <a:schemeClr val="accent3"/>
              </a:solidFill>
            </a:endParaRPr>
          </a:p>
        </p:txBody>
      </p:sp>
      <p:pic>
        <p:nvPicPr>
          <p:cNvPr id="159" name="Google Shape;159;p24"/>
          <p:cNvPicPr preferRelativeResize="0"/>
          <p:nvPr/>
        </p:nvPicPr>
        <p:blipFill>
          <a:blip r:embed="rId3">
            <a:alphaModFix/>
          </a:blip>
          <a:stretch>
            <a:fillRect/>
          </a:stretch>
        </p:blipFill>
        <p:spPr>
          <a:xfrm>
            <a:off x="2088038" y="1127575"/>
            <a:ext cx="4967926" cy="2888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3" name="Shape 163"/>
        <p:cNvGrpSpPr/>
        <p:nvPr/>
      </p:nvGrpSpPr>
      <p:grpSpPr>
        <a:xfrm>
          <a:off x="0" y="0"/>
          <a:ext cx="0" cy="0"/>
          <a:chOff x="0" y="0"/>
          <a:chExt cx="0" cy="0"/>
        </a:xfrm>
      </p:grpSpPr>
      <p:pic>
        <p:nvPicPr>
          <p:cNvPr id="164" name="Google Shape;164;p25"/>
          <p:cNvPicPr preferRelativeResize="0"/>
          <p:nvPr/>
        </p:nvPicPr>
        <p:blipFill>
          <a:blip r:embed="rId3">
            <a:alphaModFix/>
          </a:blip>
          <a:stretch>
            <a:fillRect/>
          </a:stretch>
        </p:blipFill>
        <p:spPr>
          <a:xfrm>
            <a:off x="2105631" y="1017725"/>
            <a:ext cx="4932731" cy="3960099"/>
          </a:xfrm>
          <a:prstGeom prst="rect">
            <a:avLst/>
          </a:prstGeom>
          <a:noFill/>
          <a:ln>
            <a:noFill/>
          </a:ln>
        </p:spPr>
      </p:pic>
      <p:sp>
        <p:nvSpPr>
          <p:cNvPr id="165" name="Google Shape;165;p25"/>
          <p:cNvSpPr txBox="1"/>
          <p:nvPr>
            <p:ph type="title"/>
          </p:nvPr>
        </p:nvSpPr>
        <p:spPr>
          <a:xfrm>
            <a:off x="311688" y="260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3"/>
                </a:solidFill>
              </a:rPr>
              <a:t>Results with Custom Path</a:t>
            </a:r>
            <a:endParaRPr>
              <a:solidFill>
                <a:schemeClr val="accent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3"/>
                </a:solidFill>
              </a:rPr>
              <a:t>Results with Custom Path</a:t>
            </a:r>
            <a:endParaRPr>
              <a:solidFill>
                <a:schemeClr val="accent3"/>
              </a:solidFill>
            </a:endParaRPr>
          </a:p>
        </p:txBody>
      </p:sp>
      <p:pic>
        <p:nvPicPr>
          <p:cNvPr id="171" name="Google Shape;171;p26"/>
          <p:cNvPicPr preferRelativeResize="0"/>
          <p:nvPr/>
        </p:nvPicPr>
        <p:blipFill>
          <a:blip r:embed="rId3">
            <a:alphaModFix/>
          </a:blip>
          <a:stretch>
            <a:fillRect/>
          </a:stretch>
        </p:blipFill>
        <p:spPr>
          <a:xfrm>
            <a:off x="2358475" y="1017713"/>
            <a:ext cx="4427062" cy="38209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 name="Shape 175"/>
        <p:cNvGrpSpPr/>
        <p:nvPr/>
      </p:nvGrpSpPr>
      <p:grpSpPr>
        <a:xfrm>
          <a:off x="0" y="0"/>
          <a:ext cx="0" cy="0"/>
          <a:chOff x="0" y="0"/>
          <a:chExt cx="0" cy="0"/>
        </a:xfrm>
      </p:grpSpPr>
      <p:sp>
        <p:nvSpPr>
          <p:cNvPr id="176" name="Google Shape;176;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3"/>
                </a:solidFill>
              </a:rPr>
              <a:t>Limitations</a:t>
            </a:r>
            <a:endParaRPr>
              <a:solidFill>
                <a:schemeClr val="accent3"/>
              </a:solidFill>
            </a:endParaRPr>
          </a:p>
        </p:txBody>
      </p:sp>
      <p:sp>
        <p:nvSpPr>
          <p:cNvPr id="177" name="Google Shape;177;p27"/>
          <p:cNvSpPr txBox="1"/>
          <p:nvPr>
            <p:ph idx="1" type="body"/>
          </p:nvPr>
        </p:nvSpPr>
        <p:spPr>
          <a:xfrm>
            <a:off x="3368625" y="1215113"/>
            <a:ext cx="26760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F0F0F"/>
                </a:solidFill>
              </a:rPr>
              <a:t>Scalability</a:t>
            </a:r>
            <a:endParaRPr sz="1400">
              <a:solidFill>
                <a:srgbClr val="0F0F0F"/>
              </a:solidFill>
            </a:endParaRPr>
          </a:p>
          <a:p>
            <a:pPr indent="-304800" lvl="0" marL="457200" rtl="0" algn="l">
              <a:spcBef>
                <a:spcPts val="1200"/>
              </a:spcBef>
              <a:spcAft>
                <a:spcPts val="0"/>
              </a:spcAft>
              <a:buClr>
                <a:srgbClr val="0F0F0F"/>
              </a:buClr>
              <a:buSzPts val="1200"/>
              <a:buChar char="●"/>
            </a:pPr>
            <a:r>
              <a:rPr lang="en" sz="1200">
                <a:solidFill>
                  <a:srgbClr val="0F0F0F"/>
                </a:solidFill>
                <a:latin typeface="Roboto"/>
                <a:ea typeface="Roboto"/>
                <a:cs typeface="Roboto"/>
                <a:sym typeface="Roboto"/>
              </a:rPr>
              <a:t>The generalization of the route planning is sized to only buildings on campus, limiting its applicability beyond the specific use case</a:t>
            </a:r>
            <a:endParaRPr/>
          </a:p>
        </p:txBody>
      </p:sp>
      <p:pic>
        <p:nvPicPr>
          <p:cNvPr descr="Not happy emoji, not happy icon, sad, sad face, sad icon, unhappy icon icon  - Free download" id="178" name="Google Shape;178;p27"/>
          <p:cNvPicPr preferRelativeResize="0"/>
          <p:nvPr/>
        </p:nvPicPr>
        <p:blipFill rotWithShape="1">
          <a:blip r:embed="rId3">
            <a:alphaModFix/>
          </a:blip>
          <a:srcRect b="0" l="0" r="0" t="0"/>
          <a:stretch/>
        </p:blipFill>
        <p:spPr>
          <a:xfrm>
            <a:off x="4218030" y="4173610"/>
            <a:ext cx="707040" cy="707040"/>
          </a:xfrm>
          <a:prstGeom prst="rect">
            <a:avLst/>
          </a:prstGeom>
          <a:noFill/>
          <a:ln>
            <a:noFill/>
          </a:ln>
        </p:spPr>
      </p:pic>
      <p:sp>
        <p:nvSpPr>
          <p:cNvPr id="179" name="Google Shape;179;p27"/>
          <p:cNvSpPr/>
          <p:nvPr/>
        </p:nvSpPr>
        <p:spPr>
          <a:xfrm>
            <a:off x="3188520" y="1329295"/>
            <a:ext cx="27702" cy="3188538"/>
          </a:xfrm>
          <a:custGeom>
            <a:rect b="b" l="l" r="r" t="t"/>
            <a:pathLst>
              <a:path extrusionOk="0" h="21600" w="21600">
                <a:moveTo>
                  <a:pt x="0" y="0"/>
                </a:moveTo>
                <a:lnTo>
                  <a:pt x="21600" y="21600"/>
                </a:lnTo>
              </a:path>
            </a:pathLst>
          </a:custGeom>
          <a:solidFill>
            <a:srgbClr val="0F0F0F"/>
          </a:solidFill>
          <a:ln cap="flat" cmpd="sng" w="38100">
            <a:solidFill>
              <a:srgbClr val="434343"/>
            </a:solidFill>
            <a:prstDash val="solid"/>
            <a:round/>
            <a:headEnd len="sm" w="sm" type="none"/>
            <a:tailEnd len="sm" w="sm" type="none"/>
          </a:ln>
        </p:spPr>
      </p:sp>
      <p:sp>
        <p:nvSpPr>
          <p:cNvPr id="180" name="Google Shape;180;p27"/>
          <p:cNvSpPr/>
          <p:nvPr/>
        </p:nvSpPr>
        <p:spPr>
          <a:xfrm>
            <a:off x="6106970" y="1329295"/>
            <a:ext cx="27702" cy="3188538"/>
          </a:xfrm>
          <a:custGeom>
            <a:rect b="b" l="l" r="r" t="t"/>
            <a:pathLst>
              <a:path extrusionOk="0" h="21600" w="21600">
                <a:moveTo>
                  <a:pt x="0" y="0"/>
                </a:moveTo>
                <a:lnTo>
                  <a:pt x="21600" y="21600"/>
                </a:lnTo>
              </a:path>
            </a:pathLst>
          </a:custGeom>
          <a:solidFill>
            <a:srgbClr val="0F0F0F"/>
          </a:solidFill>
          <a:ln cap="flat" cmpd="sng" w="38100">
            <a:solidFill>
              <a:srgbClr val="0F0F0F"/>
            </a:solidFill>
            <a:prstDash val="solid"/>
            <a:round/>
            <a:headEnd len="sm" w="sm" type="none"/>
            <a:tailEnd len="sm" w="sm" type="none"/>
          </a:ln>
        </p:spPr>
      </p:sp>
      <p:sp>
        <p:nvSpPr>
          <p:cNvPr id="181" name="Google Shape;181;p27"/>
          <p:cNvSpPr txBox="1"/>
          <p:nvPr>
            <p:ph idx="1" type="body"/>
          </p:nvPr>
        </p:nvSpPr>
        <p:spPr>
          <a:xfrm>
            <a:off x="360125" y="1215125"/>
            <a:ext cx="26760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F0F0F"/>
                </a:solidFill>
              </a:rPr>
              <a:t>User interface complexity</a:t>
            </a:r>
            <a:endParaRPr sz="1400">
              <a:solidFill>
                <a:srgbClr val="0F0F0F"/>
              </a:solidFill>
            </a:endParaRPr>
          </a:p>
          <a:p>
            <a:pPr indent="-304800" lvl="0" marL="457200" rtl="0" algn="l">
              <a:spcBef>
                <a:spcPts val="1200"/>
              </a:spcBef>
              <a:spcAft>
                <a:spcPts val="0"/>
              </a:spcAft>
              <a:buClr>
                <a:srgbClr val="0F0F0F"/>
              </a:buClr>
              <a:buSzPts val="1200"/>
              <a:buChar char="●"/>
            </a:pPr>
            <a:r>
              <a:rPr lang="en" sz="1200">
                <a:solidFill>
                  <a:srgbClr val="0F0F0F"/>
                </a:solidFill>
              </a:rPr>
              <a:t>Despite efforts to design a user-friendly interface, the complexity of urban navigation could pose challenges for users unfamiliar with the system</a:t>
            </a:r>
            <a:endParaRPr sz="1200">
              <a:solidFill>
                <a:srgbClr val="0F0F0F"/>
              </a:solidFill>
            </a:endParaRPr>
          </a:p>
        </p:txBody>
      </p:sp>
      <p:sp>
        <p:nvSpPr>
          <p:cNvPr id="182" name="Google Shape;182;p27"/>
          <p:cNvSpPr txBox="1"/>
          <p:nvPr>
            <p:ph idx="1" type="body"/>
          </p:nvPr>
        </p:nvSpPr>
        <p:spPr>
          <a:xfrm>
            <a:off x="6197025" y="1215125"/>
            <a:ext cx="26760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F0F0F"/>
                </a:solidFill>
              </a:rPr>
              <a:t>Changes</a:t>
            </a:r>
            <a:endParaRPr sz="1400">
              <a:solidFill>
                <a:srgbClr val="0F0F0F"/>
              </a:solidFill>
            </a:endParaRPr>
          </a:p>
          <a:p>
            <a:pPr indent="-304800" lvl="0" marL="457200" rtl="0" algn="l">
              <a:spcBef>
                <a:spcPts val="1200"/>
              </a:spcBef>
              <a:spcAft>
                <a:spcPts val="0"/>
              </a:spcAft>
              <a:buClr>
                <a:srgbClr val="0F0F0F"/>
              </a:buClr>
              <a:buSzPts val="1200"/>
              <a:buChar char="●"/>
            </a:pPr>
            <a:r>
              <a:rPr lang="en" sz="1200">
                <a:solidFill>
                  <a:srgbClr val="0F0F0F"/>
                </a:solidFill>
                <a:latin typeface="Roboto"/>
                <a:ea typeface="Roboto"/>
                <a:cs typeface="Roboto"/>
                <a:sym typeface="Roboto"/>
              </a:rPr>
              <a:t>The absence of updates, such as live traffic, construction, or weather, could limit the system's responsiveness to dynamic changes.</a:t>
            </a:r>
            <a:endParaRPr sz="1200">
              <a:solidFill>
                <a:srgbClr val="0F0F0F"/>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3"/>
                </a:solidFill>
              </a:rPr>
              <a:t>Improvements</a:t>
            </a:r>
            <a:endParaRPr>
              <a:solidFill>
                <a:schemeClr val="accent3"/>
              </a:solidFill>
            </a:endParaRPr>
          </a:p>
          <a:p>
            <a:pPr indent="0" lvl="0" marL="0" rtl="0" algn="l">
              <a:spcBef>
                <a:spcPts val="0"/>
              </a:spcBef>
              <a:spcAft>
                <a:spcPts val="0"/>
              </a:spcAft>
              <a:buNone/>
            </a:pPr>
            <a:r>
              <a:t/>
            </a:r>
            <a:endParaRPr>
              <a:solidFill>
                <a:schemeClr val="accent5"/>
              </a:solidFill>
            </a:endParaRPr>
          </a:p>
        </p:txBody>
      </p:sp>
      <p:sp>
        <p:nvSpPr>
          <p:cNvPr id="188" name="Google Shape;188;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F0F0F"/>
                </a:solidFill>
              </a:rPr>
              <a:t>With having a small dataset and being </a:t>
            </a:r>
            <a:r>
              <a:rPr lang="en">
                <a:solidFill>
                  <a:srgbClr val="0F0F0F"/>
                </a:solidFill>
              </a:rPr>
              <a:t>familiar</a:t>
            </a:r>
            <a:r>
              <a:rPr lang="en">
                <a:solidFill>
                  <a:srgbClr val="0F0F0F"/>
                </a:solidFill>
              </a:rPr>
              <a:t> with the buildings at UH, we could add a recommended places to go.</a:t>
            </a:r>
            <a:endParaRPr>
              <a:solidFill>
                <a:srgbClr val="0F0F0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2" name="Shape 192"/>
        <p:cNvGrpSpPr/>
        <p:nvPr/>
      </p:nvGrpSpPr>
      <p:grpSpPr>
        <a:xfrm>
          <a:off x="0" y="0"/>
          <a:ext cx="0" cy="0"/>
          <a:chOff x="0" y="0"/>
          <a:chExt cx="0" cy="0"/>
        </a:xfrm>
      </p:grpSpPr>
      <p:sp>
        <p:nvSpPr>
          <p:cNvPr id="193" name="Google Shape;193;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3"/>
                </a:solidFill>
              </a:rPr>
              <a:t>Take Away</a:t>
            </a:r>
            <a:endParaRPr>
              <a:solidFill>
                <a:schemeClr val="accent3"/>
              </a:solidFill>
            </a:endParaRPr>
          </a:p>
        </p:txBody>
      </p:sp>
      <p:sp>
        <p:nvSpPr>
          <p:cNvPr id="194" name="Google Shape;194;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F0F0F"/>
                </a:solidFill>
              </a:rPr>
              <a:t>Our objective is to empower </a:t>
            </a:r>
            <a:r>
              <a:rPr lang="en">
                <a:solidFill>
                  <a:srgbClr val="0F0F0F"/>
                </a:solidFill>
              </a:rPr>
              <a:t>individuals</a:t>
            </a:r>
            <a:r>
              <a:rPr lang="en">
                <a:solidFill>
                  <a:srgbClr val="0F0F0F"/>
                </a:solidFill>
              </a:rPr>
              <a:t> to navigate the campus efficiently and confidently, enhancing their overall experience and ensuring they have the most reliable guidance to get to their destinations the fastest way possible.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3"/>
                </a:solidFill>
              </a:rPr>
              <a:t>Workflow</a:t>
            </a:r>
            <a:endParaRPr>
              <a:solidFill>
                <a:schemeClr val="accent3"/>
              </a:solidFill>
            </a:endParaRPr>
          </a:p>
        </p:txBody>
      </p:sp>
      <p:pic>
        <p:nvPicPr>
          <p:cNvPr id="73" name="Google Shape;73;p14"/>
          <p:cNvPicPr preferRelativeResize="0"/>
          <p:nvPr/>
        </p:nvPicPr>
        <p:blipFill>
          <a:blip r:embed="rId3">
            <a:alphaModFix/>
          </a:blip>
          <a:stretch>
            <a:fillRect/>
          </a:stretch>
        </p:blipFill>
        <p:spPr>
          <a:xfrm>
            <a:off x="664500" y="1578125"/>
            <a:ext cx="7677900" cy="2433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3"/>
                </a:solidFill>
              </a:rPr>
              <a:t>Motivation</a:t>
            </a:r>
            <a:endParaRPr>
              <a:solidFill>
                <a:schemeClr val="accent3"/>
              </a:solidFill>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Infrastructure</a:t>
            </a:r>
            <a:r>
              <a:rPr lang="en">
                <a:solidFill>
                  <a:srgbClr val="000000"/>
                </a:solidFill>
              </a:rPr>
              <a:t> Placement Challenge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Focus on access and inclusive design for users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Specific Issues at The University of Houston</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Student complaints include poor walking infrastructure, potholes, and </a:t>
            </a:r>
            <a:r>
              <a:rPr lang="en">
                <a:solidFill>
                  <a:srgbClr val="000000"/>
                </a:solidFill>
              </a:rPr>
              <a:t>insufficient</a:t>
            </a:r>
            <a:r>
              <a:rPr lang="en">
                <a:solidFill>
                  <a:srgbClr val="000000"/>
                </a:solidFill>
              </a:rPr>
              <a:t> lighting</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Analysis and Recommendations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Program analyzes results to find top three most used nodes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Suggest these nodes as high-impact corridors for public planners and designers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Benefits of Approach</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Ensures development budgets are allocated efficiently</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Mathematical optimization to </a:t>
            </a:r>
            <a:r>
              <a:rPr lang="en">
                <a:solidFill>
                  <a:srgbClr val="000000"/>
                </a:solidFill>
              </a:rPr>
              <a:t>maximize</a:t>
            </a:r>
            <a:r>
              <a:rPr lang="en">
                <a:solidFill>
                  <a:srgbClr val="000000"/>
                </a:solidFill>
              </a:rPr>
              <a:t> impact on student and faculty experience</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3"/>
                </a:solidFill>
              </a:rPr>
              <a:t>Challenges</a:t>
            </a:r>
            <a:endParaRPr>
              <a:solidFill>
                <a:schemeClr val="accent3"/>
              </a:solidFill>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F0F0F"/>
              </a:buClr>
              <a:buSzPts val="1800"/>
              <a:buChar char="●"/>
            </a:pPr>
            <a:r>
              <a:rPr lang="en">
                <a:solidFill>
                  <a:srgbClr val="0F0F0F"/>
                </a:solidFill>
              </a:rPr>
              <a:t>How was the accuracy of the building location and pathway ensured?</a:t>
            </a:r>
            <a:endParaRPr>
              <a:solidFill>
                <a:srgbClr val="0F0F0F"/>
              </a:solidFill>
            </a:endParaRPr>
          </a:p>
          <a:p>
            <a:pPr indent="-342900" lvl="0" marL="457200" rtl="0" algn="l">
              <a:spcBef>
                <a:spcPts val="0"/>
              </a:spcBef>
              <a:spcAft>
                <a:spcPts val="0"/>
              </a:spcAft>
              <a:buClr>
                <a:srgbClr val="0F0F0F"/>
              </a:buClr>
              <a:buSzPts val="1800"/>
              <a:buChar char="●"/>
            </a:pPr>
            <a:r>
              <a:rPr lang="en">
                <a:solidFill>
                  <a:srgbClr val="0F0F0F"/>
                </a:solidFill>
              </a:rPr>
              <a:t>How was a user friendly interface for inputting routes designed?</a:t>
            </a:r>
            <a:endParaRPr>
              <a:solidFill>
                <a:srgbClr val="0F0F0F"/>
              </a:solidFill>
            </a:endParaRPr>
          </a:p>
          <a:p>
            <a:pPr indent="-342900" lvl="0" marL="457200" rtl="0" algn="l">
              <a:spcBef>
                <a:spcPts val="0"/>
              </a:spcBef>
              <a:spcAft>
                <a:spcPts val="0"/>
              </a:spcAft>
              <a:buClr>
                <a:srgbClr val="0F0F0F"/>
              </a:buClr>
              <a:buSzPts val="1800"/>
              <a:buChar char="●"/>
            </a:pPr>
            <a:r>
              <a:rPr lang="en">
                <a:solidFill>
                  <a:srgbClr val="0F0F0F"/>
                </a:solidFill>
              </a:rPr>
              <a:t>What were the difficulties incorporating real time data for dynamic route adjustments?</a:t>
            </a:r>
            <a:endParaRPr>
              <a:solidFill>
                <a:srgbClr val="0F0F0F"/>
              </a:solidFill>
            </a:endParaRPr>
          </a:p>
          <a:p>
            <a:pPr indent="0" lvl="0" marL="0" rtl="0" algn="l">
              <a:spcBef>
                <a:spcPts val="1200"/>
              </a:spcBef>
              <a:spcAft>
                <a:spcPts val="1200"/>
              </a:spcAft>
              <a:buNone/>
            </a:pPr>
            <a:r>
              <a:t/>
            </a:r>
            <a:endParaRPr>
              <a:solidFill>
                <a:schemeClr val="dk1"/>
              </a:solidFill>
            </a:endParaRPr>
          </a:p>
        </p:txBody>
      </p:sp>
      <p:pic>
        <p:nvPicPr>
          <p:cNvPr id="86" name="Google Shape;86;p16"/>
          <p:cNvPicPr preferRelativeResize="0"/>
          <p:nvPr/>
        </p:nvPicPr>
        <p:blipFill>
          <a:blip r:embed="rId3">
            <a:alphaModFix/>
          </a:blip>
          <a:stretch>
            <a:fillRect/>
          </a:stretch>
        </p:blipFill>
        <p:spPr>
          <a:xfrm>
            <a:off x="589595" y="3362450"/>
            <a:ext cx="2236779" cy="1675425"/>
          </a:xfrm>
          <a:prstGeom prst="rect">
            <a:avLst/>
          </a:prstGeom>
          <a:noFill/>
          <a:ln>
            <a:noFill/>
          </a:ln>
        </p:spPr>
      </p:pic>
      <p:pic>
        <p:nvPicPr>
          <p:cNvPr id="87" name="Google Shape;87;p16"/>
          <p:cNvPicPr preferRelativeResize="0"/>
          <p:nvPr/>
        </p:nvPicPr>
        <p:blipFill>
          <a:blip r:embed="rId4">
            <a:alphaModFix/>
          </a:blip>
          <a:stretch>
            <a:fillRect/>
          </a:stretch>
        </p:blipFill>
        <p:spPr>
          <a:xfrm>
            <a:off x="3511675" y="2887550"/>
            <a:ext cx="1430950" cy="2150325"/>
          </a:xfrm>
          <a:prstGeom prst="rect">
            <a:avLst/>
          </a:prstGeom>
          <a:noFill/>
          <a:ln>
            <a:noFill/>
          </a:ln>
        </p:spPr>
      </p:pic>
      <p:pic>
        <p:nvPicPr>
          <p:cNvPr id="88" name="Google Shape;88;p16"/>
          <p:cNvPicPr preferRelativeResize="0"/>
          <p:nvPr/>
        </p:nvPicPr>
        <p:blipFill>
          <a:blip r:embed="rId5">
            <a:alphaModFix/>
          </a:blip>
          <a:stretch>
            <a:fillRect/>
          </a:stretch>
        </p:blipFill>
        <p:spPr>
          <a:xfrm>
            <a:off x="5450650" y="3337250"/>
            <a:ext cx="2747000" cy="1725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3"/>
                </a:solidFill>
              </a:rPr>
              <a:t>Proposed Solution</a:t>
            </a:r>
            <a:endParaRPr>
              <a:solidFill>
                <a:schemeClr val="accent3"/>
              </a:solidFill>
            </a:endParaRPr>
          </a:p>
        </p:txBody>
      </p:sp>
      <p:pic>
        <p:nvPicPr>
          <p:cNvPr id="94" name="Google Shape;94;p17"/>
          <p:cNvPicPr preferRelativeResize="0"/>
          <p:nvPr/>
        </p:nvPicPr>
        <p:blipFill>
          <a:blip r:embed="rId3">
            <a:alphaModFix/>
          </a:blip>
          <a:stretch>
            <a:fillRect/>
          </a:stretch>
        </p:blipFill>
        <p:spPr>
          <a:xfrm>
            <a:off x="1369500" y="1053450"/>
            <a:ext cx="5835325" cy="3949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3"/>
                </a:solidFill>
              </a:rPr>
              <a:t>Achieving the Solution</a:t>
            </a:r>
            <a:endParaRPr>
              <a:solidFill>
                <a:schemeClr val="accent3"/>
              </a:solidFill>
            </a:endParaRPr>
          </a:p>
        </p:txBody>
      </p:sp>
      <p:sp>
        <p:nvSpPr>
          <p:cNvPr id="100" name="Google Shape;100;p18"/>
          <p:cNvSpPr txBox="1"/>
          <p:nvPr>
            <p:ph idx="1" type="body"/>
          </p:nvPr>
        </p:nvSpPr>
        <p:spPr>
          <a:xfrm>
            <a:off x="1440575" y="1017725"/>
            <a:ext cx="7565100" cy="4042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rgbClr val="0F0F0F"/>
                </a:solidFill>
              </a:rPr>
              <a:t>Optimal building order</a:t>
            </a:r>
            <a:endParaRPr>
              <a:solidFill>
                <a:srgbClr val="0F0F0F"/>
              </a:solidFill>
            </a:endParaRPr>
          </a:p>
          <a:p>
            <a:pPr indent="-334327" lvl="0" marL="457200" rtl="0" algn="l">
              <a:spcBef>
                <a:spcPts val="1200"/>
              </a:spcBef>
              <a:spcAft>
                <a:spcPts val="0"/>
              </a:spcAft>
              <a:buClr>
                <a:srgbClr val="0F0F0F"/>
              </a:buClr>
              <a:buSzPct val="100000"/>
              <a:buChar char="-"/>
            </a:pPr>
            <a:r>
              <a:rPr lang="en">
                <a:solidFill>
                  <a:srgbClr val="0F0F0F"/>
                </a:solidFill>
              </a:rPr>
              <a:t>Displays the buildings in the route order</a:t>
            </a:r>
            <a:endParaRPr>
              <a:solidFill>
                <a:srgbClr val="0F0F0F"/>
              </a:solidFill>
            </a:endParaRPr>
          </a:p>
          <a:p>
            <a:pPr indent="0" lvl="0" marL="0" rtl="0" algn="l">
              <a:spcBef>
                <a:spcPts val="1200"/>
              </a:spcBef>
              <a:spcAft>
                <a:spcPts val="0"/>
              </a:spcAft>
              <a:buNone/>
            </a:pPr>
            <a:r>
              <a:rPr lang="en">
                <a:solidFill>
                  <a:srgbClr val="0F0F0F"/>
                </a:solidFill>
              </a:rPr>
              <a:t>Walking time</a:t>
            </a:r>
            <a:endParaRPr>
              <a:solidFill>
                <a:srgbClr val="0F0F0F"/>
              </a:solidFill>
            </a:endParaRPr>
          </a:p>
          <a:p>
            <a:pPr indent="-334327" lvl="0" marL="457200" rtl="0" algn="l">
              <a:spcBef>
                <a:spcPts val="1200"/>
              </a:spcBef>
              <a:spcAft>
                <a:spcPts val="0"/>
              </a:spcAft>
              <a:buClr>
                <a:srgbClr val="0F0F0F"/>
              </a:buClr>
              <a:buSzPct val="100000"/>
              <a:buChar char="-"/>
            </a:pPr>
            <a:r>
              <a:rPr lang="en">
                <a:solidFill>
                  <a:srgbClr val="0F0F0F"/>
                </a:solidFill>
              </a:rPr>
              <a:t>Calculates the walking time for a slow and fast walker in minutes</a:t>
            </a:r>
            <a:endParaRPr>
              <a:solidFill>
                <a:srgbClr val="0F0F0F"/>
              </a:solidFill>
            </a:endParaRPr>
          </a:p>
          <a:p>
            <a:pPr indent="0" lvl="0" marL="0" rtl="0" algn="l">
              <a:spcBef>
                <a:spcPts val="1200"/>
              </a:spcBef>
              <a:spcAft>
                <a:spcPts val="0"/>
              </a:spcAft>
              <a:buNone/>
            </a:pPr>
            <a:r>
              <a:rPr lang="en">
                <a:solidFill>
                  <a:srgbClr val="0F0F0F"/>
                </a:solidFill>
              </a:rPr>
              <a:t>Distance</a:t>
            </a:r>
            <a:endParaRPr>
              <a:solidFill>
                <a:srgbClr val="0F0F0F"/>
              </a:solidFill>
            </a:endParaRPr>
          </a:p>
          <a:p>
            <a:pPr indent="-334327" lvl="0" marL="457200" rtl="0" algn="l">
              <a:spcBef>
                <a:spcPts val="1200"/>
              </a:spcBef>
              <a:spcAft>
                <a:spcPts val="0"/>
              </a:spcAft>
              <a:buClr>
                <a:srgbClr val="0F0F0F"/>
              </a:buClr>
              <a:buSzPct val="100000"/>
              <a:buChar char="-"/>
            </a:pPr>
            <a:r>
              <a:rPr lang="en">
                <a:solidFill>
                  <a:srgbClr val="0F0F0F"/>
                </a:solidFill>
              </a:rPr>
              <a:t>Calculate the distance in meters, kilometers, and miles</a:t>
            </a:r>
            <a:endParaRPr>
              <a:solidFill>
                <a:srgbClr val="0F0F0F"/>
              </a:solidFill>
            </a:endParaRPr>
          </a:p>
          <a:p>
            <a:pPr indent="0" lvl="0" marL="0" rtl="0" algn="l">
              <a:spcBef>
                <a:spcPts val="1200"/>
              </a:spcBef>
              <a:spcAft>
                <a:spcPts val="0"/>
              </a:spcAft>
              <a:buNone/>
            </a:pPr>
            <a:r>
              <a:rPr lang="en">
                <a:solidFill>
                  <a:srgbClr val="0F0F0F"/>
                </a:solidFill>
              </a:rPr>
              <a:t>Graph</a:t>
            </a:r>
            <a:endParaRPr>
              <a:solidFill>
                <a:srgbClr val="0F0F0F"/>
              </a:solidFill>
            </a:endParaRPr>
          </a:p>
          <a:p>
            <a:pPr indent="-334327" lvl="0" marL="457200" rtl="0" algn="l">
              <a:spcBef>
                <a:spcPts val="1200"/>
              </a:spcBef>
              <a:spcAft>
                <a:spcPts val="0"/>
              </a:spcAft>
              <a:buClr>
                <a:srgbClr val="0F0F0F"/>
              </a:buClr>
              <a:buSzPct val="100000"/>
              <a:buChar char="-"/>
            </a:pPr>
            <a:r>
              <a:rPr lang="en">
                <a:solidFill>
                  <a:srgbClr val="0F0F0F"/>
                </a:solidFill>
              </a:rPr>
              <a:t>Displays all the points on a graph with the route</a:t>
            </a:r>
            <a:endParaRPr>
              <a:solidFill>
                <a:srgbClr val="0F0F0F"/>
              </a:solidFill>
            </a:endParaRPr>
          </a:p>
          <a:p>
            <a:pPr indent="0" lvl="0" marL="0" rtl="0" algn="l">
              <a:spcBef>
                <a:spcPts val="1200"/>
              </a:spcBef>
              <a:spcAft>
                <a:spcPts val="0"/>
              </a:spcAft>
              <a:buNone/>
            </a:pPr>
            <a:r>
              <a:rPr lang="en">
                <a:solidFill>
                  <a:srgbClr val="0F0F0F"/>
                </a:solidFill>
              </a:rPr>
              <a:t>Map</a:t>
            </a:r>
            <a:endParaRPr>
              <a:solidFill>
                <a:srgbClr val="0F0F0F"/>
              </a:solidFill>
            </a:endParaRPr>
          </a:p>
          <a:p>
            <a:pPr indent="-334327" lvl="0" marL="457200" rtl="0" algn="l">
              <a:spcBef>
                <a:spcPts val="1200"/>
              </a:spcBef>
              <a:spcAft>
                <a:spcPts val="0"/>
              </a:spcAft>
              <a:buClr>
                <a:srgbClr val="0F0F0F"/>
              </a:buClr>
              <a:buSzPct val="100000"/>
              <a:buChar char="-"/>
            </a:pPr>
            <a:r>
              <a:rPr lang="en">
                <a:solidFill>
                  <a:srgbClr val="0F0F0F"/>
                </a:solidFill>
              </a:rPr>
              <a:t>Displays the route on a map</a:t>
            </a:r>
            <a:endParaRPr>
              <a:solidFill>
                <a:srgbClr val="0F0F0F"/>
              </a:solidFill>
            </a:endParaRPr>
          </a:p>
        </p:txBody>
      </p:sp>
      <p:pic>
        <p:nvPicPr>
          <p:cNvPr id="101" name="Google Shape;101;p18"/>
          <p:cNvPicPr preferRelativeResize="0"/>
          <p:nvPr/>
        </p:nvPicPr>
        <p:blipFill rotWithShape="1">
          <a:blip r:embed="rId3">
            <a:alphaModFix/>
          </a:blip>
          <a:srcRect b="0" l="82493" r="0" t="0"/>
          <a:stretch/>
        </p:blipFill>
        <p:spPr>
          <a:xfrm>
            <a:off x="953100" y="4164650"/>
            <a:ext cx="487475" cy="467125"/>
          </a:xfrm>
          <a:prstGeom prst="rect">
            <a:avLst/>
          </a:prstGeom>
          <a:noFill/>
          <a:ln>
            <a:noFill/>
          </a:ln>
        </p:spPr>
      </p:pic>
      <p:pic>
        <p:nvPicPr>
          <p:cNvPr id="102" name="Google Shape;102;p18"/>
          <p:cNvPicPr preferRelativeResize="0"/>
          <p:nvPr/>
        </p:nvPicPr>
        <p:blipFill rotWithShape="1">
          <a:blip r:embed="rId3">
            <a:alphaModFix/>
          </a:blip>
          <a:srcRect b="0" l="60763" r="18394" t="0"/>
          <a:stretch/>
        </p:blipFill>
        <p:spPr>
          <a:xfrm>
            <a:off x="884100" y="3385700"/>
            <a:ext cx="580325" cy="467125"/>
          </a:xfrm>
          <a:prstGeom prst="rect">
            <a:avLst/>
          </a:prstGeom>
          <a:noFill/>
          <a:ln>
            <a:noFill/>
          </a:ln>
        </p:spPr>
      </p:pic>
      <p:pic>
        <p:nvPicPr>
          <p:cNvPr id="103" name="Google Shape;103;p18"/>
          <p:cNvPicPr preferRelativeResize="0"/>
          <p:nvPr/>
        </p:nvPicPr>
        <p:blipFill rotWithShape="1">
          <a:blip r:embed="rId3">
            <a:alphaModFix/>
          </a:blip>
          <a:srcRect b="0" l="40729" r="37286" t="0"/>
          <a:stretch/>
        </p:blipFill>
        <p:spPr>
          <a:xfrm>
            <a:off x="868188" y="1017725"/>
            <a:ext cx="612150" cy="467125"/>
          </a:xfrm>
          <a:prstGeom prst="rect">
            <a:avLst/>
          </a:prstGeom>
          <a:noFill/>
          <a:ln>
            <a:noFill/>
          </a:ln>
        </p:spPr>
      </p:pic>
      <p:pic>
        <p:nvPicPr>
          <p:cNvPr id="104" name="Google Shape;104;p18"/>
          <p:cNvPicPr preferRelativeResize="0"/>
          <p:nvPr/>
        </p:nvPicPr>
        <p:blipFill rotWithShape="1">
          <a:blip r:embed="rId3">
            <a:alphaModFix/>
          </a:blip>
          <a:srcRect b="0" l="19269" r="61602" t="0"/>
          <a:stretch/>
        </p:blipFill>
        <p:spPr>
          <a:xfrm>
            <a:off x="907950" y="1821400"/>
            <a:ext cx="532625" cy="467125"/>
          </a:xfrm>
          <a:prstGeom prst="rect">
            <a:avLst/>
          </a:prstGeom>
          <a:noFill/>
          <a:ln>
            <a:noFill/>
          </a:ln>
        </p:spPr>
      </p:pic>
      <p:pic>
        <p:nvPicPr>
          <p:cNvPr id="105" name="Google Shape;105;p18"/>
          <p:cNvPicPr preferRelativeResize="0"/>
          <p:nvPr/>
        </p:nvPicPr>
        <p:blipFill rotWithShape="1">
          <a:blip r:embed="rId3">
            <a:alphaModFix/>
          </a:blip>
          <a:srcRect b="0" l="0" r="82493" t="0"/>
          <a:stretch/>
        </p:blipFill>
        <p:spPr>
          <a:xfrm>
            <a:off x="953100" y="2571750"/>
            <a:ext cx="487475" cy="467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3"/>
                </a:solidFill>
              </a:rPr>
              <a:t>Experimental </a:t>
            </a:r>
            <a:r>
              <a:rPr lang="en">
                <a:solidFill>
                  <a:schemeClr val="accent3"/>
                </a:solidFill>
              </a:rPr>
              <a:t>Benchmarks</a:t>
            </a:r>
            <a:endParaRPr>
              <a:solidFill>
                <a:schemeClr val="accent3"/>
              </a:solidFill>
            </a:endParaRPr>
          </a:p>
        </p:txBody>
      </p:sp>
      <p:pic>
        <p:nvPicPr>
          <p:cNvPr id="111" name="Google Shape;111;p19"/>
          <p:cNvPicPr preferRelativeResize="0"/>
          <p:nvPr/>
        </p:nvPicPr>
        <p:blipFill rotWithShape="1">
          <a:blip r:embed="rId3">
            <a:alphaModFix/>
          </a:blip>
          <a:srcRect b="29033" l="21432" r="21807" t="28308"/>
          <a:stretch/>
        </p:blipFill>
        <p:spPr>
          <a:xfrm>
            <a:off x="372225" y="1846900"/>
            <a:ext cx="1097100" cy="824600"/>
          </a:xfrm>
          <a:prstGeom prst="rect">
            <a:avLst/>
          </a:prstGeom>
          <a:noFill/>
          <a:ln>
            <a:noFill/>
          </a:ln>
        </p:spPr>
      </p:pic>
      <p:sp>
        <p:nvSpPr>
          <p:cNvPr id="112" name="Google Shape;112;p19"/>
          <p:cNvSpPr txBox="1"/>
          <p:nvPr/>
        </p:nvSpPr>
        <p:spPr>
          <a:xfrm>
            <a:off x="216300" y="2769225"/>
            <a:ext cx="1955700" cy="118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0F0F0F"/>
                </a:solidFill>
              </a:rPr>
              <a:t>Dataset</a:t>
            </a:r>
            <a:endParaRPr sz="1200">
              <a:solidFill>
                <a:srgbClr val="0F0F0F"/>
              </a:solidFill>
            </a:endParaRPr>
          </a:p>
          <a:p>
            <a:pPr indent="-330200" lvl="0" marL="457200" rtl="0" algn="l">
              <a:lnSpc>
                <a:spcPct val="115000"/>
              </a:lnSpc>
              <a:spcBef>
                <a:spcPts val="0"/>
              </a:spcBef>
              <a:spcAft>
                <a:spcPts val="0"/>
              </a:spcAft>
              <a:buClr>
                <a:srgbClr val="0F0F0F"/>
              </a:buClr>
              <a:buSzPts val="1600"/>
              <a:buChar char="●"/>
            </a:pPr>
            <a:r>
              <a:rPr lang="en" sz="1200">
                <a:solidFill>
                  <a:srgbClr val="0F0F0F"/>
                </a:solidFill>
              </a:rPr>
              <a:t>Building names</a:t>
            </a:r>
            <a:endParaRPr sz="1200">
              <a:solidFill>
                <a:srgbClr val="0F0F0F"/>
              </a:solidFill>
            </a:endParaRPr>
          </a:p>
          <a:p>
            <a:pPr indent="-330200" lvl="0" marL="457200" rtl="0" algn="l">
              <a:lnSpc>
                <a:spcPct val="115000"/>
              </a:lnSpc>
              <a:spcBef>
                <a:spcPts val="0"/>
              </a:spcBef>
              <a:spcAft>
                <a:spcPts val="0"/>
              </a:spcAft>
              <a:buClr>
                <a:srgbClr val="0F0F0F"/>
              </a:buClr>
              <a:buSzPts val="1600"/>
              <a:buChar char="●"/>
            </a:pPr>
            <a:r>
              <a:rPr lang="en" sz="1200">
                <a:solidFill>
                  <a:srgbClr val="0F0F0F"/>
                </a:solidFill>
              </a:rPr>
              <a:t>Longitude</a:t>
            </a:r>
            <a:endParaRPr sz="1200">
              <a:solidFill>
                <a:srgbClr val="0F0F0F"/>
              </a:solidFill>
            </a:endParaRPr>
          </a:p>
          <a:p>
            <a:pPr indent="-330200" lvl="0" marL="457200" rtl="0" algn="l">
              <a:lnSpc>
                <a:spcPct val="115000"/>
              </a:lnSpc>
              <a:spcBef>
                <a:spcPts val="0"/>
              </a:spcBef>
              <a:spcAft>
                <a:spcPts val="0"/>
              </a:spcAft>
              <a:buClr>
                <a:srgbClr val="0F0F0F"/>
              </a:buClr>
              <a:buSzPts val="1600"/>
              <a:buChar char="●"/>
            </a:pPr>
            <a:r>
              <a:rPr lang="en" sz="1200">
                <a:solidFill>
                  <a:srgbClr val="0F0F0F"/>
                </a:solidFill>
              </a:rPr>
              <a:t>Latitude</a:t>
            </a:r>
            <a:endParaRPr sz="1200">
              <a:solidFill>
                <a:srgbClr val="0F0F0F"/>
              </a:solidFill>
            </a:endParaRPr>
          </a:p>
        </p:txBody>
      </p:sp>
      <p:pic>
        <p:nvPicPr>
          <p:cNvPr id="113" name="Google Shape;113;p19"/>
          <p:cNvPicPr preferRelativeResize="0"/>
          <p:nvPr/>
        </p:nvPicPr>
        <p:blipFill>
          <a:blip r:embed="rId4">
            <a:alphaModFix/>
          </a:blip>
          <a:stretch>
            <a:fillRect/>
          </a:stretch>
        </p:blipFill>
        <p:spPr>
          <a:xfrm>
            <a:off x="2090774" y="1737103"/>
            <a:ext cx="1034401" cy="993725"/>
          </a:xfrm>
          <a:prstGeom prst="rect">
            <a:avLst/>
          </a:prstGeom>
          <a:noFill/>
          <a:ln>
            <a:noFill/>
          </a:ln>
        </p:spPr>
      </p:pic>
      <p:sp>
        <p:nvSpPr>
          <p:cNvPr id="114" name="Google Shape;114;p19"/>
          <p:cNvSpPr txBox="1"/>
          <p:nvPr/>
        </p:nvSpPr>
        <p:spPr>
          <a:xfrm>
            <a:off x="2090775" y="2770575"/>
            <a:ext cx="2289600" cy="10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F0F0F"/>
                </a:solidFill>
              </a:rPr>
              <a:t>Algorithm</a:t>
            </a:r>
            <a:endParaRPr sz="1200">
              <a:solidFill>
                <a:srgbClr val="0F0F0F"/>
              </a:solidFill>
            </a:endParaRPr>
          </a:p>
          <a:p>
            <a:pPr indent="-330200" lvl="0" marL="457200" rtl="0" algn="l">
              <a:lnSpc>
                <a:spcPct val="115000"/>
              </a:lnSpc>
              <a:spcBef>
                <a:spcPts val="0"/>
              </a:spcBef>
              <a:spcAft>
                <a:spcPts val="0"/>
              </a:spcAft>
              <a:buClr>
                <a:srgbClr val="0F0F0F"/>
              </a:buClr>
              <a:buSzPts val="1600"/>
              <a:buChar char="●"/>
            </a:pPr>
            <a:r>
              <a:rPr lang="en" sz="1200">
                <a:solidFill>
                  <a:srgbClr val="0F0F0F"/>
                </a:solidFill>
              </a:rPr>
              <a:t>Nearest Neighbor Algorithm</a:t>
            </a:r>
            <a:endParaRPr sz="1200">
              <a:solidFill>
                <a:srgbClr val="0F0F0F"/>
              </a:solidFill>
            </a:endParaRPr>
          </a:p>
        </p:txBody>
      </p:sp>
      <p:pic>
        <p:nvPicPr>
          <p:cNvPr id="115" name="Google Shape;115;p19"/>
          <p:cNvPicPr preferRelativeResize="0"/>
          <p:nvPr/>
        </p:nvPicPr>
        <p:blipFill>
          <a:blip r:embed="rId5">
            <a:alphaModFix/>
          </a:blip>
          <a:stretch>
            <a:fillRect/>
          </a:stretch>
        </p:blipFill>
        <p:spPr>
          <a:xfrm>
            <a:off x="4082145" y="1846902"/>
            <a:ext cx="1252093" cy="993725"/>
          </a:xfrm>
          <a:prstGeom prst="rect">
            <a:avLst/>
          </a:prstGeom>
          <a:noFill/>
          <a:ln>
            <a:noFill/>
          </a:ln>
        </p:spPr>
      </p:pic>
      <p:sp>
        <p:nvSpPr>
          <p:cNvPr id="116" name="Google Shape;116;p19"/>
          <p:cNvSpPr txBox="1"/>
          <p:nvPr/>
        </p:nvSpPr>
        <p:spPr>
          <a:xfrm>
            <a:off x="3977725" y="2769225"/>
            <a:ext cx="1561800" cy="17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F0F0F"/>
                </a:solidFill>
              </a:rPr>
              <a:t>Evaluation Metrics</a:t>
            </a:r>
            <a:endParaRPr sz="1200">
              <a:solidFill>
                <a:srgbClr val="0F0F0F"/>
              </a:solidFill>
            </a:endParaRPr>
          </a:p>
          <a:p>
            <a:pPr indent="-330200" lvl="0" marL="457200" rtl="0" algn="l">
              <a:lnSpc>
                <a:spcPct val="115000"/>
              </a:lnSpc>
              <a:spcBef>
                <a:spcPts val="0"/>
              </a:spcBef>
              <a:spcAft>
                <a:spcPts val="0"/>
              </a:spcAft>
              <a:buClr>
                <a:srgbClr val="0F0F0F"/>
              </a:buClr>
              <a:buSzPts val="1600"/>
              <a:buChar char="●"/>
            </a:pPr>
            <a:r>
              <a:rPr lang="en" sz="1200">
                <a:solidFill>
                  <a:srgbClr val="0F0F0F"/>
                </a:solidFill>
              </a:rPr>
              <a:t>Path Length</a:t>
            </a:r>
            <a:endParaRPr sz="1200">
              <a:solidFill>
                <a:srgbClr val="0F0F0F"/>
              </a:solidFill>
            </a:endParaRPr>
          </a:p>
          <a:p>
            <a:pPr indent="-330200" lvl="0" marL="457200" rtl="0" algn="l">
              <a:lnSpc>
                <a:spcPct val="115000"/>
              </a:lnSpc>
              <a:spcBef>
                <a:spcPts val="0"/>
              </a:spcBef>
              <a:spcAft>
                <a:spcPts val="0"/>
              </a:spcAft>
              <a:buClr>
                <a:srgbClr val="0F0F0F"/>
              </a:buClr>
              <a:buSzPts val="1600"/>
              <a:buChar char="●"/>
            </a:pPr>
            <a:r>
              <a:rPr lang="en" sz="1200">
                <a:solidFill>
                  <a:srgbClr val="0F0F0F"/>
                </a:solidFill>
              </a:rPr>
              <a:t>Scalability</a:t>
            </a:r>
            <a:endParaRPr sz="1200">
              <a:solidFill>
                <a:srgbClr val="0F0F0F"/>
              </a:solidFill>
            </a:endParaRPr>
          </a:p>
          <a:p>
            <a:pPr indent="-330200" lvl="0" marL="457200" rtl="0" algn="l">
              <a:lnSpc>
                <a:spcPct val="115000"/>
              </a:lnSpc>
              <a:spcBef>
                <a:spcPts val="0"/>
              </a:spcBef>
              <a:spcAft>
                <a:spcPts val="0"/>
              </a:spcAft>
              <a:buClr>
                <a:srgbClr val="0F0F0F"/>
              </a:buClr>
              <a:buSzPts val="1600"/>
              <a:buChar char="●"/>
            </a:pPr>
            <a:r>
              <a:rPr lang="en" sz="1200">
                <a:solidFill>
                  <a:srgbClr val="0F0F0F"/>
                </a:solidFill>
              </a:rPr>
              <a:t>Robustness</a:t>
            </a:r>
            <a:endParaRPr sz="1200">
              <a:solidFill>
                <a:srgbClr val="0F0F0F"/>
              </a:solidFill>
            </a:endParaRPr>
          </a:p>
        </p:txBody>
      </p:sp>
      <p:pic>
        <p:nvPicPr>
          <p:cNvPr id="117" name="Google Shape;117;p19"/>
          <p:cNvPicPr preferRelativeResize="0"/>
          <p:nvPr/>
        </p:nvPicPr>
        <p:blipFill rotWithShape="1">
          <a:blip r:embed="rId6">
            <a:alphaModFix/>
          </a:blip>
          <a:srcRect b="5767" l="0" r="0" t="0"/>
          <a:stretch/>
        </p:blipFill>
        <p:spPr>
          <a:xfrm>
            <a:off x="5714550" y="1790682"/>
            <a:ext cx="905500" cy="937018"/>
          </a:xfrm>
          <a:prstGeom prst="rect">
            <a:avLst/>
          </a:prstGeom>
          <a:noFill/>
          <a:ln>
            <a:noFill/>
          </a:ln>
        </p:spPr>
      </p:pic>
      <p:pic>
        <p:nvPicPr>
          <p:cNvPr id="118" name="Google Shape;118;p19"/>
          <p:cNvPicPr preferRelativeResize="0"/>
          <p:nvPr/>
        </p:nvPicPr>
        <p:blipFill rotWithShape="1">
          <a:blip r:embed="rId7">
            <a:alphaModFix/>
          </a:blip>
          <a:srcRect b="0" l="16713" r="17044" t="0"/>
          <a:stretch/>
        </p:blipFill>
        <p:spPr>
          <a:xfrm>
            <a:off x="7037682" y="1642962"/>
            <a:ext cx="1272318" cy="1182000"/>
          </a:xfrm>
          <a:prstGeom prst="rect">
            <a:avLst/>
          </a:prstGeom>
          <a:noFill/>
          <a:ln>
            <a:noFill/>
          </a:ln>
        </p:spPr>
      </p:pic>
      <p:sp>
        <p:nvSpPr>
          <p:cNvPr id="119" name="Google Shape;119;p19"/>
          <p:cNvSpPr txBox="1"/>
          <p:nvPr/>
        </p:nvSpPr>
        <p:spPr>
          <a:xfrm>
            <a:off x="5714538" y="2730825"/>
            <a:ext cx="1252200" cy="7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F0F0F"/>
                </a:solidFill>
              </a:rPr>
              <a:t>Languages</a:t>
            </a:r>
            <a:endParaRPr sz="1200">
              <a:solidFill>
                <a:srgbClr val="0F0F0F"/>
              </a:solidFill>
            </a:endParaRPr>
          </a:p>
          <a:p>
            <a:pPr indent="-330200" lvl="0" marL="457200" rtl="0" algn="l">
              <a:lnSpc>
                <a:spcPct val="115000"/>
              </a:lnSpc>
              <a:spcBef>
                <a:spcPts val="0"/>
              </a:spcBef>
              <a:spcAft>
                <a:spcPts val="0"/>
              </a:spcAft>
              <a:buClr>
                <a:srgbClr val="0F0F0F"/>
              </a:buClr>
              <a:buSzPts val="1600"/>
              <a:buChar char="●"/>
            </a:pPr>
            <a:r>
              <a:rPr lang="en" sz="1200">
                <a:solidFill>
                  <a:srgbClr val="0F0F0F"/>
                </a:solidFill>
              </a:rPr>
              <a:t>Python</a:t>
            </a:r>
            <a:endParaRPr sz="1200">
              <a:solidFill>
                <a:srgbClr val="0F0F0F"/>
              </a:solidFill>
            </a:endParaRPr>
          </a:p>
        </p:txBody>
      </p:sp>
      <p:sp>
        <p:nvSpPr>
          <p:cNvPr id="120" name="Google Shape;120;p19"/>
          <p:cNvSpPr txBox="1"/>
          <p:nvPr/>
        </p:nvSpPr>
        <p:spPr>
          <a:xfrm>
            <a:off x="6958750" y="2730825"/>
            <a:ext cx="1873500" cy="10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F0F0F"/>
                </a:solidFill>
              </a:rPr>
              <a:t>Cloud Training</a:t>
            </a:r>
            <a:endParaRPr sz="1200">
              <a:solidFill>
                <a:srgbClr val="0F0F0F"/>
              </a:solidFill>
            </a:endParaRPr>
          </a:p>
          <a:p>
            <a:pPr indent="-330200" lvl="0" marL="457200" rtl="0" algn="l">
              <a:lnSpc>
                <a:spcPct val="115000"/>
              </a:lnSpc>
              <a:spcBef>
                <a:spcPts val="0"/>
              </a:spcBef>
              <a:spcAft>
                <a:spcPts val="0"/>
              </a:spcAft>
              <a:buClr>
                <a:srgbClr val="0F0F0F"/>
              </a:buClr>
              <a:buSzPts val="1600"/>
              <a:buChar char="●"/>
            </a:pPr>
            <a:r>
              <a:rPr lang="en" sz="1200">
                <a:solidFill>
                  <a:srgbClr val="0F0F0F"/>
                </a:solidFill>
              </a:rPr>
              <a:t>Google Colab</a:t>
            </a:r>
            <a:endParaRPr sz="1200">
              <a:solidFill>
                <a:srgbClr val="0F0F0F"/>
              </a:solidFill>
            </a:endParaRPr>
          </a:p>
          <a:p>
            <a:pPr indent="-330200" lvl="0" marL="457200" rtl="0" algn="l">
              <a:lnSpc>
                <a:spcPct val="115000"/>
              </a:lnSpc>
              <a:spcBef>
                <a:spcPts val="0"/>
              </a:spcBef>
              <a:spcAft>
                <a:spcPts val="0"/>
              </a:spcAft>
              <a:buClr>
                <a:srgbClr val="0F0F0F"/>
              </a:buClr>
              <a:buSzPts val="1600"/>
              <a:buChar char="●"/>
            </a:pPr>
            <a:r>
              <a:rPr lang="en" sz="1200">
                <a:solidFill>
                  <a:srgbClr val="0F0F0F"/>
                </a:solidFill>
              </a:rPr>
              <a:t>Excel</a:t>
            </a:r>
            <a:endParaRPr sz="1200">
              <a:solidFill>
                <a:srgbClr val="0F0F0F"/>
              </a:solidFill>
            </a:endParaRPr>
          </a:p>
          <a:p>
            <a:pPr indent="-330200" lvl="0" marL="457200" rtl="0" algn="l">
              <a:lnSpc>
                <a:spcPct val="115000"/>
              </a:lnSpc>
              <a:spcBef>
                <a:spcPts val="0"/>
              </a:spcBef>
              <a:spcAft>
                <a:spcPts val="0"/>
              </a:spcAft>
              <a:buClr>
                <a:srgbClr val="0F0F0F"/>
              </a:buClr>
              <a:buSzPts val="1600"/>
              <a:buChar char="●"/>
            </a:pPr>
            <a:r>
              <a:rPr lang="en" sz="1200">
                <a:solidFill>
                  <a:srgbClr val="0F0F0F"/>
                </a:solidFill>
              </a:rPr>
              <a:t>Github</a:t>
            </a:r>
            <a:endParaRPr sz="1200">
              <a:solidFill>
                <a:srgbClr val="0F0F0F"/>
              </a:solidFill>
            </a:endParaRPr>
          </a:p>
          <a:p>
            <a:pPr indent="0" lvl="0" marL="457200" rtl="0" algn="l">
              <a:lnSpc>
                <a:spcPct val="115000"/>
              </a:lnSpc>
              <a:spcBef>
                <a:spcPts val="1200"/>
              </a:spcBef>
              <a:spcAft>
                <a:spcPts val="1200"/>
              </a:spcAft>
              <a:buNone/>
            </a:pPr>
            <a:r>
              <a:t/>
            </a:r>
            <a:endParaRPr sz="1200">
              <a:solidFill>
                <a:srgbClr val="0F0F0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3"/>
                </a:solidFill>
              </a:rPr>
              <a:t>Libraries</a:t>
            </a:r>
            <a:endParaRPr>
              <a:solidFill>
                <a:schemeClr val="accent3"/>
              </a:solidFill>
            </a:endParaRPr>
          </a:p>
        </p:txBody>
      </p:sp>
      <p:sp>
        <p:nvSpPr>
          <p:cNvPr id="126" name="Google Shape;126;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7" name="Google Shape;127;p20"/>
          <p:cNvPicPr preferRelativeResize="0"/>
          <p:nvPr/>
        </p:nvPicPr>
        <p:blipFill>
          <a:blip r:embed="rId3">
            <a:alphaModFix/>
          </a:blip>
          <a:stretch>
            <a:fillRect/>
          </a:stretch>
        </p:blipFill>
        <p:spPr>
          <a:xfrm>
            <a:off x="417625" y="1560575"/>
            <a:ext cx="1307501" cy="1307501"/>
          </a:xfrm>
          <a:prstGeom prst="rect">
            <a:avLst/>
          </a:prstGeom>
          <a:noFill/>
          <a:ln>
            <a:noFill/>
          </a:ln>
        </p:spPr>
      </p:pic>
      <p:sp>
        <p:nvSpPr>
          <p:cNvPr id="128" name="Google Shape;128;p20"/>
          <p:cNvSpPr txBox="1"/>
          <p:nvPr/>
        </p:nvSpPr>
        <p:spPr>
          <a:xfrm>
            <a:off x="562700" y="3083175"/>
            <a:ext cx="1184100" cy="31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Scipy </a:t>
            </a:r>
            <a:endParaRPr sz="1800">
              <a:solidFill>
                <a:schemeClr val="dk2"/>
              </a:solidFill>
              <a:latin typeface="Open Sans"/>
              <a:ea typeface="Open Sans"/>
              <a:cs typeface="Open Sans"/>
              <a:sym typeface="Open Sans"/>
            </a:endParaRPr>
          </a:p>
        </p:txBody>
      </p:sp>
      <p:pic>
        <p:nvPicPr>
          <p:cNvPr id="129" name="Google Shape;129;p20"/>
          <p:cNvPicPr preferRelativeResize="0"/>
          <p:nvPr/>
        </p:nvPicPr>
        <p:blipFill>
          <a:blip r:embed="rId4">
            <a:alphaModFix/>
          </a:blip>
          <a:stretch>
            <a:fillRect/>
          </a:stretch>
        </p:blipFill>
        <p:spPr>
          <a:xfrm>
            <a:off x="3146676" y="1560575"/>
            <a:ext cx="1762131" cy="1587000"/>
          </a:xfrm>
          <a:prstGeom prst="rect">
            <a:avLst/>
          </a:prstGeom>
          <a:noFill/>
          <a:ln>
            <a:noFill/>
          </a:ln>
        </p:spPr>
      </p:pic>
      <p:sp>
        <p:nvSpPr>
          <p:cNvPr id="130" name="Google Shape;130;p20"/>
          <p:cNvSpPr txBox="1"/>
          <p:nvPr/>
        </p:nvSpPr>
        <p:spPr>
          <a:xfrm>
            <a:off x="3259025" y="3212125"/>
            <a:ext cx="1711500" cy="31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Google Maps</a:t>
            </a:r>
            <a:r>
              <a:rPr lang="en">
                <a:solidFill>
                  <a:schemeClr val="dk2"/>
                </a:solidFill>
                <a:latin typeface="Open Sans"/>
                <a:ea typeface="Open Sans"/>
                <a:cs typeface="Open Sans"/>
                <a:sym typeface="Open Sans"/>
              </a:rPr>
              <a:t> API</a:t>
            </a:r>
            <a:endParaRPr>
              <a:solidFill>
                <a:schemeClr val="dk2"/>
              </a:solidFill>
              <a:latin typeface="Open Sans"/>
              <a:ea typeface="Open Sans"/>
              <a:cs typeface="Open Sans"/>
              <a:sym typeface="Open Sans"/>
            </a:endParaRPr>
          </a:p>
        </p:txBody>
      </p:sp>
      <p:pic>
        <p:nvPicPr>
          <p:cNvPr id="131" name="Google Shape;131;p20"/>
          <p:cNvPicPr preferRelativeResize="0"/>
          <p:nvPr/>
        </p:nvPicPr>
        <p:blipFill>
          <a:blip r:embed="rId5">
            <a:alphaModFix/>
          </a:blip>
          <a:stretch>
            <a:fillRect/>
          </a:stretch>
        </p:blipFill>
        <p:spPr>
          <a:xfrm>
            <a:off x="5539400" y="1560563"/>
            <a:ext cx="3292900" cy="1946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3"/>
                </a:solidFill>
              </a:rPr>
              <a:t>Experimental Steps</a:t>
            </a:r>
            <a:endParaRPr>
              <a:solidFill>
                <a:schemeClr val="accent3"/>
              </a:solidFill>
            </a:endParaRPr>
          </a:p>
        </p:txBody>
      </p:sp>
      <p:sp>
        <p:nvSpPr>
          <p:cNvPr id="137" name="Google Shape;137;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F0F0F"/>
              </a:buClr>
              <a:buSzPts val="1800"/>
              <a:buChar char="●"/>
            </a:pPr>
            <a:r>
              <a:rPr lang="en">
                <a:solidFill>
                  <a:srgbClr val="0F0F0F"/>
                </a:solidFill>
              </a:rPr>
              <a:t>Load the dataset of UH buildings</a:t>
            </a:r>
            <a:endParaRPr>
              <a:solidFill>
                <a:srgbClr val="0F0F0F"/>
              </a:solidFill>
            </a:endParaRPr>
          </a:p>
          <a:p>
            <a:pPr indent="-342900" lvl="0" marL="457200" rtl="0" algn="l">
              <a:spcBef>
                <a:spcPts val="0"/>
              </a:spcBef>
              <a:spcAft>
                <a:spcPts val="0"/>
              </a:spcAft>
              <a:buClr>
                <a:srgbClr val="0F0F0F"/>
              </a:buClr>
              <a:buSzPts val="1800"/>
              <a:buChar char="●"/>
            </a:pPr>
            <a:r>
              <a:rPr lang="en">
                <a:solidFill>
                  <a:srgbClr val="0F0F0F"/>
                </a:solidFill>
              </a:rPr>
              <a:t>Make a </a:t>
            </a:r>
            <a:r>
              <a:rPr lang="en">
                <a:solidFill>
                  <a:srgbClr val="0F0F0F"/>
                </a:solidFill>
              </a:rPr>
              <a:t>scatter plot</a:t>
            </a:r>
            <a:endParaRPr>
              <a:solidFill>
                <a:srgbClr val="0F0F0F"/>
              </a:solidFill>
            </a:endParaRPr>
          </a:p>
          <a:p>
            <a:pPr indent="-342900" lvl="0" marL="457200" rtl="0" algn="l">
              <a:spcBef>
                <a:spcPts val="0"/>
              </a:spcBef>
              <a:spcAft>
                <a:spcPts val="0"/>
              </a:spcAft>
              <a:buClr>
                <a:srgbClr val="0F0F0F"/>
              </a:buClr>
              <a:buSzPts val="1800"/>
              <a:buChar char="●"/>
            </a:pPr>
            <a:r>
              <a:rPr lang="en">
                <a:solidFill>
                  <a:srgbClr val="0F0F0F"/>
                </a:solidFill>
              </a:rPr>
              <a:t>Choose your own buildings</a:t>
            </a:r>
            <a:endParaRPr>
              <a:solidFill>
                <a:srgbClr val="0F0F0F"/>
              </a:solidFill>
            </a:endParaRPr>
          </a:p>
          <a:p>
            <a:pPr indent="-342900" lvl="0" marL="457200" rtl="0" algn="l">
              <a:spcBef>
                <a:spcPts val="0"/>
              </a:spcBef>
              <a:spcAft>
                <a:spcPts val="0"/>
              </a:spcAft>
              <a:buClr>
                <a:srgbClr val="0F0F0F"/>
              </a:buClr>
              <a:buSzPts val="1800"/>
              <a:buChar char="●"/>
            </a:pPr>
            <a:r>
              <a:rPr lang="en">
                <a:solidFill>
                  <a:srgbClr val="0F0F0F"/>
                </a:solidFill>
              </a:rPr>
              <a:t>Make the </a:t>
            </a:r>
            <a:r>
              <a:rPr lang="en">
                <a:solidFill>
                  <a:srgbClr val="0F0F0F"/>
                </a:solidFill>
              </a:rPr>
              <a:t>optimal</a:t>
            </a:r>
            <a:r>
              <a:rPr lang="en">
                <a:solidFill>
                  <a:srgbClr val="0F0F0F"/>
                </a:solidFill>
              </a:rPr>
              <a:t> route, distance, and time</a:t>
            </a:r>
            <a:endParaRPr>
              <a:solidFill>
                <a:srgbClr val="0F0F0F"/>
              </a:solidFill>
            </a:endParaRPr>
          </a:p>
          <a:p>
            <a:pPr indent="-342900" lvl="0" marL="457200" rtl="0" algn="l">
              <a:spcBef>
                <a:spcPts val="0"/>
              </a:spcBef>
              <a:spcAft>
                <a:spcPts val="0"/>
              </a:spcAft>
              <a:buClr>
                <a:srgbClr val="0F0F0F"/>
              </a:buClr>
              <a:buSzPts val="1800"/>
              <a:buChar char="●"/>
            </a:pPr>
            <a:r>
              <a:rPr lang="en">
                <a:solidFill>
                  <a:srgbClr val="0F0F0F"/>
                </a:solidFill>
              </a:rPr>
              <a:t>Draw a graph</a:t>
            </a:r>
            <a:endParaRPr>
              <a:solidFill>
                <a:srgbClr val="0F0F0F"/>
              </a:solidFill>
            </a:endParaRPr>
          </a:p>
          <a:p>
            <a:pPr indent="-342900" lvl="0" marL="457200" rtl="0" algn="l">
              <a:spcBef>
                <a:spcPts val="0"/>
              </a:spcBef>
              <a:spcAft>
                <a:spcPts val="0"/>
              </a:spcAft>
              <a:buClr>
                <a:srgbClr val="0F0F0F"/>
              </a:buClr>
              <a:buSzPts val="1800"/>
              <a:buChar char="●"/>
            </a:pPr>
            <a:r>
              <a:rPr lang="en">
                <a:solidFill>
                  <a:srgbClr val="0F0F0F"/>
                </a:solidFill>
              </a:rPr>
              <a:t>Draw a map</a:t>
            </a:r>
            <a:endParaRPr>
              <a:solidFill>
                <a:srgbClr val="0F0F0F"/>
              </a:solidFill>
            </a:endParaRPr>
          </a:p>
        </p:txBody>
      </p:sp>
      <p:pic>
        <p:nvPicPr>
          <p:cNvPr id="138" name="Google Shape;138;p21"/>
          <p:cNvPicPr preferRelativeResize="0"/>
          <p:nvPr/>
        </p:nvPicPr>
        <p:blipFill rotWithShape="1">
          <a:blip r:embed="rId3">
            <a:alphaModFix/>
          </a:blip>
          <a:srcRect b="16586" l="0" r="0" t="16639"/>
          <a:stretch/>
        </p:blipFill>
        <p:spPr>
          <a:xfrm>
            <a:off x="2319950" y="3280550"/>
            <a:ext cx="4504100" cy="1721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