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Lst>
  <p:sldSz cx="32918400" cy="21945600"/>
  <p:notesSz cx="6858000" cy="9144000"/>
  <p:embeddedFontLst>
    <p:embeddedFont>
      <p:font typeface="Arimo Bold" panose="020B0704020202020204"/>
      <p:bold r:id="rId8"/>
    </p:embeddedFont>
    <p:embeddedFont>
      <p:font typeface="Open Sans Bold"/>
      <p:bold r:id="rId9"/>
    </p:embeddedFont>
    <p:embeddedFont>
      <p:font typeface="Open Sans"/>
      <p:regular r:id="rId10"/>
    </p:embeddedFont>
    <p:embeddedFont>
      <p:font typeface="Trocchi" panose="00000500000000000000"/>
      <p:regular r:id="rId11"/>
    </p:embeddedFont>
    <p:embeddedFont>
      <p:font typeface="Calibri" panose="020F050202020403020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8.fntdata"/><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Contents</a:t>
            </a:r>
            <a:endParaRPr lang="en-US"/>
          </a:p>
          <a:p>
            <a:r>
              <a:rPr lang="en-US"/>
              <a:t>This template must be used for your Action Learning project poster to ensure the same look and feel for all posters.</a:t>
            </a:r>
            <a:endParaRPr lang="en-US"/>
          </a:p>
          <a:p>
            <a:r>
              <a:rPr lang="en-US"/>
              <a:t>The best posters will be printed and mounted; displayed in our classrooms.</a:t>
            </a:r>
            <a:endParaRPr lang="en-US"/>
          </a:p>
          <a:p>
            <a:r>
              <a:rPr lang="en-US"/>
              <a:t>The category titles for the sections of text are fixed. The amount of text for each section could vary based on your project.</a:t>
            </a:r>
            <a:endParaRPr lang="en-US"/>
          </a:p>
          <a:p>
            <a:r>
              <a:rPr lang="en-US"/>
              <a:t>Do not change the fonts, sizes or the colors - pay attention to the title banner at the top.</a:t>
            </a:r>
            <a:endParaRPr lang="en-US"/>
          </a:p>
          <a:p>
            <a:r>
              <a:rPr lang="en-US"/>
              <a:t>Methodology and Tools would include your project management method and applicable programming languages that were used.</a:t>
            </a:r>
            <a:endParaRPr lang="en-US"/>
          </a:p>
          <a:p>
            <a:r>
              <a:rPr lang="en-US"/>
              <a:t>The “Box Header” title can be changed. The facts should be taken from your research, not about your project</a:t>
            </a:r>
            <a:endParaRPr lang="en-US"/>
          </a:p>
          <a:p>
            <a:r>
              <a:rPr lang="en-US"/>
              <a:t>The charts and image boxes are provided only as placeholders. You do not have to use the sample charts provided and likely prefer others.</a:t>
            </a:r>
            <a:endParaRPr lang="en-US"/>
          </a:p>
          <a:p>
            <a:r>
              <a:rPr lang="en-US"/>
              <a:t>Three charts and two images are not required, but you should use graphics to illustrate key points and to make your poster attractive.</a:t>
            </a:r>
            <a:endParaRPr lang="en-US"/>
          </a:p>
          <a:p>
            <a:r>
              <a:rPr lang="en-US"/>
              <a:t> </a:t>
            </a:r>
            <a:endParaRPr lang="en-US"/>
          </a:p>
          <a:p>
            <a:r>
              <a:rPr lang="en-US"/>
              <a:t>Ensuring quality printed posters</a:t>
            </a:r>
            <a:endParaRPr lang="en-US"/>
          </a:p>
          <a:p>
            <a:r>
              <a:rPr lang="en-US"/>
              <a:t>We will print the final version at A1 size, so you must use high quality images as they will be enlarged.</a:t>
            </a:r>
            <a:endParaRPr lang="en-US"/>
          </a:p>
          <a:p>
            <a:r>
              <a:rPr lang="en-US"/>
              <a:t>Zoom the poster by 500% or more, to see any quality issues on your screen.</a:t>
            </a:r>
            <a:endParaRPr lang="en-US"/>
          </a:p>
          <a:p>
            <a:r>
              <a:rPr lang="en-US"/>
              <a:t>Print a A3 or A4 version to see the placement of all elements</a:t>
            </a:r>
            <a:endParaRPr lang="en-US"/>
          </a:p>
          <a:p>
            <a:r>
              <a:rPr lang="en-US"/>
              <a:t>For trimming, the border around the edges must stay exactly as it is - do not put any information closer to the border</a:t>
            </a:r>
            <a:endParaRPr lang="en-US"/>
          </a:p>
          <a:p>
            <a:r>
              <a:rPr lang="en-US"/>
              <a:t>Submit PDF and PPT versions and not any printed copies - when creating the PDF, make it high resolution.</a:t>
            </a:r>
            <a:endParaRPr lang="en-US"/>
          </a:p>
          <a:p/>
          <a:p>
            <a:r>
              <a:rPr lang="en-US"/>
              <a:t>1</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notesSlide" Target="../notesSlides/notesSlide1.xml"/><Relationship Id="rId17" Type="http://schemas.openxmlformats.org/officeDocument/2006/relationships/slideLayout" Target="../slideLayouts/slideLayout7.xml"/><Relationship Id="rId16" Type="http://schemas.openxmlformats.org/officeDocument/2006/relationships/hyperlink" Target="https://www2.deloitte.com/us/en/insights/industry/technology/technology-media-and-telecom-predictions/2022/streaming-video-churn-svod.html" TargetMode="External"/><Relationship Id="rId15" Type="http://schemas.openxmlformats.org/officeDocument/2006/relationships/image" Target="../media/image15.jpe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jpeg"/><Relationship Id="rId11" Type="http://schemas.openxmlformats.org/officeDocument/2006/relationships/image" Target="../media/image11.jpeg"/><Relationship Id="rId10" Type="http://schemas.openxmlformats.org/officeDocument/2006/relationships/image" Target="../media/image10.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350" y="-6350"/>
            <a:ext cx="32931100" cy="4813300"/>
            <a:chOff x="0" y="0"/>
            <a:chExt cx="43908133" cy="6417733"/>
          </a:xfrm>
        </p:grpSpPr>
        <p:sp>
          <p:nvSpPr>
            <p:cNvPr id="3" name="Freeform 3" descr="Purple Header Bar"/>
            <p:cNvSpPr/>
            <p:nvPr/>
          </p:nvSpPr>
          <p:spPr>
            <a:xfrm>
              <a:off x="8509" y="8509"/>
              <a:ext cx="43891199" cy="6400800"/>
            </a:xfrm>
            <a:custGeom>
              <a:avLst/>
              <a:gdLst/>
              <a:ahLst/>
              <a:cxnLst/>
              <a:rect l="l" t="t" r="r" b="b"/>
              <a:pathLst>
                <a:path w="43891199" h="6400800">
                  <a:moveTo>
                    <a:pt x="0" y="0"/>
                  </a:moveTo>
                  <a:lnTo>
                    <a:pt x="43891199" y="0"/>
                  </a:lnTo>
                  <a:lnTo>
                    <a:pt x="43891199" y="6400800"/>
                  </a:lnTo>
                  <a:lnTo>
                    <a:pt x="0" y="6400800"/>
                  </a:lnTo>
                  <a:close/>
                </a:path>
              </a:pathLst>
            </a:custGeom>
            <a:solidFill>
              <a:srgbClr val="0070C0"/>
            </a:solidFill>
          </p:spPr>
        </p:sp>
        <p:sp>
          <p:nvSpPr>
            <p:cNvPr id="4" name="Freeform 4" descr="Purple Header Bar"/>
            <p:cNvSpPr/>
            <p:nvPr/>
          </p:nvSpPr>
          <p:spPr>
            <a:xfrm>
              <a:off x="0" y="0"/>
              <a:ext cx="43908219" cy="6417818"/>
            </a:xfrm>
            <a:custGeom>
              <a:avLst/>
              <a:gdLst/>
              <a:ahLst/>
              <a:cxnLst/>
              <a:rect l="l" t="t" r="r" b="b"/>
              <a:pathLst>
                <a:path w="43908219" h="6417818">
                  <a:moveTo>
                    <a:pt x="8509" y="0"/>
                  </a:moveTo>
                  <a:lnTo>
                    <a:pt x="43899708" y="0"/>
                  </a:lnTo>
                  <a:cubicBezTo>
                    <a:pt x="43904408" y="0"/>
                    <a:pt x="43908219" y="3810"/>
                    <a:pt x="43908219" y="8509"/>
                  </a:cubicBezTo>
                  <a:lnTo>
                    <a:pt x="43908219" y="6409309"/>
                  </a:lnTo>
                  <a:cubicBezTo>
                    <a:pt x="43908219" y="6414008"/>
                    <a:pt x="43904408" y="6417818"/>
                    <a:pt x="43899708" y="6417818"/>
                  </a:cubicBezTo>
                  <a:lnTo>
                    <a:pt x="8509" y="6417818"/>
                  </a:lnTo>
                  <a:cubicBezTo>
                    <a:pt x="3810" y="6417818"/>
                    <a:pt x="0" y="6414008"/>
                    <a:pt x="0" y="6409309"/>
                  </a:cubicBezTo>
                  <a:lnTo>
                    <a:pt x="0" y="8509"/>
                  </a:lnTo>
                  <a:cubicBezTo>
                    <a:pt x="0" y="3810"/>
                    <a:pt x="3810" y="0"/>
                    <a:pt x="8509" y="0"/>
                  </a:cubicBezTo>
                  <a:moveTo>
                    <a:pt x="8509" y="16891"/>
                  </a:moveTo>
                  <a:lnTo>
                    <a:pt x="8509" y="8509"/>
                  </a:lnTo>
                  <a:lnTo>
                    <a:pt x="17018" y="8509"/>
                  </a:lnTo>
                  <a:lnTo>
                    <a:pt x="17018" y="6409309"/>
                  </a:lnTo>
                  <a:lnTo>
                    <a:pt x="8509" y="6409309"/>
                  </a:lnTo>
                  <a:lnTo>
                    <a:pt x="8509" y="6400800"/>
                  </a:lnTo>
                  <a:lnTo>
                    <a:pt x="43899708" y="6400800"/>
                  </a:lnTo>
                  <a:lnTo>
                    <a:pt x="43899708" y="6409309"/>
                  </a:lnTo>
                  <a:lnTo>
                    <a:pt x="43891200" y="6409309"/>
                  </a:lnTo>
                  <a:lnTo>
                    <a:pt x="43891200" y="8509"/>
                  </a:lnTo>
                  <a:lnTo>
                    <a:pt x="43899708" y="8509"/>
                  </a:lnTo>
                  <a:lnTo>
                    <a:pt x="43899708" y="17018"/>
                  </a:lnTo>
                  <a:lnTo>
                    <a:pt x="8509" y="17018"/>
                  </a:lnTo>
                  <a:close/>
                </a:path>
              </a:pathLst>
            </a:custGeom>
            <a:solidFill>
              <a:srgbClr val="230150"/>
            </a:solidFill>
          </p:spPr>
        </p:sp>
      </p:grpSp>
      <p:sp>
        <p:nvSpPr>
          <p:cNvPr id="5" name="TextBox 5"/>
          <p:cNvSpPr txBox="1"/>
          <p:nvPr/>
        </p:nvSpPr>
        <p:spPr>
          <a:xfrm>
            <a:off x="4603369" y="1454722"/>
            <a:ext cx="21643488" cy="1033653"/>
          </a:xfrm>
          <a:prstGeom prst="rect">
            <a:avLst/>
          </a:prstGeom>
        </p:spPr>
        <p:txBody>
          <a:bodyPr lIns="0" tIns="0" rIns="0" bIns="0" rtlCol="0" anchor="t">
            <a:spAutoFit/>
          </a:bodyPr>
          <a:lstStyle/>
          <a:p>
            <a:pPr algn="l">
              <a:lnSpc>
                <a:spcPts val="7775"/>
              </a:lnSpc>
            </a:pPr>
            <a:r>
              <a:rPr lang="en-US" sz="7200">
                <a:solidFill>
                  <a:srgbClr val="FFFFFF"/>
                </a:solidFill>
                <a:latin typeface="Arimo Bold" panose="020B0704020202020204"/>
              </a:rPr>
              <a:t>Telecommunication Customers Churn Prediction </a:t>
            </a:r>
            <a:endParaRPr lang="en-US" sz="7200">
              <a:solidFill>
                <a:srgbClr val="FFFFFF"/>
              </a:solidFill>
              <a:latin typeface="Arimo Bold" panose="020B0704020202020204"/>
            </a:endParaRPr>
          </a:p>
        </p:txBody>
      </p:sp>
      <p:sp>
        <p:nvSpPr>
          <p:cNvPr id="6" name="Freeform 6" descr="Gold boundless bar"/>
          <p:cNvSpPr/>
          <p:nvPr/>
        </p:nvSpPr>
        <p:spPr>
          <a:xfrm>
            <a:off x="9019838" y="11678070"/>
            <a:ext cx="1399032" cy="112776"/>
          </a:xfrm>
          <a:custGeom>
            <a:avLst/>
            <a:gdLst/>
            <a:ahLst/>
            <a:cxnLst/>
            <a:rect l="l" t="t" r="r" b="b"/>
            <a:pathLst>
              <a:path w="1399032" h="112776">
                <a:moveTo>
                  <a:pt x="0" y="0"/>
                </a:moveTo>
                <a:lnTo>
                  <a:pt x="1399032" y="0"/>
                </a:lnTo>
                <a:lnTo>
                  <a:pt x="1399032" y="112776"/>
                </a:lnTo>
                <a:lnTo>
                  <a:pt x="0" y="112776"/>
                </a:lnTo>
                <a:lnTo>
                  <a:pt x="0" y="0"/>
                </a:lnTo>
                <a:close/>
              </a:path>
            </a:pathLst>
          </a:custGeom>
          <a:blipFill>
            <a:blip r:embed="rId1"/>
            <a:stretch>
              <a:fillRect/>
            </a:stretch>
          </a:blipFill>
        </p:spPr>
      </p:sp>
      <p:sp>
        <p:nvSpPr>
          <p:cNvPr id="7" name="Freeform 7" descr="gold boundless bar"/>
          <p:cNvSpPr/>
          <p:nvPr/>
        </p:nvSpPr>
        <p:spPr>
          <a:xfrm>
            <a:off x="17009747" y="6028103"/>
            <a:ext cx="1399032" cy="112776"/>
          </a:xfrm>
          <a:custGeom>
            <a:avLst/>
            <a:gdLst/>
            <a:ahLst/>
            <a:cxnLst/>
            <a:rect l="l" t="t" r="r" b="b"/>
            <a:pathLst>
              <a:path w="1399032" h="112776">
                <a:moveTo>
                  <a:pt x="0" y="0"/>
                </a:moveTo>
                <a:lnTo>
                  <a:pt x="1399032" y="0"/>
                </a:lnTo>
                <a:lnTo>
                  <a:pt x="1399032" y="112776"/>
                </a:lnTo>
                <a:lnTo>
                  <a:pt x="0" y="112776"/>
                </a:lnTo>
                <a:lnTo>
                  <a:pt x="0" y="0"/>
                </a:lnTo>
                <a:close/>
              </a:path>
            </a:pathLst>
          </a:custGeom>
          <a:blipFill>
            <a:blip r:embed="rId1"/>
            <a:stretch>
              <a:fillRect/>
            </a:stretch>
          </a:blipFill>
        </p:spPr>
      </p:sp>
      <p:sp>
        <p:nvSpPr>
          <p:cNvPr id="8" name="Freeform 8" descr="gold boundless bar"/>
          <p:cNvSpPr/>
          <p:nvPr/>
        </p:nvSpPr>
        <p:spPr>
          <a:xfrm>
            <a:off x="24657007" y="11237529"/>
            <a:ext cx="1399032" cy="112776"/>
          </a:xfrm>
          <a:custGeom>
            <a:avLst/>
            <a:gdLst/>
            <a:ahLst/>
            <a:cxnLst/>
            <a:rect l="l" t="t" r="r" b="b"/>
            <a:pathLst>
              <a:path w="1399032" h="112776">
                <a:moveTo>
                  <a:pt x="0" y="0"/>
                </a:moveTo>
                <a:lnTo>
                  <a:pt x="1399032" y="0"/>
                </a:lnTo>
                <a:lnTo>
                  <a:pt x="1399032" y="112776"/>
                </a:lnTo>
                <a:lnTo>
                  <a:pt x="0" y="112776"/>
                </a:lnTo>
                <a:lnTo>
                  <a:pt x="0" y="0"/>
                </a:lnTo>
                <a:close/>
              </a:path>
            </a:pathLst>
          </a:custGeom>
          <a:blipFill>
            <a:blip r:embed="rId1"/>
            <a:stretch>
              <a:fillRect/>
            </a:stretch>
          </a:blipFill>
        </p:spPr>
      </p:sp>
      <p:sp>
        <p:nvSpPr>
          <p:cNvPr id="9" name="Freeform 9" descr="gold boundless bar"/>
          <p:cNvSpPr/>
          <p:nvPr/>
        </p:nvSpPr>
        <p:spPr>
          <a:xfrm>
            <a:off x="16936595" y="15227230"/>
            <a:ext cx="1399032" cy="112776"/>
          </a:xfrm>
          <a:custGeom>
            <a:avLst/>
            <a:gdLst/>
            <a:ahLst/>
            <a:cxnLst/>
            <a:rect l="l" t="t" r="r" b="b"/>
            <a:pathLst>
              <a:path w="1399032" h="112776">
                <a:moveTo>
                  <a:pt x="0" y="0"/>
                </a:moveTo>
                <a:lnTo>
                  <a:pt x="1399032" y="0"/>
                </a:lnTo>
                <a:lnTo>
                  <a:pt x="1399032" y="112776"/>
                </a:lnTo>
                <a:lnTo>
                  <a:pt x="0" y="112776"/>
                </a:lnTo>
                <a:lnTo>
                  <a:pt x="0" y="0"/>
                </a:lnTo>
                <a:close/>
              </a:path>
            </a:pathLst>
          </a:custGeom>
          <a:blipFill>
            <a:blip r:embed="rId1"/>
            <a:stretch>
              <a:fillRect/>
            </a:stretch>
          </a:blipFill>
        </p:spPr>
      </p:sp>
      <p:grpSp>
        <p:nvGrpSpPr>
          <p:cNvPr id="10" name="Group 10"/>
          <p:cNvGrpSpPr/>
          <p:nvPr/>
        </p:nvGrpSpPr>
        <p:grpSpPr>
          <a:xfrm rot="0">
            <a:off x="24830755" y="16685728"/>
            <a:ext cx="6972302" cy="3563844"/>
            <a:chOff x="0" y="0"/>
            <a:chExt cx="9296403" cy="4751792"/>
          </a:xfrm>
        </p:grpSpPr>
        <p:sp>
          <p:nvSpPr>
            <p:cNvPr id="11" name="Freeform 11" descr="Photo placeholder"/>
            <p:cNvSpPr/>
            <p:nvPr/>
          </p:nvSpPr>
          <p:spPr>
            <a:xfrm>
              <a:off x="0" y="0"/>
              <a:ext cx="9296400" cy="4751832"/>
            </a:xfrm>
            <a:custGeom>
              <a:avLst/>
              <a:gdLst/>
              <a:ahLst/>
              <a:cxnLst/>
              <a:rect l="l" t="t" r="r" b="b"/>
              <a:pathLst>
                <a:path w="9296400" h="4751832">
                  <a:moveTo>
                    <a:pt x="0" y="0"/>
                  </a:moveTo>
                  <a:lnTo>
                    <a:pt x="9296400" y="0"/>
                  </a:lnTo>
                  <a:lnTo>
                    <a:pt x="9296400" y="4751832"/>
                  </a:lnTo>
                  <a:lnTo>
                    <a:pt x="0" y="4751832"/>
                  </a:lnTo>
                  <a:close/>
                </a:path>
              </a:pathLst>
            </a:custGeom>
            <a:solidFill>
              <a:srgbClr val="E4E4E4"/>
            </a:solidFill>
          </p:spPr>
        </p:sp>
      </p:grpSp>
      <p:sp>
        <p:nvSpPr>
          <p:cNvPr id="12" name="Freeform 12" descr="Gold Boundless Bar"/>
          <p:cNvSpPr/>
          <p:nvPr/>
        </p:nvSpPr>
        <p:spPr>
          <a:xfrm>
            <a:off x="4612894" y="2038040"/>
            <a:ext cx="5115985" cy="1254864"/>
          </a:xfrm>
          <a:custGeom>
            <a:avLst/>
            <a:gdLst/>
            <a:ahLst/>
            <a:cxnLst/>
            <a:rect l="l" t="t" r="r" b="b"/>
            <a:pathLst>
              <a:path w="5115985" h="1254864">
                <a:moveTo>
                  <a:pt x="0" y="0"/>
                </a:moveTo>
                <a:lnTo>
                  <a:pt x="5115985" y="0"/>
                </a:lnTo>
                <a:lnTo>
                  <a:pt x="5115985" y="1254864"/>
                </a:lnTo>
                <a:lnTo>
                  <a:pt x="0" y="1254864"/>
                </a:lnTo>
                <a:lnTo>
                  <a:pt x="0" y="0"/>
                </a:lnTo>
                <a:close/>
              </a:path>
            </a:pathLst>
          </a:custGeom>
          <a:blipFill>
            <a:blip r:embed="rId2"/>
            <a:stretch>
              <a:fillRect/>
            </a:stretch>
          </a:blipFill>
        </p:spPr>
      </p:sp>
      <p:sp>
        <p:nvSpPr>
          <p:cNvPr id="13" name="AutoShape 13" descr="Gold rule line divider"/>
          <p:cNvSpPr/>
          <p:nvPr/>
        </p:nvSpPr>
        <p:spPr>
          <a:xfrm rot="5398577">
            <a:off x="923282" y="13130490"/>
            <a:ext cx="15350571" cy="0"/>
          </a:xfrm>
          <a:prstGeom prst="line">
            <a:avLst/>
          </a:prstGeom>
          <a:ln w="9525" cap="rnd">
            <a:solidFill>
              <a:srgbClr val="E8D3A2"/>
            </a:solidFill>
            <a:prstDash val="solid"/>
            <a:headEnd type="none" w="sm" len="sm"/>
            <a:tailEnd type="none" w="sm" len="sm"/>
          </a:ln>
        </p:spPr>
      </p:sp>
      <p:sp>
        <p:nvSpPr>
          <p:cNvPr id="14" name="AutoShape 14" descr="Gold rule line divider"/>
          <p:cNvSpPr/>
          <p:nvPr/>
        </p:nvSpPr>
        <p:spPr>
          <a:xfrm rot="5398577">
            <a:off x="8783914" y="13138645"/>
            <a:ext cx="15350571" cy="0"/>
          </a:xfrm>
          <a:prstGeom prst="line">
            <a:avLst/>
          </a:prstGeom>
          <a:ln w="9525" cap="rnd">
            <a:solidFill>
              <a:srgbClr val="E8D3A2"/>
            </a:solidFill>
            <a:prstDash val="solid"/>
            <a:headEnd type="none" w="sm" len="sm"/>
            <a:tailEnd type="none" w="sm" len="sm"/>
          </a:ln>
        </p:spPr>
      </p:sp>
      <p:sp>
        <p:nvSpPr>
          <p:cNvPr id="15" name="AutoShape 15" descr="Gold rule line divider"/>
          <p:cNvSpPr/>
          <p:nvPr/>
        </p:nvSpPr>
        <p:spPr>
          <a:xfrm rot="5398577">
            <a:off x="16671282" y="13130490"/>
            <a:ext cx="15350571" cy="0"/>
          </a:xfrm>
          <a:prstGeom prst="line">
            <a:avLst/>
          </a:prstGeom>
          <a:ln w="9525" cap="rnd">
            <a:solidFill>
              <a:srgbClr val="E8D3A2"/>
            </a:solidFill>
            <a:prstDash val="solid"/>
            <a:headEnd type="none" w="sm" len="sm"/>
            <a:tailEnd type="none" w="sm" len="sm"/>
          </a:ln>
        </p:spPr>
      </p:sp>
      <p:sp>
        <p:nvSpPr>
          <p:cNvPr id="16" name="Freeform 16" descr="A close up of a sign&#10;&#10;Description automatically generated"/>
          <p:cNvSpPr/>
          <p:nvPr/>
        </p:nvSpPr>
        <p:spPr>
          <a:xfrm>
            <a:off x="26684835" y="570934"/>
            <a:ext cx="5392562" cy="3647714"/>
          </a:xfrm>
          <a:custGeom>
            <a:avLst/>
            <a:gdLst/>
            <a:ahLst/>
            <a:cxnLst/>
            <a:rect l="l" t="t" r="r" b="b"/>
            <a:pathLst>
              <a:path w="5392562" h="3647714">
                <a:moveTo>
                  <a:pt x="0" y="0"/>
                </a:moveTo>
                <a:lnTo>
                  <a:pt x="5392562" y="0"/>
                </a:lnTo>
                <a:lnTo>
                  <a:pt x="5392562" y="3647714"/>
                </a:lnTo>
                <a:lnTo>
                  <a:pt x="0" y="3647714"/>
                </a:lnTo>
                <a:lnTo>
                  <a:pt x="0" y="0"/>
                </a:lnTo>
                <a:close/>
              </a:path>
            </a:pathLst>
          </a:custGeom>
          <a:blipFill>
            <a:blip r:embed="rId3"/>
            <a:stretch>
              <a:fillRect/>
            </a:stretch>
          </a:blipFill>
        </p:spPr>
      </p:sp>
      <p:sp>
        <p:nvSpPr>
          <p:cNvPr id="17" name="Freeform 17"/>
          <p:cNvSpPr/>
          <p:nvPr/>
        </p:nvSpPr>
        <p:spPr>
          <a:xfrm>
            <a:off x="575637" y="743294"/>
            <a:ext cx="4027732" cy="4027732"/>
          </a:xfrm>
          <a:custGeom>
            <a:avLst/>
            <a:gdLst/>
            <a:ahLst/>
            <a:cxnLst/>
            <a:rect l="l" t="t" r="r" b="b"/>
            <a:pathLst>
              <a:path w="4027732" h="4027732">
                <a:moveTo>
                  <a:pt x="0" y="0"/>
                </a:moveTo>
                <a:lnTo>
                  <a:pt x="4027732" y="0"/>
                </a:lnTo>
                <a:lnTo>
                  <a:pt x="4027732" y="4027732"/>
                </a:lnTo>
                <a:lnTo>
                  <a:pt x="0" y="4027732"/>
                </a:lnTo>
                <a:lnTo>
                  <a:pt x="0" y="0"/>
                </a:lnTo>
                <a:close/>
              </a:path>
            </a:pathLst>
          </a:custGeom>
          <a:blipFill>
            <a:blip r:embed="rId4"/>
            <a:stretch>
              <a:fillRect/>
            </a:stretch>
          </a:blipFill>
        </p:spPr>
      </p:sp>
      <p:sp>
        <p:nvSpPr>
          <p:cNvPr id="18" name="Freeform 18"/>
          <p:cNvSpPr/>
          <p:nvPr/>
        </p:nvSpPr>
        <p:spPr>
          <a:xfrm>
            <a:off x="24584435" y="6084491"/>
            <a:ext cx="7592509" cy="3984634"/>
          </a:xfrm>
          <a:custGeom>
            <a:avLst/>
            <a:gdLst/>
            <a:ahLst/>
            <a:cxnLst/>
            <a:rect l="l" t="t" r="r" b="b"/>
            <a:pathLst>
              <a:path w="7592509" h="3984634">
                <a:moveTo>
                  <a:pt x="0" y="0"/>
                </a:moveTo>
                <a:lnTo>
                  <a:pt x="7592510" y="0"/>
                </a:lnTo>
                <a:lnTo>
                  <a:pt x="7592510" y="3984634"/>
                </a:lnTo>
                <a:lnTo>
                  <a:pt x="0" y="3984634"/>
                </a:lnTo>
                <a:lnTo>
                  <a:pt x="0" y="0"/>
                </a:lnTo>
                <a:close/>
              </a:path>
            </a:pathLst>
          </a:custGeom>
          <a:blipFill>
            <a:blip r:embed="rId5"/>
            <a:stretch>
              <a:fillRect/>
            </a:stretch>
          </a:blipFill>
        </p:spPr>
      </p:sp>
      <p:sp>
        <p:nvSpPr>
          <p:cNvPr id="19" name="Freeform 19"/>
          <p:cNvSpPr/>
          <p:nvPr/>
        </p:nvSpPr>
        <p:spPr>
          <a:xfrm>
            <a:off x="16539474" y="10146389"/>
            <a:ext cx="7735675" cy="4002490"/>
          </a:xfrm>
          <a:custGeom>
            <a:avLst/>
            <a:gdLst/>
            <a:ahLst/>
            <a:cxnLst/>
            <a:rect l="l" t="t" r="r" b="b"/>
            <a:pathLst>
              <a:path w="7735675" h="4002490">
                <a:moveTo>
                  <a:pt x="0" y="0"/>
                </a:moveTo>
                <a:lnTo>
                  <a:pt x="7735676" y="0"/>
                </a:lnTo>
                <a:lnTo>
                  <a:pt x="7735676" y="4002490"/>
                </a:lnTo>
                <a:lnTo>
                  <a:pt x="0" y="4002490"/>
                </a:lnTo>
                <a:lnTo>
                  <a:pt x="0" y="0"/>
                </a:lnTo>
                <a:close/>
              </a:path>
            </a:pathLst>
          </a:custGeom>
          <a:blipFill>
            <a:blip r:embed="rId6"/>
            <a:stretch>
              <a:fillRect l="-5763" t="-9836" r="-7945" b="-13782"/>
            </a:stretch>
          </a:blipFill>
        </p:spPr>
      </p:sp>
      <p:grpSp>
        <p:nvGrpSpPr>
          <p:cNvPr id="20" name="Group 20"/>
          <p:cNvGrpSpPr/>
          <p:nvPr/>
        </p:nvGrpSpPr>
        <p:grpSpPr>
          <a:xfrm rot="0">
            <a:off x="8985879" y="17683419"/>
            <a:ext cx="7086011" cy="3161572"/>
            <a:chOff x="0" y="0"/>
            <a:chExt cx="9448014" cy="4215430"/>
          </a:xfrm>
        </p:grpSpPr>
        <p:sp>
          <p:nvSpPr>
            <p:cNvPr id="21" name="Freeform 21"/>
            <p:cNvSpPr/>
            <p:nvPr/>
          </p:nvSpPr>
          <p:spPr>
            <a:xfrm>
              <a:off x="0" y="789226"/>
              <a:ext cx="9409997" cy="3426204"/>
            </a:xfrm>
            <a:custGeom>
              <a:avLst/>
              <a:gdLst/>
              <a:ahLst/>
              <a:cxnLst/>
              <a:rect l="l" t="t" r="r" b="b"/>
              <a:pathLst>
                <a:path w="9409997" h="3426204">
                  <a:moveTo>
                    <a:pt x="0" y="0"/>
                  </a:moveTo>
                  <a:lnTo>
                    <a:pt x="9409997" y="0"/>
                  </a:lnTo>
                  <a:lnTo>
                    <a:pt x="9409997" y="3426204"/>
                  </a:lnTo>
                  <a:lnTo>
                    <a:pt x="0" y="3426204"/>
                  </a:lnTo>
                  <a:lnTo>
                    <a:pt x="0" y="0"/>
                  </a:lnTo>
                  <a:close/>
                </a:path>
              </a:pathLst>
            </a:custGeom>
            <a:blipFill>
              <a:blip r:embed="rId7"/>
              <a:stretch>
                <a:fillRect l="-7627" t="-33506" r="-5298" b="-40953"/>
              </a:stretch>
            </a:blipFill>
          </p:spPr>
        </p:sp>
        <p:sp>
          <p:nvSpPr>
            <p:cNvPr id="22" name="TextBox 22"/>
            <p:cNvSpPr txBox="1"/>
            <p:nvPr/>
          </p:nvSpPr>
          <p:spPr>
            <a:xfrm>
              <a:off x="148619" y="-19050"/>
              <a:ext cx="9299395" cy="645272"/>
            </a:xfrm>
            <a:prstGeom prst="rect">
              <a:avLst/>
            </a:prstGeom>
          </p:spPr>
          <p:txBody>
            <a:bodyPr lIns="0" tIns="0" rIns="0" bIns="0" rtlCol="0" anchor="t">
              <a:spAutoFit/>
            </a:bodyPr>
            <a:lstStyle/>
            <a:p>
              <a:pPr algn="ctr">
                <a:lnSpc>
                  <a:spcPts val="3700"/>
                </a:lnSpc>
              </a:pPr>
              <a:r>
                <a:rPr lang="en-US" sz="3080">
                  <a:solidFill>
                    <a:srgbClr val="0070C0"/>
                  </a:solidFill>
                  <a:latin typeface="Arimo Bold" panose="020B0704020202020204"/>
                </a:rPr>
                <a:t>MODEL ARCHITECTURE</a:t>
              </a:r>
              <a:endParaRPr lang="en-US" sz="3080">
                <a:solidFill>
                  <a:srgbClr val="0070C0"/>
                </a:solidFill>
                <a:latin typeface="Arimo Bold" panose="020B0704020202020204"/>
              </a:endParaRPr>
            </a:p>
          </p:txBody>
        </p:sp>
      </p:grpSp>
      <p:grpSp>
        <p:nvGrpSpPr>
          <p:cNvPr id="23" name="Group 23"/>
          <p:cNvGrpSpPr/>
          <p:nvPr/>
        </p:nvGrpSpPr>
        <p:grpSpPr>
          <a:xfrm rot="0">
            <a:off x="1162050" y="15375600"/>
            <a:ext cx="6980428" cy="5469391"/>
            <a:chOff x="0" y="0"/>
            <a:chExt cx="9307237" cy="7292521"/>
          </a:xfrm>
        </p:grpSpPr>
        <p:grpSp>
          <p:nvGrpSpPr>
            <p:cNvPr id="24" name="Group 24"/>
            <p:cNvGrpSpPr/>
            <p:nvPr/>
          </p:nvGrpSpPr>
          <p:grpSpPr>
            <a:xfrm rot="0">
              <a:off x="0" y="0"/>
              <a:ext cx="9307237" cy="7292521"/>
              <a:chOff x="0" y="0"/>
              <a:chExt cx="9307237" cy="7292521"/>
            </a:xfrm>
          </p:grpSpPr>
          <p:sp>
            <p:nvSpPr>
              <p:cNvPr id="25" name="Freeform 25" descr="Purple box for quick facts"/>
              <p:cNvSpPr/>
              <p:nvPr/>
            </p:nvSpPr>
            <p:spPr>
              <a:xfrm>
                <a:off x="8509" y="7747"/>
                <a:ext cx="9290304" cy="7277065"/>
              </a:xfrm>
              <a:custGeom>
                <a:avLst/>
                <a:gdLst/>
                <a:ahLst/>
                <a:cxnLst/>
                <a:rect l="l" t="t" r="r" b="b"/>
                <a:pathLst>
                  <a:path w="9290304" h="7277065">
                    <a:moveTo>
                      <a:pt x="0" y="0"/>
                    </a:moveTo>
                    <a:lnTo>
                      <a:pt x="9290304" y="0"/>
                    </a:lnTo>
                    <a:lnTo>
                      <a:pt x="9290304" y="7277066"/>
                    </a:lnTo>
                    <a:lnTo>
                      <a:pt x="0" y="7277066"/>
                    </a:lnTo>
                    <a:close/>
                  </a:path>
                </a:pathLst>
              </a:custGeom>
              <a:solidFill>
                <a:srgbClr val="0070C0"/>
              </a:solidFill>
            </p:spPr>
          </p:sp>
          <p:sp>
            <p:nvSpPr>
              <p:cNvPr id="26" name="Freeform 26" descr="Purple box for quick facts"/>
              <p:cNvSpPr/>
              <p:nvPr/>
            </p:nvSpPr>
            <p:spPr>
              <a:xfrm>
                <a:off x="0" y="0"/>
                <a:ext cx="9307322" cy="7292563"/>
              </a:xfrm>
              <a:custGeom>
                <a:avLst/>
                <a:gdLst/>
                <a:ahLst/>
                <a:cxnLst/>
                <a:rect l="l" t="t" r="r" b="b"/>
                <a:pathLst>
                  <a:path w="9307322" h="7292563">
                    <a:moveTo>
                      <a:pt x="8509" y="0"/>
                    </a:moveTo>
                    <a:lnTo>
                      <a:pt x="9298813" y="0"/>
                    </a:lnTo>
                    <a:cubicBezTo>
                      <a:pt x="9303512" y="0"/>
                      <a:pt x="9307322" y="3469"/>
                      <a:pt x="9307322" y="7747"/>
                    </a:cubicBezTo>
                    <a:lnTo>
                      <a:pt x="9307322" y="7284813"/>
                    </a:lnTo>
                    <a:cubicBezTo>
                      <a:pt x="9307322" y="7289091"/>
                      <a:pt x="9303512" y="7292563"/>
                      <a:pt x="9298813" y="7292563"/>
                    </a:cubicBezTo>
                    <a:lnTo>
                      <a:pt x="8509" y="7292563"/>
                    </a:lnTo>
                    <a:cubicBezTo>
                      <a:pt x="3810" y="7292563"/>
                      <a:pt x="0" y="7289091"/>
                      <a:pt x="0" y="7284813"/>
                    </a:cubicBezTo>
                    <a:lnTo>
                      <a:pt x="0" y="7747"/>
                    </a:lnTo>
                    <a:cubicBezTo>
                      <a:pt x="0" y="3469"/>
                      <a:pt x="3810" y="0"/>
                      <a:pt x="8509" y="0"/>
                    </a:cubicBezTo>
                    <a:moveTo>
                      <a:pt x="8509" y="15379"/>
                    </a:moveTo>
                    <a:lnTo>
                      <a:pt x="8509" y="7747"/>
                    </a:lnTo>
                    <a:lnTo>
                      <a:pt x="17018" y="7747"/>
                    </a:lnTo>
                    <a:lnTo>
                      <a:pt x="17018" y="7284813"/>
                    </a:lnTo>
                    <a:lnTo>
                      <a:pt x="8509" y="7284813"/>
                    </a:lnTo>
                    <a:lnTo>
                      <a:pt x="8509" y="7277065"/>
                    </a:lnTo>
                    <a:lnTo>
                      <a:pt x="9298813" y="7277065"/>
                    </a:lnTo>
                    <a:lnTo>
                      <a:pt x="9298813" y="7284813"/>
                    </a:lnTo>
                    <a:lnTo>
                      <a:pt x="9290304" y="7284813"/>
                    </a:lnTo>
                    <a:lnTo>
                      <a:pt x="9290304" y="7747"/>
                    </a:lnTo>
                    <a:lnTo>
                      <a:pt x="9298813" y="7747"/>
                    </a:lnTo>
                    <a:lnTo>
                      <a:pt x="9298813" y="15495"/>
                    </a:lnTo>
                    <a:lnTo>
                      <a:pt x="8509" y="15495"/>
                    </a:lnTo>
                    <a:close/>
                  </a:path>
                </a:pathLst>
              </a:custGeom>
              <a:solidFill>
                <a:srgbClr val="230150"/>
              </a:solidFill>
            </p:spPr>
          </p:sp>
        </p:grpSp>
        <p:sp>
          <p:nvSpPr>
            <p:cNvPr id="27" name="TextBox 27"/>
            <p:cNvSpPr txBox="1"/>
            <p:nvPr/>
          </p:nvSpPr>
          <p:spPr>
            <a:xfrm>
              <a:off x="377416" y="1429136"/>
              <a:ext cx="8714231" cy="4533900"/>
            </a:xfrm>
            <a:prstGeom prst="rect">
              <a:avLst/>
            </a:prstGeom>
          </p:spPr>
          <p:txBody>
            <a:bodyPr lIns="0" tIns="0" rIns="0" bIns="0" rtlCol="0" anchor="t">
              <a:spAutoFit/>
            </a:bodyPr>
            <a:lstStyle/>
            <a:p>
              <a:pPr algn="l">
                <a:lnSpc>
                  <a:spcPts val="3840"/>
                </a:lnSpc>
              </a:pPr>
              <a:r>
                <a:rPr lang="en-US" sz="3200" spc="28">
                  <a:solidFill>
                    <a:srgbClr val="E8D3A2"/>
                  </a:solidFill>
                  <a:latin typeface="Open Sans Bold"/>
                </a:rPr>
                <a:t>&gt;</a:t>
              </a:r>
              <a:r>
                <a:rPr lang="en-US" sz="3200" spc="28">
                  <a:solidFill>
                    <a:srgbClr val="FFFFFF"/>
                  </a:solidFill>
                  <a:latin typeface="Open Sans Bold"/>
                </a:rPr>
                <a:t> Deep Learning Model</a:t>
              </a:r>
              <a:endParaRPr lang="en-US" sz="3200" spc="28">
                <a:solidFill>
                  <a:srgbClr val="FFFFFF"/>
                </a:solidFill>
                <a:latin typeface="Open Sans Bold"/>
              </a:endParaRPr>
            </a:p>
            <a:p>
              <a:pPr algn="l">
                <a:lnSpc>
                  <a:spcPts val="3840"/>
                </a:lnSpc>
              </a:pPr>
              <a:r>
                <a:rPr lang="en-US" sz="3200" spc="28">
                  <a:solidFill>
                    <a:srgbClr val="E8D3A2"/>
                  </a:solidFill>
                  <a:latin typeface="Open Sans Bold"/>
                </a:rPr>
                <a:t>&gt;</a:t>
              </a:r>
              <a:r>
                <a:rPr lang="en-US" sz="3200" spc="28">
                  <a:solidFill>
                    <a:srgbClr val="FFFFFF"/>
                  </a:solidFill>
                  <a:latin typeface="Open Sans Bold"/>
                </a:rPr>
                <a:t> Web Application</a:t>
              </a:r>
              <a:endParaRPr lang="en-US" sz="3200" spc="28">
                <a:solidFill>
                  <a:srgbClr val="FFFFFF"/>
                </a:solidFill>
                <a:latin typeface="Open Sans Bold"/>
              </a:endParaRPr>
            </a:p>
            <a:p>
              <a:pPr algn="l">
                <a:lnSpc>
                  <a:spcPts val="3840"/>
                </a:lnSpc>
              </a:pPr>
              <a:r>
                <a:rPr lang="en-US" sz="3200" spc="28">
                  <a:solidFill>
                    <a:srgbClr val="E8D3A2"/>
                  </a:solidFill>
                  <a:latin typeface="Open Sans Bold"/>
                </a:rPr>
                <a:t>&gt;</a:t>
              </a:r>
              <a:r>
                <a:rPr lang="en-US" sz="3200" spc="28">
                  <a:solidFill>
                    <a:srgbClr val="FFFFFF"/>
                  </a:solidFill>
                  <a:latin typeface="Open Sans Bold"/>
                </a:rPr>
                <a:t> Interactive Dashboard</a:t>
              </a:r>
              <a:endParaRPr lang="en-US" sz="3200" spc="28">
                <a:solidFill>
                  <a:srgbClr val="FFFFFF"/>
                </a:solidFill>
                <a:latin typeface="Open Sans Bold"/>
              </a:endParaRPr>
            </a:p>
            <a:p>
              <a:pPr algn="l">
                <a:lnSpc>
                  <a:spcPts val="3840"/>
                </a:lnSpc>
              </a:pPr>
              <a:r>
                <a:rPr lang="en-US" sz="3200" spc="28">
                  <a:solidFill>
                    <a:srgbClr val="E8D3A2"/>
                  </a:solidFill>
                  <a:latin typeface="Open Sans Bold"/>
                </a:rPr>
                <a:t>&gt;</a:t>
              </a:r>
              <a:r>
                <a:rPr lang="en-US" sz="3200" spc="28">
                  <a:solidFill>
                    <a:srgbClr val="FFFFFF"/>
                  </a:solidFill>
                  <a:latin typeface="Open Sans Bold"/>
                </a:rPr>
                <a:t> Recommendation Strategy</a:t>
              </a:r>
              <a:endParaRPr lang="en-US" sz="3200" spc="28">
                <a:solidFill>
                  <a:srgbClr val="FFFFFF"/>
                </a:solidFill>
                <a:latin typeface="Open Sans Bold"/>
              </a:endParaRPr>
            </a:p>
            <a:p>
              <a:pPr algn="l">
                <a:lnSpc>
                  <a:spcPts val="3840"/>
                </a:lnSpc>
              </a:pPr>
              <a:r>
                <a:rPr lang="en-US" sz="3200" spc="28">
                  <a:solidFill>
                    <a:srgbClr val="E8D3A2"/>
                  </a:solidFill>
                  <a:latin typeface="Open Sans Bold"/>
                </a:rPr>
                <a:t>&gt;</a:t>
              </a:r>
              <a:r>
                <a:rPr lang="en-US" sz="3200" spc="28">
                  <a:solidFill>
                    <a:srgbClr val="FFFFFF"/>
                  </a:solidFill>
                  <a:latin typeface="Open Sans Bold"/>
                </a:rPr>
                <a:t> Task Automation</a:t>
              </a:r>
              <a:endParaRPr lang="en-US" sz="3200" spc="28">
                <a:solidFill>
                  <a:srgbClr val="FFFFFF"/>
                </a:solidFill>
                <a:latin typeface="Open Sans Bold"/>
              </a:endParaRPr>
            </a:p>
            <a:p>
              <a:pPr algn="l">
                <a:lnSpc>
                  <a:spcPts val="3840"/>
                </a:lnSpc>
              </a:pPr>
              <a:r>
                <a:rPr lang="en-US" sz="3200" spc="28">
                  <a:solidFill>
                    <a:srgbClr val="E8D3A2"/>
                  </a:solidFill>
                  <a:latin typeface="Open Sans Bold"/>
                </a:rPr>
                <a:t>&gt;</a:t>
              </a:r>
              <a:r>
                <a:rPr lang="en-US" sz="3200" spc="28">
                  <a:solidFill>
                    <a:srgbClr val="FFFFFF"/>
                  </a:solidFill>
                  <a:latin typeface="Open Sans Bold"/>
                </a:rPr>
                <a:t> Email notifications</a:t>
              </a:r>
              <a:endParaRPr lang="en-US" sz="3200" spc="28">
                <a:solidFill>
                  <a:srgbClr val="FFFFFF"/>
                </a:solidFill>
                <a:latin typeface="Open Sans Bold"/>
              </a:endParaRPr>
            </a:p>
            <a:p>
              <a:pPr algn="l">
                <a:lnSpc>
                  <a:spcPts val="3840"/>
                </a:lnSpc>
              </a:pPr>
              <a:r>
                <a:rPr lang="en-US" sz="3200" spc="29">
                  <a:solidFill>
                    <a:srgbClr val="E8D3A2"/>
                  </a:solidFill>
                  <a:latin typeface="Open Sans Bold"/>
                </a:rPr>
                <a:t>&gt;</a:t>
              </a:r>
              <a:r>
                <a:rPr lang="en-US" sz="3200" spc="29">
                  <a:solidFill>
                    <a:srgbClr val="FFFFFF"/>
                  </a:solidFill>
                  <a:latin typeface="Open Sans Bold"/>
                </a:rPr>
                <a:t> AI Chat-bot</a:t>
              </a:r>
              <a:endParaRPr lang="en-US" sz="3200" spc="29">
                <a:solidFill>
                  <a:srgbClr val="FFFFFF"/>
                </a:solidFill>
                <a:latin typeface="Open Sans Bold"/>
              </a:endParaRPr>
            </a:p>
          </p:txBody>
        </p:sp>
        <p:sp>
          <p:nvSpPr>
            <p:cNvPr id="28" name="TextBox 28"/>
            <p:cNvSpPr txBox="1"/>
            <p:nvPr/>
          </p:nvSpPr>
          <p:spPr>
            <a:xfrm>
              <a:off x="54111" y="383707"/>
              <a:ext cx="5867416" cy="809625"/>
            </a:xfrm>
            <a:prstGeom prst="rect">
              <a:avLst/>
            </a:prstGeom>
          </p:spPr>
          <p:txBody>
            <a:bodyPr lIns="0" tIns="0" rIns="0" bIns="0" rtlCol="0" anchor="t">
              <a:spAutoFit/>
            </a:bodyPr>
            <a:lstStyle/>
            <a:p>
              <a:pPr algn="ctr">
                <a:lnSpc>
                  <a:spcPts val="4800"/>
                </a:lnSpc>
                <a:spcBef>
                  <a:spcPct val="0"/>
                </a:spcBef>
              </a:pPr>
              <a:r>
                <a:rPr lang="en-US" sz="4000">
                  <a:solidFill>
                    <a:srgbClr val="E8D3A2"/>
                  </a:solidFill>
                  <a:latin typeface="Arimo Bold" panose="020B0704020202020204"/>
                </a:rPr>
                <a:t>KEY FEATURES</a:t>
              </a:r>
              <a:endParaRPr lang="en-US" sz="4000">
                <a:solidFill>
                  <a:srgbClr val="E8D3A2"/>
                </a:solidFill>
                <a:latin typeface="Arimo Bold" panose="020B0704020202020204"/>
              </a:endParaRPr>
            </a:p>
          </p:txBody>
        </p:sp>
      </p:grpSp>
      <p:sp>
        <p:nvSpPr>
          <p:cNvPr id="29" name="TextBox 29"/>
          <p:cNvSpPr txBox="1"/>
          <p:nvPr/>
        </p:nvSpPr>
        <p:spPr>
          <a:xfrm>
            <a:off x="16936595" y="6291517"/>
            <a:ext cx="6870190" cy="3057525"/>
          </a:xfrm>
          <a:prstGeom prst="rect">
            <a:avLst/>
          </a:prstGeom>
        </p:spPr>
        <p:txBody>
          <a:bodyPr lIns="0" tIns="0" rIns="0" bIns="0" rtlCol="0" anchor="t">
            <a:spAutoFit/>
          </a:bodyPr>
          <a:lstStyle/>
          <a:p>
            <a:pPr algn="just">
              <a:lnSpc>
                <a:spcPts val="2400"/>
              </a:lnSpc>
            </a:pPr>
            <a:r>
              <a:rPr lang="en-US" sz="2000">
                <a:solidFill>
                  <a:srgbClr val="000000"/>
                </a:solidFill>
                <a:latin typeface="Open Sans"/>
              </a:rPr>
              <a:t>Our model is based on Artificial Neural Networks. We used an ensemble method, combining a Deep Feedforward Neural Network (DFFNN) and a Swish Recurrent Neural Network (RNN). </a:t>
            </a:r>
            <a:endParaRPr lang="en-US" sz="2000">
              <a:solidFill>
                <a:srgbClr val="000000"/>
              </a:solidFill>
              <a:latin typeface="Open Sans"/>
            </a:endParaRPr>
          </a:p>
          <a:p>
            <a:pPr algn="just">
              <a:lnSpc>
                <a:spcPts val="2400"/>
              </a:lnSpc>
            </a:pPr>
          </a:p>
          <a:p>
            <a:pPr algn="just">
              <a:lnSpc>
                <a:spcPts val="2400"/>
              </a:lnSpc>
            </a:pPr>
            <a:r>
              <a:rPr lang="en-US" sz="2000">
                <a:solidFill>
                  <a:srgbClr val="000000"/>
                </a:solidFill>
                <a:latin typeface="Open Sans"/>
              </a:rPr>
              <a:t>The DFFNN processes input data in a forward flow, while the Swish RNN, which is bi-directional, can handle time-series data, making it useful for analyzing patterns over time. </a:t>
            </a:r>
            <a:endParaRPr lang="en-US" sz="2000">
              <a:solidFill>
                <a:srgbClr val="000000"/>
              </a:solidFill>
              <a:latin typeface="Open Sans"/>
            </a:endParaRPr>
          </a:p>
          <a:p>
            <a:pPr algn="just">
              <a:lnSpc>
                <a:spcPts val="2400"/>
              </a:lnSpc>
            </a:pPr>
          </a:p>
        </p:txBody>
      </p:sp>
      <p:grpSp>
        <p:nvGrpSpPr>
          <p:cNvPr id="30" name="Group 30"/>
          <p:cNvGrpSpPr/>
          <p:nvPr/>
        </p:nvGrpSpPr>
        <p:grpSpPr>
          <a:xfrm rot="0">
            <a:off x="16972217" y="9347842"/>
            <a:ext cx="6798946" cy="582337"/>
            <a:chOff x="0" y="0"/>
            <a:chExt cx="9065261" cy="776449"/>
          </a:xfrm>
        </p:grpSpPr>
        <p:sp>
          <p:nvSpPr>
            <p:cNvPr id="31" name="Freeform 31"/>
            <p:cNvSpPr/>
            <p:nvPr/>
          </p:nvSpPr>
          <p:spPr>
            <a:xfrm>
              <a:off x="7567605" y="27621"/>
              <a:ext cx="1497656" cy="748828"/>
            </a:xfrm>
            <a:custGeom>
              <a:avLst/>
              <a:gdLst/>
              <a:ahLst/>
              <a:cxnLst/>
              <a:rect l="l" t="t" r="r" b="b"/>
              <a:pathLst>
                <a:path w="1497656" h="748828">
                  <a:moveTo>
                    <a:pt x="0" y="0"/>
                  </a:moveTo>
                  <a:lnTo>
                    <a:pt x="1497656" y="0"/>
                  </a:lnTo>
                  <a:lnTo>
                    <a:pt x="1497656" y="748828"/>
                  </a:lnTo>
                  <a:lnTo>
                    <a:pt x="0" y="748828"/>
                  </a:lnTo>
                  <a:lnTo>
                    <a:pt x="0" y="0"/>
                  </a:lnTo>
                  <a:close/>
                </a:path>
              </a:pathLst>
            </a:custGeom>
            <a:blipFill>
              <a:blip r:embed="rId8"/>
              <a:stretch>
                <a:fillRect/>
              </a:stretch>
            </a:blipFill>
          </p:spPr>
        </p:sp>
        <p:sp>
          <p:nvSpPr>
            <p:cNvPr id="32" name="Freeform 32"/>
            <p:cNvSpPr/>
            <p:nvPr/>
          </p:nvSpPr>
          <p:spPr>
            <a:xfrm>
              <a:off x="4414933" y="0"/>
              <a:ext cx="826620" cy="707174"/>
            </a:xfrm>
            <a:custGeom>
              <a:avLst/>
              <a:gdLst/>
              <a:ahLst/>
              <a:cxnLst/>
              <a:rect l="l" t="t" r="r" b="b"/>
              <a:pathLst>
                <a:path w="826620" h="707174">
                  <a:moveTo>
                    <a:pt x="0" y="0"/>
                  </a:moveTo>
                  <a:lnTo>
                    <a:pt x="826621" y="0"/>
                  </a:lnTo>
                  <a:lnTo>
                    <a:pt x="826621" y="707174"/>
                  </a:lnTo>
                  <a:lnTo>
                    <a:pt x="0" y="707174"/>
                  </a:lnTo>
                  <a:lnTo>
                    <a:pt x="0" y="0"/>
                  </a:lnTo>
                  <a:close/>
                </a:path>
              </a:pathLst>
            </a:custGeom>
            <a:blipFill>
              <a:blip r:embed="rId9"/>
              <a:stretch>
                <a:fillRect l="-28506" r="-23582"/>
              </a:stretch>
            </a:blipFill>
          </p:spPr>
        </p:sp>
        <p:sp>
          <p:nvSpPr>
            <p:cNvPr id="33" name="Freeform 33"/>
            <p:cNvSpPr/>
            <p:nvPr/>
          </p:nvSpPr>
          <p:spPr>
            <a:xfrm>
              <a:off x="6328808" y="44781"/>
              <a:ext cx="1154769" cy="609109"/>
            </a:xfrm>
            <a:custGeom>
              <a:avLst/>
              <a:gdLst/>
              <a:ahLst/>
              <a:cxnLst/>
              <a:rect l="l" t="t" r="r" b="b"/>
              <a:pathLst>
                <a:path w="1154769" h="609109">
                  <a:moveTo>
                    <a:pt x="0" y="0"/>
                  </a:moveTo>
                  <a:lnTo>
                    <a:pt x="1154769" y="0"/>
                  </a:lnTo>
                  <a:lnTo>
                    <a:pt x="1154769" y="609109"/>
                  </a:lnTo>
                  <a:lnTo>
                    <a:pt x="0" y="609109"/>
                  </a:lnTo>
                  <a:lnTo>
                    <a:pt x="0" y="0"/>
                  </a:lnTo>
                  <a:close/>
                </a:path>
              </a:pathLst>
            </a:custGeom>
            <a:blipFill>
              <a:blip r:embed="rId10"/>
              <a:stretch>
                <a:fillRect l="-25468" t="-26075" r="-24836" b="-22812"/>
              </a:stretch>
            </a:blipFill>
          </p:spPr>
        </p:sp>
        <p:sp>
          <p:nvSpPr>
            <p:cNvPr id="34" name="Freeform 34"/>
            <p:cNvSpPr/>
            <p:nvPr/>
          </p:nvSpPr>
          <p:spPr>
            <a:xfrm>
              <a:off x="2773148" y="217857"/>
              <a:ext cx="1400485" cy="342955"/>
            </a:xfrm>
            <a:custGeom>
              <a:avLst/>
              <a:gdLst/>
              <a:ahLst/>
              <a:cxnLst/>
              <a:rect l="l" t="t" r="r" b="b"/>
              <a:pathLst>
                <a:path w="1400485" h="342955">
                  <a:moveTo>
                    <a:pt x="0" y="0"/>
                  </a:moveTo>
                  <a:lnTo>
                    <a:pt x="1400485" y="0"/>
                  </a:lnTo>
                  <a:lnTo>
                    <a:pt x="1400485" y="342955"/>
                  </a:lnTo>
                  <a:lnTo>
                    <a:pt x="0" y="342955"/>
                  </a:lnTo>
                  <a:lnTo>
                    <a:pt x="0" y="0"/>
                  </a:lnTo>
                  <a:close/>
                </a:path>
              </a:pathLst>
            </a:custGeom>
            <a:blipFill>
              <a:blip r:embed="rId11"/>
              <a:stretch>
                <a:fillRect l="-11138" t="-37591" r="-10008" b="-47926"/>
              </a:stretch>
            </a:blipFill>
          </p:spPr>
        </p:sp>
        <p:sp>
          <p:nvSpPr>
            <p:cNvPr id="35" name="Freeform 35"/>
            <p:cNvSpPr/>
            <p:nvPr/>
          </p:nvSpPr>
          <p:spPr>
            <a:xfrm>
              <a:off x="1732284" y="54920"/>
              <a:ext cx="805400" cy="668830"/>
            </a:xfrm>
            <a:custGeom>
              <a:avLst/>
              <a:gdLst/>
              <a:ahLst/>
              <a:cxnLst/>
              <a:rect l="l" t="t" r="r" b="b"/>
              <a:pathLst>
                <a:path w="805400" h="668830">
                  <a:moveTo>
                    <a:pt x="0" y="0"/>
                  </a:moveTo>
                  <a:lnTo>
                    <a:pt x="805400" y="0"/>
                  </a:lnTo>
                  <a:lnTo>
                    <a:pt x="805400" y="668830"/>
                  </a:lnTo>
                  <a:lnTo>
                    <a:pt x="0" y="668830"/>
                  </a:lnTo>
                  <a:lnTo>
                    <a:pt x="0" y="0"/>
                  </a:lnTo>
                  <a:close/>
                </a:path>
              </a:pathLst>
            </a:custGeom>
            <a:blipFill>
              <a:blip r:embed="rId12"/>
              <a:stretch>
                <a:fillRect l="-5354" t="-12625" r="-4912" b="-14506"/>
              </a:stretch>
            </a:blipFill>
          </p:spPr>
        </p:sp>
        <p:sp>
          <p:nvSpPr>
            <p:cNvPr id="36" name="Freeform 36"/>
            <p:cNvSpPr/>
            <p:nvPr/>
          </p:nvSpPr>
          <p:spPr>
            <a:xfrm>
              <a:off x="0" y="102120"/>
              <a:ext cx="1486952" cy="574430"/>
            </a:xfrm>
            <a:custGeom>
              <a:avLst/>
              <a:gdLst/>
              <a:ahLst/>
              <a:cxnLst/>
              <a:rect l="l" t="t" r="r" b="b"/>
              <a:pathLst>
                <a:path w="1486952" h="574430">
                  <a:moveTo>
                    <a:pt x="0" y="0"/>
                  </a:moveTo>
                  <a:lnTo>
                    <a:pt x="1486952" y="0"/>
                  </a:lnTo>
                  <a:lnTo>
                    <a:pt x="1486952" y="574430"/>
                  </a:lnTo>
                  <a:lnTo>
                    <a:pt x="0" y="574430"/>
                  </a:lnTo>
                  <a:lnTo>
                    <a:pt x="0" y="0"/>
                  </a:lnTo>
                  <a:close/>
                </a:path>
              </a:pathLst>
            </a:custGeom>
            <a:blipFill>
              <a:blip r:embed="rId13"/>
              <a:stretch>
                <a:fillRect/>
              </a:stretch>
            </a:blipFill>
          </p:spPr>
        </p:sp>
        <p:sp>
          <p:nvSpPr>
            <p:cNvPr id="37" name="Freeform 37"/>
            <p:cNvSpPr/>
            <p:nvPr/>
          </p:nvSpPr>
          <p:spPr>
            <a:xfrm>
              <a:off x="5482854" y="102120"/>
              <a:ext cx="604654" cy="637901"/>
            </a:xfrm>
            <a:custGeom>
              <a:avLst/>
              <a:gdLst/>
              <a:ahLst/>
              <a:cxnLst/>
              <a:rect l="l" t="t" r="r" b="b"/>
              <a:pathLst>
                <a:path w="604654" h="637901">
                  <a:moveTo>
                    <a:pt x="0" y="0"/>
                  </a:moveTo>
                  <a:lnTo>
                    <a:pt x="604654" y="0"/>
                  </a:lnTo>
                  <a:lnTo>
                    <a:pt x="604654" y="637901"/>
                  </a:lnTo>
                  <a:lnTo>
                    <a:pt x="0" y="637901"/>
                  </a:lnTo>
                  <a:lnTo>
                    <a:pt x="0" y="0"/>
                  </a:lnTo>
                  <a:close/>
                </a:path>
              </a:pathLst>
            </a:custGeom>
            <a:blipFill>
              <a:blip r:embed="rId14"/>
              <a:stretch>
                <a:fillRect l="-2749" r="-2749"/>
              </a:stretch>
            </a:blipFill>
          </p:spPr>
        </p:sp>
      </p:grpSp>
      <p:sp>
        <p:nvSpPr>
          <p:cNvPr id="38" name="Freeform 38" descr="gold boundless bar"/>
          <p:cNvSpPr/>
          <p:nvPr/>
        </p:nvSpPr>
        <p:spPr>
          <a:xfrm>
            <a:off x="1202634" y="6084491"/>
            <a:ext cx="1399032" cy="112776"/>
          </a:xfrm>
          <a:custGeom>
            <a:avLst/>
            <a:gdLst/>
            <a:ahLst/>
            <a:cxnLst/>
            <a:rect l="l" t="t" r="r" b="b"/>
            <a:pathLst>
              <a:path w="1399032" h="112776">
                <a:moveTo>
                  <a:pt x="0" y="0"/>
                </a:moveTo>
                <a:lnTo>
                  <a:pt x="1399032" y="0"/>
                </a:lnTo>
                <a:lnTo>
                  <a:pt x="1399032" y="112776"/>
                </a:lnTo>
                <a:lnTo>
                  <a:pt x="0" y="112776"/>
                </a:lnTo>
                <a:lnTo>
                  <a:pt x="0" y="0"/>
                </a:lnTo>
                <a:close/>
              </a:path>
            </a:pathLst>
          </a:custGeom>
          <a:blipFill>
            <a:blip r:embed="rId1"/>
            <a:stretch>
              <a:fillRect/>
            </a:stretch>
          </a:blipFill>
        </p:spPr>
      </p:sp>
      <p:sp>
        <p:nvSpPr>
          <p:cNvPr id="39" name="Freeform 39"/>
          <p:cNvSpPr/>
          <p:nvPr/>
        </p:nvSpPr>
        <p:spPr>
          <a:xfrm>
            <a:off x="8626777" y="6217134"/>
            <a:ext cx="7757811" cy="3905955"/>
          </a:xfrm>
          <a:custGeom>
            <a:avLst/>
            <a:gdLst/>
            <a:ahLst/>
            <a:cxnLst/>
            <a:rect l="l" t="t" r="r" b="b"/>
            <a:pathLst>
              <a:path w="7757811" h="3905955">
                <a:moveTo>
                  <a:pt x="0" y="0"/>
                </a:moveTo>
                <a:lnTo>
                  <a:pt x="7757811" y="0"/>
                </a:lnTo>
                <a:lnTo>
                  <a:pt x="7757811" y="3905955"/>
                </a:lnTo>
                <a:lnTo>
                  <a:pt x="0" y="3905955"/>
                </a:lnTo>
                <a:lnTo>
                  <a:pt x="0" y="0"/>
                </a:lnTo>
                <a:close/>
              </a:path>
            </a:pathLst>
          </a:custGeom>
          <a:blipFill>
            <a:blip r:embed="rId15"/>
            <a:stretch>
              <a:fillRect t="-21932" r="-4359" b="-40362"/>
            </a:stretch>
          </a:blipFill>
        </p:spPr>
      </p:sp>
      <p:sp>
        <p:nvSpPr>
          <p:cNvPr id="40" name="TextBox 40"/>
          <p:cNvSpPr txBox="1"/>
          <p:nvPr/>
        </p:nvSpPr>
        <p:spPr>
          <a:xfrm>
            <a:off x="1162050" y="6460200"/>
            <a:ext cx="6882638" cy="7038975"/>
          </a:xfrm>
          <a:prstGeom prst="rect">
            <a:avLst/>
          </a:prstGeom>
        </p:spPr>
        <p:txBody>
          <a:bodyPr lIns="0" tIns="0" rIns="0" bIns="0" rtlCol="0" anchor="t">
            <a:spAutoFit/>
          </a:bodyPr>
          <a:lstStyle/>
          <a:p>
            <a:pPr algn="just">
              <a:lnSpc>
                <a:spcPts val="3120"/>
              </a:lnSpc>
            </a:pPr>
            <a:r>
              <a:rPr lang="en-US" sz="2600">
                <a:solidFill>
                  <a:srgbClr val="000000"/>
                </a:solidFill>
                <a:latin typeface="Open Sans"/>
              </a:rPr>
              <a:t>In the dynamic telecommunications industry, customer behaviour is increasingly becoming complex, and customer retention is a significant challenge. According to Bain &amp; Company, the average churn rate in the telco industry is about 1.9% per month, and could rise to 67% annually. </a:t>
            </a:r>
            <a:endParaRPr lang="en-US" sz="2600">
              <a:solidFill>
                <a:srgbClr val="000000"/>
              </a:solidFill>
              <a:latin typeface="Open Sans"/>
            </a:endParaRPr>
          </a:p>
          <a:p>
            <a:pPr algn="just">
              <a:lnSpc>
                <a:spcPts val="3120"/>
              </a:lnSpc>
            </a:pPr>
          </a:p>
          <a:p>
            <a:pPr algn="just">
              <a:lnSpc>
                <a:spcPts val="3120"/>
              </a:lnSpc>
            </a:pPr>
            <a:r>
              <a:rPr lang="en-US" sz="2600">
                <a:solidFill>
                  <a:srgbClr val="000000"/>
                </a:solidFill>
                <a:latin typeface="Open Sans"/>
              </a:rPr>
              <a:t>For this, we leverage the advancements in deep learning techniques to identify previously hidden variables and combinations that predict customer behaviours which we can analyse and come up with innovative solutions. Our project, motivated by the need to predict and mitigate customer churn, offers a comprehensive framework for churn prediction. </a:t>
            </a:r>
            <a:endParaRPr lang="en-US" sz="2600">
              <a:solidFill>
                <a:srgbClr val="000000"/>
              </a:solidFill>
              <a:latin typeface="Open Sans"/>
            </a:endParaRPr>
          </a:p>
        </p:txBody>
      </p:sp>
      <p:sp>
        <p:nvSpPr>
          <p:cNvPr id="41" name="TextBox 41" descr="Section Header and gold boundless bar"/>
          <p:cNvSpPr txBox="1"/>
          <p:nvPr/>
        </p:nvSpPr>
        <p:spPr>
          <a:xfrm>
            <a:off x="9017931" y="10913159"/>
            <a:ext cx="6789420" cy="635496"/>
          </a:xfrm>
          <a:prstGeom prst="rect">
            <a:avLst/>
          </a:prstGeom>
        </p:spPr>
        <p:txBody>
          <a:bodyPr lIns="0" tIns="0" rIns="0" bIns="0" rtlCol="0" anchor="t">
            <a:spAutoFit/>
          </a:bodyPr>
          <a:lstStyle/>
          <a:p>
            <a:pPr algn="l">
              <a:lnSpc>
                <a:spcPts val="4800"/>
              </a:lnSpc>
            </a:pPr>
            <a:r>
              <a:rPr lang="en-US" sz="4000">
                <a:solidFill>
                  <a:srgbClr val="0070C0"/>
                </a:solidFill>
                <a:latin typeface="Arimo Bold" panose="020B0704020202020204"/>
              </a:rPr>
              <a:t>RESEARCH CONCLUSIONS</a:t>
            </a:r>
            <a:endParaRPr lang="en-US" sz="4000">
              <a:solidFill>
                <a:srgbClr val="0070C0"/>
              </a:solidFill>
              <a:latin typeface="Arimo Bold" panose="020B0704020202020204"/>
            </a:endParaRPr>
          </a:p>
        </p:txBody>
      </p:sp>
      <p:sp>
        <p:nvSpPr>
          <p:cNvPr id="42" name="TextBox 42"/>
          <p:cNvSpPr txBox="1"/>
          <p:nvPr/>
        </p:nvSpPr>
        <p:spPr>
          <a:xfrm>
            <a:off x="9128442" y="12163575"/>
            <a:ext cx="6789421" cy="4133850"/>
          </a:xfrm>
          <a:prstGeom prst="rect">
            <a:avLst/>
          </a:prstGeom>
        </p:spPr>
        <p:txBody>
          <a:bodyPr lIns="0" tIns="0" rIns="0" bIns="0" rtlCol="0" anchor="t">
            <a:spAutoFit/>
          </a:bodyPr>
          <a:lstStyle/>
          <a:p>
            <a:pPr algn="just">
              <a:lnSpc>
                <a:spcPts val="2400"/>
              </a:lnSpc>
            </a:pPr>
            <a:r>
              <a:rPr lang="en-US" sz="2000">
                <a:solidFill>
                  <a:srgbClr val="000000"/>
                </a:solidFill>
                <a:latin typeface="Open Sans"/>
              </a:rPr>
              <a:t>Our research has successfully demonstrated the application of deep learning techniques in predicting customer churn in the telecommunications industry. </a:t>
            </a:r>
            <a:endParaRPr lang="en-US" sz="2000">
              <a:solidFill>
                <a:srgbClr val="000000"/>
              </a:solidFill>
              <a:latin typeface="Open Sans"/>
            </a:endParaRPr>
          </a:p>
          <a:p>
            <a:pPr algn="just">
              <a:lnSpc>
                <a:spcPts val="2400"/>
              </a:lnSpc>
            </a:pPr>
          </a:p>
          <a:p>
            <a:pPr algn="just">
              <a:lnSpc>
                <a:spcPts val="2400"/>
              </a:lnSpc>
            </a:pPr>
            <a:r>
              <a:rPr lang="en-US" sz="2000">
                <a:solidFill>
                  <a:srgbClr val="000000"/>
                </a:solidFill>
                <a:latin typeface="Open Sans"/>
              </a:rPr>
              <a:t>The proposed framework, which integrates a Deep Feedforward Neural Network (DFFNN) and a Swish Recurrent Neural Network (RNN), has shown promising results in accurately predicting churn and understanding complex customer behaviors. </a:t>
            </a:r>
            <a:endParaRPr lang="en-US" sz="2000">
              <a:solidFill>
                <a:srgbClr val="000000"/>
              </a:solidFill>
              <a:latin typeface="Open Sans"/>
            </a:endParaRPr>
          </a:p>
          <a:p>
            <a:pPr algn="just">
              <a:lnSpc>
                <a:spcPts val="2400"/>
              </a:lnSpc>
            </a:pPr>
          </a:p>
          <a:p>
            <a:pPr algn="just">
              <a:lnSpc>
                <a:spcPts val="2400"/>
              </a:lnSpc>
            </a:pPr>
            <a:r>
              <a:rPr lang="en-US" sz="2000">
                <a:solidFill>
                  <a:srgbClr val="000000"/>
                </a:solidFill>
                <a:latin typeface="Open Sans"/>
              </a:rPr>
              <a:t>This project underscores the potential of advanced analytics in addressing critical business challenges and enhancing decision-making processes in the telecommunications industry.</a:t>
            </a:r>
            <a:endParaRPr lang="en-US" sz="2000">
              <a:solidFill>
                <a:srgbClr val="000000"/>
              </a:solidFill>
              <a:latin typeface="Open Sans"/>
            </a:endParaRPr>
          </a:p>
        </p:txBody>
      </p:sp>
      <p:sp>
        <p:nvSpPr>
          <p:cNvPr id="43" name="TextBox 43" descr="Section Header placeholder"/>
          <p:cNvSpPr txBox="1"/>
          <p:nvPr/>
        </p:nvSpPr>
        <p:spPr>
          <a:xfrm>
            <a:off x="17007840" y="5388922"/>
            <a:ext cx="7335553" cy="609600"/>
          </a:xfrm>
          <a:prstGeom prst="rect">
            <a:avLst/>
          </a:prstGeom>
        </p:spPr>
        <p:txBody>
          <a:bodyPr lIns="0" tIns="0" rIns="0" bIns="0" rtlCol="0" anchor="t">
            <a:spAutoFit/>
          </a:bodyPr>
          <a:lstStyle/>
          <a:p>
            <a:pPr algn="l">
              <a:lnSpc>
                <a:spcPts val="4680"/>
              </a:lnSpc>
            </a:pPr>
            <a:r>
              <a:rPr lang="en-US" sz="3900">
                <a:solidFill>
                  <a:srgbClr val="0070C0"/>
                </a:solidFill>
                <a:latin typeface="Arimo Bold" panose="020B0704020202020204"/>
              </a:rPr>
              <a:t>METHODOLOGY AND TOOLS</a:t>
            </a:r>
            <a:endParaRPr lang="en-US" sz="3900">
              <a:solidFill>
                <a:srgbClr val="0070C0"/>
              </a:solidFill>
              <a:latin typeface="Arimo Bold" panose="020B0704020202020204"/>
            </a:endParaRPr>
          </a:p>
        </p:txBody>
      </p:sp>
      <p:sp>
        <p:nvSpPr>
          <p:cNvPr id="44" name="TextBox 44" descr="Section Header "/>
          <p:cNvSpPr txBox="1"/>
          <p:nvPr/>
        </p:nvSpPr>
        <p:spPr>
          <a:xfrm>
            <a:off x="24674118" y="10411084"/>
            <a:ext cx="6789420" cy="635496"/>
          </a:xfrm>
          <a:prstGeom prst="rect">
            <a:avLst/>
          </a:prstGeom>
        </p:spPr>
        <p:txBody>
          <a:bodyPr lIns="0" tIns="0" rIns="0" bIns="0" rtlCol="0" anchor="t">
            <a:spAutoFit/>
          </a:bodyPr>
          <a:lstStyle/>
          <a:p>
            <a:pPr algn="l">
              <a:lnSpc>
                <a:spcPts val="4800"/>
              </a:lnSpc>
            </a:pPr>
            <a:r>
              <a:rPr lang="en-US" sz="4000">
                <a:solidFill>
                  <a:srgbClr val="0070C0"/>
                </a:solidFill>
                <a:latin typeface="Arimo Bold" panose="020B0704020202020204"/>
              </a:rPr>
              <a:t>SUMMARY / COMMENTS</a:t>
            </a:r>
            <a:endParaRPr lang="en-US" sz="4000">
              <a:solidFill>
                <a:srgbClr val="0070C0"/>
              </a:solidFill>
              <a:latin typeface="Arimo Bold" panose="020B0704020202020204"/>
            </a:endParaRPr>
          </a:p>
        </p:txBody>
      </p:sp>
      <p:sp>
        <p:nvSpPr>
          <p:cNvPr id="45" name="TextBox 45"/>
          <p:cNvSpPr txBox="1"/>
          <p:nvPr/>
        </p:nvSpPr>
        <p:spPr>
          <a:xfrm>
            <a:off x="24604969" y="11630445"/>
            <a:ext cx="7571975" cy="5314950"/>
          </a:xfrm>
          <a:prstGeom prst="rect">
            <a:avLst/>
          </a:prstGeom>
        </p:spPr>
        <p:txBody>
          <a:bodyPr lIns="0" tIns="0" rIns="0" bIns="0" rtlCol="0" anchor="t">
            <a:spAutoFit/>
          </a:bodyPr>
          <a:lstStyle/>
          <a:p>
            <a:pPr algn="just">
              <a:lnSpc>
                <a:spcPts val="2400"/>
              </a:lnSpc>
            </a:pPr>
            <a:r>
              <a:rPr lang="en-US" sz="2000">
                <a:solidFill>
                  <a:srgbClr val="000000"/>
                </a:solidFill>
                <a:latin typeface="Open Sans"/>
              </a:rPr>
              <a:t>Our product </a:t>
            </a:r>
            <a:r>
              <a:rPr lang="en-US" sz="2000">
                <a:solidFill>
                  <a:srgbClr val="000000"/>
                </a:solidFill>
                <a:latin typeface="Open Sans"/>
              </a:rPr>
              <a:t>has shown promising results in accurately predicting churn and understanding</a:t>
            </a:r>
            <a:r>
              <a:rPr lang="en-US" sz="2000">
                <a:solidFill>
                  <a:srgbClr val="000000"/>
                </a:solidFill>
                <a:latin typeface="Open Sans"/>
              </a:rPr>
              <a:t> </a:t>
            </a:r>
            <a:r>
              <a:rPr lang="en-US" sz="2000">
                <a:solidFill>
                  <a:srgbClr val="000000"/>
                </a:solidFill>
                <a:latin typeface="Open Sans"/>
              </a:rPr>
              <a:t>complex customer behaviours. This project highlights the potential of advanced analytics in addressing critical business challenges and enhancing</a:t>
            </a:r>
            <a:r>
              <a:rPr lang="en-US" sz="2000">
                <a:solidFill>
                  <a:srgbClr val="000000"/>
                </a:solidFill>
                <a:latin typeface="Open Sans"/>
              </a:rPr>
              <a:t> </a:t>
            </a:r>
            <a:r>
              <a:rPr lang="en-US" sz="2000">
                <a:solidFill>
                  <a:srgbClr val="000000"/>
                </a:solidFill>
                <a:latin typeface="Open Sans"/>
              </a:rPr>
              <a:t>decision-making processes in the telecommunications industry. </a:t>
            </a:r>
            <a:endParaRPr lang="en-US" sz="2000">
              <a:solidFill>
                <a:srgbClr val="000000"/>
              </a:solidFill>
              <a:latin typeface="Open Sans"/>
            </a:endParaRPr>
          </a:p>
          <a:p>
            <a:pPr algn="just">
              <a:lnSpc>
                <a:spcPts val="2400"/>
              </a:lnSpc>
            </a:pPr>
          </a:p>
          <a:p>
            <a:pPr algn="just">
              <a:lnSpc>
                <a:spcPts val="2400"/>
              </a:lnSpc>
            </a:pPr>
            <a:r>
              <a:rPr lang="en-US" sz="2000">
                <a:solidFill>
                  <a:srgbClr val="000000"/>
                </a:solidFill>
                <a:latin typeface="Open Sans"/>
              </a:rPr>
              <a:t>Our work has taken a significant step towards fully understanding and predicting customer behaviour, and there is potential for further research and development in this direction. Future work could adapt the model and apply it to other industries facing similar challenges with customer retention. Finally, as data privacy and security become increasingly important, future work could also focus on ensuring that customer data is used and stored responsibly while maintaining the effectiveness of the model. </a:t>
            </a:r>
            <a:endParaRPr lang="en-US" sz="2000">
              <a:solidFill>
                <a:srgbClr val="000000"/>
              </a:solidFill>
              <a:latin typeface="Open Sans"/>
            </a:endParaRPr>
          </a:p>
          <a:p>
            <a:pPr algn="just">
              <a:lnSpc>
                <a:spcPts val="2400"/>
              </a:lnSpc>
            </a:pPr>
          </a:p>
          <a:p>
            <a:pPr algn="just">
              <a:lnSpc>
                <a:spcPts val="2400"/>
              </a:lnSpc>
            </a:pPr>
          </a:p>
        </p:txBody>
      </p:sp>
      <p:sp>
        <p:nvSpPr>
          <p:cNvPr id="46" name="TextBox 46" descr="Section Header "/>
          <p:cNvSpPr txBox="1"/>
          <p:nvPr/>
        </p:nvSpPr>
        <p:spPr>
          <a:xfrm>
            <a:off x="16934688" y="14534584"/>
            <a:ext cx="6789420" cy="635496"/>
          </a:xfrm>
          <a:prstGeom prst="rect">
            <a:avLst/>
          </a:prstGeom>
        </p:spPr>
        <p:txBody>
          <a:bodyPr lIns="0" tIns="0" rIns="0" bIns="0" rtlCol="0" anchor="t">
            <a:spAutoFit/>
          </a:bodyPr>
          <a:lstStyle/>
          <a:p>
            <a:pPr algn="l">
              <a:lnSpc>
                <a:spcPts val="4800"/>
              </a:lnSpc>
            </a:pPr>
            <a:r>
              <a:rPr lang="en-US" sz="4000">
                <a:solidFill>
                  <a:srgbClr val="0070C0"/>
                </a:solidFill>
                <a:latin typeface="Arimo Bold" panose="020B0704020202020204"/>
              </a:rPr>
              <a:t>DEVELOPMENT</a:t>
            </a:r>
            <a:endParaRPr lang="en-US" sz="4000">
              <a:solidFill>
                <a:srgbClr val="0070C0"/>
              </a:solidFill>
              <a:latin typeface="Arimo Bold" panose="020B0704020202020204"/>
            </a:endParaRPr>
          </a:p>
        </p:txBody>
      </p:sp>
      <p:sp>
        <p:nvSpPr>
          <p:cNvPr id="47" name="TextBox 47"/>
          <p:cNvSpPr txBox="1"/>
          <p:nvPr/>
        </p:nvSpPr>
        <p:spPr>
          <a:xfrm>
            <a:off x="16607718" y="15439853"/>
            <a:ext cx="7517117" cy="3248025"/>
          </a:xfrm>
          <a:prstGeom prst="rect">
            <a:avLst/>
          </a:prstGeom>
        </p:spPr>
        <p:txBody>
          <a:bodyPr lIns="0" tIns="0" rIns="0" bIns="0" rtlCol="0" anchor="t">
            <a:spAutoFit/>
          </a:bodyPr>
          <a:lstStyle/>
          <a:p>
            <a:pPr algn="just">
              <a:lnSpc>
                <a:spcPts val="2400"/>
              </a:lnSpc>
            </a:pPr>
            <a:r>
              <a:rPr lang="en-US" sz="2000">
                <a:solidFill>
                  <a:srgbClr val="000000"/>
                </a:solidFill>
                <a:latin typeface="Open Sans"/>
              </a:rPr>
              <a:t>We introduced three supplementary stages: Data preprocessing, Feature selection, and product development. </a:t>
            </a:r>
            <a:endParaRPr lang="en-US" sz="2000">
              <a:solidFill>
                <a:srgbClr val="000000"/>
              </a:solidFill>
              <a:latin typeface="Open Sans"/>
            </a:endParaRPr>
          </a:p>
          <a:p>
            <a:pPr algn="just">
              <a:lnSpc>
                <a:spcPts val="2400"/>
              </a:lnSpc>
            </a:pPr>
          </a:p>
          <a:p>
            <a:pPr algn="just">
              <a:lnSpc>
                <a:spcPts val="2400"/>
              </a:lnSpc>
            </a:pPr>
            <a:r>
              <a:rPr lang="en-US" sz="2000">
                <a:solidFill>
                  <a:srgbClr val="000000"/>
                </a:solidFill>
                <a:latin typeface="Open Sans"/>
              </a:rPr>
              <a:t>The Data preprocessing and Feature selection components serve as extensions to the Exploratory Data Analysis (EDA) step, refining the input for the Deep Learning (DL) model. </a:t>
            </a:r>
            <a:endParaRPr lang="en-US" sz="2000">
              <a:solidFill>
                <a:srgbClr val="000000"/>
              </a:solidFill>
              <a:latin typeface="Open Sans"/>
            </a:endParaRPr>
          </a:p>
          <a:p>
            <a:pPr algn="just">
              <a:lnSpc>
                <a:spcPts val="2400"/>
              </a:lnSpc>
            </a:pPr>
          </a:p>
          <a:p>
            <a:pPr marL="241300" lvl="1" indent="-120650" algn="just">
              <a:lnSpc>
                <a:spcPts val="2400"/>
              </a:lnSpc>
            </a:pPr>
            <a:r>
              <a:rPr lang="en-US" sz="2000">
                <a:solidFill>
                  <a:srgbClr val="000000"/>
                </a:solidFill>
                <a:latin typeface="Open Sans"/>
              </a:rPr>
              <a:t>Following the identification of the optimal model, we started the development of a Minimum Viable Product to cater to the designated user base. The revised methodology is visually depicted in the figure below.</a:t>
            </a:r>
            <a:endParaRPr lang="en-US" sz="2000">
              <a:solidFill>
                <a:srgbClr val="000000"/>
              </a:solidFill>
              <a:latin typeface="Open Sans"/>
            </a:endParaRPr>
          </a:p>
        </p:txBody>
      </p:sp>
      <p:sp>
        <p:nvSpPr>
          <p:cNvPr id="48" name="TextBox 48"/>
          <p:cNvSpPr txBox="1"/>
          <p:nvPr/>
        </p:nvSpPr>
        <p:spPr>
          <a:xfrm>
            <a:off x="24878380" y="20506747"/>
            <a:ext cx="6789421" cy="257175"/>
          </a:xfrm>
          <a:prstGeom prst="rect">
            <a:avLst/>
          </a:prstGeom>
        </p:spPr>
        <p:txBody>
          <a:bodyPr lIns="0" tIns="0" rIns="0" bIns="0" rtlCol="0" anchor="t">
            <a:spAutoFit/>
          </a:bodyPr>
          <a:lstStyle/>
          <a:p>
            <a:pPr algn="l">
              <a:lnSpc>
                <a:spcPts val="2160"/>
              </a:lnSpc>
            </a:pPr>
            <a:r>
              <a:rPr lang="en-US" sz="1800">
                <a:solidFill>
                  <a:srgbClr val="0070C0"/>
                </a:solidFill>
                <a:latin typeface="Open Sans Bold"/>
              </a:rPr>
              <a:t>DeepTHOTS WebApp Screenshots</a:t>
            </a:r>
            <a:endParaRPr lang="en-US" sz="1800">
              <a:solidFill>
                <a:srgbClr val="0070C0"/>
              </a:solidFill>
              <a:latin typeface="Open Sans Bold"/>
            </a:endParaRPr>
          </a:p>
        </p:txBody>
      </p:sp>
      <p:sp>
        <p:nvSpPr>
          <p:cNvPr id="49" name="TextBox 49"/>
          <p:cNvSpPr txBox="1"/>
          <p:nvPr/>
        </p:nvSpPr>
        <p:spPr>
          <a:xfrm>
            <a:off x="8527954" y="5521754"/>
            <a:ext cx="8051189" cy="461645"/>
          </a:xfrm>
          <a:prstGeom prst="rect">
            <a:avLst/>
          </a:prstGeom>
        </p:spPr>
        <p:txBody>
          <a:bodyPr lIns="0" tIns="0" rIns="0" bIns="0" rtlCol="0" anchor="t">
            <a:spAutoFit/>
          </a:bodyPr>
          <a:lstStyle/>
          <a:p>
            <a:pPr algn="ctr">
              <a:lnSpc>
                <a:spcPts val="3600"/>
              </a:lnSpc>
            </a:pPr>
            <a:r>
              <a:rPr lang="en-US" sz="3000">
                <a:solidFill>
                  <a:srgbClr val="0070C0"/>
                </a:solidFill>
                <a:latin typeface="Arimo Bold" panose="020B0704020202020204"/>
              </a:rPr>
              <a:t>CHURN IN EUROPE - 7% TO 23% </a:t>
            </a:r>
            <a:r>
              <a:rPr lang="en-GB" altLang="en-US" sz="3000">
                <a:solidFill>
                  <a:srgbClr val="0070C0"/>
                </a:solidFill>
                <a:latin typeface="Arimo Bold" panose="020B0704020202020204"/>
              </a:rPr>
              <a:t>(2022)</a:t>
            </a:r>
            <a:endParaRPr lang="en-GB" altLang="en-US" sz="3000">
              <a:solidFill>
                <a:srgbClr val="0070C0"/>
              </a:solidFill>
              <a:latin typeface="Arimo Bold" panose="020B0704020202020204"/>
            </a:endParaRPr>
          </a:p>
        </p:txBody>
      </p:sp>
      <p:sp>
        <p:nvSpPr>
          <p:cNvPr id="50" name="TextBox 50"/>
          <p:cNvSpPr txBox="1"/>
          <p:nvPr/>
        </p:nvSpPr>
        <p:spPr>
          <a:xfrm>
            <a:off x="24985980" y="5226479"/>
            <a:ext cx="6789420" cy="609600"/>
          </a:xfrm>
          <a:prstGeom prst="rect">
            <a:avLst/>
          </a:prstGeom>
        </p:spPr>
        <p:txBody>
          <a:bodyPr lIns="0" tIns="0" rIns="0" bIns="0" rtlCol="0" anchor="t">
            <a:spAutoFit/>
          </a:bodyPr>
          <a:lstStyle/>
          <a:p>
            <a:pPr algn="r">
              <a:lnSpc>
                <a:spcPts val="4680"/>
              </a:lnSpc>
            </a:pPr>
            <a:r>
              <a:rPr lang="en-US" sz="3900">
                <a:solidFill>
                  <a:srgbClr val="0070C0"/>
                </a:solidFill>
                <a:latin typeface="Arimo Bold" panose="020B0704020202020204"/>
              </a:rPr>
              <a:t>SYSTEM ARCHITECTURE</a:t>
            </a:r>
            <a:endParaRPr lang="en-US" sz="3900">
              <a:solidFill>
                <a:srgbClr val="0070C0"/>
              </a:solidFill>
              <a:latin typeface="Arimo Bold" panose="020B0704020202020204"/>
            </a:endParaRPr>
          </a:p>
        </p:txBody>
      </p:sp>
      <p:sp>
        <p:nvSpPr>
          <p:cNvPr id="51" name="TextBox 51"/>
          <p:cNvSpPr txBox="1"/>
          <p:nvPr/>
        </p:nvSpPr>
        <p:spPr>
          <a:xfrm>
            <a:off x="25046940" y="21064188"/>
            <a:ext cx="6789421" cy="209550"/>
          </a:xfrm>
          <a:prstGeom prst="rect">
            <a:avLst/>
          </a:prstGeom>
        </p:spPr>
        <p:txBody>
          <a:bodyPr lIns="0" tIns="0" rIns="0" bIns="0" rtlCol="0" anchor="t">
            <a:spAutoFit/>
          </a:bodyPr>
          <a:lstStyle/>
          <a:p>
            <a:pPr algn="r">
              <a:lnSpc>
                <a:spcPts val="1680"/>
              </a:lnSpc>
            </a:pPr>
            <a:r>
              <a:rPr lang="en-US" sz="1400">
                <a:solidFill>
                  <a:srgbClr val="000000"/>
                </a:solidFill>
                <a:latin typeface="Open Sans Bold"/>
              </a:rPr>
              <a:t>Fall</a:t>
            </a:r>
            <a:r>
              <a:rPr lang="en-US" sz="1400">
                <a:solidFill>
                  <a:srgbClr val="000000"/>
                </a:solidFill>
                <a:latin typeface="Open Sans Bold"/>
              </a:rPr>
              <a:t>, January 2024</a:t>
            </a:r>
            <a:endParaRPr lang="en-US" sz="1400">
              <a:solidFill>
                <a:srgbClr val="000000"/>
              </a:solidFill>
              <a:latin typeface="Open Sans Bold"/>
            </a:endParaRPr>
          </a:p>
        </p:txBody>
      </p:sp>
      <p:sp>
        <p:nvSpPr>
          <p:cNvPr id="52" name="TextBox 52"/>
          <p:cNvSpPr txBox="1"/>
          <p:nvPr/>
        </p:nvSpPr>
        <p:spPr>
          <a:xfrm>
            <a:off x="4603369" y="3912029"/>
            <a:ext cx="13798042" cy="457200"/>
          </a:xfrm>
          <a:prstGeom prst="rect">
            <a:avLst/>
          </a:prstGeom>
        </p:spPr>
        <p:txBody>
          <a:bodyPr lIns="0" tIns="0" rIns="0" bIns="0" rtlCol="0" anchor="t">
            <a:spAutoFit/>
          </a:bodyPr>
          <a:lstStyle/>
          <a:p>
            <a:pPr algn="l">
              <a:lnSpc>
                <a:spcPts val="3600"/>
              </a:lnSpc>
            </a:pPr>
            <a:r>
              <a:rPr lang="en-US" sz="3000">
                <a:solidFill>
                  <a:srgbClr val="FFFFFF"/>
                </a:solidFill>
                <a:latin typeface="Open Sans"/>
              </a:rPr>
              <a:t>Duong Khanh Tran  </a:t>
            </a:r>
            <a:r>
              <a:rPr lang="en-US" sz="3000">
                <a:solidFill>
                  <a:srgbClr val="E8D3A2"/>
                </a:solidFill>
                <a:latin typeface="Open Sans"/>
              </a:rPr>
              <a:t>I</a:t>
            </a:r>
            <a:r>
              <a:rPr lang="en-US" sz="3000">
                <a:solidFill>
                  <a:srgbClr val="FFFFFF"/>
                </a:solidFill>
                <a:latin typeface="Open Sans"/>
              </a:rPr>
              <a:t>  Shashank Vaidya  </a:t>
            </a:r>
            <a:r>
              <a:rPr lang="en-US" sz="3000">
                <a:solidFill>
                  <a:srgbClr val="E8D3A2"/>
                </a:solidFill>
                <a:latin typeface="Open Sans"/>
              </a:rPr>
              <a:t>I</a:t>
            </a:r>
            <a:r>
              <a:rPr lang="en-US" sz="3000">
                <a:solidFill>
                  <a:srgbClr val="FFFFFF"/>
                </a:solidFill>
                <a:latin typeface="Open Sans"/>
              </a:rPr>
              <a:t>  Johnfredrick Ebikemefa Owotorufa</a:t>
            </a:r>
            <a:endParaRPr lang="en-US" sz="3000">
              <a:solidFill>
                <a:srgbClr val="FFFFFF"/>
              </a:solidFill>
              <a:latin typeface="Open Sans"/>
            </a:endParaRPr>
          </a:p>
        </p:txBody>
      </p:sp>
      <p:sp>
        <p:nvSpPr>
          <p:cNvPr id="53" name="TextBox 53"/>
          <p:cNvSpPr txBox="1"/>
          <p:nvPr/>
        </p:nvSpPr>
        <p:spPr>
          <a:xfrm>
            <a:off x="20127127" y="3864404"/>
            <a:ext cx="5756109" cy="457200"/>
          </a:xfrm>
          <a:prstGeom prst="rect">
            <a:avLst/>
          </a:prstGeom>
        </p:spPr>
        <p:txBody>
          <a:bodyPr lIns="0" tIns="0" rIns="0" bIns="0" rtlCol="0" anchor="t">
            <a:spAutoFit/>
          </a:bodyPr>
          <a:lstStyle/>
          <a:p>
            <a:pPr algn="l">
              <a:lnSpc>
                <a:spcPts val="3600"/>
              </a:lnSpc>
            </a:pPr>
            <a:r>
              <a:rPr lang="en-US" sz="3000">
                <a:solidFill>
                  <a:srgbClr val="FFFFFF"/>
                </a:solidFill>
                <a:latin typeface="Open Sans Bold"/>
              </a:rPr>
              <a:t>Data Science &amp; Analytics, 2023</a:t>
            </a:r>
            <a:endParaRPr lang="en-US" sz="3000">
              <a:solidFill>
                <a:srgbClr val="FFFFFF"/>
              </a:solidFill>
              <a:latin typeface="Open Sans Bold"/>
            </a:endParaRPr>
          </a:p>
        </p:txBody>
      </p:sp>
      <p:sp>
        <p:nvSpPr>
          <p:cNvPr id="54" name="TextBox 54"/>
          <p:cNvSpPr txBox="1"/>
          <p:nvPr/>
        </p:nvSpPr>
        <p:spPr>
          <a:xfrm>
            <a:off x="1202690" y="5379085"/>
            <a:ext cx="8220710" cy="586105"/>
          </a:xfrm>
          <a:prstGeom prst="rect">
            <a:avLst/>
          </a:prstGeom>
        </p:spPr>
        <p:txBody>
          <a:bodyPr lIns="0" tIns="0" rIns="0" bIns="0" rtlCol="0" anchor="t">
            <a:noAutofit/>
          </a:bodyPr>
          <a:lstStyle/>
          <a:p>
            <a:pPr algn="l">
              <a:lnSpc>
                <a:spcPts val="4800"/>
              </a:lnSpc>
              <a:spcBef>
                <a:spcPct val="0"/>
              </a:spcBef>
            </a:pPr>
            <a:r>
              <a:rPr lang="en-US" sz="4000">
                <a:solidFill>
                  <a:srgbClr val="0070C0"/>
                </a:solidFill>
                <a:latin typeface="Arimo Bold" panose="020B0704020202020204"/>
              </a:rPr>
              <a:t>PROJECT DESCRIPTION</a:t>
            </a:r>
            <a:endParaRPr lang="en-US" sz="4000">
              <a:solidFill>
                <a:srgbClr val="0070C0"/>
              </a:solidFill>
              <a:latin typeface="Arimo Bold" panose="020B0704020202020204"/>
            </a:endParaRPr>
          </a:p>
        </p:txBody>
      </p:sp>
      <p:sp>
        <p:nvSpPr>
          <p:cNvPr id="55" name="TextBox 55"/>
          <p:cNvSpPr txBox="1"/>
          <p:nvPr/>
        </p:nvSpPr>
        <p:spPr>
          <a:xfrm>
            <a:off x="10682605" y="10118090"/>
            <a:ext cx="3115310" cy="215265"/>
          </a:xfrm>
          <a:prstGeom prst="rect">
            <a:avLst/>
          </a:prstGeom>
        </p:spPr>
        <p:txBody>
          <a:bodyPr lIns="0" tIns="0" rIns="0" bIns="0" rtlCol="0" anchor="t">
            <a:noAutofit/>
          </a:bodyPr>
          <a:lstStyle/>
          <a:p>
            <a:pPr algn="ctr">
              <a:lnSpc>
                <a:spcPts val="2520"/>
              </a:lnSpc>
            </a:pPr>
            <a:r>
              <a:rPr lang="en-US" sz="1800" u="sng">
                <a:solidFill>
                  <a:srgbClr val="000000"/>
                </a:solidFill>
                <a:latin typeface="Trocchi" panose="00000500000000000000"/>
                <a:hlinkClick r:id="rId16" tooltip="https://www2.deloitte.com/us/en/insights/industry/technology/technology-media-and-telecom-predictions/2022/streaming-video-churn-svod.html"/>
              </a:rPr>
              <a:t>Deloitte.com/insights</a:t>
            </a:r>
            <a:endParaRPr lang="en-US" sz="1800" u="sng">
              <a:solidFill>
                <a:srgbClr val="000000"/>
              </a:solidFill>
              <a:latin typeface="Trocchi" panose="00000500000000000000"/>
              <a:hlinkClick r:id="rId16" tooltip="https://www2.deloitte.com/us/en/insights/industry/technology/technology-media-and-telecom-predictions/2022/streaming-video-churn-svod.htm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3357</Words>
  <Application>WPS Presentation</Application>
  <PresentationFormat>On-screen Show (4:3)</PresentationFormat>
  <Paragraphs>65</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Arimo Bold</vt:lpstr>
      <vt:lpstr>Open Sans Bold</vt:lpstr>
      <vt:lpstr>Open Sans</vt:lpstr>
      <vt:lpstr>Trocchi</vt:lpstr>
      <vt:lpstr>Calibri</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 Poster - Team 4 - Telco Customers Churn Prediction</dc:title>
  <dc:creator/>
  <cp:lastModifiedBy>Johnfredrick Owotorufa</cp:lastModifiedBy>
  <cp:revision>2</cp:revision>
  <dcterms:created xsi:type="dcterms:W3CDTF">2006-08-16T00:00:00Z</dcterms:created>
  <dcterms:modified xsi:type="dcterms:W3CDTF">2024-02-02T19:43:45Z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3A54462936F749B5A253A9A209B745D6_12</vt:lpwstr>
  </property>
  <property fmtid="{D5CDD505-2E9C-101B-9397-08002B2CF9AE}" pid="3" name="KSOProductBuildVer">
    <vt:lpwstr>1033-12.2.0.13215</vt:lpwstr>
  </property>
</Properties>
</file>