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9090756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9090756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9090756a_1_2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9090756a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c71acc30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c71acc30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c76b15f6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c76b15f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c76b15f6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c76b15f6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c76b15f6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c76b15f6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c76b15f6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c76b15f6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c76b15f6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c76b15f6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c76b15f6d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4c76b15f6d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c76b15f6d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c76b15f6d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c71acc30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c71acc30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9090756a_1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9090756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c71acc30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c71acc30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c71acc30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c71acc30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91e1f3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91e1f3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c71acc30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c71acc30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91e1f37e_1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91e1f37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3"/>
          <p:cNvPicPr preferRelativeResize="0"/>
          <p:nvPr/>
        </p:nvPicPr>
        <p:blipFill rotWithShape="1">
          <a:blip r:embed="rId3">
            <a:alphaModFix/>
          </a:blip>
          <a:srcRect b="0" l="0" r="0" t="0"/>
          <a:stretch/>
        </p:blipFill>
        <p:spPr>
          <a:xfrm>
            <a:off x="150" y="0"/>
            <a:ext cx="9144005" cy="5143500"/>
          </a:xfrm>
          <a:prstGeom prst="rect">
            <a:avLst/>
          </a:prstGeom>
          <a:noFill/>
          <a:ln>
            <a:noFill/>
          </a:ln>
        </p:spPr>
      </p:pic>
      <p:sp>
        <p:nvSpPr>
          <p:cNvPr id="68" name="Google Shape;68;p13"/>
          <p:cNvSpPr txBox="1"/>
          <p:nvPr/>
        </p:nvSpPr>
        <p:spPr>
          <a:xfrm>
            <a:off x="1266450" y="3365650"/>
            <a:ext cx="37011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9900FF"/>
                </a:solidFill>
                <a:latin typeface="Roboto"/>
                <a:ea typeface="Roboto"/>
                <a:cs typeface="Roboto"/>
                <a:sym typeface="Roboto"/>
              </a:rPr>
              <a:t>Functions &amp; Modules</a:t>
            </a:r>
            <a:endParaRPr sz="2500">
              <a:solidFill>
                <a:srgbClr val="9900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1AEF8"/>
            </a:gs>
            <a:gs pos="100000">
              <a:srgbClr val="1663DF"/>
            </a:gs>
          </a:gsLst>
          <a:path path="circle">
            <a:fillToRect b="50%" l="50%" r="50%" t="50%"/>
          </a:path>
          <a:tileRect/>
        </a:gradFill>
      </p:bgPr>
    </p:bg>
    <p:spTree>
      <p:nvGrpSpPr>
        <p:cNvPr id="128" name="Shape 128"/>
        <p:cNvGrpSpPr/>
        <p:nvPr/>
      </p:nvGrpSpPr>
      <p:grpSpPr>
        <a:xfrm>
          <a:off x="0" y="0"/>
          <a:ext cx="0" cy="0"/>
          <a:chOff x="0" y="0"/>
          <a:chExt cx="0" cy="0"/>
        </a:xfrm>
      </p:grpSpPr>
      <p:sp>
        <p:nvSpPr>
          <p:cNvPr id="129" name="Google Shape;129;p22"/>
          <p:cNvSpPr txBox="1"/>
          <p:nvPr>
            <p:ph type="title"/>
          </p:nvPr>
        </p:nvSpPr>
        <p:spPr>
          <a:xfrm>
            <a:off x="473400" y="306775"/>
            <a:ext cx="8222100" cy="119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Modules</a:t>
            </a:r>
            <a:r>
              <a:rPr lang="en" sz="1400"/>
              <a:t> </a:t>
            </a:r>
            <a:r>
              <a:rPr i="1" lang="en" sz="1400"/>
              <a:t> </a:t>
            </a:r>
            <a:endParaRPr i="1" sz="1400"/>
          </a:p>
          <a:p>
            <a:pPr indent="0" lvl="0" marL="0" rtl="0" algn="l">
              <a:spcBef>
                <a:spcPts val="400"/>
              </a:spcBef>
              <a:spcAft>
                <a:spcPts val="0"/>
              </a:spcAft>
              <a:buNone/>
            </a:pPr>
            <a:r>
              <a:t/>
            </a:r>
            <a:endParaRPr i="1" sz="300"/>
          </a:p>
          <a:p>
            <a:pPr indent="0" lvl="0" marL="0" rtl="0" algn="l">
              <a:spcBef>
                <a:spcPts val="0"/>
              </a:spcBef>
              <a:spcAft>
                <a:spcPts val="400"/>
              </a:spcAft>
              <a:buNone/>
            </a:pPr>
            <a:r>
              <a:rPr i="1" lang="en" sz="1600"/>
              <a:t>Modules are a powerful tool that can be used to make Python code more modular, reusable, and efficient.</a:t>
            </a:r>
            <a:endParaRPr i="1" sz="1600"/>
          </a:p>
        </p:txBody>
      </p:sp>
      <p:sp>
        <p:nvSpPr>
          <p:cNvPr id="130" name="Google Shape;130;p22"/>
          <p:cNvSpPr txBox="1"/>
          <p:nvPr/>
        </p:nvSpPr>
        <p:spPr>
          <a:xfrm>
            <a:off x="473400" y="2007675"/>
            <a:ext cx="7075800" cy="266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600">
                <a:latin typeface="Roboto"/>
                <a:ea typeface="Roboto"/>
                <a:cs typeface="Roboto"/>
                <a:sym typeface="Roboto"/>
              </a:rPr>
              <a:t>Here are some tips for creating and using modules in Python:</a:t>
            </a:r>
            <a:endParaRPr b="1" sz="1600">
              <a:latin typeface="Roboto"/>
              <a:ea typeface="Roboto"/>
              <a:cs typeface="Roboto"/>
              <a:sym typeface="Roboto"/>
            </a:endParaRPr>
          </a:p>
          <a:p>
            <a:pPr indent="-330200" lvl="0" marL="457200" rtl="0" algn="l">
              <a:lnSpc>
                <a:spcPct val="115000"/>
              </a:lnSpc>
              <a:spcBef>
                <a:spcPts val="1000"/>
              </a:spcBef>
              <a:spcAft>
                <a:spcPts val="0"/>
              </a:spcAft>
              <a:buSzPts val="1600"/>
              <a:buFont typeface="Roboto"/>
              <a:buChar char="●"/>
            </a:pPr>
            <a:r>
              <a:rPr lang="en" sz="1600">
                <a:latin typeface="Roboto"/>
                <a:ea typeface="Roboto"/>
                <a:cs typeface="Roboto"/>
                <a:sym typeface="Roboto"/>
              </a:rPr>
              <a:t>Use descriptive names for your modules.</a:t>
            </a:r>
            <a:endParaRPr sz="1600">
              <a:latin typeface="Roboto"/>
              <a:ea typeface="Roboto"/>
              <a:cs typeface="Roboto"/>
              <a:sym typeface="Roboto"/>
            </a:endParaRPr>
          </a:p>
          <a:p>
            <a:pPr indent="-330200" lvl="0" marL="457200" rtl="0" algn="l">
              <a:lnSpc>
                <a:spcPct val="115000"/>
              </a:lnSpc>
              <a:spcBef>
                <a:spcPts val="1000"/>
              </a:spcBef>
              <a:spcAft>
                <a:spcPts val="0"/>
              </a:spcAft>
              <a:buSzPts val="1600"/>
              <a:buFont typeface="Roboto"/>
              <a:buChar char="●"/>
            </a:pPr>
            <a:r>
              <a:rPr lang="en" sz="1600">
                <a:latin typeface="Roboto"/>
                <a:ea typeface="Roboto"/>
                <a:cs typeface="Roboto"/>
                <a:sym typeface="Roboto"/>
              </a:rPr>
              <a:t>Group related code into the same module.</a:t>
            </a:r>
            <a:endParaRPr sz="1600">
              <a:latin typeface="Roboto"/>
              <a:ea typeface="Roboto"/>
              <a:cs typeface="Roboto"/>
              <a:sym typeface="Roboto"/>
            </a:endParaRPr>
          </a:p>
          <a:p>
            <a:pPr indent="-330200" lvl="0" marL="457200" rtl="0" algn="l">
              <a:lnSpc>
                <a:spcPct val="115000"/>
              </a:lnSpc>
              <a:spcBef>
                <a:spcPts val="1000"/>
              </a:spcBef>
              <a:spcAft>
                <a:spcPts val="0"/>
              </a:spcAft>
              <a:buSzPts val="1600"/>
              <a:buFont typeface="Roboto"/>
              <a:buChar char="●"/>
            </a:pPr>
            <a:r>
              <a:rPr lang="en" sz="1600">
                <a:latin typeface="Roboto"/>
                <a:ea typeface="Roboto"/>
                <a:cs typeface="Roboto"/>
                <a:sym typeface="Roboto"/>
              </a:rPr>
              <a:t>Import modules only when you need them.</a:t>
            </a:r>
            <a:endParaRPr sz="1600">
              <a:latin typeface="Roboto"/>
              <a:ea typeface="Roboto"/>
              <a:cs typeface="Roboto"/>
              <a:sym typeface="Roboto"/>
            </a:endParaRPr>
          </a:p>
          <a:p>
            <a:pPr indent="-330200" lvl="0" marL="457200" rtl="0" algn="l">
              <a:lnSpc>
                <a:spcPct val="115000"/>
              </a:lnSpc>
              <a:spcBef>
                <a:spcPts val="1000"/>
              </a:spcBef>
              <a:spcAft>
                <a:spcPts val="0"/>
              </a:spcAft>
              <a:buSzPts val="1600"/>
              <a:buFont typeface="Roboto"/>
              <a:buChar char="●"/>
            </a:pPr>
            <a:r>
              <a:rPr lang="en" sz="1600">
                <a:latin typeface="Roboto"/>
                <a:ea typeface="Roboto"/>
                <a:cs typeface="Roboto"/>
                <a:sym typeface="Roboto"/>
              </a:rPr>
              <a:t>Use the from statement to import specific symbols from a module.</a:t>
            </a:r>
            <a:endParaRPr sz="1600">
              <a:latin typeface="Roboto"/>
              <a:ea typeface="Roboto"/>
              <a:cs typeface="Roboto"/>
              <a:sym typeface="Roboto"/>
            </a:endParaRPr>
          </a:p>
          <a:p>
            <a:pPr indent="-330200" lvl="0" marL="457200" rtl="0" algn="l">
              <a:lnSpc>
                <a:spcPct val="115000"/>
              </a:lnSpc>
              <a:spcBef>
                <a:spcPts val="1000"/>
              </a:spcBef>
              <a:spcAft>
                <a:spcPts val="0"/>
              </a:spcAft>
              <a:buSzPts val="1600"/>
              <a:buFont typeface="Roboto"/>
              <a:buChar char="●"/>
            </a:pPr>
            <a:r>
              <a:rPr lang="en" sz="1600">
                <a:latin typeface="Roboto"/>
                <a:ea typeface="Roboto"/>
                <a:cs typeface="Roboto"/>
                <a:sym typeface="Roboto"/>
              </a:rPr>
              <a:t>Use docstrings to document your modules and their symbols.</a:t>
            </a:r>
            <a:endParaRPr sz="1600">
              <a:latin typeface="Roboto"/>
              <a:ea typeface="Roboto"/>
              <a:cs typeface="Roboto"/>
              <a:sym typeface="Roboto"/>
            </a:endParaRPr>
          </a:p>
          <a:p>
            <a:pPr indent="0" lvl="0" marL="0" rtl="0" algn="l">
              <a:spcBef>
                <a:spcPts val="100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36" name="Google Shape;136;p23"/>
          <p:cNvSpPr txBox="1"/>
          <p:nvPr>
            <p:ph idx="1" type="body"/>
          </p:nvPr>
        </p:nvSpPr>
        <p:spPr>
          <a:xfrm>
            <a:off x="471900" y="1919075"/>
            <a:ext cx="8222100" cy="42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202124"/>
                </a:solidFill>
              </a:rPr>
              <a:t>Modules are imported into the Python interpreter using the import statement.</a:t>
            </a:r>
            <a:endParaRPr sz="1400">
              <a:solidFill>
                <a:srgbClr val="202124"/>
              </a:solidFill>
            </a:endParaRPr>
          </a:p>
        </p:txBody>
      </p:sp>
      <p:pic>
        <p:nvPicPr>
          <p:cNvPr id="137" name="Google Shape;137;p23"/>
          <p:cNvPicPr preferRelativeResize="0"/>
          <p:nvPr/>
        </p:nvPicPr>
        <p:blipFill>
          <a:blip r:embed="rId3">
            <a:alphaModFix/>
          </a:blip>
          <a:stretch>
            <a:fillRect/>
          </a:stretch>
        </p:blipFill>
        <p:spPr>
          <a:xfrm>
            <a:off x="1104900" y="2500175"/>
            <a:ext cx="3783775" cy="695325"/>
          </a:xfrm>
          <a:prstGeom prst="rect">
            <a:avLst/>
          </a:prstGeom>
          <a:noFill/>
          <a:ln>
            <a:noFill/>
          </a:ln>
        </p:spPr>
      </p:pic>
      <p:sp>
        <p:nvSpPr>
          <p:cNvPr id="138" name="Google Shape;138;p23"/>
          <p:cNvSpPr txBox="1"/>
          <p:nvPr>
            <p:ph idx="1" type="body"/>
          </p:nvPr>
        </p:nvSpPr>
        <p:spPr>
          <a:xfrm>
            <a:off x="471900" y="3347900"/>
            <a:ext cx="8222100" cy="42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202124"/>
                </a:solidFill>
              </a:rPr>
              <a:t>For example, to use the sqrt() function from the math module, you would use the following statement:</a:t>
            </a:r>
            <a:endParaRPr sz="1400">
              <a:solidFill>
                <a:srgbClr val="202124"/>
              </a:solidFill>
            </a:endParaRPr>
          </a:p>
        </p:txBody>
      </p:sp>
      <p:pic>
        <p:nvPicPr>
          <p:cNvPr id="139" name="Google Shape;139;p23"/>
          <p:cNvPicPr preferRelativeResize="0"/>
          <p:nvPr/>
        </p:nvPicPr>
        <p:blipFill rotWithShape="1">
          <a:blip r:embed="rId4">
            <a:alphaModFix/>
          </a:blip>
          <a:srcRect b="0" l="0" r="4049" t="0"/>
          <a:stretch/>
        </p:blipFill>
        <p:spPr>
          <a:xfrm>
            <a:off x="1104900" y="3929000"/>
            <a:ext cx="3783775" cy="714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4"/>
          <p:cNvPicPr preferRelativeResize="0"/>
          <p:nvPr/>
        </p:nvPicPr>
        <p:blipFill rotWithShape="1">
          <a:blip r:embed="rId3">
            <a:alphaModFix/>
          </a:blip>
          <a:srcRect b="0" l="0" r="0" t="0"/>
          <a:stretch/>
        </p:blipFill>
        <p:spPr>
          <a:xfrm>
            <a:off x="150" y="0"/>
            <a:ext cx="9144005" cy="5143500"/>
          </a:xfrm>
          <a:prstGeom prst="rect">
            <a:avLst/>
          </a:prstGeom>
          <a:noFill/>
          <a:ln>
            <a:noFill/>
          </a:ln>
        </p:spPr>
      </p:pic>
      <p:sp>
        <p:nvSpPr>
          <p:cNvPr id="145" name="Google Shape;145;p24"/>
          <p:cNvSpPr txBox="1"/>
          <p:nvPr/>
        </p:nvSpPr>
        <p:spPr>
          <a:xfrm>
            <a:off x="1279725" y="3285925"/>
            <a:ext cx="37011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9900FF"/>
                </a:solidFill>
                <a:latin typeface="Roboto"/>
                <a:ea typeface="Roboto"/>
                <a:cs typeface="Roboto"/>
                <a:sym typeface="Roboto"/>
              </a:rPr>
              <a:t>Data Manipulation</a:t>
            </a:r>
            <a:endParaRPr sz="2500">
              <a:solidFill>
                <a:srgbClr val="9900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Manipulation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56" name="Google Shape;156;p26"/>
          <p:cNvSpPr txBox="1"/>
          <p:nvPr>
            <p:ph idx="1" type="body"/>
          </p:nvPr>
        </p:nvSpPr>
        <p:spPr>
          <a:xfrm>
            <a:off x="460950" y="1811225"/>
            <a:ext cx="8222100" cy="3272100"/>
          </a:xfrm>
          <a:prstGeom prst="rect">
            <a:avLst/>
          </a:prstGeom>
        </p:spPr>
        <p:txBody>
          <a:bodyPr anchorCtr="0" anchor="ctr" bIns="91425" lIns="91425" spcFirstLastPara="1" rIns="91425" wrap="square" tIns="91425">
            <a:noAutofit/>
          </a:bodyPr>
          <a:lstStyle/>
          <a:p>
            <a:pPr indent="-342900" lvl="0" marL="457200" rtl="0" algn="just">
              <a:lnSpc>
                <a:spcPct val="150000"/>
              </a:lnSpc>
              <a:spcBef>
                <a:spcPts val="0"/>
              </a:spcBef>
              <a:spcAft>
                <a:spcPts val="0"/>
              </a:spcAft>
              <a:buClr>
                <a:schemeClr val="dk2"/>
              </a:buClr>
              <a:buSzPts val="1800"/>
              <a:buChar char="●"/>
            </a:pPr>
            <a:r>
              <a:rPr lang="en">
                <a:solidFill>
                  <a:schemeClr val="dk2"/>
                </a:solidFill>
              </a:rPr>
              <a:t>Data manipulation in Python is the process of changing the structure or content of data. </a:t>
            </a:r>
            <a:endParaRPr>
              <a:solidFill>
                <a:schemeClr val="dk2"/>
              </a:solidFill>
            </a:endParaRPr>
          </a:p>
          <a:p>
            <a:pPr indent="-342900" lvl="0" marL="457200" rtl="0" algn="just">
              <a:lnSpc>
                <a:spcPct val="150000"/>
              </a:lnSpc>
              <a:spcBef>
                <a:spcPts val="1000"/>
              </a:spcBef>
              <a:spcAft>
                <a:spcPts val="0"/>
              </a:spcAft>
              <a:buClr>
                <a:schemeClr val="dk2"/>
              </a:buClr>
              <a:buSzPts val="1800"/>
              <a:buChar char="●"/>
            </a:pPr>
            <a:r>
              <a:rPr lang="en">
                <a:solidFill>
                  <a:schemeClr val="dk2"/>
                </a:solidFill>
              </a:rPr>
              <a:t>This can be done for a variety of reasons, such as to make the data easier to analyze, to clean up the data, or to combine data from multiple sources. </a:t>
            </a:r>
            <a:endParaRPr>
              <a:solidFill>
                <a:schemeClr val="dk2"/>
              </a:solidFill>
            </a:endParaRPr>
          </a:p>
          <a:p>
            <a:pPr indent="-342900" lvl="0" marL="457200" rtl="0" algn="just">
              <a:lnSpc>
                <a:spcPct val="150000"/>
              </a:lnSpc>
              <a:spcBef>
                <a:spcPts val="1000"/>
              </a:spcBef>
              <a:spcAft>
                <a:spcPts val="1000"/>
              </a:spcAft>
              <a:buClr>
                <a:schemeClr val="dk2"/>
              </a:buClr>
              <a:buSzPts val="1800"/>
              <a:buChar char="●"/>
            </a:pPr>
            <a:r>
              <a:rPr lang="en">
                <a:solidFill>
                  <a:schemeClr val="dk2"/>
                </a:solidFill>
              </a:rPr>
              <a:t>There are many different ways to manipulate data in Python, and the best approach will depend on the specific needs of the project.</a:t>
            </a:r>
            <a:endParaRPr>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t>
            </a:r>
            <a:r>
              <a:rPr lang="en"/>
              <a:t>ommon Data Manipulation</a:t>
            </a:r>
            <a:endParaRPr/>
          </a:p>
        </p:txBody>
      </p:sp>
      <p:sp>
        <p:nvSpPr>
          <p:cNvPr id="162" name="Google Shape;162;p27"/>
          <p:cNvSpPr txBox="1"/>
          <p:nvPr>
            <p:ph idx="1" type="body"/>
          </p:nvPr>
        </p:nvSpPr>
        <p:spPr>
          <a:xfrm>
            <a:off x="471900" y="1799450"/>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Filtering: Selecting specific rows or columns from a dataset.</a:t>
            </a:r>
            <a:endParaRPr>
              <a:solidFill>
                <a:srgbClr val="000000"/>
              </a:solidFill>
            </a:endParaRPr>
          </a:p>
          <a:p>
            <a:pPr indent="-342900" lvl="0" marL="457200" rtl="0" algn="l">
              <a:lnSpc>
                <a:spcPct val="150000"/>
              </a:lnSpc>
              <a:spcBef>
                <a:spcPts val="1000"/>
              </a:spcBef>
              <a:spcAft>
                <a:spcPts val="0"/>
              </a:spcAft>
              <a:buClr>
                <a:srgbClr val="000000"/>
              </a:buClr>
              <a:buSzPts val="1800"/>
              <a:buChar char="●"/>
            </a:pPr>
            <a:r>
              <a:rPr lang="en">
                <a:solidFill>
                  <a:srgbClr val="000000"/>
                </a:solidFill>
              </a:rPr>
              <a:t>Sorting: Arranging data by a specific column or columns.</a:t>
            </a:r>
            <a:endParaRPr>
              <a:solidFill>
                <a:srgbClr val="000000"/>
              </a:solidFill>
            </a:endParaRPr>
          </a:p>
          <a:p>
            <a:pPr indent="-342900" lvl="0" marL="457200" rtl="0" algn="l">
              <a:lnSpc>
                <a:spcPct val="150000"/>
              </a:lnSpc>
              <a:spcBef>
                <a:spcPts val="1000"/>
              </a:spcBef>
              <a:spcAft>
                <a:spcPts val="0"/>
              </a:spcAft>
              <a:buClr>
                <a:srgbClr val="000000"/>
              </a:buClr>
              <a:buSzPts val="1800"/>
              <a:buChar char="●"/>
            </a:pPr>
            <a:r>
              <a:rPr lang="en">
                <a:solidFill>
                  <a:srgbClr val="000000"/>
                </a:solidFill>
              </a:rPr>
              <a:t>Aggregating: Combining multiple rows into a single row.</a:t>
            </a:r>
            <a:endParaRPr>
              <a:solidFill>
                <a:srgbClr val="000000"/>
              </a:solidFill>
            </a:endParaRPr>
          </a:p>
          <a:p>
            <a:pPr indent="-342900" lvl="0" marL="457200" rtl="0" algn="l">
              <a:lnSpc>
                <a:spcPct val="150000"/>
              </a:lnSpc>
              <a:spcBef>
                <a:spcPts val="1000"/>
              </a:spcBef>
              <a:spcAft>
                <a:spcPts val="0"/>
              </a:spcAft>
              <a:buClr>
                <a:srgbClr val="000000"/>
              </a:buClr>
              <a:buSzPts val="1800"/>
              <a:buChar char="●"/>
            </a:pPr>
            <a:r>
              <a:rPr lang="en">
                <a:solidFill>
                  <a:srgbClr val="000000"/>
                </a:solidFill>
              </a:rPr>
              <a:t>Joining: Combining two or more datasets together on a common column.</a:t>
            </a:r>
            <a:endParaRPr>
              <a:solidFill>
                <a:srgbClr val="000000"/>
              </a:solidFill>
            </a:endParaRPr>
          </a:p>
          <a:p>
            <a:pPr indent="-342900" lvl="0" marL="457200" rtl="0" algn="l">
              <a:lnSpc>
                <a:spcPct val="150000"/>
              </a:lnSpc>
              <a:spcBef>
                <a:spcPts val="1000"/>
              </a:spcBef>
              <a:spcAft>
                <a:spcPts val="0"/>
              </a:spcAft>
              <a:buClr>
                <a:srgbClr val="000000"/>
              </a:buClr>
              <a:buSzPts val="1800"/>
              <a:buChar char="●"/>
            </a:pPr>
            <a:r>
              <a:rPr lang="en">
                <a:solidFill>
                  <a:srgbClr val="000000"/>
                </a:solidFill>
              </a:rPr>
              <a:t>Cleaning: Removing errors or inconsistencies from data.</a:t>
            </a:r>
            <a:endParaRPr>
              <a:solidFill>
                <a:srgbClr val="000000"/>
              </a:solidFill>
            </a:endParaRPr>
          </a:p>
          <a:p>
            <a:pPr indent="-342900" lvl="0" marL="457200" rtl="0" algn="l">
              <a:lnSpc>
                <a:spcPct val="150000"/>
              </a:lnSpc>
              <a:spcBef>
                <a:spcPts val="1000"/>
              </a:spcBef>
              <a:spcAft>
                <a:spcPts val="1000"/>
              </a:spcAft>
              <a:buClr>
                <a:srgbClr val="000000"/>
              </a:buClr>
              <a:buSzPts val="1800"/>
              <a:buChar char="●"/>
            </a:pPr>
            <a:r>
              <a:rPr lang="en">
                <a:solidFill>
                  <a:srgbClr val="000000"/>
                </a:solidFill>
              </a:rPr>
              <a:t>Converting: Changing the data type of a column or columns.</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Library Support</a:t>
            </a:r>
            <a:endParaRPr/>
          </a:p>
        </p:txBody>
      </p:sp>
      <p:sp>
        <p:nvSpPr>
          <p:cNvPr id="168" name="Google Shape;168;p28"/>
          <p:cNvSpPr txBox="1"/>
          <p:nvPr>
            <p:ph idx="1" type="body"/>
          </p:nvPr>
        </p:nvSpPr>
        <p:spPr>
          <a:xfrm>
            <a:off x="471900" y="19952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202124"/>
              </a:buClr>
              <a:buSzPts val="1800"/>
              <a:buChar char="●"/>
            </a:pPr>
            <a:r>
              <a:rPr lang="en">
                <a:solidFill>
                  <a:srgbClr val="202124"/>
                </a:solidFill>
              </a:rPr>
              <a:t>There are many different libraries and tools that can be used to manipulate data in Python. </a:t>
            </a:r>
            <a:endParaRPr>
              <a:solidFill>
                <a:srgbClr val="202124"/>
              </a:solidFill>
            </a:endParaRPr>
          </a:p>
          <a:p>
            <a:pPr indent="-342900" lvl="0" marL="457200" rtl="0" algn="l">
              <a:lnSpc>
                <a:spcPct val="150000"/>
              </a:lnSpc>
              <a:spcBef>
                <a:spcPts val="1000"/>
              </a:spcBef>
              <a:spcAft>
                <a:spcPts val="0"/>
              </a:spcAft>
              <a:buClr>
                <a:srgbClr val="202124"/>
              </a:buClr>
              <a:buSzPts val="1800"/>
              <a:buChar char="●"/>
            </a:pPr>
            <a:r>
              <a:rPr lang="en">
                <a:solidFill>
                  <a:srgbClr val="202124"/>
                </a:solidFill>
              </a:rPr>
              <a:t>Some popular libraries include Pandas, NumPy, and SciPy. </a:t>
            </a:r>
            <a:endParaRPr>
              <a:solidFill>
                <a:srgbClr val="202124"/>
              </a:solidFill>
            </a:endParaRPr>
          </a:p>
          <a:p>
            <a:pPr indent="-342900" lvl="0" marL="457200" rtl="0" algn="l">
              <a:lnSpc>
                <a:spcPct val="150000"/>
              </a:lnSpc>
              <a:spcBef>
                <a:spcPts val="1000"/>
              </a:spcBef>
              <a:spcAft>
                <a:spcPts val="1000"/>
              </a:spcAft>
              <a:buClr>
                <a:srgbClr val="202124"/>
              </a:buClr>
              <a:buSzPts val="1800"/>
              <a:buChar char="●"/>
            </a:pPr>
            <a:r>
              <a:rPr lang="en">
                <a:solidFill>
                  <a:srgbClr val="202124"/>
                </a:solidFill>
              </a:rPr>
              <a:t>These libraries provide a wide range of functions and tools for manipulating data, making it easy to perform complex tasks with just a few lines of code.</a:t>
            </a:r>
            <a:endParaRPr>
              <a:solidFill>
                <a:srgbClr val="202124"/>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Skill</a:t>
            </a:r>
            <a:endParaRPr/>
          </a:p>
        </p:txBody>
      </p:sp>
      <p:sp>
        <p:nvSpPr>
          <p:cNvPr id="174" name="Google Shape;174;p29"/>
          <p:cNvSpPr txBox="1"/>
          <p:nvPr>
            <p:ph idx="1" type="body"/>
          </p:nvPr>
        </p:nvSpPr>
        <p:spPr>
          <a:xfrm>
            <a:off x="471900" y="1780225"/>
            <a:ext cx="8222100" cy="3306300"/>
          </a:xfrm>
          <a:prstGeom prst="rect">
            <a:avLst/>
          </a:prstGeom>
        </p:spPr>
        <p:txBody>
          <a:bodyPr anchorCtr="0" anchor="ctr" bIns="91425" lIns="91425" spcFirstLastPara="1" rIns="91425" wrap="square" tIns="91425">
            <a:noAutofit/>
          </a:bodyPr>
          <a:lstStyle/>
          <a:p>
            <a:pPr indent="-342900" lvl="0" marL="457200" rtl="0" algn="just">
              <a:lnSpc>
                <a:spcPct val="115000"/>
              </a:lnSpc>
              <a:spcBef>
                <a:spcPts val="0"/>
              </a:spcBef>
              <a:spcAft>
                <a:spcPts val="0"/>
              </a:spcAft>
              <a:buClr>
                <a:srgbClr val="202124"/>
              </a:buClr>
              <a:buSzPts val="1800"/>
              <a:buChar char="●"/>
            </a:pPr>
            <a:r>
              <a:rPr lang="en">
                <a:solidFill>
                  <a:srgbClr val="202124"/>
                </a:solidFill>
              </a:rPr>
              <a:t>Data manipulation is an important skill for any data scientist or analyst. </a:t>
            </a:r>
            <a:endParaRPr>
              <a:solidFill>
                <a:srgbClr val="202124"/>
              </a:solidFill>
            </a:endParaRPr>
          </a:p>
          <a:p>
            <a:pPr indent="-342900" lvl="0" marL="457200" rtl="0" algn="just">
              <a:lnSpc>
                <a:spcPct val="115000"/>
              </a:lnSpc>
              <a:spcBef>
                <a:spcPts val="1000"/>
              </a:spcBef>
              <a:spcAft>
                <a:spcPts val="0"/>
              </a:spcAft>
              <a:buClr>
                <a:srgbClr val="202124"/>
              </a:buClr>
              <a:buSzPts val="1800"/>
              <a:buChar char="●"/>
            </a:pPr>
            <a:r>
              <a:rPr lang="en">
                <a:solidFill>
                  <a:srgbClr val="202124"/>
                </a:solidFill>
              </a:rPr>
              <a:t>By understanding the different ways to manipulate data, you can more easily clean up data, make it easier to analyze, and combine data from multiple sources.</a:t>
            </a:r>
            <a:endParaRPr>
              <a:solidFill>
                <a:srgbClr val="202124"/>
              </a:solidFill>
            </a:endParaRPr>
          </a:p>
          <a:p>
            <a:pPr indent="-342900" lvl="0" marL="457200" rtl="0" algn="just">
              <a:lnSpc>
                <a:spcPct val="115000"/>
              </a:lnSpc>
              <a:spcBef>
                <a:spcPts val="1000"/>
              </a:spcBef>
              <a:spcAft>
                <a:spcPts val="1000"/>
              </a:spcAft>
              <a:buClr>
                <a:srgbClr val="202124"/>
              </a:buClr>
              <a:buSzPts val="1800"/>
              <a:buChar char="●"/>
            </a:pPr>
            <a:r>
              <a:rPr lang="en">
                <a:solidFill>
                  <a:srgbClr val="202124"/>
                </a:solidFill>
              </a:rPr>
              <a:t>Data manipulation is a powerful tool that can be used to improve the quality and usefulness of data. By understanding the different ways to manipulate data, you can more easily solve problems and make better decisions.</a:t>
            </a:r>
            <a:endParaRPr>
              <a:solidFill>
                <a:srgbClr val="202124"/>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0"/>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1AEF8"/>
            </a:gs>
            <a:gs pos="100000">
              <a:srgbClr val="1663DF"/>
            </a:gs>
          </a:gsLst>
          <a:path path="circle">
            <a:fillToRect b="50%" l="50%" r="50%" t="50%"/>
          </a:path>
          <a:tileRect/>
        </a:gradFill>
      </p:bgPr>
    </p:bg>
    <p:spTree>
      <p:nvGrpSpPr>
        <p:cNvPr id="72" name="Shape 72"/>
        <p:cNvGrpSpPr/>
        <p:nvPr/>
      </p:nvGrpSpPr>
      <p:grpSpPr>
        <a:xfrm>
          <a:off x="0" y="0"/>
          <a:ext cx="0" cy="0"/>
          <a:chOff x="0" y="0"/>
          <a:chExt cx="0" cy="0"/>
        </a:xfrm>
      </p:grpSpPr>
      <p:sp>
        <p:nvSpPr>
          <p:cNvPr id="73" name="Google Shape;73;p14"/>
          <p:cNvSpPr txBox="1"/>
          <p:nvPr>
            <p:ph type="ctrTitle"/>
          </p:nvPr>
        </p:nvSpPr>
        <p:spPr>
          <a:xfrm>
            <a:off x="337375" y="210495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1AEF8"/>
            </a:gs>
            <a:gs pos="100000">
              <a:srgbClr val="1663DF"/>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15"/>
          <p:cNvSpPr txBox="1"/>
          <p:nvPr>
            <p:ph type="title"/>
          </p:nvPr>
        </p:nvSpPr>
        <p:spPr>
          <a:xfrm>
            <a:off x="460950" y="5210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79" name="Google Shape;79;p15"/>
          <p:cNvSpPr txBox="1"/>
          <p:nvPr>
            <p:ph idx="1" type="body"/>
          </p:nvPr>
        </p:nvSpPr>
        <p:spPr>
          <a:xfrm>
            <a:off x="460950" y="1987100"/>
            <a:ext cx="7818600" cy="2710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1800"/>
              <a:t>Functions are blocks of code that perform specific tasks. They are a key part of any programming language, as they allow programmers to modularize their code and make it more reusable.</a:t>
            </a:r>
            <a:endParaRPr sz="1800"/>
          </a:p>
          <a:p>
            <a:pPr indent="-342900" lvl="0" marL="457200" rtl="0" algn="just">
              <a:spcBef>
                <a:spcPts val="1000"/>
              </a:spcBef>
              <a:spcAft>
                <a:spcPts val="0"/>
              </a:spcAft>
              <a:buSzPts val="1800"/>
              <a:buChar char="●"/>
            </a:pPr>
            <a:r>
              <a:rPr lang="en" sz="1800"/>
              <a:t>Functions can be called with arguments. Arguments are values that are passed to the function when it is called. </a:t>
            </a:r>
            <a:endParaRPr sz="1800"/>
          </a:p>
          <a:p>
            <a:pPr indent="-342900" lvl="0" marL="457200" rtl="0" algn="just">
              <a:spcBef>
                <a:spcPts val="1000"/>
              </a:spcBef>
              <a:spcAft>
                <a:spcPts val="1000"/>
              </a:spcAft>
              <a:buSzPts val="1800"/>
              <a:buChar char="●"/>
            </a:pPr>
            <a:r>
              <a:rPr lang="en" sz="1800"/>
              <a:t>Functions can return a value. The return statement is used to return a value from a function.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p:nvPr/>
        </p:nvSpPr>
        <p:spPr>
          <a:xfrm>
            <a:off x="-8550" y="0"/>
            <a:ext cx="9161100" cy="1644000"/>
          </a:xfrm>
          <a:prstGeom prst="rect">
            <a:avLst/>
          </a:prstGeom>
          <a:gradFill>
            <a:gsLst>
              <a:gs pos="0">
                <a:srgbClr val="81AEF8"/>
              </a:gs>
              <a:gs pos="100000">
                <a:srgbClr val="1663D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ph idx="4294967295" type="title"/>
          </p:nvPr>
        </p:nvSpPr>
        <p:spPr>
          <a:xfrm>
            <a:off x="311700" y="220100"/>
            <a:ext cx="8520600" cy="101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Functions</a:t>
            </a:r>
            <a:endParaRPr/>
          </a:p>
          <a:p>
            <a:pPr indent="0" lvl="0" marL="0" rtl="0" algn="ctr">
              <a:spcBef>
                <a:spcPts val="400"/>
              </a:spcBef>
              <a:spcAft>
                <a:spcPts val="400"/>
              </a:spcAft>
              <a:buNone/>
            </a:pPr>
            <a:r>
              <a:rPr i="1" lang="en" sz="1600"/>
              <a:t>T</a:t>
            </a:r>
            <a:r>
              <a:rPr i="1" lang="en" sz="1600"/>
              <a:t>he basic building blocks of a program.</a:t>
            </a:r>
            <a:endParaRPr i="1" sz="1600"/>
          </a:p>
        </p:txBody>
      </p:sp>
      <p:sp>
        <p:nvSpPr>
          <p:cNvPr id="86" name="Google Shape;86;p16"/>
          <p:cNvSpPr txBox="1"/>
          <p:nvPr>
            <p:ph idx="4294967295" type="body"/>
          </p:nvPr>
        </p:nvSpPr>
        <p:spPr>
          <a:xfrm>
            <a:off x="153100" y="2571750"/>
            <a:ext cx="3794700" cy="2177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sz="1400">
                <a:solidFill>
                  <a:schemeClr val="dk2"/>
                </a:solidFill>
              </a:rPr>
              <a:t>Are pre-defined functions in Python that are available to use.</a:t>
            </a:r>
            <a:endParaRPr sz="1400">
              <a:solidFill>
                <a:schemeClr val="dk2"/>
              </a:solidFill>
            </a:endParaRPr>
          </a:p>
          <a:p>
            <a:pPr indent="-317500" lvl="0" marL="457200" rtl="0" algn="l">
              <a:spcBef>
                <a:spcPts val="1000"/>
              </a:spcBef>
              <a:spcAft>
                <a:spcPts val="0"/>
              </a:spcAft>
              <a:buClr>
                <a:schemeClr val="dk2"/>
              </a:buClr>
              <a:buSzPts val="1400"/>
              <a:buChar char="●"/>
            </a:pPr>
            <a:r>
              <a:rPr lang="en" sz="1400">
                <a:solidFill>
                  <a:schemeClr val="dk2"/>
                </a:solidFill>
              </a:rPr>
              <a:t>They are typically included in the Python standard library. </a:t>
            </a:r>
            <a:endParaRPr sz="1400">
              <a:solidFill>
                <a:schemeClr val="dk2"/>
              </a:solidFill>
            </a:endParaRPr>
          </a:p>
          <a:p>
            <a:pPr indent="-317500" lvl="0" marL="457200" rtl="0" algn="l">
              <a:spcBef>
                <a:spcPts val="1000"/>
              </a:spcBef>
              <a:spcAft>
                <a:spcPts val="1000"/>
              </a:spcAft>
              <a:buClr>
                <a:schemeClr val="dk2"/>
              </a:buClr>
              <a:buSzPts val="1400"/>
              <a:buChar char="●"/>
            </a:pPr>
            <a:r>
              <a:rPr lang="en" sz="1400">
                <a:solidFill>
                  <a:schemeClr val="dk2"/>
                </a:solidFill>
              </a:rPr>
              <a:t>Some examples of built-in functions include print(), input(), len(), and range().</a:t>
            </a:r>
            <a:endParaRPr sz="1400">
              <a:solidFill>
                <a:schemeClr val="dk2"/>
              </a:solidFill>
            </a:endParaRPr>
          </a:p>
        </p:txBody>
      </p:sp>
      <p:sp>
        <p:nvSpPr>
          <p:cNvPr id="87" name="Google Shape;87;p16"/>
          <p:cNvSpPr/>
          <p:nvPr/>
        </p:nvSpPr>
        <p:spPr>
          <a:xfrm>
            <a:off x="1203225" y="873188"/>
            <a:ext cx="1644300" cy="1644000"/>
          </a:xfrm>
          <a:prstGeom prst="ellipse">
            <a:avLst/>
          </a:prstGeom>
          <a:solidFill>
            <a:srgbClr val="D9D9D9"/>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AFAFA"/>
              </a:solidFill>
              <a:latin typeface="Roboto"/>
              <a:ea typeface="Roboto"/>
              <a:cs typeface="Roboto"/>
              <a:sym typeface="Roboto"/>
            </a:endParaRPr>
          </a:p>
        </p:txBody>
      </p:sp>
      <p:sp>
        <p:nvSpPr>
          <p:cNvPr id="88" name="Google Shape;88;p16"/>
          <p:cNvSpPr/>
          <p:nvPr/>
        </p:nvSpPr>
        <p:spPr>
          <a:xfrm>
            <a:off x="6246313" y="873188"/>
            <a:ext cx="1644300" cy="1644000"/>
          </a:xfrm>
          <a:prstGeom prst="ellipse">
            <a:avLst/>
          </a:prstGeom>
          <a:solidFill>
            <a:srgbClr val="D9D9D9"/>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9" name="Google Shape;89;p16"/>
          <p:cNvSpPr txBox="1"/>
          <p:nvPr/>
        </p:nvSpPr>
        <p:spPr>
          <a:xfrm>
            <a:off x="1372275" y="1335750"/>
            <a:ext cx="1306200" cy="626700"/>
          </a:xfrm>
          <a:prstGeom prst="rect">
            <a:avLst/>
          </a:prstGeom>
          <a:solidFill>
            <a:srgbClr val="D9D9D9"/>
          </a:solid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rgbClr val="202124"/>
                </a:solidFill>
                <a:latin typeface="Roboto"/>
                <a:ea typeface="Roboto"/>
                <a:cs typeface="Roboto"/>
                <a:sym typeface="Roboto"/>
              </a:rPr>
              <a:t>Built-in Functions</a:t>
            </a:r>
            <a:endParaRPr sz="1700">
              <a:solidFill>
                <a:srgbClr val="202124"/>
              </a:solidFill>
              <a:latin typeface="Roboto"/>
              <a:ea typeface="Roboto"/>
              <a:cs typeface="Roboto"/>
              <a:sym typeface="Roboto"/>
            </a:endParaRPr>
          </a:p>
        </p:txBody>
      </p:sp>
      <p:sp>
        <p:nvSpPr>
          <p:cNvPr id="90" name="Google Shape;90;p16"/>
          <p:cNvSpPr txBox="1"/>
          <p:nvPr/>
        </p:nvSpPr>
        <p:spPr>
          <a:xfrm>
            <a:off x="6415375" y="1335738"/>
            <a:ext cx="1306200" cy="626700"/>
          </a:xfrm>
          <a:prstGeom prst="rect">
            <a:avLst/>
          </a:prstGeom>
          <a:solidFill>
            <a:srgbClr val="D9D9D9"/>
          </a:solid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rgbClr val="202124"/>
                </a:solidFill>
                <a:latin typeface="Roboto"/>
                <a:ea typeface="Roboto"/>
                <a:cs typeface="Roboto"/>
                <a:sym typeface="Roboto"/>
              </a:rPr>
              <a:t>User Defined</a:t>
            </a:r>
            <a:r>
              <a:rPr b="1" lang="en" sz="1500">
                <a:solidFill>
                  <a:srgbClr val="202124"/>
                </a:solidFill>
                <a:latin typeface="Roboto"/>
                <a:ea typeface="Roboto"/>
                <a:cs typeface="Roboto"/>
                <a:sym typeface="Roboto"/>
              </a:rPr>
              <a:t> Functions</a:t>
            </a:r>
            <a:endParaRPr sz="1700">
              <a:solidFill>
                <a:srgbClr val="202124"/>
              </a:solidFill>
              <a:latin typeface="Roboto"/>
              <a:ea typeface="Roboto"/>
              <a:cs typeface="Roboto"/>
              <a:sym typeface="Roboto"/>
            </a:endParaRPr>
          </a:p>
        </p:txBody>
      </p:sp>
      <p:sp>
        <p:nvSpPr>
          <p:cNvPr id="91" name="Google Shape;91;p16"/>
          <p:cNvSpPr txBox="1"/>
          <p:nvPr>
            <p:ph idx="4294967295" type="body"/>
          </p:nvPr>
        </p:nvSpPr>
        <p:spPr>
          <a:xfrm>
            <a:off x="5196200" y="2571750"/>
            <a:ext cx="3794700" cy="2177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sz="1400">
                <a:solidFill>
                  <a:schemeClr val="dk2"/>
                </a:solidFill>
              </a:rPr>
              <a:t>A</a:t>
            </a:r>
            <a:r>
              <a:rPr lang="en" sz="1400">
                <a:solidFill>
                  <a:schemeClr val="dk2"/>
                </a:solidFill>
              </a:rPr>
              <a:t>re functions that are created by the user.</a:t>
            </a:r>
            <a:endParaRPr sz="1400">
              <a:solidFill>
                <a:schemeClr val="dk2"/>
              </a:solidFill>
            </a:endParaRPr>
          </a:p>
          <a:p>
            <a:pPr indent="-317500" lvl="0" marL="457200" rtl="0" algn="l">
              <a:spcBef>
                <a:spcPts val="1000"/>
              </a:spcBef>
              <a:spcAft>
                <a:spcPts val="0"/>
              </a:spcAft>
              <a:buClr>
                <a:schemeClr val="dk2"/>
              </a:buClr>
              <a:buSzPts val="1400"/>
              <a:buChar char="●"/>
            </a:pPr>
            <a:r>
              <a:rPr lang="en" sz="1400">
                <a:solidFill>
                  <a:schemeClr val="dk2"/>
                </a:solidFill>
              </a:rPr>
              <a:t>They are typically created to perform specific tasks that are not already available as built-in functions. </a:t>
            </a:r>
            <a:endParaRPr sz="1400">
              <a:solidFill>
                <a:schemeClr val="dk2"/>
              </a:solidFill>
            </a:endParaRPr>
          </a:p>
          <a:p>
            <a:pPr indent="-317500" lvl="0" marL="457200" rtl="0" algn="l">
              <a:spcBef>
                <a:spcPts val="1000"/>
              </a:spcBef>
              <a:spcAft>
                <a:spcPts val="1000"/>
              </a:spcAft>
              <a:buClr>
                <a:schemeClr val="dk2"/>
              </a:buClr>
              <a:buSzPts val="1400"/>
              <a:buChar char="●"/>
            </a:pPr>
            <a:r>
              <a:rPr lang="en" sz="1400">
                <a:solidFill>
                  <a:schemeClr val="dk2"/>
                </a:solidFill>
              </a:rPr>
              <a:t>User-defined functions can be created using the def keyword.</a:t>
            </a:r>
            <a:endParaRPr sz="14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 of A Function</a:t>
            </a:r>
            <a:endParaRPr/>
          </a:p>
        </p:txBody>
      </p:sp>
      <p:sp>
        <p:nvSpPr>
          <p:cNvPr id="97" name="Google Shape;97;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2"/>
                </a:solidFill>
              </a:rPr>
              <a:t>Functions are self-contained modules that can be called and reused multiple times. They usually: </a:t>
            </a:r>
            <a:endParaRPr>
              <a:solidFill>
                <a:schemeClr val="dk2"/>
              </a:solidFill>
            </a:endParaRPr>
          </a:p>
          <a:p>
            <a:pPr indent="-342900" lvl="0" marL="457200" rtl="0" algn="l">
              <a:lnSpc>
                <a:spcPct val="150000"/>
              </a:lnSpc>
              <a:spcBef>
                <a:spcPts val="1600"/>
              </a:spcBef>
              <a:spcAft>
                <a:spcPts val="0"/>
              </a:spcAft>
              <a:buClr>
                <a:schemeClr val="dk2"/>
              </a:buClr>
              <a:buSzPts val="1800"/>
              <a:buChar char="●"/>
            </a:pPr>
            <a:r>
              <a:rPr lang="en">
                <a:solidFill>
                  <a:schemeClr val="dk2"/>
                </a:solidFill>
              </a:rPr>
              <a:t>Take in data</a:t>
            </a:r>
            <a:endParaRPr>
              <a:solidFill>
                <a:schemeClr val="dk2"/>
              </a:solidFill>
            </a:endParaRPr>
          </a:p>
          <a:p>
            <a:pPr indent="-342900" lvl="0" marL="457200" rtl="0" algn="l">
              <a:lnSpc>
                <a:spcPct val="150000"/>
              </a:lnSpc>
              <a:spcBef>
                <a:spcPts val="1000"/>
              </a:spcBef>
              <a:spcAft>
                <a:spcPts val="0"/>
              </a:spcAft>
              <a:buClr>
                <a:schemeClr val="dk2"/>
              </a:buClr>
              <a:buSzPts val="1800"/>
              <a:buChar char="●"/>
            </a:pPr>
            <a:r>
              <a:rPr lang="en">
                <a:solidFill>
                  <a:schemeClr val="dk2"/>
                </a:solidFill>
              </a:rPr>
              <a:t>Proces</a:t>
            </a:r>
            <a:r>
              <a:rPr lang="en">
                <a:solidFill>
                  <a:schemeClr val="dk2"/>
                </a:solidFill>
              </a:rPr>
              <a:t>s it</a:t>
            </a:r>
            <a:endParaRPr>
              <a:solidFill>
                <a:schemeClr val="dk2"/>
              </a:solidFill>
            </a:endParaRPr>
          </a:p>
          <a:p>
            <a:pPr indent="-342900" lvl="0" marL="457200" rtl="0" algn="l">
              <a:lnSpc>
                <a:spcPct val="150000"/>
              </a:lnSpc>
              <a:spcBef>
                <a:spcPts val="1000"/>
              </a:spcBef>
              <a:spcAft>
                <a:spcPts val="0"/>
              </a:spcAft>
              <a:buClr>
                <a:schemeClr val="dk2"/>
              </a:buClr>
              <a:buSzPts val="1800"/>
              <a:buChar char="●"/>
            </a:pPr>
            <a:r>
              <a:rPr lang="en">
                <a:solidFill>
                  <a:schemeClr val="dk2"/>
                </a:solidFill>
              </a:rPr>
              <a:t>Return a result</a:t>
            </a:r>
            <a:endParaRPr>
              <a:solidFill>
                <a:schemeClr val="dk2"/>
              </a:solidFill>
            </a:endParaRPr>
          </a:p>
          <a:p>
            <a:pPr indent="0" lvl="0" marL="0" rtl="0" algn="l">
              <a:spcBef>
                <a:spcPts val="10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1AEF8"/>
            </a:gs>
            <a:gs pos="100000">
              <a:srgbClr val="1663DF"/>
            </a:gs>
          </a:gsLst>
          <a:path path="circle">
            <a:fillToRect b="50%" l="50%" r="50%" t="50%"/>
          </a:path>
          <a:tileRect/>
        </a:gradFill>
      </p:bgPr>
    </p:bg>
    <p:spTree>
      <p:nvGrpSpPr>
        <p:cNvPr id="101" name="Shape 101"/>
        <p:cNvGrpSpPr/>
        <p:nvPr/>
      </p:nvGrpSpPr>
      <p:grpSpPr>
        <a:xfrm>
          <a:off x="0" y="0"/>
          <a:ext cx="0" cy="0"/>
          <a:chOff x="0" y="0"/>
          <a:chExt cx="0" cy="0"/>
        </a:xfrm>
      </p:grpSpPr>
      <p:sp>
        <p:nvSpPr>
          <p:cNvPr id="102" name="Google Shape;102;p18"/>
          <p:cNvSpPr txBox="1"/>
          <p:nvPr>
            <p:ph type="title"/>
          </p:nvPr>
        </p:nvSpPr>
        <p:spPr>
          <a:xfrm>
            <a:off x="471900" y="2488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03" name="Google Shape;103;p18"/>
          <p:cNvSpPr txBox="1"/>
          <p:nvPr/>
        </p:nvSpPr>
        <p:spPr>
          <a:xfrm>
            <a:off x="303075" y="1885200"/>
            <a:ext cx="37557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Here is an example of a function in Python:</a:t>
            </a:r>
            <a:endParaRPr>
              <a:latin typeface="Roboto"/>
              <a:ea typeface="Roboto"/>
              <a:cs typeface="Roboto"/>
              <a:sym typeface="Roboto"/>
            </a:endParaRPr>
          </a:p>
        </p:txBody>
      </p:sp>
      <p:pic>
        <p:nvPicPr>
          <p:cNvPr id="104" name="Google Shape;104;p18"/>
          <p:cNvPicPr preferRelativeResize="0"/>
          <p:nvPr/>
        </p:nvPicPr>
        <p:blipFill rotWithShape="1">
          <a:blip r:embed="rId3">
            <a:alphaModFix/>
          </a:blip>
          <a:srcRect b="0" l="0" r="46734" t="0"/>
          <a:stretch/>
        </p:blipFill>
        <p:spPr>
          <a:xfrm>
            <a:off x="900800" y="2252700"/>
            <a:ext cx="3987875" cy="994800"/>
          </a:xfrm>
          <a:prstGeom prst="rect">
            <a:avLst/>
          </a:prstGeom>
          <a:noFill/>
          <a:ln>
            <a:noFill/>
          </a:ln>
        </p:spPr>
      </p:pic>
      <p:sp>
        <p:nvSpPr>
          <p:cNvPr id="105" name="Google Shape;105;p18"/>
          <p:cNvSpPr txBox="1"/>
          <p:nvPr/>
        </p:nvSpPr>
        <p:spPr>
          <a:xfrm>
            <a:off x="303075" y="3354775"/>
            <a:ext cx="37557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You can call this function as follows: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06" name="Google Shape;106;p18"/>
          <p:cNvPicPr preferRelativeResize="0"/>
          <p:nvPr/>
        </p:nvPicPr>
        <p:blipFill rotWithShape="1">
          <a:blip r:embed="rId4">
            <a:alphaModFix/>
          </a:blip>
          <a:srcRect b="0" l="0" r="11300" t="0"/>
          <a:stretch/>
        </p:blipFill>
        <p:spPr>
          <a:xfrm>
            <a:off x="900800" y="3829550"/>
            <a:ext cx="3987875" cy="971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path path="circle">
            <a:fillToRect b="50%" l="50%" r="50%" t="50%"/>
          </a:path>
          <a:tileRect/>
        </a:gradFill>
      </p:bgPr>
    </p:bg>
    <p:spTree>
      <p:nvGrpSpPr>
        <p:cNvPr id="110" name="Shape 110"/>
        <p:cNvGrpSpPr/>
        <p:nvPr/>
      </p:nvGrpSpPr>
      <p:grpSpPr>
        <a:xfrm>
          <a:off x="0" y="0"/>
          <a:ext cx="0" cy="0"/>
          <a:chOff x="0" y="0"/>
          <a:chExt cx="0" cy="0"/>
        </a:xfrm>
      </p:grpSpPr>
      <p:pic>
        <p:nvPicPr>
          <p:cNvPr id="111" name="Google Shape;111;p19"/>
          <p:cNvPicPr preferRelativeResize="0"/>
          <p:nvPr/>
        </p:nvPicPr>
        <p:blipFill rotWithShape="1">
          <a:blip r:embed="rId3">
            <a:alphaModFix/>
          </a:blip>
          <a:srcRect b="0" l="-100" r="49854" t="0"/>
          <a:stretch/>
        </p:blipFill>
        <p:spPr>
          <a:xfrm>
            <a:off x="-9150" y="0"/>
            <a:ext cx="4594498" cy="5143500"/>
          </a:xfrm>
          <a:prstGeom prst="rect">
            <a:avLst/>
          </a:prstGeom>
          <a:noFill/>
          <a:ln>
            <a:noFill/>
          </a:ln>
          <a:effectLst>
            <a:outerShdw blurRad="1428750" rotWithShape="0" algn="bl" dist="19050">
              <a:schemeClr val="lt1"/>
            </a:outerShdw>
            <a:reflection blurRad="0" dir="5400000" dist="952500" endA="0" endPos="1000" fadeDir="5400012" kx="0" rotWithShape="0" algn="bl" stA="0" stPos="0" sy="-100000" ky="0"/>
          </a:effectLst>
        </p:spPr>
      </p:pic>
      <p:sp>
        <p:nvSpPr>
          <p:cNvPr id="112" name="Google Shape;112;p19"/>
          <p:cNvSpPr txBox="1"/>
          <p:nvPr>
            <p:ph type="title"/>
          </p:nvPr>
        </p:nvSpPr>
        <p:spPr>
          <a:xfrm>
            <a:off x="265500" y="724200"/>
            <a:ext cx="4051800" cy="356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741B47"/>
                </a:solidFill>
              </a:rPr>
              <a:t>When to Use Each One</a:t>
            </a:r>
            <a:endParaRPr sz="7200">
              <a:solidFill>
                <a:srgbClr val="741B47"/>
              </a:solidFill>
            </a:endParaRPr>
          </a:p>
        </p:txBody>
      </p:sp>
      <p:sp>
        <p:nvSpPr>
          <p:cNvPr id="113" name="Google Shape;113;p19"/>
          <p:cNvSpPr txBox="1"/>
          <p:nvPr>
            <p:ph idx="2" type="body"/>
          </p:nvPr>
        </p:nvSpPr>
        <p:spPr>
          <a:xfrm>
            <a:off x="4929475" y="493500"/>
            <a:ext cx="3928800" cy="40308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351C75"/>
              </a:buClr>
              <a:buSzPts val="1800"/>
              <a:buChar char="●"/>
            </a:pPr>
            <a:r>
              <a:rPr lang="en">
                <a:solidFill>
                  <a:srgbClr val="351C75"/>
                </a:solidFill>
              </a:rPr>
              <a:t>Built-in functions are useful for performing basic operations that are required in most programs, such as printing output or calculating the length of a string. </a:t>
            </a:r>
            <a:endParaRPr>
              <a:solidFill>
                <a:srgbClr val="351C75"/>
              </a:solidFill>
            </a:endParaRPr>
          </a:p>
          <a:p>
            <a:pPr indent="-342900" lvl="0" marL="457200" rtl="0" algn="l">
              <a:spcBef>
                <a:spcPts val="1000"/>
              </a:spcBef>
              <a:spcAft>
                <a:spcPts val="1000"/>
              </a:spcAft>
              <a:buClr>
                <a:srgbClr val="351C75"/>
              </a:buClr>
              <a:buSzPts val="1800"/>
              <a:buChar char="●"/>
            </a:pPr>
            <a:r>
              <a:rPr lang="en">
                <a:solidFill>
                  <a:srgbClr val="351C75"/>
                </a:solidFill>
              </a:rPr>
              <a:t>User-defined functions are useful for more complex tasks that require specialized functionality, such as advanced mathematical calculations or file management.</a:t>
            </a:r>
            <a:endParaRPr sz="500">
              <a:solidFill>
                <a:srgbClr val="351C7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1AEF8"/>
            </a:gs>
            <a:gs pos="100000">
              <a:srgbClr val="1663DF"/>
            </a:gs>
          </a:gsLst>
          <a:path path="circle">
            <a:fillToRect b="50%" l="50%" r="50%" t="50%"/>
          </a:path>
          <a:tileRect/>
        </a:gradFill>
      </p:bgPr>
    </p:bg>
    <p:spTree>
      <p:nvGrpSpPr>
        <p:cNvPr id="117" name="Shape 117"/>
        <p:cNvGrpSpPr/>
        <p:nvPr/>
      </p:nvGrpSpPr>
      <p:grpSpPr>
        <a:xfrm>
          <a:off x="0" y="0"/>
          <a:ext cx="0" cy="0"/>
          <a:chOff x="0" y="0"/>
          <a:chExt cx="0" cy="0"/>
        </a:xfrm>
      </p:grpSpPr>
      <p:sp>
        <p:nvSpPr>
          <p:cNvPr id="118" name="Google Shape;118;p20"/>
          <p:cNvSpPr txBox="1"/>
          <p:nvPr>
            <p:ph type="ctrTitle"/>
          </p:nvPr>
        </p:nvSpPr>
        <p:spPr>
          <a:xfrm>
            <a:off x="337375" y="210495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Modules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1AEF8"/>
            </a:gs>
            <a:gs pos="100000">
              <a:srgbClr val="1663DF"/>
            </a:gs>
          </a:gsLst>
          <a:path path="circle">
            <a:fillToRect b="50%" l="50%" r="50%" t="50%"/>
          </a:path>
          <a:tileRect/>
        </a:gradFill>
      </p:bgPr>
    </p:bg>
    <p:spTree>
      <p:nvGrpSpPr>
        <p:cNvPr id="122" name="Shape 122"/>
        <p:cNvGrpSpPr/>
        <p:nvPr/>
      </p:nvGrpSpPr>
      <p:grpSpPr>
        <a:xfrm>
          <a:off x="0" y="0"/>
          <a:ext cx="0" cy="0"/>
          <a:chOff x="0" y="0"/>
          <a:chExt cx="0" cy="0"/>
        </a:xfrm>
      </p:grpSpPr>
      <p:sp>
        <p:nvSpPr>
          <p:cNvPr id="123" name="Google Shape;123;p21"/>
          <p:cNvSpPr txBox="1"/>
          <p:nvPr>
            <p:ph type="title"/>
          </p:nvPr>
        </p:nvSpPr>
        <p:spPr>
          <a:xfrm>
            <a:off x="460950" y="5210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Modules</a:t>
            </a:r>
            <a:endParaRPr/>
          </a:p>
        </p:txBody>
      </p:sp>
      <p:sp>
        <p:nvSpPr>
          <p:cNvPr id="124" name="Google Shape;124;p21"/>
          <p:cNvSpPr txBox="1"/>
          <p:nvPr>
            <p:ph idx="1" type="body"/>
          </p:nvPr>
        </p:nvSpPr>
        <p:spPr>
          <a:xfrm>
            <a:off x="460950" y="1959875"/>
            <a:ext cx="7818600" cy="2710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1800"/>
              <a:t>It can define functions, classes, and variables. A module can also include runnable code. Grouping related code into a module makes the code easier to understand and use. It also makes the code logically organized.</a:t>
            </a:r>
            <a:endParaRPr sz="1800"/>
          </a:p>
          <a:p>
            <a:pPr indent="-342900" lvl="0" marL="457200" rtl="0" algn="just">
              <a:spcBef>
                <a:spcPts val="1000"/>
              </a:spcBef>
              <a:spcAft>
                <a:spcPts val="0"/>
              </a:spcAft>
              <a:buSzPts val="1800"/>
              <a:buChar char="●"/>
            </a:pPr>
            <a:r>
              <a:rPr lang="en" sz="1800"/>
              <a:t>Modules are imported into the Python interpreter using the import statement. </a:t>
            </a:r>
            <a:endParaRPr sz="1800"/>
          </a:p>
          <a:p>
            <a:pPr indent="-342900" lvl="0" marL="457200" rtl="0" algn="just">
              <a:spcBef>
                <a:spcPts val="1000"/>
              </a:spcBef>
              <a:spcAft>
                <a:spcPts val="1000"/>
              </a:spcAft>
              <a:buSzPts val="1800"/>
              <a:buChar char="●"/>
            </a:pPr>
            <a:r>
              <a:rPr lang="en" sz="1800"/>
              <a:t>The import statement takes the name of the module as its argument.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1B56B8"/>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