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5"/>
  </p:notesMasterIdLst>
  <p:handoutMasterIdLst>
    <p:handoutMasterId r:id="rId16"/>
  </p:handoutMasterIdLst>
  <p:sldIdLst>
    <p:sldId id="261" r:id="rId5"/>
    <p:sldId id="273" r:id="rId6"/>
    <p:sldId id="280" r:id="rId7"/>
    <p:sldId id="286" r:id="rId8"/>
    <p:sldId id="300" r:id="rId9"/>
    <p:sldId id="302" r:id="rId10"/>
    <p:sldId id="306" r:id="rId11"/>
    <p:sldId id="308" r:id="rId12"/>
    <p:sldId id="313" r:id="rId13"/>
    <p:sldId id="31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6" d="100"/>
          <a:sy n="86" d="100"/>
        </p:scale>
        <p:origin x="562" y="5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5/11/2024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5/11/2024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9649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554146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2117522" y="2066176"/>
            <a:ext cx="8044692" cy="1463040"/>
          </a:xfrm>
        </p:spPr>
        <p:txBody>
          <a:bodyPr>
            <a:normAutofit/>
          </a:bodyPr>
          <a:lstStyle/>
          <a:p>
            <a:r>
              <a:rPr lang="en-US" sz="3600" dirty="0">
                <a:latin typeface="Amasis MT Pro" panose="02040504050005020304" pitchFamily="18" charset="0"/>
              </a:rPr>
              <a:t>M</a:t>
            </a:r>
            <a:r>
              <a:rPr lang="en-US" sz="2800" dirty="0">
                <a:latin typeface="Amasis MT Pro" panose="02040504050005020304" pitchFamily="18" charset="0"/>
              </a:rPr>
              <a:t>arketing </a:t>
            </a:r>
            <a:r>
              <a:rPr lang="en-US" sz="3200" dirty="0">
                <a:latin typeface="Amasis MT Pro" panose="02040504050005020304" pitchFamily="18" charset="0"/>
              </a:rPr>
              <a:t>A</a:t>
            </a:r>
            <a:r>
              <a:rPr lang="en-US" sz="2800" dirty="0">
                <a:latin typeface="Amasis MT Pro" panose="02040504050005020304" pitchFamily="18" charset="0"/>
              </a:rPr>
              <a:t>nalysis and </a:t>
            </a:r>
            <a:r>
              <a:rPr lang="en-US" sz="3200" dirty="0">
                <a:latin typeface="Amasis MT Pro" panose="02040504050005020304" pitchFamily="18" charset="0"/>
              </a:rPr>
              <a:t>R</a:t>
            </a:r>
            <a:r>
              <a:rPr lang="en-US" sz="2800" dirty="0">
                <a:latin typeface="Amasis MT Pro" panose="02040504050005020304" pitchFamily="18" charset="0"/>
              </a:rPr>
              <a:t>evenue </a:t>
            </a:r>
            <a:r>
              <a:rPr lang="en-US" sz="3200" dirty="0">
                <a:latin typeface="Amasis MT Pro" panose="02040504050005020304" pitchFamily="18" charset="0"/>
              </a:rPr>
              <a:t>V</a:t>
            </a:r>
            <a:r>
              <a:rPr lang="en-US" sz="2800" dirty="0">
                <a:latin typeface="Amasis MT Pro" panose="02040504050005020304" pitchFamily="18" charset="0"/>
              </a:rPr>
              <a:t>alue </a:t>
            </a:r>
            <a:r>
              <a:rPr lang="en-US" sz="3200" dirty="0">
                <a:latin typeface="Amasis MT Pro" panose="02040504050005020304" pitchFamily="18" charset="0"/>
              </a:rPr>
              <a:t>L</a:t>
            </a:r>
            <a:r>
              <a:rPr lang="en-US" sz="2800" dirty="0">
                <a:latin typeface="Amasis MT Pro" panose="02040504050005020304" pitchFamily="18" charset="0"/>
              </a:rPr>
              <a:t>earning</a:t>
            </a:r>
          </a:p>
        </p:txBody>
      </p:sp>
      <p:sp>
        <p:nvSpPr>
          <p:cNvPr id="4" name="TextBox 3">
            <a:extLst>
              <a:ext uri="{FF2B5EF4-FFF2-40B4-BE49-F238E27FC236}">
                <a16:creationId xmlns:a16="http://schemas.microsoft.com/office/drawing/2014/main" id="{C345F3BC-0839-5686-3F14-962BB1F979F3}"/>
              </a:ext>
            </a:extLst>
          </p:cNvPr>
          <p:cNvSpPr txBox="1"/>
          <p:nvPr/>
        </p:nvSpPr>
        <p:spPr>
          <a:xfrm>
            <a:off x="4257558" y="987767"/>
            <a:ext cx="5904656" cy="1200329"/>
          </a:xfrm>
          <a:prstGeom prst="rect">
            <a:avLst/>
          </a:prstGeom>
          <a:noFill/>
        </p:spPr>
        <p:txBody>
          <a:bodyPr wrap="square" rtlCol="0">
            <a:spAutoFit/>
          </a:bodyPr>
          <a:lstStyle/>
          <a:p>
            <a:r>
              <a:rPr lang="en-US" sz="7200" dirty="0">
                <a:solidFill>
                  <a:schemeClr val="bg1"/>
                </a:solidFill>
                <a:latin typeface="Algerian" panose="04020705040A02060702" pitchFamily="82" charset="0"/>
              </a:rPr>
              <a:t>MarVL</a:t>
            </a:r>
            <a:endParaRPr lang="en-IN" sz="7200" dirty="0">
              <a:solidFill>
                <a:schemeClr val="bg1"/>
              </a:solidFill>
              <a:latin typeface="Algerian" panose="04020705040A02060702" pitchFamily="82" charset="0"/>
            </a:endParaRPr>
          </a:p>
        </p:txBody>
      </p:sp>
      <p:sp>
        <p:nvSpPr>
          <p:cNvPr id="8" name="TextBox 7">
            <a:extLst>
              <a:ext uri="{FF2B5EF4-FFF2-40B4-BE49-F238E27FC236}">
                <a16:creationId xmlns:a16="http://schemas.microsoft.com/office/drawing/2014/main" id="{D95C4188-68EC-83D9-BF5E-E8820131877F}"/>
              </a:ext>
            </a:extLst>
          </p:cNvPr>
          <p:cNvSpPr txBox="1"/>
          <p:nvPr/>
        </p:nvSpPr>
        <p:spPr>
          <a:xfrm>
            <a:off x="3450029" y="2697909"/>
            <a:ext cx="5904656" cy="369332"/>
          </a:xfrm>
          <a:prstGeom prst="rect">
            <a:avLst/>
          </a:prstGeom>
          <a:noFill/>
        </p:spPr>
        <p:txBody>
          <a:bodyPr wrap="square" rtlCol="0">
            <a:spAutoFit/>
          </a:bodyPr>
          <a:lstStyle/>
          <a:p>
            <a:r>
              <a:rPr lang="en-US" dirty="0">
                <a:solidFill>
                  <a:schemeClr val="bg2"/>
                </a:solidFill>
                <a:latin typeface="Amasis MT Pro" panose="02040504050005020304" pitchFamily="18" charset="0"/>
              </a:rPr>
              <a:t>(Understanding the Metrics Behind Revenue Generation)</a:t>
            </a:r>
            <a:endParaRPr lang="en-IN" dirty="0">
              <a:solidFill>
                <a:schemeClr val="bg2"/>
              </a:solidFill>
              <a:latin typeface="Amasis MT Pro" panose="02040504050005020304" pitchFamily="18" charset="0"/>
            </a:endParaRP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icture Placeholder 1">
            <a:extLst>
              <a:ext uri="{FF2B5EF4-FFF2-40B4-BE49-F238E27FC236}">
                <a16:creationId xmlns:a16="http://schemas.microsoft.com/office/drawing/2014/main" id="{E2F5BF91-D730-4D7E-2AB3-0C959B8B533D}"/>
              </a:ext>
            </a:extLst>
          </p:cNvPr>
          <p:cNvSpPr>
            <a:spLocks noGrp="1"/>
          </p:cNvSpPr>
          <p:nvPr>
            <p:ph type="pic" sz="quarter" idx="17"/>
          </p:nvPr>
        </p:nvSpPr>
        <p:spPr>
          <a:xfrm>
            <a:off x="0" y="0"/>
            <a:ext cx="12191999" cy="6858000"/>
          </a:xfrm>
        </p:spPr>
        <p:txBody>
          <a:bodyPr/>
          <a:lstStyle/>
          <a:p>
            <a:endParaRPr lang="en-IN"/>
          </a:p>
        </p:txBody>
      </p:sp>
      <p:sp>
        <p:nvSpPr>
          <p:cNvPr id="28" name="Text Placeholder 2">
            <a:extLst>
              <a:ext uri="{FF2B5EF4-FFF2-40B4-BE49-F238E27FC236}">
                <a16:creationId xmlns:a16="http://schemas.microsoft.com/office/drawing/2014/main" id="{A7D798CB-AD9D-A583-08F9-2F44694355BD}"/>
              </a:ext>
            </a:extLst>
          </p:cNvPr>
          <p:cNvSpPr>
            <a:spLocks noGrp="1"/>
          </p:cNvSpPr>
          <p:nvPr>
            <p:ph type="body" sz="quarter" idx="18"/>
          </p:nvPr>
        </p:nvSpPr>
        <p:spPr>
          <a:xfrm>
            <a:off x="0" y="0"/>
            <a:ext cx="12192000" cy="5723182"/>
          </a:xfrm>
        </p:spPr>
        <p:txBody>
          <a:bodyPr/>
          <a:lstStyle/>
          <a:p>
            <a:endParaRPr lang="en-US"/>
          </a:p>
        </p:txBody>
      </p:sp>
      <p:sp>
        <p:nvSpPr>
          <p:cNvPr id="30" name="Text Placeholder 3">
            <a:extLst>
              <a:ext uri="{FF2B5EF4-FFF2-40B4-BE49-F238E27FC236}">
                <a16:creationId xmlns:a16="http://schemas.microsoft.com/office/drawing/2014/main" id="{2FC00D6A-D9BD-20AD-62E6-85145F493991}"/>
              </a:ext>
            </a:extLst>
          </p:cNvPr>
          <p:cNvSpPr>
            <a:spLocks noGrp="1"/>
          </p:cNvSpPr>
          <p:nvPr>
            <p:ph type="body" sz="quarter" idx="12"/>
          </p:nvPr>
        </p:nvSpPr>
        <p:spPr>
          <a:xfrm>
            <a:off x="533400" y="0"/>
            <a:ext cx="6781800" cy="6324600"/>
          </a:xfrm>
        </p:spPr>
        <p:txBody>
          <a:bodyPr/>
          <a:lstStyle/>
          <a:p>
            <a:endParaRPr lang="en-US" dirty="0"/>
          </a:p>
        </p:txBody>
      </p:sp>
      <p:sp>
        <p:nvSpPr>
          <p:cNvPr id="32" name="Title 4">
            <a:extLst>
              <a:ext uri="{FF2B5EF4-FFF2-40B4-BE49-F238E27FC236}">
                <a16:creationId xmlns:a16="http://schemas.microsoft.com/office/drawing/2014/main" id="{F1910A68-F0B5-FCFA-FA96-7037A79809C5}"/>
              </a:ext>
            </a:extLst>
          </p:cNvPr>
          <p:cNvSpPr>
            <a:spLocks noGrp="1"/>
          </p:cNvSpPr>
          <p:nvPr>
            <p:ph type="title"/>
          </p:nvPr>
        </p:nvSpPr>
        <p:spPr>
          <a:xfrm>
            <a:off x="1266825" y="260648"/>
            <a:ext cx="5314950" cy="3488998"/>
          </a:xfrm>
        </p:spPr>
        <p:txBody>
          <a:bodyPr>
            <a:normAutofit/>
          </a:bodyPr>
          <a:lstStyle/>
          <a:p>
            <a:r>
              <a:rPr lang="en-US" sz="8000" dirty="0"/>
              <a:t>THANK YOU</a:t>
            </a:r>
          </a:p>
        </p:txBody>
      </p:sp>
      <p:sp>
        <p:nvSpPr>
          <p:cNvPr id="14" name="Slide Number Placeholder 5">
            <a:extLst>
              <a:ext uri="{FF2B5EF4-FFF2-40B4-BE49-F238E27FC236}">
                <a16:creationId xmlns:a16="http://schemas.microsoft.com/office/drawing/2014/main" id="{F1E11E29-01E6-F0C4-AA69-B9399EAD9A62}"/>
              </a:ext>
            </a:extLst>
          </p:cNvPr>
          <p:cNvSpPr>
            <a:spLocks noGrp="1"/>
          </p:cNvSpPr>
          <p:nvPr>
            <p:ph type="sldNum" sz="quarter" idx="4"/>
          </p:nvPr>
        </p:nvSpPr>
        <p:spPr>
          <a:xfrm>
            <a:off x="628788" y="6339840"/>
            <a:ext cx="302281" cy="365760"/>
          </a:xfrm>
        </p:spPr>
        <p:txBody>
          <a:bodyPr anchor="ctr">
            <a:normAutofit/>
          </a:bodyPr>
          <a:lstStyle/>
          <a:p>
            <a:pPr>
              <a:spcAft>
                <a:spcPts val="600"/>
              </a:spcAft>
            </a:pPr>
            <a:fld id="{4FAB73BC-B049-4115-A692-8D63A059BFB8}" type="slidenum">
              <a:rPr lang="en-US" smtClean="0"/>
              <a:pPr>
                <a:spcAft>
                  <a:spcPts val="600"/>
                </a:spcAft>
              </a:pPr>
              <a:t>10</a:t>
            </a:fld>
            <a:endParaRPr lang="en-US"/>
          </a:p>
        </p:txBody>
      </p:sp>
    </p:spTree>
    <p:extLst>
      <p:ext uri="{BB962C8B-B14F-4D97-AF65-F5344CB8AC3E}">
        <p14:creationId xmlns:p14="http://schemas.microsoft.com/office/powerpoint/2010/main" val="100121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16105" y="2179536"/>
            <a:ext cx="10587921" cy="4409419"/>
          </a:xfrm>
        </p:spPr>
        <p:txBody>
          <a:bodyPr>
            <a:normAutofit fontScale="77500" lnSpcReduction="20000"/>
          </a:bodyPr>
          <a:lstStyle/>
          <a:p>
            <a:pPr marL="0" indent="0">
              <a:buNone/>
            </a:pPr>
            <a:r>
              <a:rPr lang="en-US" dirty="0">
                <a:latin typeface="Amasis MT Pro" panose="02040504050005020304" pitchFamily="18" charset="0"/>
              </a:rPr>
              <a:t>Marketing analysis plays a pivotal role in revenue generation by providing valuable insights into market trends, consumer behavior, and competitive landscape. Here are some key points highlighting its importance:</a:t>
            </a:r>
          </a:p>
          <a:p>
            <a:endParaRPr lang="en-US" dirty="0"/>
          </a:p>
          <a:p>
            <a:r>
              <a:rPr lang="en-US" b="1" dirty="0">
                <a:latin typeface="Amasis MT Pro" panose="02040504050005020304" pitchFamily="18" charset="0"/>
              </a:rPr>
              <a:t>Understanding Customer Needs :</a:t>
            </a:r>
            <a:r>
              <a:rPr lang="en-US" dirty="0">
                <a:latin typeface="Amasis MT Pro" panose="02040504050005020304" pitchFamily="18" charset="0"/>
              </a:rPr>
              <a:t>Marketing analysis helps businesses understand their target audience's needs, preferences, and pain points. By analyzing customer data, businesses can tailor their products or services to better meet customer demands, leading to increased sales and revenue.</a:t>
            </a:r>
          </a:p>
          <a:p>
            <a:r>
              <a:rPr lang="en-US" b="1" dirty="0">
                <a:latin typeface="Amasis MT Pro" panose="02040504050005020304" pitchFamily="18" charset="0"/>
              </a:rPr>
              <a:t>Identifying Market Opportunities :</a:t>
            </a:r>
            <a:r>
              <a:rPr lang="en-US" dirty="0">
                <a:latin typeface="Amasis MT Pro" panose="02040504050005020304" pitchFamily="18" charset="0"/>
              </a:rPr>
              <a:t> Through market research and analysis, businesses can identify untapped market segments and emerging trends. By capitalizing on these opportunities, businesses can expand their customer base and revenue streams.</a:t>
            </a:r>
          </a:p>
          <a:p>
            <a:r>
              <a:rPr lang="en-US" b="1" dirty="0">
                <a:latin typeface="Amasis MT Pro" panose="02040504050005020304" pitchFamily="18" charset="0"/>
              </a:rPr>
              <a:t>Optimizing Marketing Strategies : </a:t>
            </a:r>
            <a:r>
              <a:rPr lang="en-US" dirty="0">
                <a:latin typeface="Amasis MT Pro" panose="02040504050005020304" pitchFamily="18" charset="0"/>
              </a:rPr>
              <a:t>Marketing analysis allows businesses to evaluate the performance of their marketing campaigns and channels. By identifying which strategies are most effective in reaching and engaging with their target audience, businesses can allocate their marketing budget more efficiently, maximizing ROI and revenue generation.</a:t>
            </a:r>
          </a:p>
          <a:p>
            <a:r>
              <a:rPr lang="en-US" b="1" dirty="0">
                <a:latin typeface="Amasis MT Pro" panose="02040504050005020304" pitchFamily="18" charset="0"/>
              </a:rPr>
              <a:t>Competitive Advantage : </a:t>
            </a:r>
            <a:r>
              <a:rPr lang="en-US" dirty="0">
                <a:latin typeface="Amasis MT Pro" panose="02040504050005020304" pitchFamily="18" charset="0"/>
              </a:rPr>
              <a:t>By conducting competitive analysis, businesses can gain insights into their competitors' strengths, weaknesses, and strategies. This knowledge enables businesses to differentiate themselves in the market, develop unique selling propositions, and stay ahead of the competition, ultimately driving revenue growth.</a:t>
            </a:r>
          </a:p>
          <a:p>
            <a:r>
              <a:rPr lang="en-US" b="1" dirty="0">
                <a:latin typeface="Amasis MT Pro" panose="02040504050005020304" pitchFamily="18" charset="0"/>
              </a:rPr>
              <a:t>Risk Mitigation : </a:t>
            </a:r>
            <a:r>
              <a:rPr lang="en-US" dirty="0">
                <a:latin typeface="Amasis MT Pro" panose="02040504050005020304" pitchFamily="18" charset="0"/>
              </a:rPr>
              <a:t>Marketing analysis helps businesses anticipate market shifts, industry disruptions, and changing consumer preferences. By staying informed and proactive, businesses can mitigate risks and adapt their strategies to maintain steady revenue streams even in volatile market conditions.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Title 4">
            <a:extLst>
              <a:ext uri="{FF2B5EF4-FFF2-40B4-BE49-F238E27FC236}">
                <a16:creationId xmlns:a16="http://schemas.microsoft.com/office/drawing/2014/main" id="{3C9163CA-8DAA-7C4B-5184-A8A4606478E6}"/>
              </a:ext>
            </a:extLst>
          </p:cNvPr>
          <p:cNvSpPr>
            <a:spLocks noGrp="1"/>
          </p:cNvSpPr>
          <p:nvPr>
            <p:ph type="title"/>
          </p:nvPr>
        </p:nvSpPr>
        <p:spPr/>
        <p:txBody>
          <a:bodyPr/>
          <a:lstStyle/>
          <a:p>
            <a:r>
              <a:rPr lang="en-US" dirty="0"/>
              <a:t>INTRODUCTION</a:t>
            </a:r>
            <a:endParaRPr lang="en-IN" dirty="0"/>
          </a:p>
        </p:txBody>
      </p:sp>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463344" y="3735622"/>
            <a:ext cx="5640768" cy="2408917"/>
          </a:xfrm>
        </p:spPr>
        <p:txBody>
          <a:bodyPr>
            <a:normAutofit fontScale="90000"/>
          </a:bodyPr>
          <a:lstStyle/>
          <a:p>
            <a:r>
              <a:rPr lang="en-US" sz="4900" dirty="0">
                <a:latin typeface="Amasis MT Pro" panose="02040504050005020304" pitchFamily="18" charset="0"/>
              </a:rPr>
              <a:t>W</a:t>
            </a:r>
            <a:r>
              <a:rPr lang="en-US" dirty="0">
                <a:latin typeface="Amasis MT Pro" panose="02040504050005020304" pitchFamily="18" charset="0"/>
              </a:rPr>
              <a:t>hat </a:t>
            </a:r>
            <a:r>
              <a:rPr lang="en-US" sz="4900" dirty="0">
                <a:latin typeface="Amasis MT Pro" panose="02040504050005020304" pitchFamily="18" charset="0"/>
              </a:rPr>
              <a:t>i</a:t>
            </a:r>
            <a:r>
              <a:rPr lang="en-US" dirty="0">
                <a:latin typeface="Amasis MT Pro" panose="02040504050005020304" pitchFamily="18" charset="0"/>
              </a:rPr>
              <a:t>s </a:t>
            </a:r>
            <a:r>
              <a:rPr lang="en-US" sz="6000" dirty="0">
                <a:latin typeface="Amasis MT Pro" panose="02040504050005020304" pitchFamily="18" charset="0"/>
              </a:rPr>
              <a:t>M</a:t>
            </a:r>
            <a:r>
              <a:rPr lang="en-US" dirty="0">
                <a:latin typeface="Amasis MT Pro" panose="02040504050005020304" pitchFamily="18" charset="0"/>
              </a:rPr>
              <a:t>arketing </a:t>
            </a:r>
            <a:r>
              <a:rPr lang="en-US" sz="5400" dirty="0">
                <a:latin typeface="Amasis MT Pro" panose="02040504050005020304" pitchFamily="18" charset="0"/>
              </a:rPr>
              <a:t>A</a:t>
            </a:r>
            <a:r>
              <a:rPr lang="en-US" dirty="0">
                <a:latin typeface="Amasis MT Pro" panose="02040504050005020304" pitchFamily="18" charset="0"/>
              </a:rPr>
              <a:t>nalysis?</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7589731" y="2553266"/>
            <a:ext cx="3688080" cy="3591272"/>
          </a:xfrm>
        </p:spPr>
        <p:txBody>
          <a:bodyPr>
            <a:normAutofit fontScale="62500" lnSpcReduction="20000"/>
          </a:bodyPr>
          <a:lstStyle/>
          <a:p>
            <a:r>
              <a:rPr lang="en-US" dirty="0">
                <a:latin typeface="Amasis MT Pro" panose="02040504050005020304" pitchFamily="18" charset="0"/>
              </a:rPr>
              <a:t>Marketing analysis is the process of evaluating various aspects of a market to understand its dynamics, trends, and opportunities. It involves gathering, interpreting, and synthesizing data related to customers, competitors, and the overall business environment to inform strategic decision-making and improve marketing effectiveness.</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1085850" y="2679192"/>
            <a:ext cx="10482758" cy="1499616"/>
          </a:xfrm>
        </p:spPr>
        <p:txBody>
          <a:bodyPr>
            <a:normAutofit/>
          </a:bodyPr>
          <a:lstStyle/>
          <a:p>
            <a:r>
              <a:rPr lang="en-US" sz="4000" dirty="0">
                <a:latin typeface="Amasis MT Pro" panose="02040504050005020304" pitchFamily="18" charset="0"/>
              </a:rPr>
              <a:t> </a:t>
            </a:r>
            <a:r>
              <a:rPr lang="en-US" dirty="0">
                <a:latin typeface="Amasis MT Pro" panose="02040504050005020304" pitchFamily="18" charset="0"/>
              </a:rPr>
              <a:t>T</a:t>
            </a:r>
            <a:r>
              <a:rPr lang="en-US" sz="4000" dirty="0">
                <a:latin typeface="Amasis MT Pro" panose="02040504050005020304" pitchFamily="18" charset="0"/>
              </a:rPr>
              <a:t>ypes of </a:t>
            </a:r>
            <a:r>
              <a:rPr lang="en-US" dirty="0">
                <a:latin typeface="Amasis MT Pro" panose="02040504050005020304" pitchFamily="18" charset="0"/>
              </a:rPr>
              <a:t>M</a:t>
            </a:r>
            <a:r>
              <a:rPr lang="en-US" sz="4000" dirty="0">
                <a:latin typeface="Amasis MT Pro" panose="02040504050005020304" pitchFamily="18" charset="0"/>
              </a:rPr>
              <a:t>arketing </a:t>
            </a:r>
            <a:r>
              <a:rPr lang="en-US" sz="5400" dirty="0">
                <a:latin typeface="Amasis MT Pro" panose="02040504050005020304" pitchFamily="18" charset="0"/>
              </a:rPr>
              <a:t>A</a:t>
            </a:r>
            <a:r>
              <a:rPr lang="en-US" sz="4000" dirty="0">
                <a:latin typeface="Amasis MT Pro" panose="02040504050005020304" pitchFamily="18" charset="0"/>
              </a:rPr>
              <a:t>nalysis</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Market segmentation involves dividing a broad market into smaller, more manageable segments based on shared characteristics such as demographics, psychographics, behaviors, or needs.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t>Market Segmentation Analysis</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 Competitive analysis involves assessing the strengths, weaknesses, strategies, and market positioning of competitors.</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t>Competitive Analysis</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SWOT (Strengths, Weaknesses, Opportunities, Threats) analysis is a strategic planning tool used to evaluate the internal strengths and weaknesses of a business, as well as external opportunities and threats in the market</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t>SWOT Analysis</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1670C9-7A12-431E-92B2-050F2389D775}"/>
              </a:ext>
            </a:extLst>
          </p:cNvPr>
          <p:cNvSpPr>
            <a:spLocks noGrp="1"/>
          </p:cNvSpPr>
          <p:nvPr>
            <p:ph type="title"/>
          </p:nvPr>
        </p:nvSpPr>
        <p:spPr>
          <a:xfrm>
            <a:off x="391698" y="1830889"/>
            <a:ext cx="10805160" cy="2438400"/>
          </a:xfrm>
        </p:spPr>
        <p:txBody>
          <a:bodyPr>
            <a:normAutofit/>
          </a:bodyPr>
          <a:lstStyle/>
          <a:p>
            <a:r>
              <a:rPr lang="en-US" sz="4800" dirty="0">
                <a:latin typeface="Amasis MT Pro" panose="02040504050005020304" pitchFamily="18" charset="0"/>
              </a:rPr>
              <a:t>K</a:t>
            </a:r>
            <a:r>
              <a:rPr lang="en-US" sz="3200" dirty="0">
                <a:latin typeface="Amasis MT Pro" panose="02040504050005020304" pitchFamily="18" charset="0"/>
              </a:rPr>
              <a:t>ey Metrics </a:t>
            </a:r>
            <a:br>
              <a:rPr lang="en-US" sz="3200" dirty="0">
                <a:latin typeface="Amasis MT Pro" panose="02040504050005020304" pitchFamily="18" charset="0"/>
              </a:rPr>
            </a:br>
            <a:r>
              <a:rPr lang="en-US" sz="3200" dirty="0">
                <a:latin typeface="Amasis MT Pro" panose="02040504050005020304" pitchFamily="18" charset="0"/>
              </a:rPr>
              <a:t>      in </a:t>
            </a:r>
            <a:br>
              <a:rPr lang="en-US" sz="3200" dirty="0">
                <a:latin typeface="Amasis MT Pro" panose="02040504050005020304" pitchFamily="18" charset="0"/>
              </a:rPr>
            </a:br>
            <a:r>
              <a:rPr lang="en-US" sz="3200" dirty="0">
                <a:latin typeface="Amasis MT Pro" panose="02040504050005020304" pitchFamily="18" charset="0"/>
              </a:rPr>
              <a:t>Marketing </a:t>
            </a:r>
            <a:r>
              <a:rPr lang="en-US" sz="4800" dirty="0">
                <a:latin typeface="Amasis MT Pro" panose="02040504050005020304" pitchFamily="18" charset="0"/>
              </a:rPr>
              <a:t>A</a:t>
            </a:r>
            <a:r>
              <a:rPr lang="en-US" sz="3200" dirty="0">
                <a:latin typeface="Amasis MT Pro" panose="02040504050005020304" pitchFamily="18" charset="0"/>
              </a:rPr>
              <a:t>nalysis</a:t>
            </a:r>
          </a:p>
        </p:txBody>
      </p:sp>
      <p:sp>
        <p:nvSpPr>
          <p:cNvPr id="3" name="Slide Number Placeholder 2">
            <a:extLst>
              <a:ext uri="{FF2B5EF4-FFF2-40B4-BE49-F238E27FC236}">
                <a16:creationId xmlns:a16="http://schemas.microsoft.com/office/drawing/2014/main" id="{A2D9EB77-3854-428A-99DF-5F6FB999E4A3}"/>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61" name="Text Placeholder 60">
            <a:extLst>
              <a:ext uri="{FF2B5EF4-FFF2-40B4-BE49-F238E27FC236}">
                <a16:creationId xmlns:a16="http://schemas.microsoft.com/office/drawing/2014/main" id="{2EFCA5F8-2322-4618-9000-E296A1B5768D}"/>
              </a:ext>
            </a:extLst>
          </p:cNvPr>
          <p:cNvSpPr>
            <a:spLocks noGrp="1"/>
          </p:cNvSpPr>
          <p:nvPr>
            <p:ph type="body" sz="quarter" idx="25"/>
          </p:nvPr>
        </p:nvSpPr>
        <p:spPr>
          <a:xfrm>
            <a:off x="7222207" y="2677389"/>
            <a:ext cx="1311814" cy="344359"/>
          </a:xfrm>
        </p:spPr>
        <p:txBody>
          <a:bodyPr/>
          <a:lstStyle/>
          <a:p>
            <a:r>
              <a:rPr lang="en-US" sz="1400" dirty="0"/>
              <a:t>Customer Acquisition Cost (CAC)</a:t>
            </a:r>
          </a:p>
        </p:txBody>
      </p:sp>
      <p:sp>
        <p:nvSpPr>
          <p:cNvPr id="62" name="Text Placeholder 61">
            <a:extLst>
              <a:ext uri="{FF2B5EF4-FFF2-40B4-BE49-F238E27FC236}">
                <a16:creationId xmlns:a16="http://schemas.microsoft.com/office/drawing/2014/main" id="{B79AF253-AC40-4AA1-AFA7-9A4836DA01B7}"/>
              </a:ext>
            </a:extLst>
          </p:cNvPr>
          <p:cNvSpPr>
            <a:spLocks noGrp="1"/>
          </p:cNvSpPr>
          <p:nvPr>
            <p:ph type="body" sz="quarter" idx="26"/>
          </p:nvPr>
        </p:nvSpPr>
        <p:spPr>
          <a:xfrm>
            <a:off x="6384032" y="4083115"/>
            <a:ext cx="1311814" cy="166199"/>
          </a:xfrm>
        </p:spPr>
        <p:txBody>
          <a:bodyPr/>
          <a:lstStyle/>
          <a:p>
            <a:r>
              <a:rPr lang="en-US" sz="1400" dirty="0"/>
              <a:t>Customer Lifetime Value (CLV)</a:t>
            </a:r>
          </a:p>
        </p:txBody>
      </p:sp>
      <p:sp>
        <p:nvSpPr>
          <p:cNvPr id="64" name="Text Placeholder 63">
            <a:extLst>
              <a:ext uri="{FF2B5EF4-FFF2-40B4-BE49-F238E27FC236}">
                <a16:creationId xmlns:a16="http://schemas.microsoft.com/office/drawing/2014/main" id="{AFBC632A-A085-45FB-8A22-A087AB251AE5}"/>
              </a:ext>
            </a:extLst>
          </p:cNvPr>
          <p:cNvSpPr>
            <a:spLocks noGrp="1"/>
          </p:cNvSpPr>
          <p:nvPr>
            <p:ph type="body" sz="quarter" idx="28"/>
          </p:nvPr>
        </p:nvSpPr>
        <p:spPr>
          <a:xfrm>
            <a:off x="10488488" y="2677389"/>
            <a:ext cx="1311814" cy="166199"/>
          </a:xfrm>
        </p:spPr>
        <p:txBody>
          <a:bodyPr/>
          <a:lstStyle/>
          <a:p>
            <a:r>
              <a:rPr lang="en-US" sz="1400" dirty="0"/>
              <a:t>Conversion Rate</a:t>
            </a:r>
          </a:p>
        </p:txBody>
      </p:sp>
      <p:sp>
        <p:nvSpPr>
          <p:cNvPr id="65" name="Text Placeholder 64">
            <a:extLst>
              <a:ext uri="{FF2B5EF4-FFF2-40B4-BE49-F238E27FC236}">
                <a16:creationId xmlns:a16="http://schemas.microsoft.com/office/drawing/2014/main" id="{B0F79018-7E80-4F11-97D6-C1AC907028C2}"/>
              </a:ext>
            </a:extLst>
          </p:cNvPr>
          <p:cNvSpPr>
            <a:spLocks noGrp="1"/>
          </p:cNvSpPr>
          <p:nvPr>
            <p:ph type="body" sz="quarter" idx="29"/>
          </p:nvPr>
        </p:nvSpPr>
        <p:spPr/>
        <p:txBody>
          <a:bodyPr/>
          <a:lstStyle/>
          <a:p>
            <a:r>
              <a:rPr lang="en-US" sz="1400" dirty="0"/>
              <a:t>Churn Rate</a:t>
            </a:r>
          </a:p>
        </p:txBody>
      </p:sp>
      <p:sp>
        <p:nvSpPr>
          <p:cNvPr id="66" name="Text Placeholder 65">
            <a:extLst>
              <a:ext uri="{FF2B5EF4-FFF2-40B4-BE49-F238E27FC236}">
                <a16:creationId xmlns:a16="http://schemas.microsoft.com/office/drawing/2014/main" id="{BFB39279-C8C5-49A2-A66B-0E32CBBA58EC}"/>
              </a:ext>
            </a:extLst>
          </p:cNvPr>
          <p:cNvSpPr>
            <a:spLocks noGrp="1"/>
          </p:cNvSpPr>
          <p:nvPr>
            <p:ph type="body" sz="quarter" idx="30"/>
          </p:nvPr>
        </p:nvSpPr>
        <p:spPr/>
        <p:txBody>
          <a:bodyPr/>
          <a:lstStyle/>
          <a:p>
            <a:r>
              <a:rPr lang="en-US" sz="1400" dirty="0"/>
              <a:t>Customer Satisfaction (CSAT)</a:t>
            </a:r>
          </a:p>
        </p:txBody>
      </p:sp>
      <p:sp>
        <p:nvSpPr>
          <p:cNvPr id="14" name="Text Placeholder 119">
            <a:extLst>
              <a:ext uri="{FF2B5EF4-FFF2-40B4-BE49-F238E27FC236}">
                <a16:creationId xmlns:a16="http://schemas.microsoft.com/office/drawing/2014/main" id="{E4C8DF3B-1E41-46C5-80F8-C3025F332691}"/>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7" name="Text Placeholder 6">
            <a:extLst>
              <a:ext uri="{FF2B5EF4-FFF2-40B4-BE49-F238E27FC236}">
                <a16:creationId xmlns:a16="http://schemas.microsoft.com/office/drawing/2014/main" id="{731E00C4-8782-B16D-0E11-E0B61BF49A7A}"/>
              </a:ext>
            </a:extLst>
          </p:cNvPr>
          <p:cNvSpPr>
            <a:spLocks noGrp="1"/>
          </p:cNvSpPr>
          <p:nvPr>
            <p:ph type="body" sz="quarter" idx="27"/>
          </p:nvPr>
        </p:nvSpPr>
        <p:spPr/>
        <p:txBody>
          <a:bodyPr/>
          <a:lstStyle/>
          <a:p>
            <a:r>
              <a:rPr lang="en-IN" sz="1400" dirty="0"/>
              <a:t>Return on Investment (ROI)</a:t>
            </a:r>
          </a:p>
        </p:txBody>
      </p:sp>
    </p:spTree>
    <p:extLst>
      <p:ext uri="{BB962C8B-B14F-4D97-AF65-F5344CB8AC3E}">
        <p14:creationId xmlns:p14="http://schemas.microsoft.com/office/powerpoint/2010/main" val="259691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sz="4400" dirty="0">
                <a:latin typeface="Amasis MT Pro" panose="02040504050005020304" pitchFamily="18" charset="0"/>
              </a:rPr>
              <a:t>C</a:t>
            </a:r>
            <a:r>
              <a:rPr lang="en-US" sz="2800" dirty="0">
                <a:latin typeface="Amasis MT Pro" panose="02040504050005020304" pitchFamily="18" charset="0"/>
              </a:rPr>
              <a:t>hallenges and</a:t>
            </a:r>
            <a:br>
              <a:rPr lang="en-US" sz="2800" dirty="0">
                <a:latin typeface="Amasis MT Pro" panose="02040504050005020304" pitchFamily="18" charset="0"/>
              </a:rPr>
            </a:br>
            <a:br>
              <a:rPr lang="en-US" sz="2800" dirty="0">
                <a:latin typeface="Amasis MT Pro" panose="02040504050005020304" pitchFamily="18" charset="0"/>
              </a:rPr>
            </a:br>
            <a:r>
              <a:rPr lang="en-US" sz="2800" dirty="0">
                <a:latin typeface="Amasis MT Pro" panose="02040504050005020304" pitchFamily="18" charset="0"/>
              </a:rPr>
              <a:t> Considerations</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881486" y="2132856"/>
            <a:ext cx="4876800" cy="4536504"/>
          </a:xfrm>
        </p:spPr>
        <p:txBody>
          <a:bodyPr>
            <a:normAutofit fontScale="92500" lnSpcReduction="20000"/>
          </a:bodyPr>
          <a:lstStyle/>
          <a:p>
            <a:r>
              <a:rPr lang="en-US" dirty="0"/>
              <a:t>"Effective marketing analysis is essential for businesses to make informed decisions and drive growth. However, it comes with its own set of challenges and considerations:</a:t>
            </a:r>
          </a:p>
          <a:p>
            <a:endParaRPr lang="en-US" dirty="0"/>
          </a:p>
          <a:p>
            <a:r>
              <a:rPr lang="en-US" b="1" dirty="0"/>
              <a:t>Data Quality and Accessibility</a:t>
            </a:r>
            <a:r>
              <a:rPr lang="en-US" dirty="0"/>
              <a:t>: Ensuring the quality and accessibility of data is crucial for accurate analysis and insights.</a:t>
            </a:r>
          </a:p>
          <a:p>
            <a:r>
              <a:rPr lang="en-US" b="1" dirty="0"/>
              <a:t>Interpreting Complex Data</a:t>
            </a:r>
            <a:r>
              <a:rPr lang="en-US" dirty="0"/>
              <a:t>: Analyzing multifaceted    marketing data requires advanced skills and tools to derive actionable insights.</a:t>
            </a:r>
          </a:p>
          <a:p>
            <a:r>
              <a:rPr lang="en-US" b="1" dirty="0"/>
              <a:t>Privacy and Compliance</a:t>
            </a:r>
            <a:r>
              <a:rPr lang="en-US" dirty="0"/>
              <a:t>: Businesses must navigate data privacy regulations and maintain transparency to build trust with customers.</a:t>
            </a:r>
          </a:p>
          <a:p>
            <a:r>
              <a:rPr lang="en-US" b="1" dirty="0"/>
              <a:t>Attribution and Measurement</a:t>
            </a:r>
            <a:r>
              <a:rPr lang="en-US" dirty="0"/>
              <a:t>: Accurately attributing value to marketing channels and measuring their impact on conversions is challenging, especially in multi-channel campaigns.</a:t>
            </a:r>
          </a:p>
          <a:p>
            <a:r>
              <a:rPr lang="en-US" b="1" dirty="0"/>
              <a:t>Real-Time Analysis and Adaptation</a:t>
            </a:r>
            <a:r>
              <a:rPr lang="en-US" dirty="0"/>
              <a:t>: The dynamic nature of the marketing landscape requires businesses to analyze data in real-time and adapt strategies quickly.</a:t>
            </a:r>
          </a:p>
          <a:p>
            <a:r>
              <a:rPr lang="en-US" b="1" dirty="0"/>
              <a:t>Resource Constraints</a:t>
            </a:r>
            <a:r>
              <a:rPr lang="en-US" dirty="0"/>
              <a:t>: Budget, expertise, and infrastructure constraints may limit the adoption of marketing analytics, especially for smaller businesses.</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3" name="Picture 2" descr="A graph of the number of stocks&#10;&#10;Description automatically generated with medium confidence">
            <a:extLst>
              <a:ext uri="{FF2B5EF4-FFF2-40B4-BE49-F238E27FC236}">
                <a16:creationId xmlns:a16="http://schemas.microsoft.com/office/drawing/2014/main" id="{B091DF41-45DE-B18D-611A-453994923194}"/>
              </a:ext>
            </a:extLst>
          </p:cNvPr>
          <p:cNvPicPr>
            <a:picLocks noChangeAspect="1"/>
          </p:cNvPicPr>
          <p:nvPr/>
        </p:nvPicPr>
        <p:blipFill>
          <a:blip r:embed="rId3"/>
          <a:stretch>
            <a:fillRect/>
          </a:stretch>
        </p:blipFill>
        <p:spPr>
          <a:xfrm>
            <a:off x="4583832" y="1556792"/>
            <a:ext cx="7225181" cy="4602708"/>
          </a:xfrm>
          <a:prstGeom prst="rect">
            <a:avLst/>
          </a:prstGeom>
        </p:spPr>
      </p:pic>
      <p:sp>
        <p:nvSpPr>
          <p:cNvPr id="4" name="TextBox 3">
            <a:extLst>
              <a:ext uri="{FF2B5EF4-FFF2-40B4-BE49-F238E27FC236}">
                <a16:creationId xmlns:a16="http://schemas.microsoft.com/office/drawing/2014/main" id="{F8A12051-B539-7F72-8EB6-5D396FE237B0}"/>
              </a:ext>
            </a:extLst>
          </p:cNvPr>
          <p:cNvSpPr txBox="1"/>
          <p:nvPr/>
        </p:nvSpPr>
        <p:spPr>
          <a:xfrm>
            <a:off x="479376" y="2564904"/>
            <a:ext cx="3739020" cy="2616101"/>
          </a:xfrm>
          <a:prstGeom prst="rect">
            <a:avLst/>
          </a:prstGeom>
          <a:noFill/>
        </p:spPr>
        <p:txBody>
          <a:bodyPr wrap="square" rtlCol="0">
            <a:spAutoFit/>
          </a:bodyPr>
          <a:lstStyle/>
          <a:p>
            <a:r>
              <a:rPr lang="en-US" sz="4800" dirty="0">
                <a:latin typeface="Amasis MT Pro" panose="02040504050005020304" pitchFamily="18" charset="0"/>
              </a:rPr>
              <a:t>E</a:t>
            </a:r>
            <a:r>
              <a:rPr lang="en-US" sz="3200" dirty="0">
                <a:latin typeface="Amasis MT Pro" panose="02040504050005020304" pitchFamily="18" charset="0"/>
              </a:rPr>
              <a:t>QUITY MARKET</a:t>
            </a:r>
            <a:br>
              <a:rPr lang="en-US" sz="3200" dirty="0">
                <a:latin typeface="Amasis MT Pro" panose="02040504050005020304" pitchFamily="18" charset="0"/>
              </a:rPr>
            </a:br>
            <a:r>
              <a:rPr lang="en-US" sz="3200" dirty="0">
                <a:latin typeface="Amasis MT Pro" panose="02040504050005020304" pitchFamily="18" charset="0"/>
              </a:rPr>
              <a:t>AND </a:t>
            </a:r>
            <a:r>
              <a:rPr lang="en-US" sz="3600" dirty="0">
                <a:latin typeface="Amasis MT Pro" panose="02040504050005020304" pitchFamily="18" charset="0"/>
              </a:rPr>
              <a:t>S</a:t>
            </a:r>
            <a:r>
              <a:rPr lang="en-US" sz="3200" dirty="0">
                <a:latin typeface="Amasis MT Pro" panose="02040504050005020304" pitchFamily="18" charset="0"/>
              </a:rPr>
              <a:t>UCCESS</a:t>
            </a:r>
          </a:p>
          <a:p>
            <a:r>
              <a:rPr lang="en-US" sz="4000" dirty="0">
                <a:latin typeface="Amasis MT Pro" panose="02040504050005020304" pitchFamily="18" charset="0"/>
              </a:rPr>
              <a:t>T</a:t>
            </a:r>
            <a:r>
              <a:rPr lang="en-US" sz="3200" dirty="0">
                <a:latin typeface="Amasis MT Pro" panose="02040504050005020304" pitchFamily="18" charset="0"/>
              </a:rPr>
              <a:t>ODAY</a:t>
            </a:r>
            <a:br>
              <a:rPr lang="en-US" sz="3200" dirty="0">
                <a:latin typeface="Amasis MT Pro" panose="02040504050005020304" pitchFamily="18" charset="0"/>
              </a:rPr>
            </a:br>
            <a:r>
              <a:rPr lang="en-US" sz="3200" dirty="0">
                <a:latin typeface="Amasis MT Pro" panose="02040504050005020304" pitchFamily="18" charset="0"/>
              </a:rPr>
              <a:t>IN </a:t>
            </a:r>
            <a:r>
              <a:rPr lang="en-US" sz="4000" dirty="0">
                <a:latin typeface="Amasis MT Pro" panose="02040504050005020304" pitchFamily="18" charset="0"/>
              </a:rPr>
              <a:t>I</a:t>
            </a:r>
            <a:r>
              <a:rPr lang="en-US" sz="3200" dirty="0">
                <a:latin typeface="Amasis MT Pro" panose="02040504050005020304" pitchFamily="18" charset="0"/>
              </a:rPr>
              <a:t>NDIA</a:t>
            </a:r>
            <a:endParaRPr lang="en-IN" sz="3200" dirty="0">
              <a:latin typeface="Amasis MT Pro" panose="02040504050005020304" pitchFamily="18" charset="0"/>
            </a:endParaRPr>
          </a:p>
        </p:txBody>
      </p:sp>
    </p:spTree>
    <p:extLst>
      <p:ext uri="{BB962C8B-B14F-4D97-AF65-F5344CB8AC3E}">
        <p14:creationId xmlns:p14="http://schemas.microsoft.com/office/powerpoint/2010/main" val="196508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52902DB-60A1-4BBC-BD80-ABD51351CC53}"/>
              </a:ext>
              <a:ext uri="{C183D7F6-B498-43B3-948B-1728B52AA6E4}">
                <adec:decorative xmlns:adec="http://schemas.microsoft.com/office/drawing/2017/decorative" val="1"/>
              </a:ext>
            </a:extLst>
          </p:cNvPr>
          <p:cNvSpPr/>
          <p:nvPr/>
        </p:nvSpPr>
        <p:spPr>
          <a:xfrm>
            <a:off x="8204200" y="2590800"/>
            <a:ext cx="2209800" cy="2209800"/>
          </a:xfrm>
          <a:prstGeom prst="ellipse">
            <a:avLst/>
          </a:prstGeom>
          <a:solidFill>
            <a:schemeClr val="bg1"/>
          </a:solidFill>
          <a:ln>
            <a:noFill/>
          </a:ln>
          <a:effectLst>
            <a:innerShdw blurRad="266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445480" y="496647"/>
            <a:ext cx="10805160" cy="707886"/>
          </a:xfrm>
        </p:spPr>
        <p:txBody>
          <a:bodyPr>
            <a:normAutofit fontScale="90000"/>
          </a:bodyPr>
          <a:lstStyle/>
          <a:p>
            <a:r>
              <a:rPr lang="en-US" sz="5400" dirty="0">
                <a:latin typeface="Amasis MT Pro" panose="02040504050005020304" pitchFamily="18" charset="0"/>
              </a:rPr>
              <a:t>C</a:t>
            </a:r>
            <a:r>
              <a:rPr lang="en-US" dirty="0">
                <a:latin typeface="Amasis MT Pro" panose="02040504050005020304" pitchFamily="18" charset="0"/>
              </a:rPr>
              <a:t>ONCLUSION</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sp>
        <p:nvSpPr>
          <p:cNvPr id="6" name="TextBox 5">
            <a:extLst>
              <a:ext uri="{FF2B5EF4-FFF2-40B4-BE49-F238E27FC236}">
                <a16:creationId xmlns:a16="http://schemas.microsoft.com/office/drawing/2014/main" id="{DA612C1F-E0D3-3961-7CC9-70EB24D9E863}"/>
              </a:ext>
            </a:extLst>
          </p:cNvPr>
          <p:cNvSpPr txBox="1"/>
          <p:nvPr/>
        </p:nvSpPr>
        <p:spPr>
          <a:xfrm>
            <a:off x="445480" y="1433542"/>
            <a:ext cx="3960440" cy="4524315"/>
          </a:xfrm>
          <a:prstGeom prst="rect">
            <a:avLst/>
          </a:prstGeom>
          <a:noFill/>
        </p:spPr>
        <p:txBody>
          <a:bodyPr wrap="square" rtlCol="0">
            <a:spAutoFit/>
          </a:bodyPr>
          <a:lstStyle/>
          <a:p>
            <a:r>
              <a:rPr lang="en-US" dirty="0">
                <a:latin typeface="Amasis MT Pro" panose="02040504050005020304" pitchFamily="18" charset="0"/>
              </a:rPr>
              <a:t>In conclusion, continuous analysis and learning are fundamental for driving revenue growth in today's dynamic business environment. By staying agile and adaptable, businesses can effectively respond to market changes, optimize their marketing efforts, enhance the customer experience, identify revenue opportunities, and maintain a competitive advantage. Embracing a culture of continuous improvement and investing in analytics capabilities enables businesses to achieve sustainable revenue growth and long-term success.</a:t>
            </a:r>
            <a:endParaRPr lang="en-IN" dirty="0">
              <a:latin typeface="Amasis MT Pro" panose="02040504050005020304" pitchFamily="18" charset="0"/>
            </a:endParaRPr>
          </a:p>
        </p:txBody>
      </p:sp>
      <p:pic>
        <p:nvPicPr>
          <p:cNvPr id="12" name="Picture 11" descr="A finger touching a screen with a graph&#10;&#10;Description automatically generated">
            <a:extLst>
              <a:ext uri="{FF2B5EF4-FFF2-40B4-BE49-F238E27FC236}">
                <a16:creationId xmlns:a16="http://schemas.microsoft.com/office/drawing/2014/main" id="{DFAE1985-290F-7854-75E0-D90F24E2D32D}"/>
              </a:ext>
            </a:extLst>
          </p:cNvPr>
          <p:cNvPicPr>
            <a:picLocks noChangeAspect="1"/>
          </p:cNvPicPr>
          <p:nvPr/>
        </p:nvPicPr>
        <p:blipFill>
          <a:blip r:embed="rId3"/>
          <a:stretch>
            <a:fillRect/>
          </a:stretch>
        </p:blipFill>
        <p:spPr>
          <a:xfrm>
            <a:off x="7866960" y="2251202"/>
            <a:ext cx="2884280" cy="29316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00734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7810ab8-8723-4187-818e-d9b6412142f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D4B3AA00175A41B6271EE6604ADE78" ma:contentTypeVersion="4" ma:contentTypeDescription="Create a new document." ma:contentTypeScope="" ma:versionID="8c1605e4332318b1d4ef34fb20694fd1">
  <xsd:schema xmlns:xsd="http://www.w3.org/2001/XMLSchema" xmlns:xs="http://www.w3.org/2001/XMLSchema" xmlns:p="http://schemas.microsoft.com/office/2006/metadata/properties" xmlns:ns3="d7810ab8-8723-4187-818e-d9b6412142fd" targetNamespace="http://schemas.microsoft.com/office/2006/metadata/properties" ma:root="true" ma:fieldsID="d4eb2ab444b0c2f79fdfdaf7befe3786" ns3:_="">
    <xsd:import namespace="d7810ab8-8723-4187-818e-d9b6412142fd"/>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810ab8-8723-4187-818e-d9b6412142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d7810ab8-8723-4187-818e-d9b6412142fd"/>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56D4FFE2-4AFF-4C3B-9477-929E66087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810ab8-8723-4187-818e-d9b6412142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61</TotalTime>
  <Words>729</Words>
  <Application>Microsoft Office PowerPoint</Application>
  <PresentationFormat>Widescreen</PresentationFormat>
  <Paragraphs>58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Amasis MT Pro</vt:lpstr>
      <vt:lpstr>Arial</vt:lpstr>
      <vt:lpstr>Tw Cen MT</vt:lpstr>
      <vt:lpstr>Tw Cen MT Condensed</vt:lpstr>
      <vt:lpstr>Wingdings 3</vt:lpstr>
      <vt:lpstr>ModernClassicBlock-3</vt:lpstr>
      <vt:lpstr>PowerPoint Presentation</vt:lpstr>
      <vt:lpstr>INTRODUCTION</vt:lpstr>
      <vt:lpstr>What is Marketing Analysis?</vt:lpstr>
      <vt:lpstr> Types of Marketing Analysis</vt:lpstr>
      <vt:lpstr>PowerPoint Presentation</vt:lpstr>
      <vt:lpstr>Key Metrics        in  Marketing Analysis</vt:lpstr>
      <vt:lpstr>Challenges and   Considerations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 SINHA</dc:creator>
  <cp:lastModifiedBy>ANUSHKA SINHA</cp:lastModifiedBy>
  <cp:revision>2</cp:revision>
  <dcterms:created xsi:type="dcterms:W3CDTF">2024-05-10T19:24:18Z</dcterms:created>
  <dcterms:modified xsi:type="dcterms:W3CDTF">2024-05-10T20:25:30Z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0x0101001BD4B3AA00175A41B6271EE6604ADE78</vt:lpwstr>
  </property>
</Properties>
</file>