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07C53"/>
    <a:srgbClr val="CC0000"/>
    <a:srgbClr val="33CCCC"/>
    <a:srgbClr val="00CC99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7C8A-AB9F-4F5B-8220-0DA31DAA7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729C9-EF41-4116-804E-73E2E2940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DE307-4976-4C2A-A27A-68BA9442E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2800-6B11-4A29-A79F-42DCEF58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58073-A864-42AF-8639-EB978506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2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5106-9F14-49EB-BA9B-ABF3F44A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FFBD2-98A1-4DE4-93FA-1C2253B54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65312-496E-469F-BEEE-59E75383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95AFB-D738-49D9-8AEA-3D88BDEE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AC149-E451-40B6-8074-76B4D66BA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4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98C8C-AA39-49F2-86FD-E48758495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3434C-30B9-484A-8F60-A5F5F25BB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D2C81-2842-4891-B549-742D8E3DE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EB45D-4775-4300-B520-9670A3F7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BB166-82DA-4BF1-8F9C-B4A7F733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58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DDA7-0BE8-43C6-B273-9AB804A2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0543-71C4-4109-BE36-9A61B87E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E4A66-FE7F-4B59-84C6-09E46D1C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633F5-CC8B-4CCC-957F-09937974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FF91-1FC4-4828-9C5E-283D35216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1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9B07-DF49-412F-B425-43395FEB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4208F-F059-453C-94D9-A4AB64299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C538-4E02-4CC8-93DB-03C061DC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D0171-2077-4D0A-A722-61C7DBCD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2FCC6-1C3D-4D49-9510-786F0308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6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1174-815B-46F1-990C-21378389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D68D6-AC21-4278-ADC5-93910191C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E3A03-3C67-4159-87AC-82979A65C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408C4-84AE-48E3-8F78-D79AAFEB9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ACABC-E342-45E7-AADB-68F814F1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84225-17E6-4B12-9EBC-A54BFFAF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8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4D89-EA4C-4693-90BF-49711E28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25E02-FEB2-47BD-BA29-2CAB2D964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81319-5209-492E-8859-6DFD4DCF1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980FB-5086-4E9A-832B-11C20724F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BCD59-CF8F-4C95-9582-A43752297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16CE65-9082-4090-A63A-8C596B96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556A2-6E6F-419B-94DE-FBC53214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66766-CAA6-4D53-85F3-E369DEA1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58F-E950-4F35-9E98-EB7C7437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F39AD-5ECD-4BC3-91B5-9D48A540E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6D7B9-F7D8-43CD-91E4-3977ACFA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54B2B-FE0D-4BC3-9422-77B453B6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54253-9D37-4D9B-A840-F06B979D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7AA37-D0C7-4747-98F3-6BB9BC6D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AC382-A557-454B-B272-F5838986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2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9E85-CB6C-4042-8C7D-69381552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96F8-4D18-4C1B-B167-9EA58FB9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3F8B1-6F79-400E-842D-740B9AE10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0DBB8-BCF7-4A37-B761-BC9817B82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68DCF-906F-4900-8779-7BBB9AAC3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020E3-EC0D-4048-8C86-89137DD1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6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A4D3-EDDA-43A2-9F6F-AB7A4A4D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B997C0-0DDB-4F53-8016-83E6E670D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43950-B5F6-447B-AE82-96452E156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B7AA4-CF5B-479F-B6CD-C9E875E1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EE816-AE7B-4B52-824B-C861EFE9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D3EC2-DBB5-43E3-8331-3FE18457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4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6B89E-3CEE-44EF-91EF-576FE8C1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874EF-FE5C-4A5C-8C47-125C6B6C3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E1C9B-D939-46C9-ABC9-C6E698052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2B137-8739-4854-983C-2BB484D921A7}" type="datetimeFigureOut">
              <a:rPr lang="en-US" smtClean="0"/>
              <a:t>13-Mar-22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B89B3-94E6-4784-8DFF-FDF564A97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92A8-4B09-4221-957A-D1D7083D8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A0CAE-395A-41BF-A225-4E29149CA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1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C21D8D-5A70-4084-97FD-5E30CFC75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" r="955"/>
          <a:stretch/>
        </p:blipFill>
        <p:spPr>
          <a:xfrm>
            <a:off x="0" y="0"/>
            <a:ext cx="12192000" cy="69977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C5CB70-D819-4E19-A030-53951C072B42}"/>
              </a:ext>
            </a:extLst>
          </p:cNvPr>
          <p:cNvCxnSpPr>
            <a:cxnSpLocks/>
          </p:cNvCxnSpPr>
          <p:nvPr/>
        </p:nvCxnSpPr>
        <p:spPr>
          <a:xfrm>
            <a:off x="0" y="3810000"/>
            <a:ext cx="3873500" cy="0"/>
          </a:xfrm>
          <a:prstGeom prst="line">
            <a:avLst/>
          </a:prstGeom>
          <a:ln w="28575">
            <a:solidFill>
              <a:srgbClr val="FFC000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7F80F9-0845-4345-9087-6D864A885539}"/>
              </a:ext>
            </a:extLst>
          </p:cNvPr>
          <p:cNvCxnSpPr>
            <a:cxnSpLocks/>
          </p:cNvCxnSpPr>
          <p:nvPr/>
        </p:nvCxnSpPr>
        <p:spPr>
          <a:xfrm>
            <a:off x="3873500" y="3810000"/>
            <a:ext cx="22225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C10D13C-2874-4281-A096-CFA289DF1899}"/>
              </a:ext>
            </a:extLst>
          </p:cNvPr>
          <p:cNvSpPr txBox="1"/>
          <p:nvPr/>
        </p:nvSpPr>
        <p:spPr>
          <a:xfrm>
            <a:off x="0" y="3136612"/>
            <a:ext cx="479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Adult Income Dataset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D44C31-0A0E-460C-BA46-52BB81FB8315}"/>
              </a:ext>
            </a:extLst>
          </p:cNvPr>
          <p:cNvSpPr txBox="1"/>
          <p:nvPr/>
        </p:nvSpPr>
        <p:spPr>
          <a:xfrm>
            <a:off x="4225776" y="3898614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Data storytelling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0C97C9-74EE-48A8-BF81-F1522BB27F23}"/>
              </a:ext>
            </a:extLst>
          </p:cNvPr>
          <p:cNvSpPr txBox="1"/>
          <p:nvPr/>
        </p:nvSpPr>
        <p:spPr>
          <a:xfrm>
            <a:off x="180308" y="4622514"/>
            <a:ext cx="49792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Rayees Ahamed B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Springboard Data Science Student (2021-2022)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553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E1A1EF-13EA-4926-978F-A0DC42C43A68}"/>
              </a:ext>
            </a:extLst>
          </p:cNvPr>
          <p:cNvGrpSpPr/>
          <p:nvPr/>
        </p:nvGrpSpPr>
        <p:grpSpPr>
          <a:xfrm>
            <a:off x="0" y="705678"/>
            <a:ext cx="12192000" cy="0"/>
            <a:chOff x="0" y="705678"/>
            <a:chExt cx="12192000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C5CB70-D819-4E19-A030-53951C072B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5678"/>
              <a:ext cx="963309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7F80F9-0845-4345-9087-6D864A885539}"/>
                </a:ext>
              </a:extLst>
            </p:cNvPr>
            <p:cNvCxnSpPr>
              <a:cxnSpLocks/>
            </p:cNvCxnSpPr>
            <p:nvPr/>
          </p:nvCxnSpPr>
          <p:spPr>
            <a:xfrm>
              <a:off x="9690652" y="705678"/>
              <a:ext cx="250134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B7A5B4-E0A1-4B9A-AB83-097524A5DE91}"/>
              </a:ext>
            </a:extLst>
          </p:cNvPr>
          <p:cNvSpPr txBox="1"/>
          <p:nvPr/>
        </p:nvSpPr>
        <p:spPr>
          <a:xfrm>
            <a:off x="244543" y="159220"/>
            <a:ext cx="1127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The Problem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7B6A6-456E-45A3-831D-E456EA54CFD4}"/>
              </a:ext>
            </a:extLst>
          </p:cNvPr>
          <p:cNvSpPr txBox="1"/>
          <p:nvPr/>
        </p:nvSpPr>
        <p:spPr>
          <a:xfrm>
            <a:off x="361507" y="1073888"/>
            <a:ext cx="11270512" cy="3729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An individual’s annual income results from various factors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What influences an adult's income?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Demographics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Education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</a:rPr>
              <a:t>Can we predict adults' income based on personal information?</a:t>
            </a:r>
          </a:p>
        </p:txBody>
      </p:sp>
    </p:spTree>
    <p:extLst>
      <p:ext uri="{BB962C8B-B14F-4D97-AF65-F5344CB8AC3E}">
        <p14:creationId xmlns:p14="http://schemas.microsoft.com/office/powerpoint/2010/main" val="221936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E1A1EF-13EA-4926-978F-A0DC42C43A68}"/>
              </a:ext>
            </a:extLst>
          </p:cNvPr>
          <p:cNvGrpSpPr/>
          <p:nvPr/>
        </p:nvGrpSpPr>
        <p:grpSpPr>
          <a:xfrm>
            <a:off x="0" y="705678"/>
            <a:ext cx="12192000" cy="0"/>
            <a:chOff x="0" y="705678"/>
            <a:chExt cx="12192000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C5CB70-D819-4E19-A030-53951C072B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5678"/>
              <a:ext cx="963309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7F80F9-0845-4345-9087-6D864A885539}"/>
                </a:ext>
              </a:extLst>
            </p:cNvPr>
            <p:cNvCxnSpPr>
              <a:cxnSpLocks/>
            </p:cNvCxnSpPr>
            <p:nvPr/>
          </p:nvCxnSpPr>
          <p:spPr>
            <a:xfrm>
              <a:off x="9690652" y="705678"/>
              <a:ext cx="250134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B7A5B4-E0A1-4B9A-AB83-097524A5DE91}"/>
              </a:ext>
            </a:extLst>
          </p:cNvPr>
          <p:cNvSpPr txBox="1"/>
          <p:nvPr/>
        </p:nvSpPr>
        <p:spPr>
          <a:xfrm>
            <a:off x="244543" y="159220"/>
            <a:ext cx="1127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Exploratory Data Analysis -  Age, Working class vs Income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3F356A-FD3B-4494-B02D-BE4916AF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85" y="1401535"/>
            <a:ext cx="4626808" cy="37875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300230-E95D-4134-937C-DC9E5294F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543" y="1404937"/>
            <a:ext cx="4362450" cy="4446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0DAF82-D94D-4703-84F3-2545E0C57C31}"/>
              </a:ext>
            </a:extLst>
          </p:cNvPr>
          <p:cNvSpPr txBox="1"/>
          <p:nvPr/>
        </p:nvSpPr>
        <p:spPr>
          <a:xfrm>
            <a:off x="1706336" y="938893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 vs Income comparison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0B2DA-B2BC-4CD9-BCCC-5E640F34AB70}"/>
              </a:ext>
            </a:extLst>
          </p:cNvPr>
          <p:cNvSpPr txBox="1"/>
          <p:nvPr/>
        </p:nvSpPr>
        <p:spPr>
          <a:xfrm>
            <a:off x="7250890" y="938893"/>
            <a:ext cx="2658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class vs Income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D20CD-AA18-4105-A516-B04CF4FBA997}"/>
              </a:ext>
            </a:extLst>
          </p:cNvPr>
          <p:cNvSpPr txBox="1"/>
          <p:nvPr/>
        </p:nvSpPr>
        <p:spPr>
          <a:xfrm>
            <a:off x="197892" y="5189062"/>
            <a:ext cx="9566594" cy="1155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Adults aged from 21 to 65 are received income above or equal to $50K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Most young aged adults received salary of below $50K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Private job holders earn most high salary regardless of income level when compared to other jobs</a:t>
            </a:r>
          </a:p>
        </p:txBody>
      </p:sp>
    </p:spTree>
    <p:extLst>
      <p:ext uri="{BB962C8B-B14F-4D97-AF65-F5344CB8AC3E}">
        <p14:creationId xmlns:p14="http://schemas.microsoft.com/office/powerpoint/2010/main" val="241321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E1A1EF-13EA-4926-978F-A0DC42C43A68}"/>
              </a:ext>
            </a:extLst>
          </p:cNvPr>
          <p:cNvGrpSpPr/>
          <p:nvPr/>
        </p:nvGrpSpPr>
        <p:grpSpPr>
          <a:xfrm>
            <a:off x="0" y="705678"/>
            <a:ext cx="12192000" cy="0"/>
            <a:chOff x="0" y="705678"/>
            <a:chExt cx="12192000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C5CB70-D819-4E19-A030-53951C072B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5678"/>
              <a:ext cx="963309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7F80F9-0845-4345-9087-6D864A885539}"/>
                </a:ext>
              </a:extLst>
            </p:cNvPr>
            <p:cNvCxnSpPr>
              <a:cxnSpLocks/>
            </p:cNvCxnSpPr>
            <p:nvPr/>
          </p:nvCxnSpPr>
          <p:spPr>
            <a:xfrm>
              <a:off x="9690652" y="705678"/>
              <a:ext cx="250134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B7A5B4-E0A1-4B9A-AB83-097524A5DE91}"/>
              </a:ext>
            </a:extLst>
          </p:cNvPr>
          <p:cNvSpPr txBox="1"/>
          <p:nvPr/>
        </p:nvSpPr>
        <p:spPr>
          <a:xfrm>
            <a:off x="244543" y="159220"/>
            <a:ext cx="1127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Exploratory Data Analysis – Education level vs Income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0A0984-B3E3-4639-96C5-24C48DE8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42" y="1700892"/>
            <a:ext cx="4715437" cy="27323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6C958C-D2AB-45D2-8A0A-7D919C465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706" y="1582509"/>
            <a:ext cx="5019349" cy="4935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CD0C14-FF5D-4CA4-9DA0-D99120020C5B}"/>
              </a:ext>
            </a:extLst>
          </p:cNvPr>
          <p:cNvSpPr txBox="1"/>
          <p:nvPr/>
        </p:nvSpPr>
        <p:spPr>
          <a:xfrm>
            <a:off x="1289957" y="1073705"/>
            <a:ext cx="3222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Education level among adults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A9322-3A18-4143-B77C-754320F4D082}"/>
              </a:ext>
            </a:extLst>
          </p:cNvPr>
          <p:cNvSpPr txBox="1"/>
          <p:nvPr/>
        </p:nvSpPr>
        <p:spPr>
          <a:xfrm>
            <a:off x="7850364" y="1086451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Income vs education level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4990E6-CD24-4EFD-8296-383C9EA9CC5C}"/>
              </a:ext>
            </a:extLst>
          </p:cNvPr>
          <p:cNvSpPr/>
          <p:nvPr/>
        </p:nvSpPr>
        <p:spPr>
          <a:xfrm>
            <a:off x="8620528" y="3829049"/>
            <a:ext cx="318408" cy="24166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E5D01F-B780-4743-A58C-1CFD46822BFC}"/>
              </a:ext>
            </a:extLst>
          </p:cNvPr>
          <p:cNvSpPr/>
          <p:nvPr/>
        </p:nvSpPr>
        <p:spPr>
          <a:xfrm>
            <a:off x="7336014" y="1582509"/>
            <a:ext cx="384644" cy="47693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3B6CC-94BE-4A87-BD9E-C61D11A709CB}"/>
              </a:ext>
            </a:extLst>
          </p:cNvPr>
          <p:cNvSpPr txBox="1"/>
          <p:nvPr/>
        </p:nvSpPr>
        <p:spPr>
          <a:xfrm>
            <a:off x="119357" y="4677680"/>
            <a:ext cx="6763136" cy="1991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Most of the working adults are educated with either high school, college or university degree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Low earning population (&lt;50K) just have HS-grad or some college degree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 earning population (&gt;50K) have bachelor or master degree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Clearly, education levels play important role in adult income prediction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600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E1A1EF-13EA-4926-978F-A0DC42C43A68}"/>
              </a:ext>
            </a:extLst>
          </p:cNvPr>
          <p:cNvGrpSpPr/>
          <p:nvPr/>
        </p:nvGrpSpPr>
        <p:grpSpPr>
          <a:xfrm>
            <a:off x="0" y="705678"/>
            <a:ext cx="12192000" cy="0"/>
            <a:chOff x="0" y="705678"/>
            <a:chExt cx="12192000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C5CB70-D819-4E19-A030-53951C072B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5678"/>
              <a:ext cx="963309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7F80F9-0845-4345-9087-6D864A885539}"/>
                </a:ext>
              </a:extLst>
            </p:cNvPr>
            <p:cNvCxnSpPr>
              <a:cxnSpLocks/>
            </p:cNvCxnSpPr>
            <p:nvPr/>
          </p:nvCxnSpPr>
          <p:spPr>
            <a:xfrm>
              <a:off x="9690652" y="705678"/>
              <a:ext cx="250134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B7A5B4-E0A1-4B9A-AB83-097524A5DE91}"/>
              </a:ext>
            </a:extLst>
          </p:cNvPr>
          <p:cNvSpPr txBox="1"/>
          <p:nvPr/>
        </p:nvSpPr>
        <p:spPr>
          <a:xfrm>
            <a:off x="244543" y="159220"/>
            <a:ext cx="1127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Does gender or marital status affect adults' income?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C29C1F-8370-4851-966D-622E148B0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226" y="1752600"/>
            <a:ext cx="45910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31032C-BD07-4A56-8D82-0AF0918AC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79" y="1752600"/>
            <a:ext cx="3971925" cy="335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72F0DF-6907-4E1A-AA8D-7F5FEEDE4EBC}"/>
              </a:ext>
            </a:extLst>
          </p:cNvPr>
          <p:cNvSpPr txBox="1"/>
          <p:nvPr/>
        </p:nvSpPr>
        <p:spPr>
          <a:xfrm>
            <a:off x="1289957" y="1073705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Income distribution by gender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A60D68-4D6C-4EC7-8D5C-2DBF8D970C9C}"/>
              </a:ext>
            </a:extLst>
          </p:cNvPr>
          <p:cNvSpPr txBox="1"/>
          <p:nvPr/>
        </p:nvSpPr>
        <p:spPr>
          <a:xfrm>
            <a:off x="6806293" y="1073705"/>
            <a:ext cx="401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Income distribution by marital status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300B2-2BD8-4B50-920A-0CF16E42DEB2}"/>
              </a:ext>
            </a:extLst>
          </p:cNvPr>
          <p:cNvSpPr txBox="1"/>
          <p:nvPr/>
        </p:nvSpPr>
        <p:spPr>
          <a:xfrm>
            <a:off x="244543" y="5273161"/>
            <a:ext cx="11547407" cy="134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Higher number of male population receive far more high salary than female population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In less than $50k income level, </a:t>
            </a:r>
            <a:r>
              <a:rPr lang="en-US" sz="1400" b="1" dirty="0"/>
              <a:t>never married</a:t>
            </a:r>
            <a:r>
              <a:rPr lang="en-US" sz="1400" dirty="0"/>
              <a:t> adults received more salary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But, in above $50k income level, </a:t>
            </a:r>
            <a:r>
              <a:rPr lang="en-US" sz="1400" b="1" dirty="0"/>
              <a:t>married </a:t>
            </a:r>
            <a:r>
              <a:rPr lang="en-US" sz="1400" dirty="0"/>
              <a:t>individuals received more salary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22566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E1A1EF-13EA-4926-978F-A0DC42C43A68}"/>
              </a:ext>
            </a:extLst>
          </p:cNvPr>
          <p:cNvGrpSpPr/>
          <p:nvPr/>
        </p:nvGrpSpPr>
        <p:grpSpPr>
          <a:xfrm>
            <a:off x="0" y="705678"/>
            <a:ext cx="12192000" cy="0"/>
            <a:chOff x="0" y="705678"/>
            <a:chExt cx="12192000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C5CB70-D819-4E19-A030-53951C072B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5678"/>
              <a:ext cx="963309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7F80F9-0845-4345-9087-6D864A885539}"/>
                </a:ext>
              </a:extLst>
            </p:cNvPr>
            <p:cNvCxnSpPr>
              <a:cxnSpLocks/>
            </p:cNvCxnSpPr>
            <p:nvPr/>
          </p:nvCxnSpPr>
          <p:spPr>
            <a:xfrm>
              <a:off x="9690652" y="705678"/>
              <a:ext cx="250134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B7A5B4-E0A1-4B9A-AB83-097524A5DE91}"/>
              </a:ext>
            </a:extLst>
          </p:cNvPr>
          <p:cNvSpPr txBox="1"/>
          <p:nvPr/>
        </p:nvSpPr>
        <p:spPr>
          <a:xfrm>
            <a:off x="244543" y="159220"/>
            <a:ext cx="1127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Does working more hours earn more salary?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BAC61E-BDC0-46FF-A106-C6D4CF117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924" y="1406994"/>
            <a:ext cx="5003702" cy="337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9FCCDFC-928C-46A7-8C41-3BE610554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47" y="1406995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FD71D3-745F-44A1-88B8-1340BD0E6D46}"/>
              </a:ext>
            </a:extLst>
          </p:cNvPr>
          <p:cNvSpPr txBox="1"/>
          <p:nvPr/>
        </p:nvSpPr>
        <p:spPr>
          <a:xfrm>
            <a:off x="1289957" y="952869"/>
            <a:ext cx="287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Working hours vs income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A8B81-F9D6-4420-BAC4-2445A201F36A}"/>
              </a:ext>
            </a:extLst>
          </p:cNvPr>
          <p:cNvSpPr txBox="1"/>
          <p:nvPr/>
        </p:nvSpPr>
        <p:spPr>
          <a:xfrm>
            <a:off x="6215385" y="952868"/>
            <a:ext cx="491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Relationship of age, work hours and income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D50A9C-A5BA-4AEB-B737-62655C647076}"/>
              </a:ext>
            </a:extLst>
          </p:cNvPr>
          <p:cNvSpPr txBox="1"/>
          <p:nvPr/>
        </p:nvSpPr>
        <p:spPr>
          <a:xfrm>
            <a:off x="139418" y="4319445"/>
            <a:ext cx="5740381" cy="2263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Both high and low salary category adults worked very similar hours per week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Interestingly, high income generating adults comparatively worked more hours than rest of all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All age groups worked similar hours per week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959E3C-EB99-410F-A79B-4704417C1961}"/>
              </a:ext>
            </a:extLst>
          </p:cNvPr>
          <p:cNvSpPr/>
          <p:nvPr/>
        </p:nvSpPr>
        <p:spPr>
          <a:xfrm>
            <a:off x="6849836" y="1820636"/>
            <a:ext cx="3249385" cy="160836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1716C-CE9C-4F1D-B757-5E850828CA2B}"/>
              </a:ext>
            </a:extLst>
          </p:cNvPr>
          <p:cNvSpPr txBox="1"/>
          <p:nvPr/>
        </p:nvSpPr>
        <p:spPr>
          <a:xfrm>
            <a:off x="6694713" y="4865914"/>
            <a:ext cx="3959679" cy="128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Average working hours by income: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Above $50k – 45 hours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Below $ 50k – 38 hours</a:t>
            </a:r>
          </a:p>
        </p:txBody>
      </p:sp>
    </p:spTree>
    <p:extLst>
      <p:ext uri="{BB962C8B-B14F-4D97-AF65-F5344CB8AC3E}">
        <p14:creationId xmlns:p14="http://schemas.microsoft.com/office/powerpoint/2010/main" val="115046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E1A1EF-13EA-4926-978F-A0DC42C43A68}"/>
              </a:ext>
            </a:extLst>
          </p:cNvPr>
          <p:cNvGrpSpPr/>
          <p:nvPr/>
        </p:nvGrpSpPr>
        <p:grpSpPr>
          <a:xfrm>
            <a:off x="0" y="705678"/>
            <a:ext cx="12192000" cy="0"/>
            <a:chOff x="0" y="705678"/>
            <a:chExt cx="12192000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C5CB70-D819-4E19-A030-53951C072B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5678"/>
              <a:ext cx="963309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7F80F9-0845-4345-9087-6D864A885539}"/>
                </a:ext>
              </a:extLst>
            </p:cNvPr>
            <p:cNvCxnSpPr>
              <a:cxnSpLocks/>
            </p:cNvCxnSpPr>
            <p:nvPr/>
          </p:nvCxnSpPr>
          <p:spPr>
            <a:xfrm>
              <a:off x="9690652" y="705678"/>
              <a:ext cx="250134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B7A5B4-E0A1-4B9A-AB83-097524A5DE91}"/>
              </a:ext>
            </a:extLst>
          </p:cNvPr>
          <p:cNvSpPr txBox="1"/>
          <p:nvPr/>
        </p:nvSpPr>
        <p:spPr>
          <a:xfrm>
            <a:off x="244543" y="159220"/>
            <a:ext cx="1127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Native country and income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A4CB0C-6F97-48CC-A584-B0229A59B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93" y="1156988"/>
            <a:ext cx="2870250" cy="4182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DBF3A-697D-45EA-B9F0-37528E4F9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34" y="1425647"/>
            <a:ext cx="4162425" cy="27128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D0958E-F202-435E-A29F-55B4CC87B0C5}"/>
              </a:ext>
            </a:extLst>
          </p:cNvPr>
          <p:cNvSpPr txBox="1"/>
          <p:nvPr/>
        </p:nvSpPr>
        <p:spPr>
          <a:xfrm>
            <a:off x="4450161" y="4485459"/>
            <a:ext cx="7543175" cy="189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Around 90% adults in this dataset are from United States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Other countries has less than 2% of adults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 United States, significant number of adults are earning below $50k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Less than 10000 adults are earning above equal to $50k annual income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351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DE1A1EF-13EA-4926-978F-A0DC42C43A68}"/>
              </a:ext>
            </a:extLst>
          </p:cNvPr>
          <p:cNvGrpSpPr/>
          <p:nvPr/>
        </p:nvGrpSpPr>
        <p:grpSpPr>
          <a:xfrm>
            <a:off x="0" y="705678"/>
            <a:ext cx="12192000" cy="0"/>
            <a:chOff x="0" y="705678"/>
            <a:chExt cx="12192000" cy="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C5CB70-D819-4E19-A030-53951C072B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05678"/>
              <a:ext cx="963309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7F80F9-0845-4345-9087-6D864A885539}"/>
                </a:ext>
              </a:extLst>
            </p:cNvPr>
            <p:cNvCxnSpPr>
              <a:cxnSpLocks/>
            </p:cNvCxnSpPr>
            <p:nvPr/>
          </p:nvCxnSpPr>
          <p:spPr>
            <a:xfrm>
              <a:off x="9690652" y="705678"/>
              <a:ext cx="2501348" cy="0"/>
            </a:xfrm>
            <a:prstGeom prst="line">
              <a:avLst/>
            </a:prstGeom>
            <a:ln w="28575"/>
            <a:effectLst>
              <a:reflection blurRad="6350" stA="50000" endA="300" endPos="55000" dir="5400000" sy="-100000" algn="bl" rotWithShape="0"/>
            </a:effec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2B7A5B4-E0A1-4B9A-AB83-097524A5DE91}"/>
              </a:ext>
            </a:extLst>
          </p:cNvPr>
          <p:cNvSpPr txBox="1"/>
          <p:nvPr/>
        </p:nvSpPr>
        <p:spPr>
          <a:xfrm>
            <a:off x="244543" y="159220"/>
            <a:ext cx="11270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12D54-A966-48EF-B30A-05B474B810CD}"/>
              </a:ext>
            </a:extLst>
          </p:cNvPr>
          <p:cNvSpPr txBox="1"/>
          <p:nvPr/>
        </p:nvSpPr>
        <p:spPr>
          <a:xfrm>
            <a:off x="361507" y="1073888"/>
            <a:ext cx="11270512" cy="465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An individual’s annual income are greatly influenced by several factors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Important features for adult income prediction: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Age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Working class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Educational level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Gender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Marital status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Native country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u="sng" dirty="0">
                <a:solidFill>
                  <a:srgbClr val="00B050"/>
                </a:solidFill>
              </a:rPr>
              <a:t>All these variables can have greater impact on an individual’s income status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5A287F1-6AEC-4FF4-AC52-8D82EB74A9B4}"/>
              </a:ext>
            </a:extLst>
          </p:cNvPr>
          <p:cNvGrpSpPr/>
          <p:nvPr/>
        </p:nvGrpSpPr>
        <p:grpSpPr>
          <a:xfrm>
            <a:off x="7878536" y="1698171"/>
            <a:ext cx="3845378" cy="3028941"/>
            <a:chOff x="7878536" y="1918607"/>
            <a:chExt cx="3845378" cy="3028941"/>
          </a:xfrm>
        </p:grpSpPr>
        <p:sp>
          <p:nvSpPr>
            <p:cNvPr id="26" name="Speech Bubble: Oval 25">
              <a:extLst>
                <a:ext uri="{FF2B5EF4-FFF2-40B4-BE49-F238E27FC236}">
                  <a16:creationId xmlns:a16="http://schemas.microsoft.com/office/drawing/2014/main" id="{1AA35DB6-EF67-4221-8C44-3F582D7EC910}"/>
                </a:ext>
              </a:extLst>
            </p:cNvPr>
            <p:cNvSpPr/>
            <p:nvPr/>
          </p:nvSpPr>
          <p:spPr>
            <a:xfrm>
              <a:off x="7878536" y="1918607"/>
              <a:ext cx="3845378" cy="3028941"/>
            </a:xfrm>
            <a:prstGeom prst="wedgeEllipseCallou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 descr="Flying Money with solid fill">
              <a:extLst>
                <a:ext uri="{FF2B5EF4-FFF2-40B4-BE49-F238E27FC236}">
                  <a16:creationId xmlns:a16="http://schemas.microsoft.com/office/drawing/2014/main" id="{1E54C175-B9A6-4F2C-A11E-20B253CE2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53336" y="3986917"/>
              <a:ext cx="807411" cy="807411"/>
            </a:xfrm>
            <a:prstGeom prst="rect">
              <a:avLst/>
            </a:prstGeom>
          </p:spPr>
        </p:pic>
        <p:pic>
          <p:nvPicPr>
            <p:cNvPr id="13" name="Graphic 12" descr="Bank with solid fill">
              <a:extLst>
                <a:ext uri="{FF2B5EF4-FFF2-40B4-BE49-F238E27FC236}">
                  <a16:creationId xmlns:a16="http://schemas.microsoft.com/office/drawing/2014/main" id="{7498CE89-07C5-4B34-9091-360C9301B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34690" y="2718290"/>
              <a:ext cx="1363688" cy="1363688"/>
            </a:xfrm>
            <a:prstGeom prst="rect">
              <a:avLst/>
            </a:prstGeom>
          </p:spPr>
        </p:pic>
        <p:pic>
          <p:nvPicPr>
            <p:cNvPr id="15" name="Graphic 14" descr="Euro with solid fill">
              <a:extLst>
                <a:ext uri="{FF2B5EF4-FFF2-40B4-BE49-F238E27FC236}">
                  <a16:creationId xmlns:a16="http://schemas.microsoft.com/office/drawing/2014/main" id="{DBA03727-8129-4815-AA46-93A709894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59893" y="2638258"/>
              <a:ext cx="629010" cy="629010"/>
            </a:xfrm>
            <a:prstGeom prst="rect">
              <a:avLst/>
            </a:prstGeom>
          </p:spPr>
        </p:pic>
        <p:pic>
          <p:nvPicPr>
            <p:cNvPr id="17" name="Graphic 16" descr="Cent with solid fill">
              <a:extLst>
                <a:ext uri="{FF2B5EF4-FFF2-40B4-BE49-F238E27FC236}">
                  <a16:creationId xmlns:a16="http://schemas.microsoft.com/office/drawing/2014/main" id="{5A446293-BFF4-4850-8C4E-CF3D0757E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58753" y="2653478"/>
              <a:ext cx="629010" cy="629010"/>
            </a:xfrm>
            <a:prstGeom prst="rect">
              <a:avLst/>
            </a:prstGeom>
          </p:spPr>
        </p:pic>
        <p:pic>
          <p:nvPicPr>
            <p:cNvPr id="19" name="Graphic 18" descr="Wallet with solid fill">
              <a:extLst>
                <a:ext uri="{FF2B5EF4-FFF2-40B4-BE49-F238E27FC236}">
                  <a16:creationId xmlns:a16="http://schemas.microsoft.com/office/drawing/2014/main" id="{651168D4-0C30-42B1-8602-9BB2620D5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643213" y="3072517"/>
              <a:ext cx="914400" cy="914400"/>
            </a:xfrm>
            <a:prstGeom prst="rect">
              <a:avLst/>
            </a:prstGeom>
          </p:spPr>
        </p:pic>
        <p:pic>
          <p:nvPicPr>
            <p:cNvPr id="21" name="Graphic 20" descr="Coins with solid fill">
              <a:extLst>
                <a:ext uri="{FF2B5EF4-FFF2-40B4-BE49-F238E27FC236}">
                  <a16:creationId xmlns:a16="http://schemas.microsoft.com/office/drawing/2014/main" id="{794248A9-797D-42DA-A15D-AF4BA54D7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631983" y="3959319"/>
              <a:ext cx="775725" cy="775725"/>
            </a:xfrm>
            <a:prstGeom prst="rect">
              <a:avLst/>
            </a:prstGeom>
          </p:spPr>
        </p:pic>
        <p:pic>
          <p:nvPicPr>
            <p:cNvPr id="23" name="Graphic 22" descr="Dollar with solid fill">
              <a:extLst>
                <a:ext uri="{FF2B5EF4-FFF2-40B4-BE49-F238E27FC236}">
                  <a16:creationId xmlns:a16="http://schemas.microsoft.com/office/drawing/2014/main" id="{D2935A9C-8718-4B7E-A94F-FAE8D08F6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449556" y="2219681"/>
              <a:ext cx="629010" cy="629010"/>
            </a:xfrm>
            <a:prstGeom prst="rect">
              <a:avLst/>
            </a:prstGeom>
          </p:spPr>
        </p:pic>
        <p:pic>
          <p:nvPicPr>
            <p:cNvPr id="25" name="Graphic 24" descr="Rupee with solid fill">
              <a:extLst>
                <a:ext uri="{FF2B5EF4-FFF2-40B4-BE49-F238E27FC236}">
                  <a16:creationId xmlns:a16="http://schemas.microsoft.com/office/drawing/2014/main" id="{07100123-DD57-4D2C-A1FF-078D09EA5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855752" y="2231709"/>
              <a:ext cx="629010" cy="6290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1373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2803</TotalTime>
  <Words>396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Ahamed B, Rayees</dc:creator>
  <cp:lastModifiedBy>Ahamed B, Rayees</cp:lastModifiedBy>
  <cp:revision>81</cp:revision>
  <dcterms:created xsi:type="dcterms:W3CDTF">2019-08-27T09:39:40Z</dcterms:created>
  <dcterms:modified xsi:type="dcterms:W3CDTF">2022-03-13T20:52:15Z</dcterms:modified>
</cp:coreProperties>
</file>