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73" r:id="rId4"/>
    <p:sldId id="274" r:id="rId5"/>
    <p:sldId id="275" r:id="rId6"/>
    <p:sldId id="264" r:id="rId7"/>
    <p:sldId id="276" r:id="rId8"/>
    <p:sldId id="278" r:id="rId9"/>
    <p:sldId id="277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07C53"/>
    <a:srgbClr val="CC0000"/>
    <a:srgbClr val="33CCCC"/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7C8A-AB9F-4F5B-8220-0DA31DAA7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729C9-EF41-4116-804E-73E2E2940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E307-4976-4C2A-A27A-68BA9442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2800-6B11-4A29-A79F-42DCEF58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8073-A864-42AF-8639-EB978506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5106-9F14-49EB-BA9B-ABF3F44A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FFBD2-98A1-4DE4-93FA-1C2253B54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5312-496E-469F-BEEE-59E75383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95AFB-D738-49D9-8AEA-3D88BDEE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C149-E451-40B6-8074-76B4D66B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98C8C-AA39-49F2-86FD-E48758495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3434C-30B9-484A-8F60-A5F5F25B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2C81-2842-4891-B549-742D8E3D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B45D-4775-4300-B520-9670A3F7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B166-82DA-4BF1-8F9C-B4A7F733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DDA7-0BE8-43C6-B273-9AB804A2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0543-71C4-4109-BE36-9A61B87E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4A66-FE7F-4B59-84C6-09E46D1C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633F5-CC8B-4CCC-957F-09937974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FF91-1FC4-4828-9C5E-283D3521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9B07-DF49-412F-B425-43395FEB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4208F-F059-453C-94D9-A4AB6429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C538-4E02-4CC8-93DB-03C061DC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D0171-2077-4D0A-A722-61C7DBCD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FCC6-1C3D-4D49-9510-786F0308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1174-815B-46F1-990C-21378389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68D6-AC21-4278-ADC5-93910191C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E3A03-3C67-4159-87AC-82979A65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08C4-84AE-48E3-8F78-D79AAFEB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CABC-E342-45E7-AADB-68F814F1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84225-17E6-4B12-9EBC-A54BFFAF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D89-EA4C-4693-90BF-49711E28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25E02-FEB2-47BD-BA29-2CAB2D96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81319-5209-492E-8859-6DFD4DCF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980FB-5086-4E9A-832B-11C20724F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BCD59-CF8F-4C95-9582-A4375229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6CE65-9082-4090-A63A-8C596B96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556A2-6E6F-419B-94DE-FBC53214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66766-CAA6-4D53-85F3-E369DEA1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8F-E950-4F35-9E98-EB7C7437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39AD-5ECD-4BC3-91B5-9D48A540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6D7B9-F7D8-43CD-91E4-3977ACFA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54B2B-FE0D-4BC3-9422-77B453B6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54253-9D37-4D9B-A840-F06B979D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7AA37-D0C7-4747-98F3-6BB9BC6D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AC382-A557-454B-B272-F5838986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2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9E85-CB6C-4042-8C7D-69381552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96F8-4D18-4C1B-B167-9EA58FB9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F8B1-6F79-400E-842D-740B9AE1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DBB8-BCF7-4A37-B761-BC9817B8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68DCF-906F-4900-8779-7BBB9AAC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20E3-EC0D-4048-8C86-89137DD1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A4D3-EDDA-43A2-9F6F-AB7A4A4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997C0-0DDB-4F53-8016-83E6E670D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43950-B5F6-447B-AE82-96452E156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7AA4-CF5B-479F-B6CD-C9E875E1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EE816-AE7B-4B52-824B-C861EFE9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D3EC2-DBB5-43E3-8331-3FE18457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6B89E-3CEE-44EF-91EF-576FE8C1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74EF-FE5C-4A5C-8C47-125C6B6C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1C9B-D939-46C9-ABC9-C6E698052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89B3-94E6-4784-8DFF-FDF564A97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92A8-4B09-4221-957A-D1D7083D8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6FB33F-33BB-4E76-AD0E-1F9D9930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" b="1545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CDDE3B-7B2F-4AF0-A739-9C609198C3E7}"/>
              </a:ext>
            </a:extLst>
          </p:cNvPr>
          <p:cNvCxnSpPr>
            <a:cxnSpLocks/>
          </p:cNvCxnSpPr>
          <p:nvPr/>
        </p:nvCxnSpPr>
        <p:spPr>
          <a:xfrm>
            <a:off x="0" y="3810000"/>
            <a:ext cx="3873500" cy="0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FF8B8F-564C-4630-A4E5-2E7D8A553042}"/>
              </a:ext>
            </a:extLst>
          </p:cNvPr>
          <p:cNvCxnSpPr>
            <a:cxnSpLocks/>
          </p:cNvCxnSpPr>
          <p:nvPr/>
        </p:nvCxnSpPr>
        <p:spPr>
          <a:xfrm>
            <a:off x="3873500" y="3810000"/>
            <a:ext cx="2222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63D94B-1F74-4942-91D0-B398F7D4EF1E}"/>
              </a:ext>
            </a:extLst>
          </p:cNvPr>
          <p:cNvSpPr txBox="1"/>
          <p:nvPr/>
        </p:nvSpPr>
        <p:spPr>
          <a:xfrm>
            <a:off x="180308" y="3136612"/>
            <a:ext cx="661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 Readmission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84EDE-FF22-404A-AA8E-EB21CDEDBEA6}"/>
              </a:ext>
            </a:extLst>
          </p:cNvPr>
          <p:cNvSpPr txBox="1"/>
          <p:nvPr/>
        </p:nvSpPr>
        <p:spPr>
          <a:xfrm>
            <a:off x="180308" y="4622514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Rayees Ahamed</a:t>
            </a:r>
          </a:p>
          <a:p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Springboard Data Science Student (2021-2022)</a:t>
            </a:r>
          </a:p>
          <a:p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8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Final model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7D3249-25F2-4F6A-A905-4693CFB6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28" y="1160603"/>
            <a:ext cx="5538596" cy="2901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482D5-A544-4A1F-AE8F-EEB9D6DA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8" y="1160603"/>
            <a:ext cx="4008501" cy="2886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4DC6D-F9E0-4FB2-9125-CB4630C9BDAF}"/>
              </a:ext>
            </a:extLst>
          </p:cNvPr>
          <p:cNvSpPr txBox="1"/>
          <p:nvPr/>
        </p:nvSpPr>
        <p:spPr>
          <a:xfrm>
            <a:off x="244543" y="4160943"/>
            <a:ext cx="5193638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Hyperparameter tuning and best parameters: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Randomized Search CV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Learning rate: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 depth: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estimators: 400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Cross validation folds: 5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Tuned model ROC-AUC score: 0.94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F0D0F-06AA-4C0A-878F-09478671EEA1}"/>
              </a:ext>
            </a:extLst>
          </p:cNvPr>
          <p:cNvSpPr/>
          <p:nvPr/>
        </p:nvSpPr>
        <p:spPr>
          <a:xfrm>
            <a:off x="5256006" y="4443986"/>
            <a:ext cx="6935994" cy="2144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C00000"/>
                </a:solidFill>
              </a:rPr>
              <a:t>Best Model: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Gradient Boosting Classifier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Final model performance metrics: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Accuracy – 94%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Precision – 99%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Recall – 89%</a:t>
            </a:r>
          </a:p>
        </p:txBody>
      </p:sp>
    </p:spTree>
    <p:extLst>
      <p:ext uri="{BB962C8B-B14F-4D97-AF65-F5344CB8AC3E}">
        <p14:creationId xmlns:p14="http://schemas.microsoft.com/office/powerpoint/2010/main" val="29209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Features importance for this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1D419-22E5-4968-9160-BA0B14E1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863346"/>
            <a:ext cx="6648450" cy="5753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3C27AD-BC8C-4A57-954B-F597435632BA}"/>
              </a:ext>
            </a:extLst>
          </p:cNvPr>
          <p:cNvSpPr/>
          <p:nvPr/>
        </p:nvSpPr>
        <p:spPr>
          <a:xfrm>
            <a:off x="7434071" y="1629382"/>
            <a:ext cx="4080983" cy="3271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Most important features of this dataset: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Change in medications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Metformin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Glipizide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Insulin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Glyburide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Glimepiride</a:t>
            </a:r>
          </a:p>
        </p:txBody>
      </p:sp>
    </p:spTree>
    <p:extLst>
      <p:ext uri="{BB962C8B-B14F-4D97-AF65-F5344CB8AC3E}">
        <p14:creationId xmlns:p14="http://schemas.microsoft.com/office/powerpoint/2010/main" val="36628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7B70B-A6D5-4FF8-BFB6-116946A9ECEC}"/>
              </a:ext>
            </a:extLst>
          </p:cNvPr>
          <p:cNvSpPr txBox="1"/>
          <p:nvPr/>
        </p:nvSpPr>
        <p:spPr>
          <a:xfrm>
            <a:off x="411480" y="1243584"/>
            <a:ext cx="11270512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Gradient boosting classifier – best model for prediction diabetes patients' hospital readmission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Model performance scores were above 90% (i.e., Accuracy of 94%, precision of 99%)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Medicines played a significant role in predicting the right class of patients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Limitations: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imbalance of the dataset should be taken care prior to deployment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Prediction also listed gender as important feature, hence more data can be added to evaluate this fact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Weight column – an important feature had 97% missing values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Weight information of the patients can relate to their obesity and other disease status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Obesity linked diseases also may be a reason for their frequent readmission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D5D308-FAEF-44DD-BAEE-7E765A81C7FA}"/>
              </a:ext>
            </a:extLst>
          </p:cNvPr>
          <p:cNvGrpSpPr/>
          <p:nvPr/>
        </p:nvGrpSpPr>
        <p:grpSpPr>
          <a:xfrm>
            <a:off x="10121305" y="4733733"/>
            <a:ext cx="1640041" cy="2035809"/>
            <a:chOff x="5034643" y="2490107"/>
            <a:chExt cx="2680607" cy="3327480"/>
          </a:xfrm>
        </p:grpSpPr>
        <p:pic>
          <p:nvPicPr>
            <p:cNvPr id="8" name="Graphic 7" descr="Hospital with solid fill">
              <a:extLst>
                <a:ext uri="{FF2B5EF4-FFF2-40B4-BE49-F238E27FC236}">
                  <a16:creationId xmlns:a16="http://schemas.microsoft.com/office/drawing/2014/main" id="{A76FD23B-08F1-4AA5-8DB9-BF2FA9A64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643" y="3136980"/>
              <a:ext cx="2680607" cy="2680607"/>
            </a:xfrm>
            <a:prstGeom prst="rect">
              <a:avLst/>
            </a:prstGeom>
          </p:spPr>
        </p:pic>
        <p:pic>
          <p:nvPicPr>
            <p:cNvPr id="11" name="Graphic 10" descr="Stethoscope with solid fill">
              <a:extLst>
                <a:ext uri="{FF2B5EF4-FFF2-40B4-BE49-F238E27FC236}">
                  <a16:creationId xmlns:a16="http://schemas.microsoft.com/office/drawing/2014/main" id="{8B8D7058-5CAB-46D2-B519-D8FD6F1B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4643" y="29718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Medical with solid fill">
              <a:extLst>
                <a:ext uri="{FF2B5EF4-FFF2-40B4-BE49-F238E27FC236}">
                  <a16:creationId xmlns:a16="http://schemas.microsoft.com/office/drawing/2014/main" id="{EF3CC3C1-24AB-4824-9A56-D4EF017F9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34896" y="249010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Medicine with solid fill">
              <a:extLst>
                <a:ext uri="{FF2B5EF4-FFF2-40B4-BE49-F238E27FC236}">
                  <a16:creationId xmlns:a16="http://schemas.microsoft.com/office/drawing/2014/main" id="{A3B6EB3B-9590-4CF3-A0BF-09A533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49296" y="29718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357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A519E2-8AF4-4F21-B0E8-89418EA6B407}"/>
              </a:ext>
            </a:extLst>
          </p:cNvPr>
          <p:cNvCxnSpPr>
            <a:cxnSpLocks/>
          </p:cNvCxnSpPr>
          <p:nvPr/>
        </p:nvCxnSpPr>
        <p:spPr>
          <a:xfrm>
            <a:off x="2953512" y="3429000"/>
            <a:ext cx="3873500" cy="0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3EE2A0-E53D-491A-8A33-2CB8B49A8100}"/>
              </a:ext>
            </a:extLst>
          </p:cNvPr>
          <p:cNvCxnSpPr>
            <a:cxnSpLocks/>
          </p:cNvCxnSpPr>
          <p:nvPr/>
        </p:nvCxnSpPr>
        <p:spPr>
          <a:xfrm>
            <a:off x="6827012" y="3429000"/>
            <a:ext cx="2222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6761F1-36C3-4353-B438-98B010169D8E}"/>
              </a:ext>
            </a:extLst>
          </p:cNvPr>
          <p:cNvSpPr txBox="1"/>
          <p:nvPr/>
        </p:nvSpPr>
        <p:spPr>
          <a:xfrm>
            <a:off x="3540252" y="2231135"/>
            <a:ext cx="4581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3A4DA0-EAC5-4E75-998D-0493776B7AF8}"/>
              </a:ext>
            </a:extLst>
          </p:cNvPr>
          <p:cNvSpPr/>
          <p:nvPr/>
        </p:nvSpPr>
        <p:spPr>
          <a:xfrm>
            <a:off x="4519422" y="3727466"/>
            <a:ext cx="3153156" cy="429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Acknowledgements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B86CC-F5F3-40DB-8D72-30A965EF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52" y="4846504"/>
            <a:ext cx="2530793" cy="690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5BA40-770B-4325-B4FA-72529206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12" y="4455676"/>
            <a:ext cx="1603694" cy="16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403E421-EB76-4D34-B3B4-03DFCA21083B}"/>
              </a:ext>
            </a:extLst>
          </p:cNvPr>
          <p:cNvSpPr/>
          <p:nvPr/>
        </p:nvSpPr>
        <p:spPr>
          <a:xfrm>
            <a:off x="3567793" y="3918857"/>
            <a:ext cx="7078436" cy="128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Problem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C8AD55-8D6E-4F71-AFFB-E4101719F943}"/>
              </a:ext>
            </a:extLst>
          </p:cNvPr>
          <p:cNvGrpSpPr/>
          <p:nvPr/>
        </p:nvGrpSpPr>
        <p:grpSpPr>
          <a:xfrm>
            <a:off x="340178" y="1110343"/>
            <a:ext cx="2680607" cy="3327480"/>
            <a:chOff x="5034643" y="2490107"/>
            <a:chExt cx="2680607" cy="3327480"/>
          </a:xfrm>
        </p:grpSpPr>
        <p:pic>
          <p:nvPicPr>
            <p:cNvPr id="7" name="Graphic 6" descr="Hospital with solid fill">
              <a:extLst>
                <a:ext uri="{FF2B5EF4-FFF2-40B4-BE49-F238E27FC236}">
                  <a16:creationId xmlns:a16="http://schemas.microsoft.com/office/drawing/2014/main" id="{945E073A-904B-48D3-B692-374187B86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643" y="3136980"/>
              <a:ext cx="2680607" cy="2680607"/>
            </a:xfrm>
            <a:prstGeom prst="rect">
              <a:avLst/>
            </a:prstGeom>
          </p:spPr>
        </p:pic>
        <p:pic>
          <p:nvPicPr>
            <p:cNvPr id="24" name="Graphic 23" descr="Stethoscope with solid fill">
              <a:extLst>
                <a:ext uri="{FF2B5EF4-FFF2-40B4-BE49-F238E27FC236}">
                  <a16:creationId xmlns:a16="http://schemas.microsoft.com/office/drawing/2014/main" id="{7DCA6656-5948-4C4C-BCB2-0D0C0EBA4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4643" y="2971800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Medical with solid fill">
              <a:extLst>
                <a:ext uri="{FF2B5EF4-FFF2-40B4-BE49-F238E27FC236}">
                  <a16:creationId xmlns:a16="http://schemas.microsoft.com/office/drawing/2014/main" id="{E9393E0A-99E2-4BF3-B773-8A738B93F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34896" y="2490107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Medicine with solid fill">
              <a:extLst>
                <a:ext uri="{FF2B5EF4-FFF2-40B4-BE49-F238E27FC236}">
                  <a16:creationId xmlns:a16="http://schemas.microsoft.com/office/drawing/2014/main" id="{3847938A-D0B2-41B8-B411-CDC53EF4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49296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4152C60-70FC-4850-A2C8-47512EBB57AC}"/>
              </a:ext>
            </a:extLst>
          </p:cNvPr>
          <p:cNvSpPr txBox="1"/>
          <p:nvPr/>
        </p:nvSpPr>
        <p:spPr>
          <a:xfrm>
            <a:off x="3192235" y="1073888"/>
            <a:ext cx="880110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Diabetes is a chronic health disease caused due to excess glucose levels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From 1998 to 2008, US hospitals seen high number of diabetes patient’s readmitted within 30 days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FDC1F1-F445-4648-B541-493FCBB80A2D}"/>
              </a:ext>
            </a:extLst>
          </p:cNvPr>
          <p:cNvSpPr txBox="1"/>
          <p:nvPr/>
        </p:nvSpPr>
        <p:spPr>
          <a:xfrm>
            <a:off x="3651477" y="3979414"/>
            <a:ext cx="6994752" cy="95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i="1" dirty="0">
                <a:solidFill>
                  <a:schemeClr val="bg1"/>
                </a:solidFill>
                <a:latin typeface="Georgia" panose="02040502050405020303" pitchFamily="18" charset="0"/>
              </a:rPr>
              <a:t>“What are the factors leading to high readmission of diabetes patients to hospital within 30 days of discharge?”</a:t>
            </a:r>
          </a:p>
        </p:txBody>
      </p:sp>
    </p:spTree>
    <p:extLst>
      <p:ext uri="{BB962C8B-B14F-4D97-AF65-F5344CB8AC3E}">
        <p14:creationId xmlns:p14="http://schemas.microsoft.com/office/powerpoint/2010/main" val="14889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7198B0-5CA1-4A73-85D3-47102C1F0460}"/>
              </a:ext>
            </a:extLst>
          </p:cNvPr>
          <p:cNvSpPr/>
          <p:nvPr/>
        </p:nvSpPr>
        <p:spPr>
          <a:xfrm>
            <a:off x="0" y="2481943"/>
            <a:ext cx="12192000" cy="20492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Our Goals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B338A-DC2B-45C8-B6A7-2ACFC2D9C814}"/>
              </a:ext>
            </a:extLst>
          </p:cNvPr>
          <p:cNvSpPr txBox="1"/>
          <p:nvPr/>
        </p:nvSpPr>
        <p:spPr>
          <a:xfrm>
            <a:off x="361507" y="2577485"/>
            <a:ext cx="1127051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Identifying important attributes that caused diabetes patients’ getting readmitted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Understanding the relationship between different attributes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medicines used in treatment that helped avoid hospital readmission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Building a prediction model to identify whether a patient will get readmitted or not</a:t>
            </a:r>
          </a:p>
        </p:txBody>
      </p:sp>
    </p:spTree>
    <p:extLst>
      <p:ext uri="{BB962C8B-B14F-4D97-AF65-F5344CB8AC3E}">
        <p14:creationId xmlns:p14="http://schemas.microsoft.com/office/powerpoint/2010/main" val="25925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 Exploration – Time at hospital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7A7C7-EB72-4A6B-ABB4-F9B13407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3" y="1068161"/>
            <a:ext cx="3724275" cy="2647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555EE-44F1-4FCC-96C5-2B58429A4F8A}"/>
              </a:ext>
            </a:extLst>
          </p:cNvPr>
          <p:cNvSpPr txBox="1"/>
          <p:nvPr/>
        </p:nvSpPr>
        <p:spPr>
          <a:xfrm>
            <a:off x="661307" y="3820886"/>
            <a:ext cx="3241222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C00000"/>
                </a:solidFill>
              </a:rPr>
              <a:t>Distribution of readmitted patients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54% - did not get readmitted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35% - readmitted after 30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11% - readmitted within 30 days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2A526-4F37-4729-BAE7-00F5B2AE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397" y="1068161"/>
            <a:ext cx="3638550" cy="2647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8CCDB-E471-4A9A-9266-20B50909E31F}"/>
              </a:ext>
            </a:extLst>
          </p:cNvPr>
          <p:cNvSpPr txBox="1"/>
          <p:nvPr/>
        </p:nvSpPr>
        <p:spPr>
          <a:xfrm>
            <a:off x="6943725" y="3820886"/>
            <a:ext cx="4053568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C00000"/>
                </a:solidFill>
              </a:rPr>
              <a:t>Time spent at hospital by patients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On average each patient spent 4.5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72% - spent below 6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20% - spent above 6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Maximum stay – 14 days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0C682-F76F-460D-9DA9-F64477191921}"/>
              </a:ext>
            </a:extLst>
          </p:cNvPr>
          <p:cNvSpPr txBox="1"/>
          <p:nvPr/>
        </p:nvSpPr>
        <p:spPr>
          <a:xfrm>
            <a:off x="3098641" y="5490460"/>
            <a:ext cx="6273960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Key questions to asked: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How large group of people did not get readmitted?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Why some patients alone staying longer time in hospital?</a:t>
            </a:r>
          </a:p>
        </p:txBody>
      </p:sp>
    </p:spTree>
    <p:extLst>
      <p:ext uri="{BB962C8B-B14F-4D97-AF65-F5344CB8AC3E}">
        <p14:creationId xmlns:p14="http://schemas.microsoft.com/office/powerpoint/2010/main" val="155047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 Exploration – Patient demographics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0A0CF-B3D2-4BCF-A885-36604ECA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61" y="1152525"/>
            <a:ext cx="4171950" cy="2495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123207-44ED-4037-9C0C-245D0751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82" y="3862281"/>
            <a:ext cx="3360284" cy="2836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08A00-3B89-4862-B6DD-11FB514EC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68" y="3345980"/>
            <a:ext cx="3905250" cy="3352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B40BEC-DC75-416C-9DF2-0A8A3F7B6FBD}"/>
              </a:ext>
            </a:extLst>
          </p:cNvPr>
          <p:cNvSpPr txBox="1"/>
          <p:nvPr/>
        </p:nvSpPr>
        <p:spPr>
          <a:xfrm>
            <a:off x="1109715" y="844748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Patients from different races in this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D3B5C-05FF-499E-A8C1-8A674C2100DB}"/>
              </a:ext>
            </a:extLst>
          </p:cNvPr>
          <p:cNvSpPr txBox="1"/>
          <p:nvPr/>
        </p:nvSpPr>
        <p:spPr>
          <a:xfrm>
            <a:off x="1953891" y="3862281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Gender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1C381-63DD-451F-AF89-E4873B241215}"/>
              </a:ext>
            </a:extLst>
          </p:cNvPr>
          <p:cNvSpPr txBox="1"/>
          <p:nvPr/>
        </p:nvSpPr>
        <p:spPr>
          <a:xfrm>
            <a:off x="6658093" y="2953409"/>
            <a:ext cx="3472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Age distribution of readmitted patients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49CA1-30EC-4855-8986-DCE8F36347D7}"/>
              </a:ext>
            </a:extLst>
          </p:cNvPr>
          <p:cNvSpPr/>
          <p:nvPr/>
        </p:nvSpPr>
        <p:spPr>
          <a:xfrm>
            <a:off x="5135336" y="844748"/>
            <a:ext cx="6866164" cy="2023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High number of patients are from Caucasian &amp; African American races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Male and female had equal distribution in both readmitted &amp; not readmitted group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Patients aging from 45 to 85 are more vulnerable to diabetes and 65 to 85 aged patients are riskier to get readmitted within 30 days</a:t>
            </a:r>
          </a:p>
        </p:txBody>
      </p:sp>
    </p:spTree>
    <p:extLst>
      <p:ext uri="{BB962C8B-B14F-4D97-AF65-F5344CB8AC3E}">
        <p14:creationId xmlns:p14="http://schemas.microsoft.com/office/powerpoint/2010/main" val="309244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 Exploration – Change of medications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769E7-C5E0-46C6-8615-6A474F5C5BA2}"/>
              </a:ext>
            </a:extLst>
          </p:cNvPr>
          <p:cNvSpPr txBox="1"/>
          <p:nvPr/>
        </p:nvSpPr>
        <p:spPr>
          <a:xfrm>
            <a:off x="375059" y="1053832"/>
            <a:ext cx="4689922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Did patients are suggested to change medications?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60% - asked to 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40% - no change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BF660F-CC71-49DE-BA45-20D358545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9" y="4136666"/>
            <a:ext cx="3829050" cy="2495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C0F22-65A4-4C31-AC90-8CF7963C513A}"/>
              </a:ext>
            </a:extLst>
          </p:cNvPr>
          <p:cNvSpPr txBox="1"/>
          <p:nvPr/>
        </p:nvSpPr>
        <p:spPr>
          <a:xfrm>
            <a:off x="375059" y="2241416"/>
            <a:ext cx="4689922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Number of medications taken by patients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Most patients taken from 2 to 40 medicines over the period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number of medications taken 16-17 medicines per patient.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F547B-9CCB-4FA6-8497-033C92F54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92" y="1564773"/>
            <a:ext cx="3829050" cy="2647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C000A48-9A5C-473E-A34E-C93DCE30BE05}"/>
              </a:ext>
            </a:extLst>
          </p:cNvPr>
          <p:cNvSpPr/>
          <p:nvPr/>
        </p:nvSpPr>
        <p:spPr>
          <a:xfrm>
            <a:off x="5325836" y="4651513"/>
            <a:ext cx="6866164" cy="15090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Does change in medications help patients avoid readmission?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Can it reduce the time each patient spent at hospital?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What medicines specifically taken by patients who are not readmitted?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4E4CF-100D-4CEB-9B78-EA4B40A6EDCA}"/>
              </a:ext>
            </a:extLst>
          </p:cNvPr>
          <p:cNvSpPr txBox="1"/>
          <p:nvPr/>
        </p:nvSpPr>
        <p:spPr>
          <a:xfrm>
            <a:off x="6308057" y="1053832"/>
            <a:ext cx="520699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C00000"/>
                </a:solidFill>
              </a:rPr>
              <a:t>Relative distribution of hospital time in readmitted patients</a:t>
            </a:r>
          </a:p>
        </p:txBody>
      </p:sp>
    </p:spTree>
    <p:extLst>
      <p:ext uri="{BB962C8B-B14F-4D97-AF65-F5344CB8AC3E}">
        <p14:creationId xmlns:p14="http://schemas.microsoft.com/office/powerpoint/2010/main" val="221936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Distribution of medicines in readmitted patients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94707A-FF33-491F-88C8-6EC9B74F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895206"/>
            <a:ext cx="7593394" cy="57159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F7E598-F35C-4D4E-A1DC-3742AB732708}"/>
              </a:ext>
            </a:extLst>
          </p:cNvPr>
          <p:cNvSpPr/>
          <p:nvPr/>
        </p:nvSpPr>
        <p:spPr>
          <a:xfrm>
            <a:off x="8101584" y="844748"/>
            <a:ext cx="3899916" cy="35992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Selected medicines with significant change in their prescription levels: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Insulin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Metformin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Glimepiride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Glipizide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Glyburide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Pioglitazone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Rosiglitazone</a:t>
            </a:r>
          </a:p>
        </p:txBody>
      </p:sp>
    </p:spTree>
    <p:extLst>
      <p:ext uri="{BB962C8B-B14F-4D97-AF65-F5344CB8AC3E}">
        <p14:creationId xmlns:p14="http://schemas.microsoft.com/office/powerpoint/2010/main" val="121433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Feature Engineering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A87F3-2895-475A-B060-5E075B24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3" y="790472"/>
            <a:ext cx="5698972" cy="5909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470F3C-94C2-49BD-BEC5-12C0EDC2ECAB}"/>
              </a:ext>
            </a:extLst>
          </p:cNvPr>
          <p:cNvSpPr txBox="1"/>
          <p:nvPr/>
        </p:nvSpPr>
        <p:spPr>
          <a:xfrm>
            <a:off x="6592978" y="1053832"/>
            <a:ext cx="5193638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Interaction between variables and new features identified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medications | time in hospital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medications | number of lab procedures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diagnoses | number of medications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Age | number of diagnoses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medications | change of medicines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6AF77-8772-48FF-BECF-B28A919DE930}"/>
              </a:ext>
            </a:extLst>
          </p:cNvPr>
          <p:cNvSpPr txBox="1"/>
          <p:nvPr/>
        </p:nvSpPr>
        <p:spPr>
          <a:xfrm>
            <a:off x="1065158" y="6298715"/>
            <a:ext cx="375139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Correlation heatmap of all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57D6F-537A-4D25-A9D1-047D225EA89F}"/>
              </a:ext>
            </a:extLst>
          </p:cNvPr>
          <p:cNvSpPr/>
          <p:nvPr/>
        </p:nvSpPr>
        <p:spPr>
          <a:xfrm>
            <a:off x="6311672" y="3478157"/>
            <a:ext cx="5698972" cy="2820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Observations from heatmap: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Time in hospital &amp; number of medications - positively correlated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Number of procedures &amp; number of medications - positively correlated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Age &amp; number of emergencies - negatively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420469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Building the prediction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1A49FA-750D-4608-93EB-A2151082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1273544"/>
            <a:ext cx="5383140" cy="2819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5DC21D-0572-44A7-B055-66C648E82399}"/>
              </a:ext>
            </a:extLst>
          </p:cNvPr>
          <p:cNvSpPr/>
          <p:nvPr/>
        </p:nvSpPr>
        <p:spPr>
          <a:xfrm>
            <a:off x="1298448" y="960120"/>
            <a:ext cx="3502152" cy="42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Diabetes readmission classification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E0068-D110-400F-9F56-A0FC86D6A815}"/>
              </a:ext>
            </a:extLst>
          </p:cNvPr>
          <p:cNvSpPr/>
          <p:nvPr/>
        </p:nvSpPr>
        <p:spPr>
          <a:xfrm>
            <a:off x="2258568" y="1907810"/>
            <a:ext cx="1581912" cy="4297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85A77-2C8C-43DC-B1BF-09DFD497B479}"/>
              </a:ext>
            </a:extLst>
          </p:cNvPr>
          <p:cNvSpPr/>
          <p:nvPr/>
        </p:nvSpPr>
        <p:spPr>
          <a:xfrm>
            <a:off x="353568" y="2717075"/>
            <a:ext cx="1581912" cy="7589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70E3C-238D-469B-B5F6-46D9267C6649}"/>
              </a:ext>
            </a:extLst>
          </p:cNvPr>
          <p:cNvSpPr/>
          <p:nvPr/>
        </p:nvSpPr>
        <p:spPr>
          <a:xfrm>
            <a:off x="2212848" y="2717074"/>
            <a:ext cx="1581912" cy="7589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K-Nearest Neighbors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3184E-06FB-4FA0-81ED-FD96D097E7B9}"/>
              </a:ext>
            </a:extLst>
          </p:cNvPr>
          <p:cNvSpPr/>
          <p:nvPr/>
        </p:nvSpPr>
        <p:spPr>
          <a:xfrm>
            <a:off x="4072128" y="2717074"/>
            <a:ext cx="1581912" cy="7589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Gradient boosting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142DE2-B62E-4547-BED1-7050C3EA570B}"/>
              </a:ext>
            </a:extLst>
          </p:cNvPr>
          <p:cNvSpPr/>
          <p:nvPr/>
        </p:nvSpPr>
        <p:spPr>
          <a:xfrm>
            <a:off x="1527048" y="4093284"/>
            <a:ext cx="2953512" cy="429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Performance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C2E90-B869-4DE1-BD4A-302082C855C1}"/>
              </a:ext>
            </a:extLst>
          </p:cNvPr>
          <p:cNvSpPr/>
          <p:nvPr/>
        </p:nvSpPr>
        <p:spPr>
          <a:xfrm>
            <a:off x="1527048" y="5111279"/>
            <a:ext cx="2953512" cy="4297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Hyperparameter tuning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6F8F4-16A9-4279-953F-BD65BCFC4892}"/>
              </a:ext>
            </a:extLst>
          </p:cNvPr>
          <p:cNvSpPr/>
          <p:nvPr/>
        </p:nvSpPr>
        <p:spPr>
          <a:xfrm>
            <a:off x="2212848" y="6124895"/>
            <a:ext cx="1581912" cy="4297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C10118-2425-478D-AA87-FCF2DE8CA8FD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3049524" y="1389865"/>
            <a:ext cx="0" cy="51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448CE5-F555-42B9-83A3-2452F9468A8D}"/>
              </a:ext>
            </a:extLst>
          </p:cNvPr>
          <p:cNvCxnSpPr>
            <a:stCxn id="14" idx="2"/>
          </p:cNvCxnSpPr>
          <p:nvPr/>
        </p:nvCxnSpPr>
        <p:spPr>
          <a:xfrm>
            <a:off x="3003804" y="3476021"/>
            <a:ext cx="0" cy="61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D24B8B-1C8E-4F24-954E-CFDF7F6B7143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003804" y="4523029"/>
            <a:ext cx="0" cy="58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F95844-EF13-4B62-B5FD-E8C28D4DD64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3003804" y="5541024"/>
            <a:ext cx="0" cy="58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FD857-2F3D-4878-ABE2-61BFEA9B76FB}"/>
              </a:ext>
            </a:extLst>
          </p:cNvPr>
          <p:cNvCxnSpPr/>
          <p:nvPr/>
        </p:nvCxnSpPr>
        <p:spPr>
          <a:xfrm>
            <a:off x="1152144" y="2523744"/>
            <a:ext cx="3712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A743E8-1765-4A76-B795-1CF6AF4F163D}"/>
              </a:ext>
            </a:extLst>
          </p:cNvPr>
          <p:cNvCxnSpPr>
            <a:endCxn id="15" idx="0"/>
          </p:cNvCxnSpPr>
          <p:nvPr/>
        </p:nvCxnSpPr>
        <p:spPr>
          <a:xfrm flipH="1">
            <a:off x="4863084" y="2523744"/>
            <a:ext cx="1524" cy="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F11CED-67D5-4958-8374-23C08662519E}"/>
              </a:ext>
            </a:extLst>
          </p:cNvPr>
          <p:cNvCxnSpPr>
            <a:stCxn id="13" idx="0"/>
          </p:cNvCxnSpPr>
          <p:nvPr/>
        </p:nvCxnSpPr>
        <p:spPr>
          <a:xfrm flipV="1">
            <a:off x="1144524" y="2523744"/>
            <a:ext cx="7620" cy="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35C9BD-1E5B-4201-B241-5C0EFEC2DB71}"/>
              </a:ext>
            </a:extLst>
          </p:cNvPr>
          <p:cNvCxnSpPr>
            <a:stCxn id="14" idx="0"/>
          </p:cNvCxnSpPr>
          <p:nvPr/>
        </p:nvCxnSpPr>
        <p:spPr>
          <a:xfrm flipV="1">
            <a:off x="3003804" y="2523744"/>
            <a:ext cx="0" cy="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5010103-E232-48D9-B206-813EA4B9CBE4}"/>
              </a:ext>
            </a:extLst>
          </p:cNvPr>
          <p:cNvSpPr txBox="1"/>
          <p:nvPr/>
        </p:nvSpPr>
        <p:spPr>
          <a:xfrm>
            <a:off x="2348050" y="149047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	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67901-6EA4-467F-AA43-77D0B5B93281}"/>
              </a:ext>
            </a:extLst>
          </p:cNvPr>
          <p:cNvSpPr txBox="1"/>
          <p:nvPr/>
        </p:nvSpPr>
        <p:spPr>
          <a:xfrm>
            <a:off x="6412992" y="758981"/>
            <a:ext cx="6117336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Comparison of performance metrics between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B8C3B7-84ED-405A-AEEA-186910AB12FC}"/>
              </a:ext>
            </a:extLst>
          </p:cNvPr>
          <p:cNvSpPr/>
          <p:nvPr/>
        </p:nvSpPr>
        <p:spPr>
          <a:xfrm>
            <a:off x="5256006" y="4578391"/>
            <a:ext cx="6935994" cy="1818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Gradient boosting classifier</a:t>
            </a:r>
            <a:r>
              <a:rPr lang="en-US" sz="1600" dirty="0">
                <a:solidFill>
                  <a:schemeClr val="tx1"/>
                </a:solidFill>
              </a:rPr>
              <a:t> topped in accuracy and precision scores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Compared to k-NN classifier, it is faster and computationally less expensive.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We selected gradient boosting classifier as our best model</a:t>
            </a:r>
          </a:p>
        </p:txBody>
      </p:sp>
    </p:spTree>
    <p:extLst>
      <p:ext uri="{BB962C8B-B14F-4D97-AF65-F5344CB8AC3E}">
        <p14:creationId xmlns:p14="http://schemas.microsoft.com/office/powerpoint/2010/main" val="294456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714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Ahamed B, Rayees</dc:creator>
  <cp:lastModifiedBy>Ahamed B, Rayees</cp:lastModifiedBy>
  <cp:revision>18</cp:revision>
  <dcterms:created xsi:type="dcterms:W3CDTF">2022-03-13T06:52:20Z</dcterms:created>
  <dcterms:modified xsi:type="dcterms:W3CDTF">2022-03-13T11:32:03Z</dcterms:modified>
</cp:coreProperties>
</file>