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7" r:id="rId7"/>
    <p:sldId id="259" r:id="rId8"/>
    <p:sldId id="260" r:id="rId9"/>
    <p:sldId id="264" r:id="rId10"/>
    <p:sldId id="266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Increased operating cost on the company led to change its pricing model.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Big Mountain Resort – ski resort in the state of Montana, USA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accommodate the higher operating costs – a better pricing strategy should be devised 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Finding value added properties of Big Mountain Resort that justifies the price increase.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Finding the right values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Cutting the operational costs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Looking for areas to cut operational costs that may help to undermine the ticket price increase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Identifying the key properties that stand out Big Mountain Resort among others to sustain the increased price. </a:t>
          </a:r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DC5B2FD1-461E-4600-86A3-982D5F65355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38C6664-8F22-474F-A7A7-A3A8E0625016}" type="parTrans" cxnId="{0B32D2EC-0594-491C-AA49-0D1A5CBE8DD9}">
      <dgm:prSet/>
      <dgm:spPr/>
      <dgm:t>
        <a:bodyPr/>
        <a:lstStyle/>
        <a:p>
          <a:endParaRPr lang="en-US"/>
        </a:p>
      </dgm:t>
    </dgm:pt>
    <dgm:pt modelId="{45E6D207-471E-4A38-937A-25F9273D2616}" type="sibTrans" cxnId="{0B32D2EC-0594-491C-AA49-0D1A5CBE8DD9}">
      <dgm:prSet/>
      <dgm:spPr/>
      <dgm:t>
        <a:bodyPr/>
        <a:lstStyle/>
        <a:p>
          <a:endParaRPr lang="en-US"/>
        </a:p>
      </dgm:t>
    </dgm:pt>
    <dgm:pt modelId="{44F60693-E926-46F5-A11A-AFC9937FBD5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AA13F4-A7C9-48F9-B1C9-2F91FBA00036}" type="parTrans" cxnId="{4A8B1C11-3140-47D8-A290-44029F8D388C}">
      <dgm:prSet/>
      <dgm:spPr/>
      <dgm:t>
        <a:bodyPr/>
        <a:lstStyle/>
        <a:p>
          <a:endParaRPr lang="en-US"/>
        </a:p>
      </dgm:t>
    </dgm:pt>
    <dgm:pt modelId="{CA386DE2-564D-4737-8DE6-C0E7DD02F80C}" type="sibTrans" cxnId="{4A8B1C11-3140-47D8-A290-44029F8D388C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2" presId="urn:microsoft.com/office/officeart/2005/8/layout/hList1"/>
    <dgm:cxn modelId="{4A8B1C11-3140-47D8-A290-44029F8D388C}" srcId="{ABA77F75-8642-4931-8D7E-BE6C6DB9940D}" destId="{44F60693-E926-46F5-A11A-AFC9937FBD59}" srcOrd="1" destOrd="0" parTransId="{76AA13F4-A7C9-48F9-B1C9-2F91FBA00036}" sibTransId="{CA386DE2-564D-4737-8DE6-C0E7DD02F80C}"/>
    <dgm:cxn modelId="{877B3C1A-839E-4419-A916-B4E946768D4D}" srcId="{6857B86A-DEC1-407C-A1BB-5BF9ACCBCA6A}" destId="{B6B39D33-D046-47BE-829F-7DE9C1355A93}" srcOrd="2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2" destOrd="0" parTransId="{5AA60D0F-7C99-4FA0-90CA-9CD92DBEF3B7}" sibTransId="{195A1AC7-FDFE-47D0-B6D9-46AB9BA4736B}"/>
    <dgm:cxn modelId="{052CD662-FA04-4C38-BDDB-2453E96D014D}" type="presOf" srcId="{B6B39D33-D046-47BE-829F-7DE9C1355A93}" destId="{17CA1487-CDD9-4364-92F6-A11DBDAFE16C}" srcOrd="0" destOrd="2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1F53AB58-F82C-4EB2-97D3-1AF9B77042E4}" type="presOf" srcId="{DC5B2FD1-461E-4600-86A3-982D5F65355A}" destId="{17CA1487-CDD9-4364-92F6-A11DBDAFE16C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761EB7A7-EDED-43A8-8F5F-D5C412F6DAC7}" type="presOf" srcId="{44F60693-E926-46F5-A11A-AFC9937FBD59}" destId="{E4FD5043-5612-43C5-B6AE-CCD431549399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0B32D2EC-0594-491C-AA49-0D1A5CBE8DD9}" srcId="{6857B86A-DEC1-407C-A1BB-5BF9ACCBCA6A}" destId="{DC5B2FD1-461E-4600-86A3-982D5F65355A}" srcOrd="1" destOrd="0" parTransId="{C38C6664-8F22-474F-A7A7-A3A8E0625016}" sibTransId="{45E6D207-471E-4A38-937A-25F9273D2616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Increased operating cost on the company led to change its pricing model.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Big Mountain Resort – ski resort in the state of Montana, USA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accommodate the higher operating costs – a better pricing strategy should be devised 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Finding value added properties of Big Mountain Resort that justifies the price increase.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7" y="13824"/>
          <a:ext cx="355016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7" y="13824"/>
        <a:ext cx="3550160" cy="633600"/>
      </dsp:txXfrm>
    </dsp:sp>
    <dsp:sp modelId="{17CA1487-CDD9-4364-92F6-A11DBDAFE16C}">
      <dsp:nvSpPr>
        <dsp:cNvPr id="0" name=""/>
        <dsp:cNvSpPr/>
      </dsp:nvSpPr>
      <dsp:spPr>
        <a:xfrm>
          <a:off x="37" y="647424"/>
          <a:ext cx="3550160" cy="2355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Finding the right values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Identifying the key properties that stand out Big Mountain Resort among others to sustain the increased price. </a:t>
          </a:r>
        </a:p>
      </dsp:txBody>
      <dsp:txXfrm>
        <a:off x="37" y="647424"/>
        <a:ext cx="3550160" cy="2355209"/>
      </dsp:txXfrm>
    </dsp:sp>
    <dsp:sp modelId="{055A5EAB-EAE0-4501-8649-31F112FF9AD5}">
      <dsp:nvSpPr>
        <dsp:cNvPr id="0" name=""/>
        <dsp:cNvSpPr/>
      </dsp:nvSpPr>
      <dsp:spPr>
        <a:xfrm>
          <a:off x="4047220" y="13824"/>
          <a:ext cx="355016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4047220" y="13824"/>
        <a:ext cx="3550160" cy="633600"/>
      </dsp:txXfrm>
    </dsp:sp>
    <dsp:sp modelId="{E4FD5043-5612-43C5-B6AE-CCD431549399}">
      <dsp:nvSpPr>
        <dsp:cNvPr id="0" name=""/>
        <dsp:cNvSpPr/>
      </dsp:nvSpPr>
      <dsp:spPr>
        <a:xfrm>
          <a:off x="4047220" y="647424"/>
          <a:ext cx="3550160" cy="2355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Cutting the operational costs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2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Looking for areas to cut operational costs that may help to undermine the ticket price increase</a:t>
          </a:r>
        </a:p>
      </dsp:txBody>
      <dsp:txXfrm>
        <a:off x="4047220" y="647424"/>
        <a:ext cx="3550160" cy="2355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02-Nov-21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Capstone 1: 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Rayees ahamed b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Springboard - data science career track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Mountain Resort – ski resort company, installed additional chair lift to increase distribution of visitors that increased the operational costs by $1,540,000.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in plan to charge a premium in the ticket prices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Looking to build a strategy that will either cut some operating costs to adjust with the market average price or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find a better value to justify the price increase.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latin typeface="Rockwell" panose="02060603020205020403" pitchFamily="18" charset="0"/>
              </a:rPr>
              <a:t>PROBLEM: How to select a better pricing strategy to support higher ticket price?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80077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672782"/>
              </p:ext>
            </p:extLst>
          </p:nvPr>
        </p:nvGraphicFramePr>
        <p:xfrm>
          <a:off x="2295703" y="2206067"/>
          <a:ext cx="7597418" cy="3016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KEY FINDINGS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9959" y="1217312"/>
            <a:ext cx="10419219" cy="5469237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 price of the Big Mountain Resort is $81, which is moderate price compared to all other resorts in the US.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it is also the highest in the Montana State.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 model predicted price change of $91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the expected error of $10 to support the increased operating costs.</a:t>
            </a: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model listed below recommendations to justify the price change.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the total runs up to 10 runs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Increasing the vertical drop by 150 feet with an additional chair lift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Along with that increasing snow cover by 2 acres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Increasing the longest run by 0.2 mile and increasing the snow coverage by 4 acres</a:t>
            </a: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additional operating cost of $1,54,0000 with average sales of 5 tickets per person. It will cost only $0.88 extra per ticket. So, likely this operating cost will be covered by the price increase.</a:t>
            </a: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BADDC8-C03C-4C91-8391-4364E675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MODELING RESULTS &amp;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FC9703-05B7-480D-A43A-F92A58F9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206274"/>
            <a:ext cx="4772980" cy="26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3E5EE0-8DA5-49C2-B320-ACF7BA23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112761"/>
            <a:ext cx="4772980" cy="2622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74A6C2-615C-46CB-BC11-883F6F41ADDF}"/>
              </a:ext>
            </a:extLst>
          </p:cNvPr>
          <p:cNvSpPr txBox="1"/>
          <p:nvPr/>
        </p:nvSpPr>
        <p:spPr>
          <a:xfrm>
            <a:off x="6433457" y="1265464"/>
            <a:ext cx="4882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TICKET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Resort ticket prices were not on the higher side, but moderate when compared with most of the resorts.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strong justification required to explain the increased price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E8D4C-DB51-478A-B6A9-3C315771B637}"/>
              </a:ext>
            </a:extLst>
          </p:cNvPr>
          <p:cNvSpPr txBox="1"/>
          <p:nvPr/>
        </p:nvSpPr>
        <p:spPr>
          <a:xfrm>
            <a:off x="6433457" y="4112761"/>
            <a:ext cx="4882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VERTICAL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various features, vertical drop is not quite high with Big Mountain, where some resorts offer even higher drop.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vertical drop one viable option that company can explore.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8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BADDC8-C03C-4C91-8391-4364E675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MODELING RESULTS &amp;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4A6C2-615C-46CB-BC11-883F6F41ADDF}"/>
              </a:ext>
            </a:extLst>
          </p:cNvPr>
          <p:cNvSpPr txBox="1"/>
          <p:nvPr/>
        </p:nvSpPr>
        <p:spPr>
          <a:xfrm>
            <a:off x="6433457" y="1265464"/>
            <a:ext cx="4882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SNOW MAKING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Resort has highest snow making area which outstands other resorts.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2 more acres of snow making will increase the support for price change.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E8D4C-DB51-478A-B6A9-3C315771B637}"/>
              </a:ext>
            </a:extLst>
          </p:cNvPr>
          <p:cNvSpPr txBox="1"/>
          <p:nvPr/>
        </p:nvSpPr>
        <p:spPr>
          <a:xfrm>
            <a:off x="6433457" y="4112761"/>
            <a:ext cx="4882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NUMBER OF CHAIRS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the Big Mountain Resort has highest number chair lifts compared with other resorts.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Installing additional chair lifts will stand out among the resorts – hence supporting price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4380BF-CBAC-439A-A1A4-2B104425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095230"/>
            <a:ext cx="4820323" cy="26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9AAC97-0777-4E37-BBDE-EEA6AE41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" y="3990297"/>
            <a:ext cx="4959415" cy="272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4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BADDC8-C03C-4C91-8391-4364E675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MODELING RESULTS &amp;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48FC3A-EF56-44A8-9094-44A5C1A3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8" y="1843087"/>
            <a:ext cx="59436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A8BAD-70EC-4CEF-87D9-C72E31242CD5}"/>
              </a:ext>
            </a:extLst>
          </p:cNvPr>
          <p:cNvSpPr txBox="1"/>
          <p:nvPr/>
        </p:nvSpPr>
        <p:spPr>
          <a:xfrm>
            <a:off x="6947807" y="2392136"/>
            <a:ext cx="4882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CLOSING TOTAL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strong association between closing runs and ticketing price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Closing 3 or more runs significantly supports price change up to 10 runs closure.</a:t>
            </a:r>
          </a:p>
        </p:txBody>
      </p:sp>
    </p:spTree>
    <p:extLst>
      <p:ext uri="{BB962C8B-B14F-4D97-AF65-F5344CB8AC3E}">
        <p14:creationId xmlns:p14="http://schemas.microsoft.com/office/powerpoint/2010/main" val="140682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6780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analyzed had limited information on operating costs – so we decided to find right values within the Big Mountain resort to support the price change.</a:t>
            </a:r>
          </a:p>
          <a:p>
            <a:pPr lvl="0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the modelling and analysis, we found certain facilities were unique to our resort – provides significant advantage to justify the increased price.</a:t>
            </a:r>
          </a:p>
          <a:p>
            <a:pPr lvl="0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expected pricing from model suggests $91 which is below than the current price of $81. </a:t>
            </a:r>
          </a:p>
          <a:p>
            <a:pPr lvl="0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the model recommendations such as installing additional chair lift  will increase the chance of price support – also these additional operating costs will cover only $0.88 per ticket with average sales of 5 tickets per person.</a:t>
            </a:r>
          </a:p>
          <a:p>
            <a:pPr lvl="0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likely the predicted price from our model will cover the operating costs undermined.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114</TotalTime>
  <Words>701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Capstone 1:  big mountain resort</vt:lpstr>
      <vt:lpstr>Background Information</vt:lpstr>
      <vt:lpstr>PROBLEM: How to select a better pricing strategy to support higher ticket price?</vt:lpstr>
      <vt:lpstr>Workable Solutions </vt:lpstr>
      <vt:lpstr>KEY FINDINGS &amp; recommendations</vt:lpstr>
      <vt:lpstr>MODELING RESULTS &amp; ANALYSIS</vt:lpstr>
      <vt:lpstr>MODELING RESULTS &amp; ANALYSIS</vt:lpstr>
      <vt:lpstr>MODELING RESULTS &amp; ANALYSIS</vt:lpstr>
      <vt:lpstr>SUMMARY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 big mountain resort</dc:title>
  <dc:creator>Ahamed B, Rayees</dc:creator>
  <cp:lastModifiedBy>Ahamed B, Rayees</cp:lastModifiedBy>
  <cp:revision>10</cp:revision>
  <dcterms:created xsi:type="dcterms:W3CDTF">2021-11-02T14:10:19Z</dcterms:created>
  <dcterms:modified xsi:type="dcterms:W3CDTF">2021-11-02T16:04:23Z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