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6" r:id="rId6"/>
    <p:sldId id="260" r:id="rId7"/>
    <p:sldId id="265" r:id="rId8"/>
    <p:sldId id="264" r:id="rId9"/>
    <p:sldId id="267" r:id="rId10"/>
    <p:sldId id="269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0A13B-5D95-4B30-9901-EF0A9629D5C7}" type="datetimeFigureOut">
              <a:rPr lang="en-ID" smtClean="0"/>
              <a:t>13/05/2020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4CB28-62E8-4886-A8AD-FE1E3D6AF9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496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B74F-D72C-4DB8-A8F8-55D1EAD00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BFA28-61B1-4CD6-8B42-98D553653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9788-5CD5-4E80-B8BB-285C8024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2F74-2723-4A2A-A681-D82CDFE10918}" type="datetime1">
              <a:rPr lang="en-ID" smtClean="0"/>
              <a:t>13/05/2020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C5EF-CB81-49BF-B626-688782AD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F27F-3EFE-42F6-80E5-C418EDE4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8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7C84-2C8C-46C5-94CB-0AE4F953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77C83-7BBB-4256-A736-66258D063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813A8-D19F-41C9-B028-32778EF6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640-5B38-42EE-9B1A-15387858350F}" type="datetime1">
              <a:rPr lang="en-ID" smtClean="0"/>
              <a:t>13/05/2020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837A-ED7B-41EF-A41B-B9EFE878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F8B5-DF92-433A-BBDE-71FC4857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19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93A0-3C7E-4192-9ED7-2BBA11BAD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33D3-C472-47B0-88F5-A8E6E3C5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E2B9-16E6-4C2E-809D-8323F15B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6A28-E5C2-4BD3-84FA-5F3738293965}" type="datetime1">
              <a:rPr lang="en-ID" smtClean="0"/>
              <a:t>13/05/2020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7B22B-23AD-4F47-A79B-B5D3AE1A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2550-F142-4744-8906-6FF5864E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274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C1DB-E181-46B4-B43D-5E749452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2360-595E-4241-8C2E-0F878BF1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1E89-9F2B-4E1C-96BB-12E4E5D4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791D-CCEE-4FAA-8347-91350B9090BD}" type="datetime1">
              <a:rPr lang="en-ID" smtClean="0"/>
              <a:t>13/05/2020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384E-FEAF-4836-9F81-39D674BF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1E3A-96FA-41FD-8B3C-6DA1C5D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67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1DE6-3F13-454A-9344-B7A141EC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0855-B980-4D46-84C2-C3F89D66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D346-91F9-4C86-9BA9-6FB1C778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5973-8766-4E46-AE72-3E52A1C929C5}" type="datetime1">
              <a:rPr lang="en-ID" smtClean="0"/>
              <a:t>13/05/2020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1900-24BE-4DA1-BD59-93EA4D2B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CDB6-871E-4F54-904C-38BBB6AE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3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B2AA-FA94-460E-A971-528ECD3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B352-E3C0-4A53-9199-A14CBFA3D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8BA47-8393-4E34-8A7B-183300550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E9A9-C11A-4311-80C6-8303D3F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DE24-887E-47BC-8282-6EB6918E7458}" type="datetime1">
              <a:rPr lang="en-ID" smtClean="0"/>
              <a:t>13/05/2020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1FB70-8E06-4F08-8F7C-887B74A1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3CC22-52BE-429A-B875-B7397A37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605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102C-9A7D-4F23-881E-5C9B4A95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635E1-05C2-4C55-9119-EEE54A91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F4F2E-26E8-47B9-9F3A-09DA0EB14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BB0B3-E50D-4734-86DF-C1D25D1F6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C623D-E6CF-4593-9376-41F417FD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A4EBD-F01B-4DF5-8069-57C7641C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E08-8F6B-4580-8A75-1156959C18FA}" type="datetime1">
              <a:rPr lang="en-ID" smtClean="0"/>
              <a:t>13/05/2020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F5030-34CA-4A5F-B95E-12C621F2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F33D1-193D-4C0A-BAD9-85C09B07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597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2E26-31D2-40C3-96D2-7EB0BF3D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6BE36-494C-4E88-84EB-D0174EEE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130-9180-4649-BBED-F3EB8ABF6423}" type="datetime1">
              <a:rPr lang="en-ID" smtClean="0"/>
              <a:t>13/05/2020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ED10C-78D4-47F0-982E-61760D6A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AB4E1-7EB0-45CF-B87A-87B110CB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251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5CB8F-0751-4C77-875A-CE9D56CD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D65F-090A-4D8A-B90F-8DB41336ABF6}" type="datetime1">
              <a:rPr lang="en-ID" smtClean="0"/>
              <a:t>13/05/2020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F3901-EBD1-4F94-B64E-046BFD24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53224-0211-4B5B-87FB-0A77FA5A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863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2B03-FA81-47A1-B8E2-BD249C12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76F3-36E4-4CA2-8BA4-E75681DD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96CE-1DC7-4FB9-BFDF-BA1CCF92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AD5E-1D36-4609-80F5-F0E633E0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756-6494-453E-A548-D0EFFECB8C49}" type="datetime1">
              <a:rPr lang="en-ID" smtClean="0"/>
              <a:t>13/05/2020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EAE98-DC6F-4B21-906C-E11B09D7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2B08-0068-4642-BA76-FF2B2C66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003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0B89-E448-4C53-82A4-BC136172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77424-FD0A-4DE5-A025-A0C783571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6CD79-9509-4EF2-ABE0-766EAF49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49E25-D68A-428C-9885-843E500F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64CB-C1B6-49A8-9298-50230D8B9D5F}" type="datetime1">
              <a:rPr lang="en-ID" smtClean="0"/>
              <a:t>13/05/2020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8485-2ED1-47E8-9B61-842B90E4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86C04-452A-4DE4-8E48-D654D33D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7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8B5CE-8907-4FF7-B5B3-0226D121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53117-1A64-4A25-A319-8DBDA834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6BC0-DB3C-48B4-B7CF-A4E2C2CDF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901E-9B90-42C3-B962-65F61C3AA1CD}" type="datetime1">
              <a:rPr lang="en-ID" smtClean="0"/>
              <a:t>13/05/2020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0C3F-D0AB-426A-AC76-8E8273FF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Ray Efraim | JCDS Bandung Batch 2 | 2020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638A-2BC5-4FE6-B97E-5E1C7AFC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20F5-9799-4CC6-9BC2-45B4EDE70B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01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96E0-5471-4BC7-9A7F-D1DF05C3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330200"/>
            <a:ext cx="9144000" cy="1270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Song Popularity Prediction and Genre Clustering with Spotify Data</a:t>
            </a:r>
            <a:endParaRPr lang="en-ID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0486E-5912-4FC7-86A5-D6E7B6A68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17" y="5988186"/>
            <a:ext cx="9144000" cy="44744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</a:p>
        </p:txBody>
      </p:sp>
    </p:spTree>
    <p:extLst>
      <p:ext uri="{BB962C8B-B14F-4D97-AF65-F5344CB8AC3E}">
        <p14:creationId xmlns:p14="http://schemas.microsoft.com/office/powerpoint/2010/main" val="297763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90DC-F1B7-4F52-8F47-F37C04AD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D800F-3F43-463C-9B7B-185C2276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6BE69A-651E-42B6-AF05-A784D5C8B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665"/>
            <a:ext cx="4014091" cy="191035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E13AF9-6A66-4EEA-89DD-C0DA67542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63" y="1764666"/>
            <a:ext cx="4014090" cy="1910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AB483A-1489-468A-9A4F-919945C47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64" y="3944456"/>
            <a:ext cx="4014090" cy="1910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E1EF7A-D70B-4AA2-873E-BAA26AE75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9379"/>
            <a:ext cx="4014092" cy="1910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333B34-FE03-429C-8C75-2F13BDA361E2}"/>
              </a:ext>
            </a:extLst>
          </p:cNvPr>
          <p:cNvSpPr txBox="1"/>
          <p:nvPr/>
        </p:nvSpPr>
        <p:spPr>
          <a:xfrm>
            <a:off x="7410889" y="156939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 </a:t>
            </a:r>
            <a:endParaRPr lang="en-ID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2DDB9-2E53-4555-B522-AD4C46669014}"/>
              </a:ext>
            </a:extLst>
          </p:cNvPr>
          <p:cNvSpPr txBox="1"/>
          <p:nvPr/>
        </p:nvSpPr>
        <p:spPr>
          <a:xfrm>
            <a:off x="1673289" y="1574402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 from Spotify Library</a:t>
            </a:r>
            <a:endParaRPr lang="en-ID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D56DD-C570-41BC-BDF7-0BCEBAD2ACC7}"/>
              </a:ext>
            </a:extLst>
          </p:cNvPr>
          <p:cNvSpPr txBox="1"/>
          <p:nvPr/>
        </p:nvSpPr>
        <p:spPr>
          <a:xfrm>
            <a:off x="1851814" y="5785263"/>
            <a:ext cx="161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Visualization</a:t>
            </a:r>
            <a:endParaRPr lang="en-ID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1CCBF-C041-4FB1-B565-4ABC0A8F7E4A}"/>
              </a:ext>
            </a:extLst>
          </p:cNvPr>
          <p:cNvSpPr txBox="1"/>
          <p:nvPr/>
        </p:nvSpPr>
        <p:spPr>
          <a:xfrm>
            <a:off x="7455772" y="579959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About</a:t>
            </a:r>
            <a:endParaRPr lang="en-ID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2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43F-6E36-4B80-95F6-34049E91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3ACE-23CD-431C-81B9-68C0F19DF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Result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Popularity score prediction error rate is good enough to depict the song’s popularity</a:t>
            </a:r>
          </a:p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Clustering still need more tuning. Obviously there are more than 9 genre available. The clustering is already good enough from the manual sampling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8E0EC-6C73-48F6-B42B-3BD4B1C99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What needs to be improved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Get additional new data with popularity score range from 7-100 (Might help)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Explore additional features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C41B-AEBB-4157-99E4-B3FA1049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  <a:endParaRPr lang="en-ID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0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96E0-5471-4BC7-9A7F-D1DF05C3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330200"/>
            <a:ext cx="9144000" cy="1270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Song Popularity Prediction and Genre Clustering with Spotify Data</a:t>
            </a:r>
            <a:endParaRPr lang="en-ID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0486E-5912-4FC7-86A5-D6E7B6A68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17" y="5988186"/>
            <a:ext cx="9144000" cy="44744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3AC02-B59F-413A-8610-EBE4A9F4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77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5CF4-8439-4475-9BFB-C2805935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 Introduction</a:t>
            </a:r>
            <a:endParaRPr lang="en-ID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1A5D-F326-44A6-B712-5CA9174F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Ray Efraim</a:t>
            </a: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Bachelor of Economics</a:t>
            </a:r>
            <a:b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Maranatha Christian University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Analyst and Bandung Supply Coordinator</a:t>
            </a:r>
            <a:b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2018-2019</a:t>
            </a:r>
            <a:endParaRPr lang="en-ID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18CB7-42F5-4857-B2AB-0E51C4DA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3" t="9932" r="11654" b="39427"/>
          <a:stretch/>
        </p:blipFill>
        <p:spPr>
          <a:xfrm>
            <a:off x="505098" y="1621562"/>
            <a:ext cx="5257800" cy="3472952"/>
          </a:xfrm>
          <a:prstGeom prst="round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9F0C5-FAFE-4E08-BC0E-1F1B1A72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  <a:endParaRPr lang="en-ID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4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98AC-3394-46B1-97C8-A01502ED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  <a:endParaRPr lang="en-ID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2B71-C291-48A2-BF1D-1C250E35C69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Producer/Label Side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Song Producing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Find out what creates a song popular in Spotify platform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Find out the chance of a song to be popular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Evaluate a plan or draft for a song before releasing it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Find new talents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Spotify Side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Genre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in Spotify, most songs’ genre are still in null value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Automatically labels existing and new song based 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 their audio features</a:t>
            </a:r>
          </a:p>
          <a:p>
            <a:pPr lvl="1"/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F8DD0-B5D6-41BB-994D-01AA9051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  <a:endParaRPr lang="en-ID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B76F4D-88F8-4C68-BE6D-C03FF277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400675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9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C98F-A30C-496A-B0BC-072EFA64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DATA GATHERING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8002-93B9-4C5F-9FC5-CE1E64AA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5805"/>
            <a:ext cx="10515600" cy="109115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Using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Spotipy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library to connect to the Spotify API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Limitation : 2000 tracks per year. Filter only by title/artist/album/year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7BC2C-472C-4440-9227-EA302418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  <a:endParaRPr lang="en-ID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1FE459-1634-4241-BDA2-4C15DEDE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54811"/>
              </p:ext>
            </p:extLst>
          </p:nvPr>
        </p:nvGraphicFramePr>
        <p:xfrm>
          <a:off x="365759" y="1358537"/>
          <a:ext cx="11190515" cy="3168425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278675">
                  <a:extLst>
                    <a:ext uri="{9D8B030D-6E8A-4147-A177-3AD203B41FA5}">
                      <a16:colId xmlns:a16="http://schemas.microsoft.com/office/drawing/2014/main" val="88757033"/>
                    </a:ext>
                  </a:extLst>
                </a:gridCol>
                <a:gridCol w="769796">
                  <a:extLst>
                    <a:ext uri="{9D8B030D-6E8A-4147-A177-3AD203B41FA5}">
                      <a16:colId xmlns:a16="http://schemas.microsoft.com/office/drawing/2014/main" val="3907083072"/>
                    </a:ext>
                  </a:extLst>
                </a:gridCol>
                <a:gridCol w="485634">
                  <a:extLst>
                    <a:ext uri="{9D8B030D-6E8A-4147-A177-3AD203B41FA5}">
                      <a16:colId xmlns:a16="http://schemas.microsoft.com/office/drawing/2014/main" val="1370951887"/>
                    </a:ext>
                  </a:extLst>
                </a:gridCol>
                <a:gridCol w="352284">
                  <a:extLst>
                    <a:ext uri="{9D8B030D-6E8A-4147-A177-3AD203B41FA5}">
                      <a16:colId xmlns:a16="http://schemas.microsoft.com/office/drawing/2014/main" val="2014342326"/>
                    </a:ext>
                  </a:extLst>
                </a:gridCol>
                <a:gridCol w="595171">
                  <a:extLst>
                    <a:ext uri="{9D8B030D-6E8A-4147-A177-3AD203B41FA5}">
                      <a16:colId xmlns:a16="http://schemas.microsoft.com/office/drawing/2014/main" val="2852457704"/>
                    </a:ext>
                  </a:extLst>
                </a:gridCol>
                <a:gridCol w="428484">
                  <a:extLst>
                    <a:ext uri="{9D8B030D-6E8A-4147-A177-3AD203B41FA5}">
                      <a16:colId xmlns:a16="http://schemas.microsoft.com/office/drawing/2014/main" val="3508739081"/>
                    </a:ext>
                  </a:extLst>
                </a:gridCol>
                <a:gridCol w="757096">
                  <a:extLst>
                    <a:ext uri="{9D8B030D-6E8A-4147-A177-3AD203B41FA5}">
                      <a16:colId xmlns:a16="http://schemas.microsoft.com/office/drawing/2014/main" val="54271425"/>
                    </a:ext>
                  </a:extLst>
                </a:gridCol>
                <a:gridCol w="788846">
                  <a:extLst>
                    <a:ext uri="{9D8B030D-6E8A-4147-A177-3AD203B41FA5}">
                      <a16:colId xmlns:a16="http://schemas.microsoft.com/office/drawing/2014/main" val="889638718"/>
                    </a:ext>
                  </a:extLst>
                </a:gridCol>
                <a:gridCol w="1039671">
                  <a:extLst>
                    <a:ext uri="{9D8B030D-6E8A-4147-A177-3AD203B41FA5}">
                      <a16:colId xmlns:a16="http://schemas.microsoft.com/office/drawing/2014/main" val="3417331102"/>
                    </a:ext>
                  </a:extLst>
                </a:gridCol>
                <a:gridCol w="545958">
                  <a:extLst>
                    <a:ext uri="{9D8B030D-6E8A-4147-A177-3AD203B41FA5}">
                      <a16:colId xmlns:a16="http://schemas.microsoft.com/office/drawing/2014/main" val="3189758104"/>
                    </a:ext>
                  </a:extLst>
                </a:gridCol>
                <a:gridCol w="526908">
                  <a:extLst>
                    <a:ext uri="{9D8B030D-6E8A-4147-A177-3AD203B41FA5}">
                      <a16:colId xmlns:a16="http://schemas.microsoft.com/office/drawing/2014/main" val="581629685"/>
                    </a:ext>
                  </a:extLst>
                </a:gridCol>
                <a:gridCol w="547546">
                  <a:extLst>
                    <a:ext uri="{9D8B030D-6E8A-4147-A177-3AD203B41FA5}">
                      <a16:colId xmlns:a16="http://schemas.microsoft.com/office/drawing/2014/main" val="4278968718"/>
                    </a:ext>
                  </a:extLst>
                </a:gridCol>
                <a:gridCol w="798371">
                  <a:extLst>
                    <a:ext uri="{9D8B030D-6E8A-4147-A177-3AD203B41FA5}">
                      <a16:colId xmlns:a16="http://schemas.microsoft.com/office/drawing/2014/main" val="135020990"/>
                    </a:ext>
                  </a:extLst>
                </a:gridCol>
                <a:gridCol w="925371">
                  <a:extLst>
                    <a:ext uri="{9D8B030D-6E8A-4147-A177-3AD203B41FA5}">
                      <a16:colId xmlns:a16="http://schemas.microsoft.com/office/drawing/2014/main" val="1562672751"/>
                    </a:ext>
                  </a:extLst>
                </a:gridCol>
                <a:gridCol w="672958">
                  <a:extLst>
                    <a:ext uri="{9D8B030D-6E8A-4147-A177-3AD203B41FA5}">
                      <a16:colId xmlns:a16="http://schemas.microsoft.com/office/drawing/2014/main" val="983094920"/>
                    </a:ext>
                  </a:extLst>
                </a:gridCol>
                <a:gridCol w="859141">
                  <a:extLst>
                    <a:ext uri="{9D8B030D-6E8A-4147-A177-3AD203B41FA5}">
                      <a16:colId xmlns:a16="http://schemas.microsoft.com/office/drawing/2014/main" val="1219952053"/>
                    </a:ext>
                  </a:extLst>
                </a:gridCol>
                <a:gridCol w="818605">
                  <a:extLst>
                    <a:ext uri="{9D8B030D-6E8A-4147-A177-3AD203B41FA5}">
                      <a16:colId xmlns:a16="http://schemas.microsoft.com/office/drawing/2014/main" val="28682315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danceability</a:t>
                      </a:r>
                      <a:endParaRPr lang="en-ID" sz="1000" b="1" dirty="0">
                        <a:effectLst/>
                      </a:endParaRPr>
                    </a:p>
                    <a:p>
                      <a:pPr algn="ctr" fontAlgn="ctr"/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energy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key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loudness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mode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 err="1">
                          <a:effectLst/>
                        </a:rPr>
                        <a:t>speechiness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 err="1">
                          <a:effectLst/>
                        </a:rPr>
                        <a:t>acousticness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 err="1">
                          <a:effectLst/>
                        </a:rPr>
                        <a:t>instrumentalness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liveness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valence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tempo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 err="1">
                          <a:effectLst/>
                        </a:rPr>
                        <a:t>duration_ms</a:t>
                      </a:r>
                      <a:endParaRPr lang="en-ID" sz="1000" b="1" dirty="0">
                        <a:effectLst/>
                      </a:endParaRPr>
                    </a:p>
                    <a:p>
                      <a:pPr algn="ctr" fontAlgn="ctr"/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 err="1">
                          <a:effectLst/>
                        </a:rPr>
                        <a:t>time_signature</a:t>
                      </a:r>
                      <a:endParaRPr lang="en-ID" sz="1000" b="1" dirty="0">
                        <a:effectLst/>
                      </a:endParaRPr>
                    </a:p>
                    <a:p>
                      <a:pPr algn="ctr" fontAlgn="ctr"/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>
                          <a:effectLst/>
                        </a:rPr>
                        <a:t>popularity</a:t>
                      </a:r>
                      <a:endParaRPr lang="en-ID" sz="1000" b="1" dirty="0">
                        <a:effectLst/>
                      </a:endParaRPr>
                    </a:p>
                    <a:p>
                      <a:pPr algn="ctr" fontAlgn="ctr"/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 err="1">
                          <a:effectLst/>
                        </a:rPr>
                        <a:t>track_name</a:t>
                      </a:r>
                      <a:endParaRPr lang="en-ID" sz="1000" b="1" dirty="0">
                        <a:effectLst/>
                      </a:endParaRPr>
                    </a:p>
                    <a:p>
                      <a:pPr algn="ctr" fontAlgn="ctr"/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 err="1">
                          <a:effectLst/>
                        </a:rPr>
                        <a:t>artist_name</a:t>
                      </a:r>
                      <a:endParaRPr lang="en-ID" sz="1000" b="1" dirty="0">
                        <a:effectLst/>
                      </a:endParaRPr>
                    </a:p>
                    <a:p>
                      <a:pPr algn="ctr"/>
                      <a:endParaRPr lang="en-ID" sz="1000" dirty="0"/>
                    </a:p>
                  </a:txBody>
                  <a:tcPr marL="48348" marR="48348" marT="24174" marB="2417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438568"/>
                  </a:ext>
                </a:extLst>
              </a:tr>
              <a:tr h="432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1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0.896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0.586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10.0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-6.687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0.0559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0.1040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0.000000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0.7900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0.642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116.971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196653.0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4.0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100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The Box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Roddy Ricch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425261729"/>
                  </a:ext>
                </a:extLst>
              </a:tr>
              <a:tr h="332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2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0.787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0.673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11.0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-4.577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0.1580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0.2560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0.000004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0.0904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0.786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110.962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237893.0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4.0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97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Say So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Doja Cat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3610478858"/>
                  </a:ext>
                </a:extLst>
              </a:tr>
              <a:tr h="9332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3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0.831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0.499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11.0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-8.442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0.0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0.1140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0.2690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0.000000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0.3000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0.511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97.956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220487.0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4.0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91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High Fashion (feat. Mustard)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Roddy Ricch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3896297550"/>
                  </a:ext>
                </a:extLst>
              </a:tr>
              <a:tr h="632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4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0.794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0.793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11.0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-4.521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0.0842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0.0125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0.000000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0.0952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0.677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123.941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183290.0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4.0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97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Don't Start Now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Dua Lipa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3577549424"/>
                  </a:ext>
                </a:extLst>
              </a:tr>
              <a:tr h="332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5</a:t>
                      </a:r>
                      <a:endParaRPr lang="en-ID" sz="1000" b="1" dirty="0">
                        <a:effectLst/>
                      </a:endParaRP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0.695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0.762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-3.497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0.0395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0.1920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0.002440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0.0863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0.553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120.042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215280.0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4.0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95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>
                          <a:effectLst/>
                        </a:rPr>
                        <a:t>Circles</a:t>
                      </a:r>
                    </a:p>
                  </a:txBody>
                  <a:tcPr marL="48348" marR="48348" marT="24174" marB="2417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dirty="0">
                          <a:effectLst/>
                        </a:rPr>
                        <a:t>Post Malone</a:t>
                      </a:r>
                    </a:p>
                  </a:txBody>
                  <a:tcPr marL="48348" marR="48348" marT="24174" marB="24174" anchor="ctr"/>
                </a:tc>
                <a:extLst>
                  <a:ext uri="{0D108BD9-81ED-4DB2-BD59-A6C34878D82A}">
                    <a16:rowId xmlns:a16="http://schemas.microsoft.com/office/drawing/2014/main" val="212636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7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CEE-75D1-467C-8514-144F3E6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POPULARITY SCORE DISTRIBUTION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FBAEEC-674B-495E-BC09-15907376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67" y="1825625"/>
            <a:ext cx="5297665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AA40-CC44-4AC9-A102-F59FE09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  <a:endParaRPr lang="en-ID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9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DFD7-4CE0-40E4-AD93-C4EFDC06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MACHINE LEARNING MODEL TO USE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A578-D4BF-43AD-B9CB-E9DDCB13F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95354" cy="82178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Regression (Random Tree Regressor)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FD2F-F133-467B-AAD3-10F8B8EF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5810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Clustering (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KMeans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Using density-based clustering method will not work since all the song actually make a big one cluster.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E2BD-063A-4741-B75E-4953933E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  <a:endParaRPr lang="en-ID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9DFFF8-7440-4323-8C1B-6129D4BA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16204"/>
              </p:ext>
            </p:extLst>
          </p:nvPr>
        </p:nvGraphicFramePr>
        <p:xfrm>
          <a:off x="838200" y="2751613"/>
          <a:ext cx="4068210" cy="336219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1873967">
                  <a:extLst>
                    <a:ext uri="{9D8B030D-6E8A-4147-A177-3AD203B41FA5}">
                      <a16:colId xmlns:a16="http://schemas.microsoft.com/office/drawing/2014/main" val="3916049065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469151197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25065459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9341352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Model</a:t>
                      </a:r>
                      <a:endParaRPr lang="en-ID" sz="1400" b="1" dirty="0">
                        <a:effectLst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MAE</a:t>
                      </a:r>
                      <a:endParaRPr lang="en-ID" sz="1400" b="1" dirty="0">
                        <a:effectLst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RMSE</a:t>
                      </a:r>
                      <a:endParaRPr lang="en-ID" sz="1400" b="1" dirty="0">
                        <a:effectLst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R2 Score</a:t>
                      </a:r>
                      <a:endParaRPr lang="en-ID" sz="1400" dirty="0"/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788355"/>
                  </a:ext>
                </a:extLst>
              </a:tr>
              <a:tr h="21699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Linear Regression</a:t>
                      </a:r>
                      <a:endParaRPr lang="en-ID" sz="14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7.074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8.736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0.084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00503596"/>
                  </a:ext>
                </a:extLst>
              </a:tr>
              <a:tr h="21699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Lasso</a:t>
                      </a:r>
                      <a:endParaRPr lang="en-ID" sz="14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7.280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8.996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0.028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12031727"/>
                  </a:ext>
                </a:extLst>
              </a:tr>
              <a:tr h="21699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Ridge</a:t>
                      </a:r>
                      <a:endParaRPr lang="en-ID" sz="14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7.072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8.734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0.084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27766177"/>
                  </a:ext>
                </a:extLst>
              </a:tr>
              <a:tr h="3688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DecisionTreeRegressor</a:t>
                      </a:r>
                      <a:endParaRPr lang="en-ID" sz="14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9.402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11.890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-0.698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22653406"/>
                  </a:ext>
                </a:extLst>
              </a:tr>
              <a:tr h="3688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 err="1">
                          <a:effectLst/>
                        </a:rPr>
                        <a:t>RandomForestRegressor</a:t>
                      </a:r>
                      <a:endParaRPr lang="en-ID" sz="1400" b="1" dirty="0">
                        <a:effectLst/>
                      </a:endParaRPr>
                    </a:p>
                  </a:txBody>
                  <a:tcPr marL="45720" marR="4572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6.746</a:t>
                      </a:r>
                    </a:p>
                  </a:txBody>
                  <a:tcPr marL="45720" marR="4572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8.432</a:t>
                      </a:r>
                    </a:p>
                  </a:txBody>
                  <a:tcPr marL="45720" marR="4572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0.146</a:t>
                      </a:r>
                    </a:p>
                  </a:txBody>
                  <a:tcPr marL="45720" marR="4572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374062"/>
                  </a:ext>
                </a:extLst>
              </a:tr>
              <a:tr h="3688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GradientBoostingRegressor</a:t>
                      </a:r>
                      <a:endParaRPr lang="en-ID" sz="14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6.800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8.438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0.144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19867016"/>
                  </a:ext>
                </a:extLst>
              </a:tr>
              <a:tr h="21699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XGBRegressor</a:t>
                      </a:r>
                      <a:endParaRPr lang="en-ID" sz="14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6.944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8.646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0.102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09129580"/>
                  </a:ext>
                </a:extLst>
              </a:tr>
              <a:tr h="3688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KNeighborsRegressor</a:t>
                      </a:r>
                      <a:endParaRPr lang="en-ID" sz="14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7.870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>
                          <a:effectLst/>
                        </a:rPr>
                        <a:t>9.782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dirty="0">
                          <a:effectLst/>
                        </a:rPr>
                        <a:t>-0.148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741092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7E9538E-4861-4E91-B269-D83BEE64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53" y="4053992"/>
            <a:ext cx="3066693" cy="20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30C0-EA24-4E7F-AF89-DC8743B7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PREDICTING SONG POPULARITY SCORE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D6CE-3493-4F5D-9EC5-9A55CB69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MAE : 6.75 %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RMSE : 8.41%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R2 Score : 15.56%</a:t>
            </a:r>
            <a:endParaRPr lang="en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3D21A-18CE-48CE-B49E-E031FB19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  <a:endParaRPr lang="en-ID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as">
            <a:extLst>
              <a:ext uri="{FF2B5EF4-FFF2-40B4-BE49-F238E27FC236}">
                <a16:creationId xmlns:a16="http://schemas.microsoft.com/office/drawing/2014/main" id="{3CB0C755-B55D-49D8-93B4-DAF3D4D7F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804159" cy="2722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56EF3-09C9-48D5-BCA9-D2DEE890C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06" y="1681390"/>
            <a:ext cx="7051183" cy="44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7C04-A20D-4433-966A-88C83EFC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CLUSTERING SONG GENRE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8825-94D8-4A88-98F2-386D7A12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172565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Clustered to 9 Genre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Check outlier per cluster - &gt; categorized every feature -&gt; Manually listen and check the genre online for top 10 song per each cluster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47F0C-4D46-48B8-870D-C35CD06B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Ray Efraim | JCDS Bandung Batch 2 | 2020</a:t>
            </a:r>
            <a:endParaRPr lang="en-ID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988D7-FE42-4C9B-B951-553E44957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"/>
          <a:stretch/>
        </p:blipFill>
        <p:spPr>
          <a:xfrm>
            <a:off x="1080679" y="3830002"/>
            <a:ext cx="9734550" cy="22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2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90DC-F1B7-4F52-8F47-F37C04AD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2317D-CFC8-4C55-A99C-C3915EF3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9" y="1564367"/>
            <a:ext cx="4403070" cy="247672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D800F-3F43-463C-9B7B-185C2276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 Efraim | JCDS Bandung Batch 2 | 2020</a:t>
            </a:r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E2E6C-5E3B-4BE3-9A3D-E917735A6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61" y="1617446"/>
            <a:ext cx="5018784" cy="2388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0C377-1DBB-445F-B8E0-76F0A27CC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4127012"/>
            <a:ext cx="5451566" cy="2594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234BF-D143-4C79-96CC-ED83FD777573}"/>
              </a:ext>
            </a:extLst>
          </p:cNvPr>
          <p:cNvSpPr txBox="1"/>
          <p:nvPr/>
        </p:nvSpPr>
        <p:spPr>
          <a:xfrm>
            <a:off x="838200" y="132456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Homepage</a:t>
            </a:r>
            <a:endParaRPr lang="en-ID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9247A-8F07-4EAA-BD15-7D3CBCB363DC}"/>
              </a:ext>
            </a:extLst>
          </p:cNvPr>
          <p:cNvSpPr txBox="1"/>
          <p:nvPr/>
        </p:nvSpPr>
        <p:spPr>
          <a:xfrm>
            <a:off x="6229561" y="1289557"/>
            <a:ext cx="2375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 with Song Attributes</a:t>
            </a:r>
            <a:endParaRPr lang="en-ID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00A9D-9FE1-416B-ADD9-B0F57239CA0F}"/>
              </a:ext>
            </a:extLst>
          </p:cNvPr>
          <p:cNvSpPr txBox="1"/>
          <p:nvPr/>
        </p:nvSpPr>
        <p:spPr>
          <a:xfrm>
            <a:off x="5162149" y="385205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 </a:t>
            </a:r>
            <a:endParaRPr lang="en-ID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7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567</Words>
  <Application>Microsoft Office PowerPoint</Application>
  <PresentationFormat>Widescreen</PresentationFormat>
  <Paragraphs>203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Song Popularity Prediction and Genre Clustering with Spotify Data</vt:lpstr>
      <vt:lpstr>Self Introduction</vt:lpstr>
      <vt:lpstr>BACKGROUND</vt:lpstr>
      <vt:lpstr>DATA GATHERING</vt:lpstr>
      <vt:lpstr>POPULARITY SCORE DISTRIBUTION</vt:lpstr>
      <vt:lpstr>MACHINE LEARNING MODEL TO USE</vt:lpstr>
      <vt:lpstr>PREDICTING SONG POPULARITY SCORE</vt:lpstr>
      <vt:lpstr>CLUSTERING SONG GENRE</vt:lpstr>
      <vt:lpstr>DASHBOARD</vt:lpstr>
      <vt:lpstr>DASHBOARD</vt:lpstr>
      <vt:lpstr>CONCLUSION</vt:lpstr>
      <vt:lpstr>Song Popularity Prediction and Genre Clustering with Spotify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Popularity Prediction and Genre Clustering with Spotify Data</dc:title>
  <dc:creator>Ray Efraim</dc:creator>
  <cp:lastModifiedBy>Ray Efraim</cp:lastModifiedBy>
  <cp:revision>25</cp:revision>
  <dcterms:created xsi:type="dcterms:W3CDTF">2020-05-11T12:08:58Z</dcterms:created>
  <dcterms:modified xsi:type="dcterms:W3CDTF">2020-05-13T17:10:13Z</dcterms:modified>
</cp:coreProperties>
</file>