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7" r:id="rId2"/>
    <p:sldId id="259" r:id="rId3"/>
    <p:sldId id="260" r:id="rId4"/>
    <p:sldId id="282" r:id="rId5"/>
    <p:sldId id="289" r:id="rId6"/>
    <p:sldId id="290" r:id="rId7"/>
    <p:sldId id="261" r:id="rId8"/>
    <p:sldId id="302" r:id="rId9"/>
    <p:sldId id="310" r:id="rId10"/>
    <p:sldId id="262" r:id="rId11"/>
    <p:sldId id="308" r:id="rId12"/>
    <p:sldId id="298" r:id="rId13"/>
    <p:sldId id="299" r:id="rId14"/>
    <p:sldId id="300" r:id="rId15"/>
    <p:sldId id="301" r:id="rId16"/>
    <p:sldId id="263" r:id="rId17"/>
    <p:sldId id="318" r:id="rId18"/>
    <p:sldId id="311" r:id="rId19"/>
    <p:sldId id="264" r:id="rId20"/>
    <p:sldId id="297" r:id="rId21"/>
    <p:sldId id="268" r:id="rId22"/>
    <p:sldId id="296" r:id="rId23"/>
    <p:sldId id="294" r:id="rId24"/>
    <p:sldId id="293" r:id="rId25"/>
    <p:sldId id="265" r:id="rId26"/>
    <p:sldId id="305" r:id="rId27"/>
    <p:sldId id="306" r:id="rId28"/>
    <p:sldId id="312" r:id="rId29"/>
    <p:sldId id="313" r:id="rId30"/>
    <p:sldId id="314" r:id="rId31"/>
    <p:sldId id="316" r:id="rId32"/>
    <p:sldId id="317" r:id="rId33"/>
    <p:sldId id="315" r:id="rId34"/>
    <p:sldId id="266" r:id="rId35"/>
    <p:sldId id="319" r:id="rId36"/>
    <p:sldId id="323" r:id="rId37"/>
    <p:sldId id="288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7"/>
    <a:srgbClr val="FDDE45"/>
    <a:srgbClr val="FFAFC6"/>
    <a:srgbClr val="A6A7A9"/>
    <a:srgbClr val="F8D052"/>
    <a:srgbClr val="FF97B5"/>
    <a:srgbClr val="00A9EA"/>
    <a:srgbClr val="BCC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B5B18-9A7B-408A-A6D5-600015FDA9B4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C07A-5A1B-4E2F-A9E5-C2CD1118ADC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15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76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0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31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4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47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0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85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04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52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0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8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9298-109A-4293-B886-D4236DC8245C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185A-8E53-4074-B16F-DF05DFFC52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67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6698509" y="628379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7296003" y="3699984"/>
            <a:ext cx="23711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0" spc="-300" dirty="0"/>
              <a:t>4</a:t>
            </a:r>
            <a:r>
              <a:rPr lang="en-US" altLang="ko-KR" sz="4800" spc="-300" dirty="0"/>
              <a:t> </a:t>
            </a:r>
            <a:r>
              <a:rPr lang="ko-KR" altLang="en-US" sz="7500" spc="-300" dirty="0"/>
              <a:t>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6247639" y="3985464"/>
            <a:ext cx="4467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6247639" y="5824424"/>
            <a:ext cx="4467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13312" y="1694098"/>
            <a:ext cx="3724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rgbClr val="A6A7A9"/>
                </a:solidFill>
              </a:rPr>
              <a:t>팀</a:t>
            </a:r>
            <a:endParaRPr lang="en-US" altLang="ko-KR" sz="7200" b="1" spc="-300" dirty="0">
              <a:solidFill>
                <a:srgbClr val="A6A7A9"/>
              </a:solidFill>
            </a:endParaRPr>
          </a:p>
          <a:p>
            <a:r>
              <a:rPr lang="ko-KR" altLang="en-US" sz="7200" b="1" spc="-300" dirty="0">
                <a:solidFill>
                  <a:srgbClr val="A6A7A9"/>
                </a:solidFill>
              </a:rPr>
              <a:t>프로젝트</a:t>
            </a:r>
            <a:endParaRPr lang="en-US" altLang="ko-KR" sz="7200" b="1" spc="-300" dirty="0">
              <a:solidFill>
                <a:srgbClr val="A6A7A9"/>
              </a:solidFill>
            </a:endParaRPr>
          </a:p>
          <a:p>
            <a:r>
              <a:rPr lang="ko-KR" altLang="en-US" sz="7200" b="1" spc="-300" dirty="0">
                <a:solidFill>
                  <a:srgbClr val="A6A7A9"/>
                </a:solidFill>
              </a:rPr>
              <a:t>발표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7296003" y="1263768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6113" y="1694098"/>
            <a:ext cx="3724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rgbClr val="FDDE45"/>
                </a:solidFill>
              </a:rPr>
              <a:t>팀</a:t>
            </a:r>
            <a:endParaRPr lang="en-US" altLang="ko-KR" sz="7200" b="1" spc="-300" dirty="0">
              <a:solidFill>
                <a:srgbClr val="FDDE45"/>
              </a:solidFill>
            </a:endParaRPr>
          </a:p>
          <a:p>
            <a:r>
              <a:rPr lang="ko-KR" altLang="en-US" sz="7200" b="1" spc="-300" dirty="0">
                <a:solidFill>
                  <a:srgbClr val="FDDE45"/>
                </a:solidFill>
              </a:rPr>
              <a:t>프로젝트</a:t>
            </a:r>
            <a:endParaRPr lang="en-US" altLang="ko-KR" sz="7200" b="1" spc="-300" dirty="0">
              <a:solidFill>
                <a:srgbClr val="FDDE45"/>
              </a:solidFill>
            </a:endParaRPr>
          </a:p>
          <a:p>
            <a:r>
              <a:rPr lang="ko-KR" altLang="en-US" sz="7200" b="1" spc="-300" dirty="0">
                <a:solidFill>
                  <a:srgbClr val="FDDE45"/>
                </a:solidFill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361497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003</a:t>
            </a:r>
            <a:endParaRPr lang="ko-KR" alt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atin typeface="+mn-ea"/>
              </a:rPr>
              <a:t>프로세스 설계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35331" y="3486214"/>
            <a:ext cx="122872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분할도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설계서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8346334" y="2138744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8943828" y="2774133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2138744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4719256"/>
            <a:ext cx="1320800" cy="2138744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7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분할도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95948" y="1476804"/>
            <a:ext cx="3693799" cy="1099310"/>
          </a:xfrm>
          <a:prstGeom prst="flowChartTerminator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en-US" altLang="ko-KR" sz="4400" b="1" kern="0" dirty="0">
                <a:latin typeface="Arial" pitchFamily="34" charset="0"/>
                <a:ea typeface="맑은 고딕" pitchFamily="50" charset="-127"/>
              </a:rPr>
              <a:t>DOROOWA</a:t>
            </a: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046" y="3280845"/>
            <a:ext cx="1531554" cy="52491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lang="ko-KR" altLang="en-US" sz="24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312" y="3280845"/>
            <a:ext cx="1531554" cy="52491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lang="ko-KR" altLang="en-US" sz="24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070" y="3280845"/>
            <a:ext cx="1531554" cy="52491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lang="ko-KR" altLang="en-US" sz="24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944" y="4056613"/>
            <a:ext cx="2231805" cy="4529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 2.1 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등록</a:t>
            </a:r>
          </a:p>
        </p:txBody>
      </p:sp>
      <p:cxnSp>
        <p:nvCxnSpPr>
          <p:cNvPr id="5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4" idx="0"/>
            <a:endCxn id="47" idx="2"/>
          </p:cNvCxnSpPr>
          <p:nvPr/>
        </p:nvCxnSpPr>
        <p:spPr>
          <a:xfrm rot="5400000" flipH="1" flipV="1">
            <a:off x="4093603" y="1231601"/>
            <a:ext cx="704731" cy="3393759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5" idx="0"/>
            <a:endCxn id="47" idx="2"/>
          </p:cNvCxnSpPr>
          <p:nvPr/>
        </p:nvCxnSpPr>
        <p:spPr>
          <a:xfrm rot="5400000" flipH="1" flipV="1">
            <a:off x="5790482" y="2928480"/>
            <a:ext cx="70473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7593971" y="1124992"/>
            <a:ext cx="704731" cy="360697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470" y="4056613"/>
            <a:ext cx="2263238" cy="4529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 1.1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회원가입</a:t>
            </a: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470" y="4749696"/>
            <a:ext cx="2263238" cy="4529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 1.2 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수정 및 탈퇴</a:t>
            </a: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944" y="4756505"/>
            <a:ext cx="2231804" cy="4529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 2.2 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수강</a:t>
            </a:r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944" y="5428822"/>
            <a:ext cx="2231804" cy="4529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 2.3 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구매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944" y="6111392"/>
            <a:ext cx="2231804" cy="4529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 2.4 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수강 후기</a:t>
            </a:r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2112" y="4059178"/>
            <a:ext cx="1315423" cy="4529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 3.1 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공지사항</a:t>
            </a:r>
          </a:p>
        </p:txBody>
      </p:sp>
      <p:sp>
        <p:nvSpPr>
          <p:cNvPr id="7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2112" y="4756505"/>
            <a:ext cx="1315424" cy="4529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 3.2 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수강후기</a:t>
            </a:r>
          </a:p>
        </p:txBody>
      </p:sp>
      <p:cxnSp>
        <p:nvCxnSpPr>
          <p:cNvPr id="81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1" idx="0"/>
            <a:endCxn id="54" idx="2"/>
          </p:cNvCxnSpPr>
          <p:nvPr/>
        </p:nvCxnSpPr>
        <p:spPr>
          <a:xfrm flipV="1">
            <a:off x="2749089" y="3805755"/>
            <a:ext cx="0" cy="250858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flipV="1">
            <a:off x="2749089" y="4509568"/>
            <a:ext cx="0" cy="240128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6142847" y="3805755"/>
            <a:ext cx="0" cy="250858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3" idx="0"/>
            <a:endCxn id="56" idx="2"/>
          </p:cNvCxnSpPr>
          <p:nvPr/>
        </p:nvCxnSpPr>
        <p:spPr>
          <a:xfrm flipV="1">
            <a:off x="6142846" y="4509568"/>
            <a:ext cx="1" cy="246937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4" idx="0"/>
            <a:endCxn id="73" idx="2"/>
          </p:cNvCxnSpPr>
          <p:nvPr/>
        </p:nvCxnSpPr>
        <p:spPr>
          <a:xfrm flipV="1">
            <a:off x="6142846" y="5209460"/>
            <a:ext cx="0" cy="219362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6142846" y="5881777"/>
            <a:ext cx="0" cy="229615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6" idx="0"/>
            <a:endCxn id="48" idx="2"/>
          </p:cNvCxnSpPr>
          <p:nvPr/>
        </p:nvCxnSpPr>
        <p:spPr>
          <a:xfrm flipH="1" flipV="1">
            <a:off x="9749823" y="3805755"/>
            <a:ext cx="1" cy="253423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9749824" y="4512133"/>
            <a:ext cx="0" cy="244372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 flipV="1">
            <a:off x="7823539" y="2843874"/>
            <a:ext cx="1230074" cy="1083869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5" idx="3"/>
            <a:endCxn id="34" idx="2"/>
          </p:cNvCxnSpPr>
          <p:nvPr/>
        </p:nvCxnSpPr>
        <p:spPr>
          <a:xfrm flipV="1">
            <a:off x="8019987" y="4417314"/>
            <a:ext cx="1016920" cy="67067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640076" y="1320040"/>
            <a:ext cx="1556894" cy="417688"/>
          </a:xfrm>
          <a:prstGeom prst="flowChartTerminator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600" b="1" kern="0" dirty="0">
                <a:latin typeface="Arial" pitchFamily="34" charset="0"/>
                <a:ea typeface="맑은 고딕" pitchFamily="50" charset="-127"/>
              </a:rPr>
              <a:t>강의 관리 시작</a:t>
            </a:r>
            <a:endParaRPr lang="en-US" altLang="ko-KR" sz="1600" b="1" kern="0" dirty="0"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3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27" y="2496167"/>
            <a:ext cx="2411967" cy="1201481"/>
          </a:xfrm>
          <a:prstGeom prst="flowChartDecision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600" b="1" dirty="0"/>
              <a:t>개설한 강좌가 있는가</a:t>
            </a:r>
            <a:r>
              <a:rPr lang="en-US" altLang="ko-KR" sz="1600" b="1" dirty="0"/>
              <a:t>?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67" y="5856919"/>
            <a:ext cx="1418485" cy="45131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개설 신청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021" y="2891588"/>
            <a:ext cx="1539929" cy="38934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목록 요청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3664486"/>
            <a:ext cx="1517989" cy="526514"/>
          </a:xfrm>
          <a:prstGeom prst="flowChartDocumen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목록 표시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063" y="4008564"/>
            <a:ext cx="1142923" cy="32634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선택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063" y="5919405"/>
            <a:ext cx="1142923" cy="32634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챕터 등록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891" y="5828096"/>
            <a:ext cx="1485959" cy="50896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관리 종료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9771" y="4583374"/>
            <a:ext cx="34176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3211416" y="2760699"/>
            <a:ext cx="3000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613" y="2496167"/>
            <a:ext cx="1395093" cy="695413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accent4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</a:t>
            </a: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7823539" y="2973767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요청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8418574" y="3458685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내보내기</a:t>
            </a:r>
          </a:p>
        </p:txBody>
      </p:sp>
      <p:sp>
        <p:nvSpPr>
          <p:cNvPr id="33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85" y="4687076"/>
            <a:ext cx="2414700" cy="794496"/>
          </a:xfrm>
          <a:prstGeom prst="flowChartDecision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600" b="1" dirty="0"/>
              <a:t>챕터 목록이 있는가</a:t>
            </a:r>
            <a:r>
              <a:rPr lang="en-US" altLang="ko-KR" sz="1600" b="1" dirty="0"/>
              <a:t>?</a:t>
            </a:r>
          </a:p>
        </p:txBody>
      </p:sp>
      <p:sp>
        <p:nvSpPr>
          <p:cNvPr id="3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907" y="4069607"/>
            <a:ext cx="1395093" cy="695413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accent4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챕터 </a:t>
            </a: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083" y="4797731"/>
            <a:ext cx="1411904" cy="580515"/>
          </a:xfrm>
          <a:prstGeom prst="flowChartDocumen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챕터 목록 표시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58876" y="5490655"/>
            <a:ext cx="34176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5907849" y="4752651"/>
            <a:ext cx="3000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7955876" y="4444355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요청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8550911" y="4868111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내보내기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강사 </a:t>
            </a:r>
            <a:r>
              <a:rPr lang="en-US" altLang="ko-KR" sz="3200" spc="-300" dirty="0"/>
              <a:t>- </a:t>
            </a:r>
            <a:r>
              <a:rPr lang="ko-KR" altLang="en-US" sz="3200" spc="-300" dirty="0"/>
              <a:t>강의 등록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416911" y="1737728"/>
            <a:ext cx="1612" cy="75843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2622894" y="3086261"/>
            <a:ext cx="1477127" cy="1064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1416910" y="3697648"/>
            <a:ext cx="1" cy="215927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4298525" y="4334910"/>
            <a:ext cx="4510" cy="35216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4869986" y="6082577"/>
            <a:ext cx="4254905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5510385" y="5084324"/>
            <a:ext cx="1097698" cy="366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2"/>
            <a:endCxn id="24" idx="0"/>
          </p:cNvCxnSpPr>
          <p:nvPr/>
        </p:nvCxnSpPr>
        <p:spPr>
          <a:xfrm flipH="1">
            <a:off x="4298525" y="5481572"/>
            <a:ext cx="4510" cy="4378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0" idx="1"/>
            <a:endCxn id="22" idx="0"/>
          </p:cNvCxnSpPr>
          <p:nvPr/>
        </p:nvCxnSpPr>
        <p:spPr>
          <a:xfrm rot="10800000" flipV="1">
            <a:off x="4298526" y="3927742"/>
            <a:ext cx="2007025" cy="80821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5639950" y="3086261"/>
            <a:ext cx="1424595" cy="578225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63" idx="3"/>
            <a:endCxn id="52" idx="0"/>
          </p:cNvCxnSpPr>
          <p:nvPr/>
        </p:nvCxnSpPr>
        <p:spPr>
          <a:xfrm>
            <a:off x="6418462" y="4384282"/>
            <a:ext cx="1403654" cy="335834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2" idx="2"/>
            <a:endCxn id="53" idx="0"/>
          </p:cNvCxnSpPr>
          <p:nvPr/>
        </p:nvCxnSpPr>
        <p:spPr>
          <a:xfrm flipH="1">
            <a:off x="1418522" y="1737728"/>
            <a:ext cx="1" cy="100685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1418522" y="3524529"/>
            <a:ext cx="0" cy="48258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67" y="5703765"/>
            <a:ext cx="2138907" cy="5692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영상 이어서 보기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2551722" y="3132949"/>
            <a:ext cx="1228463" cy="160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8" idx="2"/>
            <a:endCxn id="48" idx="0"/>
          </p:cNvCxnSpPr>
          <p:nvPr/>
        </p:nvCxnSpPr>
        <p:spPr>
          <a:xfrm flipH="1">
            <a:off x="1418521" y="4761454"/>
            <a:ext cx="1" cy="94231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91867" y="2800499"/>
            <a:ext cx="348172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557" y="4720116"/>
            <a:ext cx="2777118" cy="983649"/>
          </a:xfrm>
          <a:prstGeom prst="flowChartDecision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600" b="1" dirty="0"/>
              <a:t>영상 시청을 완료 했는가</a:t>
            </a:r>
            <a:r>
              <a:rPr lang="en-US" altLang="ko-KR" sz="1600" b="1" dirty="0"/>
              <a:t>?</a:t>
            </a:r>
          </a:p>
        </p:txBody>
      </p:sp>
      <p:sp>
        <p:nvSpPr>
          <p:cNvPr id="53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21" y="2744585"/>
            <a:ext cx="2266401" cy="779944"/>
          </a:xfrm>
          <a:prstGeom prst="flowChartDecision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600" b="1" dirty="0"/>
              <a:t>구매한 강의인가</a:t>
            </a:r>
            <a:r>
              <a:rPr lang="en-US" altLang="ko-KR" sz="1600" b="1" dirty="0"/>
              <a:t>?</a:t>
            </a:r>
          </a:p>
        </p:txBody>
      </p:sp>
      <p:sp>
        <p:nvSpPr>
          <p:cNvPr id="54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185" y="2845818"/>
            <a:ext cx="2201515" cy="574261"/>
          </a:xfrm>
          <a:prstGeom prst="flowChartDecision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600" b="1" dirty="0"/>
              <a:t>무료 강의인가</a:t>
            </a:r>
            <a:r>
              <a:rPr lang="en-US" altLang="ko-KR" sz="1600" b="1" dirty="0"/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58935" y="2794394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5981700" y="3132949"/>
            <a:ext cx="166417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870" y="2969776"/>
            <a:ext cx="1142923" cy="32634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영상 시청</a:t>
            </a:r>
          </a:p>
        </p:txBody>
      </p:sp>
      <p:sp>
        <p:nvSpPr>
          <p:cNvPr id="58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15" y="4007110"/>
            <a:ext cx="2236814" cy="754344"/>
          </a:xfrm>
          <a:prstGeom prst="flowChartDecision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600" b="1" dirty="0"/>
              <a:t>수강 기록이 있는가</a:t>
            </a:r>
            <a:r>
              <a:rPr lang="en-US" altLang="ko-KR" sz="1600" b="1" dirty="0"/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18520" y="3596542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18520" y="5044054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>
          <a:xfrm>
            <a:off x="2536929" y="4384282"/>
            <a:ext cx="1318455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22070" y="4044145"/>
            <a:ext cx="348172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384" y="4144516"/>
            <a:ext cx="2563078" cy="47953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해당 강의 첫 영상으로 이동</a:t>
            </a:r>
          </a:p>
        </p:txBody>
      </p:sp>
      <p:cxnSp>
        <p:nvCxnSpPr>
          <p:cNvPr id="6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8" idx="3"/>
            <a:endCxn id="52" idx="2"/>
          </p:cNvCxnSpPr>
          <p:nvPr/>
        </p:nvCxnSpPr>
        <p:spPr>
          <a:xfrm flipV="1">
            <a:off x="2487974" y="5703765"/>
            <a:ext cx="5334142" cy="284612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68406" y="4861617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2" idx="3"/>
            <a:endCxn id="67" idx="1"/>
          </p:cNvCxnSpPr>
          <p:nvPr/>
        </p:nvCxnSpPr>
        <p:spPr>
          <a:xfrm flipV="1">
            <a:off x="9210675" y="5211940"/>
            <a:ext cx="625162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837" y="4927328"/>
            <a:ext cx="1994213" cy="5692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수강 기록 업데이트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수강생 </a:t>
            </a:r>
            <a:r>
              <a:rPr lang="en-US" altLang="ko-KR" sz="3200" spc="-300" dirty="0"/>
              <a:t>- </a:t>
            </a:r>
            <a:r>
              <a:rPr lang="ko-KR" altLang="en-US" sz="3200" spc="-300" dirty="0"/>
              <a:t>강의 수강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640076" y="1320040"/>
            <a:ext cx="1556894" cy="417688"/>
          </a:xfrm>
          <a:prstGeom prst="flowChartTerminator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600" b="1" kern="0" dirty="0">
                <a:latin typeface="Arial" pitchFamily="34" charset="0"/>
                <a:ea typeface="맑은 고딕" pitchFamily="50" charset="-127"/>
              </a:rPr>
              <a:t>강의 수강 시작</a:t>
            </a:r>
            <a:endParaRPr lang="en-US" altLang="ko-KR" sz="1600" b="1" kern="0" dirty="0"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2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>
            <a:off x="2196970" y="5866282"/>
            <a:ext cx="1156099" cy="25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81" idx="2"/>
            <a:endCxn id="86" idx="0"/>
          </p:cNvCxnSpPr>
          <p:nvPr/>
        </p:nvCxnSpPr>
        <p:spPr>
          <a:xfrm>
            <a:off x="1418523" y="1737728"/>
            <a:ext cx="0" cy="58793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117" y="2266937"/>
            <a:ext cx="1014114" cy="443792"/>
          </a:xfrm>
          <a:prstGeom prst="flowChartDocumen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목록</a:t>
            </a:r>
            <a:endParaRPr kumimoji="0" lang="en-US" altLang="ko-KR" sz="16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439334" y="5630221"/>
            <a:ext cx="1581215" cy="472616"/>
          </a:xfrm>
          <a:prstGeom prst="flowChartTerminator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구매 완료</a:t>
            </a:r>
            <a:endParaRPr lang="en-US" altLang="ko-KR" sz="16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3" name="연결선: 꺾임 391">
            <a:extLst>
              <a:ext uri="{FF2B5EF4-FFF2-40B4-BE49-F238E27FC236}">
                <a16:creationId xmlns:a16="http://schemas.microsoft.com/office/drawing/2014/main" id="{EFE795AE-BACA-437B-A08A-27B1C86BA980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9740186" y="5866282"/>
            <a:ext cx="699148" cy="24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263" y="5703109"/>
            <a:ext cx="1142923" cy="32634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결제</a:t>
            </a:r>
          </a:p>
        </p:txBody>
      </p:sp>
      <p:cxnSp>
        <p:nvCxnSpPr>
          <p:cNvPr id="3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>
            <a:off x="1418523" y="2652006"/>
            <a:ext cx="0" cy="47406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91" idx="2"/>
            <a:endCxn id="42" idx="0"/>
          </p:cNvCxnSpPr>
          <p:nvPr/>
        </p:nvCxnSpPr>
        <p:spPr>
          <a:xfrm>
            <a:off x="1418523" y="3452412"/>
            <a:ext cx="702" cy="49303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1" idx="1"/>
            <a:endCxn id="86" idx="3"/>
          </p:cNvCxnSpPr>
          <p:nvPr/>
        </p:nvCxnSpPr>
        <p:spPr>
          <a:xfrm flipH="1">
            <a:off x="1989984" y="2488833"/>
            <a:ext cx="303013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83" idx="2"/>
            <a:endCxn id="31" idx="3"/>
          </p:cNvCxnSpPr>
          <p:nvPr/>
        </p:nvCxnSpPr>
        <p:spPr>
          <a:xfrm flipH="1">
            <a:off x="6034231" y="2480305"/>
            <a:ext cx="3008409" cy="852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45451"/>
            <a:ext cx="2838450" cy="1051993"/>
          </a:xfrm>
          <a:prstGeom prst="flowChartDecision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600" b="1" dirty="0"/>
              <a:t>장바구니에 있는 강의인가</a:t>
            </a:r>
            <a:r>
              <a:rPr lang="en-US" altLang="ko-KR" sz="1600" b="1" dirty="0"/>
              <a:t>?</a:t>
            </a:r>
          </a:p>
        </p:txBody>
      </p:sp>
      <p:cxnSp>
        <p:nvCxnSpPr>
          <p:cNvPr id="4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2" idx="2"/>
            <a:endCxn id="108" idx="0"/>
          </p:cNvCxnSpPr>
          <p:nvPr/>
        </p:nvCxnSpPr>
        <p:spPr>
          <a:xfrm>
            <a:off x="1419225" y="4997444"/>
            <a:ext cx="7781" cy="67416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18522" y="5165249"/>
            <a:ext cx="348172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2620169" y="5520511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70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2" idx="3"/>
            <a:endCxn id="91" idx="3"/>
          </p:cNvCxnSpPr>
          <p:nvPr/>
        </p:nvCxnSpPr>
        <p:spPr>
          <a:xfrm flipH="1" flipV="1">
            <a:off x="1989984" y="3289239"/>
            <a:ext cx="848466" cy="1182209"/>
          </a:xfrm>
          <a:prstGeom prst="bentConnector3">
            <a:avLst>
              <a:gd name="adj1" fmla="val -2694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43369" y="3713103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2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069" y="5462661"/>
            <a:ext cx="2187196" cy="807742"/>
          </a:xfrm>
          <a:prstGeom prst="flowChartDecision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600" b="1" dirty="0"/>
              <a:t>장바구니로 이동</a:t>
            </a:r>
            <a:r>
              <a:rPr lang="en-US" altLang="ko-KR" sz="1600" b="1" dirty="0"/>
              <a:t>?</a:t>
            </a:r>
          </a:p>
        </p:txBody>
      </p: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 flipV="1">
            <a:off x="5540265" y="5866530"/>
            <a:ext cx="548109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374" y="5671609"/>
            <a:ext cx="1797238" cy="38984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장바구니 목록 표시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5659469" y="5533832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76" name="연결선: 꺾임 391">
            <a:extLst>
              <a:ext uri="{FF2B5EF4-FFF2-40B4-BE49-F238E27FC236}">
                <a16:creationId xmlns:a16="http://schemas.microsoft.com/office/drawing/2014/main" id="{EFE795AE-BACA-437B-A08A-27B1C86BA980}"/>
              </a:ext>
            </a:extLst>
          </p:cNvPr>
          <p:cNvCxnSpPr>
            <a:cxnSpLocks/>
            <a:stCxn id="74" idx="3"/>
            <a:endCxn id="34" idx="1"/>
          </p:cNvCxnSpPr>
          <p:nvPr/>
        </p:nvCxnSpPr>
        <p:spPr>
          <a:xfrm flipV="1">
            <a:off x="7885612" y="5866282"/>
            <a:ext cx="711651" cy="24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수강생 </a:t>
            </a:r>
            <a:r>
              <a:rPr lang="en-US" altLang="ko-KR" sz="3200" spc="-300" dirty="0"/>
              <a:t>- </a:t>
            </a:r>
            <a:r>
              <a:rPr lang="ko-KR" altLang="en-US" sz="3200" spc="-300" dirty="0"/>
              <a:t>강의 구매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640076" y="1320040"/>
            <a:ext cx="1556894" cy="417688"/>
          </a:xfrm>
          <a:prstGeom prst="flowChartTerminator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600" b="1" kern="0" dirty="0">
                <a:latin typeface="Arial" pitchFamily="34" charset="0"/>
                <a:ea typeface="맑은 고딕" pitchFamily="50" charset="-127"/>
              </a:rPr>
              <a:t>강의 구매 시작</a:t>
            </a:r>
            <a:endParaRPr lang="en-US" altLang="ko-KR" sz="1600" b="1" kern="0" dirty="0"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3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40" y="2132598"/>
            <a:ext cx="1395093" cy="695413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accent4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</a:t>
            </a: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61" y="2325660"/>
            <a:ext cx="1142923" cy="32634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조회</a:t>
            </a:r>
          </a:p>
        </p:txBody>
      </p:sp>
      <p:sp>
        <p:nvSpPr>
          <p:cNvPr id="9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61" y="3126066"/>
            <a:ext cx="1142923" cy="32634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선택</a:t>
            </a:r>
          </a:p>
        </p:txBody>
      </p:sp>
      <p:sp>
        <p:nvSpPr>
          <p:cNvPr id="108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1" y="5671609"/>
            <a:ext cx="1539929" cy="38934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장바구니 담기</a:t>
            </a:r>
          </a:p>
        </p:txBody>
      </p:sp>
    </p:spTree>
    <p:extLst>
      <p:ext uri="{BB962C8B-B14F-4D97-AF65-F5344CB8AC3E}">
        <p14:creationId xmlns:p14="http://schemas.microsoft.com/office/powerpoint/2010/main" val="6872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20FB956A-9FD1-4B59-A8C4-FE24EB37D775}"/>
              </a:ext>
            </a:extLst>
          </p:cNvPr>
          <p:cNvSpPr/>
          <p:nvPr/>
        </p:nvSpPr>
        <p:spPr>
          <a:xfrm>
            <a:off x="4417251" y="1396642"/>
            <a:ext cx="2251076" cy="442204"/>
          </a:xfrm>
          <a:prstGeom prst="flowChartTerminator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수강 후기 등록 시작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9650C917-E541-4BF5-8559-23A87CA3F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78" y="2136920"/>
            <a:ext cx="2496650" cy="553390"/>
          </a:xfrm>
          <a:prstGeom prst="flowChartDecision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구매한 강의인가</a:t>
            </a: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?</a:t>
            </a:r>
            <a:endParaRPr lang="ko-KR" altLang="en-US" sz="16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64B1B7B1-D189-4F14-813C-858A7001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03" y="1402893"/>
            <a:ext cx="1008000" cy="3799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선택</a:t>
            </a:r>
          </a:p>
        </p:txBody>
      </p:sp>
      <p:sp>
        <p:nvSpPr>
          <p:cNvPr id="48" name="AutoShape 5">
            <a:extLst>
              <a:ext uri="{FF2B5EF4-FFF2-40B4-BE49-F238E27FC236}">
                <a16:creationId xmlns:a16="http://schemas.microsoft.com/office/drawing/2014/main" id="{490EE20E-3D24-4F7A-B479-0CF0DA22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16" y="5010786"/>
            <a:ext cx="1965678" cy="513202"/>
          </a:xfrm>
          <a:prstGeom prst="flowChartDecision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후기 작성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E14BC54F-3E99-4549-AE45-8E66E06A2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03" y="6083606"/>
            <a:ext cx="1008000" cy="3799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후기 작성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33D425E2-1555-4932-9F05-5E31210B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6083605"/>
            <a:ext cx="1885912" cy="3799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새 강의 후기 생성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A6877A2-E79A-4062-8E5A-4DB04133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221" y="4253660"/>
            <a:ext cx="1918532" cy="3799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후기 수정 반영</a:t>
            </a:r>
          </a:p>
        </p:txBody>
      </p:sp>
      <p:sp>
        <p:nvSpPr>
          <p:cNvPr id="52" name="AutoShape 5">
            <a:extLst>
              <a:ext uri="{FF2B5EF4-FFF2-40B4-BE49-F238E27FC236}">
                <a16:creationId xmlns:a16="http://schemas.microsoft.com/office/drawing/2014/main" id="{E9994D5E-87CA-4F71-91F2-DE19C4CAC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161" y="4994738"/>
            <a:ext cx="1401588" cy="545298"/>
          </a:xfrm>
          <a:prstGeom prst="flowChartDecision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</a:t>
            </a: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</a:t>
            </a: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B6EAD730-D97F-457D-BD03-904E0593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730" y="4226008"/>
            <a:ext cx="1412320" cy="4287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후기 수정</a:t>
            </a: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0ABD6828-6CF8-4A20-8D88-1A4D639E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893" y="5255676"/>
            <a:ext cx="2133986" cy="4116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후기 데이터 삭제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311DBA48-4534-44D5-915E-980F4ED70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239" y="5300402"/>
            <a:ext cx="1971891" cy="32223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후기 삭제 요청</a:t>
            </a: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1E488BFE-E149-4DF1-9D34-E20E7E29E194}"/>
              </a:ext>
            </a:extLst>
          </p:cNvPr>
          <p:cNvSpPr/>
          <p:nvPr/>
        </p:nvSpPr>
        <p:spPr>
          <a:xfrm>
            <a:off x="9729219" y="5371517"/>
            <a:ext cx="180062" cy="180000"/>
          </a:xfrm>
          <a:prstGeom prst="flowChartConnector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buFont typeface="+mj-lt"/>
              <a:buAutoNum type="arabicPeriod"/>
              <a:defRPr/>
            </a:pPr>
            <a:endParaRPr lang="ko-KR" altLang="en-US" sz="16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순서도: 수행의 시작/종료 56">
            <a:extLst>
              <a:ext uri="{FF2B5EF4-FFF2-40B4-BE49-F238E27FC236}">
                <a16:creationId xmlns:a16="http://schemas.microsoft.com/office/drawing/2014/main" id="{C6129161-19A4-49F8-898D-157C0713A079}"/>
              </a:ext>
            </a:extLst>
          </p:cNvPr>
          <p:cNvSpPr/>
          <p:nvPr/>
        </p:nvSpPr>
        <p:spPr>
          <a:xfrm>
            <a:off x="10262707" y="5190968"/>
            <a:ext cx="1836418" cy="541097"/>
          </a:xfrm>
          <a:prstGeom prst="flowChartTerminator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강의 후기</a:t>
            </a:r>
            <a:endParaRPr lang="en-US" altLang="ko-KR" sz="16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작성 종료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E86CA54-58EA-4FB8-AED4-5FDE621A101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flipH="1">
            <a:off x="1641003" y="5523988"/>
            <a:ext cx="4252" cy="55961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6C8ACEE-A6E1-4503-83D5-BD1F6A3A58EE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 flipV="1">
            <a:off x="2145003" y="6273570"/>
            <a:ext cx="3979572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5D386A1-631C-4522-AEA1-07B449F98D1A}"/>
              </a:ext>
            </a:extLst>
          </p:cNvPr>
          <p:cNvCxnSpPr>
            <a:stCxn id="45" idx="1"/>
            <a:endCxn id="47" idx="3"/>
          </p:cNvCxnSpPr>
          <p:nvPr/>
        </p:nvCxnSpPr>
        <p:spPr>
          <a:xfrm flipH="1" flipV="1">
            <a:off x="2145003" y="1592858"/>
            <a:ext cx="2272248" cy="2488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1A29FB-55C2-4F40-9816-354008379D7E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1641003" y="1782822"/>
            <a:ext cx="0" cy="3540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80CD287-FAB6-4CD4-AF35-69077A60D0AB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>
            <a:off x="2628094" y="5267387"/>
            <a:ext cx="74006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D7E6EB-1866-4376-B867-75C28CA575B8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 flipV="1">
            <a:off x="6924130" y="5461517"/>
            <a:ext cx="370763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98">
            <a:extLst>
              <a:ext uri="{FF2B5EF4-FFF2-40B4-BE49-F238E27FC236}">
                <a16:creationId xmlns:a16="http://schemas.microsoft.com/office/drawing/2014/main" id="{F29AF35D-B75F-4099-A76D-E1ACDC544110}"/>
              </a:ext>
            </a:extLst>
          </p:cNvPr>
          <p:cNvCxnSpPr>
            <a:stCxn id="50" idx="3"/>
            <a:endCxn id="56" idx="4"/>
          </p:cNvCxnSpPr>
          <p:nvPr/>
        </p:nvCxnSpPr>
        <p:spPr>
          <a:xfrm flipV="1">
            <a:off x="8010487" y="5551517"/>
            <a:ext cx="1808763" cy="72205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100">
            <a:extLst>
              <a:ext uri="{FF2B5EF4-FFF2-40B4-BE49-F238E27FC236}">
                <a16:creationId xmlns:a16="http://schemas.microsoft.com/office/drawing/2014/main" id="{F72294E9-9E63-438A-BA92-50629F8C3C2B}"/>
              </a:ext>
            </a:extLst>
          </p:cNvPr>
          <p:cNvCxnSpPr>
            <a:stCxn id="51" idx="3"/>
            <a:endCxn id="56" idx="0"/>
          </p:cNvCxnSpPr>
          <p:nvPr/>
        </p:nvCxnSpPr>
        <p:spPr>
          <a:xfrm>
            <a:off x="8969753" y="4443625"/>
            <a:ext cx="849497" cy="927892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0D2A059-644A-4309-9D8F-89A04B074624}"/>
              </a:ext>
            </a:extLst>
          </p:cNvPr>
          <p:cNvCxnSpPr>
            <a:stCxn id="56" idx="6"/>
            <a:endCxn id="57" idx="1"/>
          </p:cNvCxnSpPr>
          <p:nvPr/>
        </p:nvCxnSpPr>
        <p:spPr>
          <a:xfrm>
            <a:off x="9909281" y="5461517"/>
            <a:ext cx="353426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105">
            <a:extLst>
              <a:ext uri="{FF2B5EF4-FFF2-40B4-BE49-F238E27FC236}">
                <a16:creationId xmlns:a16="http://schemas.microsoft.com/office/drawing/2014/main" id="{DC3F2C5C-1497-4F31-AEFA-F14A57BB8F34}"/>
              </a:ext>
            </a:extLst>
          </p:cNvPr>
          <p:cNvCxnSpPr>
            <a:stCxn id="52" idx="0"/>
            <a:endCxn id="53" idx="1"/>
          </p:cNvCxnSpPr>
          <p:nvPr/>
        </p:nvCxnSpPr>
        <p:spPr>
          <a:xfrm rot="5400000" flipH="1" flipV="1">
            <a:off x="4299153" y="4210162"/>
            <a:ext cx="554378" cy="1014775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52121E5-2E85-4733-B711-5C21CFF34368}"/>
              </a:ext>
            </a:extLst>
          </p:cNvPr>
          <p:cNvCxnSpPr>
            <a:stCxn id="54" idx="3"/>
            <a:endCxn id="56" idx="2"/>
          </p:cNvCxnSpPr>
          <p:nvPr/>
        </p:nvCxnSpPr>
        <p:spPr>
          <a:xfrm>
            <a:off x="9428879" y="5461517"/>
            <a:ext cx="30034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BAB5ABB-BE3F-4173-B25D-D432B741B16A}"/>
              </a:ext>
            </a:extLst>
          </p:cNvPr>
          <p:cNvCxnSpPr>
            <a:stCxn id="53" idx="3"/>
            <a:endCxn id="51" idx="1"/>
          </p:cNvCxnSpPr>
          <p:nvPr/>
        </p:nvCxnSpPr>
        <p:spPr>
          <a:xfrm>
            <a:off x="6496050" y="4440360"/>
            <a:ext cx="555171" cy="326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AutoShape 5">
            <a:extLst>
              <a:ext uri="{FF2B5EF4-FFF2-40B4-BE49-F238E27FC236}">
                <a16:creationId xmlns:a16="http://schemas.microsoft.com/office/drawing/2014/main" id="{DA23DC32-21FD-4B96-AF16-1EC85AA7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89" y="3196704"/>
            <a:ext cx="2613932" cy="682659"/>
          </a:xfrm>
          <a:prstGeom prst="flowChartDecision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</a:t>
            </a: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강 이상 수강했는가</a:t>
            </a: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?</a:t>
            </a:r>
            <a:endParaRPr lang="ko-KR" altLang="en-US" sz="16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B6C327F-C1F5-4FA0-B6C1-20E4970C114E}"/>
              </a:ext>
            </a:extLst>
          </p:cNvPr>
          <p:cNvCxnSpPr>
            <a:stCxn id="46" idx="2"/>
            <a:endCxn id="79" idx="0"/>
          </p:cNvCxnSpPr>
          <p:nvPr/>
        </p:nvCxnSpPr>
        <p:spPr>
          <a:xfrm>
            <a:off x="1641003" y="2690310"/>
            <a:ext cx="4252" cy="5063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2ED7F6-0EB5-4138-AF95-CDE99D7C4B38}"/>
              </a:ext>
            </a:extLst>
          </p:cNvPr>
          <p:cNvCxnSpPr>
            <a:stCxn id="79" idx="2"/>
            <a:endCxn id="91" idx="0"/>
          </p:cNvCxnSpPr>
          <p:nvPr/>
        </p:nvCxnSpPr>
        <p:spPr>
          <a:xfrm>
            <a:off x="1645255" y="3879363"/>
            <a:ext cx="0" cy="34664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C6D0E85-CEBA-46C6-81EA-5A45A422DD96}"/>
              </a:ext>
            </a:extLst>
          </p:cNvPr>
          <p:cNvSpPr txBox="1"/>
          <p:nvPr/>
        </p:nvSpPr>
        <p:spPr>
          <a:xfrm>
            <a:off x="1331220" y="5622633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1F70AF-4C27-4CA3-B625-937AC19A93B0}"/>
              </a:ext>
            </a:extLst>
          </p:cNvPr>
          <p:cNvSpPr txBox="1"/>
          <p:nvPr/>
        </p:nvSpPr>
        <p:spPr>
          <a:xfrm>
            <a:off x="2814874" y="4922389"/>
            <a:ext cx="348172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3D88F0-A27C-4BCE-8EB6-440668F87717}"/>
              </a:ext>
            </a:extLst>
          </p:cNvPr>
          <p:cNvSpPr txBox="1"/>
          <p:nvPr/>
        </p:nvSpPr>
        <p:spPr>
          <a:xfrm>
            <a:off x="1331220" y="3838061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BAB5ABB-BE3F-4173-B25D-D432B741B16A}"/>
              </a:ext>
            </a:extLst>
          </p:cNvPr>
          <p:cNvCxnSpPr>
            <a:stCxn id="86" idx="1"/>
            <a:endCxn id="46" idx="3"/>
          </p:cNvCxnSpPr>
          <p:nvPr/>
        </p:nvCxnSpPr>
        <p:spPr>
          <a:xfrm flipH="1" flipV="1">
            <a:off x="2889328" y="2413615"/>
            <a:ext cx="3432450" cy="190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778" y="2135602"/>
            <a:ext cx="2396538" cy="594091"/>
          </a:xfrm>
          <a:prstGeom prst="flowChartDocumen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구매한 강의 목록 조회</a:t>
            </a:r>
            <a:endParaRPr kumimoji="0" lang="en-US" altLang="ko-KR" sz="16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7" name="연결선: 꺾임 105">
            <a:extLst>
              <a:ext uri="{FF2B5EF4-FFF2-40B4-BE49-F238E27FC236}">
                <a16:creationId xmlns:a16="http://schemas.microsoft.com/office/drawing/2014/main" id="{DC3F2C5C-1497-4F31-AEFA-F14A57BB8F34}"/>
              </a:ext>
            </a:extLst>
          </p:cNvPr>
          <p:cNvCxnSpPr>
            <a:stCxn id="52" idx="2"/>
            <a:endCxn id="55" idx="2"/>
          </p:cNvCxnSpPr>
          <p:nvPr/>
        </p:nvCxnSpPr>
        <p:spPr>
          <a:xfrm rot="16200000" flipH="1">
            <a:off x="4962272" y="4646719"/>
            <a:ext cx="82597" cy="1869230"/>
          </a:xfrm>
          <a:prstGeom prst="bentConnector3">
            <a:avLst>
              <a:gd name="adj1" fmla="val 37676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63D88F0-A27C-4BCE-8EB6-440668F87717}"/>
              </a:ext>
            </a:extLst>
          </p:cNvPr>
          <p:cNvSpPr txBox="1"/>
          <p:nvPr/>
        </p:nvSpPr>
        <p:spPr>
          <a:xfrm>
            <a:off x="1331303" y="2774230"/>
            <a:ext cx="309700" cy="338554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Y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BAB5ABB-BE3F-4173-B25D-D432B741B16A}"/>
              </a:ext>
            </a:extLst>
          </p:cNvPr>
          <p:cNvCxnSpPr>
            <a:stCxn id="90" idx="1"/>
            <a:endCxn id="79" idx="3"/>
          </p:cNvCxnSpPr>
          <p:nvPr/>
        </p:nvCxnSpPr>
        <p:spPr>
          <a:xfrm flipH="1">
            <a:off x="2952221" y="3530627"/>
            <a:ext cx="3373086" cy="740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307" y="3306666"/>
            <a:ext cx="1568408" cy="447922"/>
          </a:xfrm>
          <a:prstGeom prst="flowChartDocumen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수강 이력 조회</a:t>
            </a:r>
            <a:endParaRPr kumimoji="0" lang="en-US" altLang="ko-KR" sz="16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1" name="Rectangle 6">
            <a:extLst>
              <a:ext uri="{FF2B5EF4-FFF2-40B4-BE49-F238E27FC236}">
                <a16:creationId xmlns:a16="http://schemas.microsoft.com/office/drawing/2014/main" id="{33D425E2-1555-4932-9F05-5E31210B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0" y="4226007"/>
            <a:ext cx="2159990" cy="46957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수강후기 버튼 노출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B6C327F-C1F5-4FA0-B6C1-20E4970C114E}"/>
              </a:ext>
            </a:extLst>
          </p:cNvPr>
          <p:cNvCxnSpPr>
            <a:stCxn id="91" idx="2"/>
            <a:endCxn id="48" idx="0"/>
          </p:cNvCxnSpPr>
          <p:nvPr/>
        </p:nvCxnSpPr>
        <p:spPr>
          <a:xfrm>
            <a:off x="1645255" y="4695583"/>
            <a:ext cx="0" cy="31520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수강생 </a:t>
            </a:r>
            <a:r>
              <a:rPr lang="en-US" altLang="ko-KR" sz="3200" spc="-300" dirty="0"/>
              <a:t>- </a:t>
            </a:r>
            <a:r>
              <a:rPr lang="ko-KR" altLang="en-US" sz="3200" spc="-300" dirty="0"/>
              <a:t>수강 후기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004</a:t>
            </a:r>
            <a:endParaRPr lang="ko-KR" alt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atin typeface="+mn-ea"/>
              </a:rPr>
              <a:t>테이블 설계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10225" y="3549402"/>
            <a:ext cx="1853831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테이블 </a:t>
            </a:r>
            <a:r>
              <a:rPr lang="en-US" altLang="ko-KR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8346334" y="2138744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8943828" y="2774133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2138744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4719256"/>
            <a:ext cx="1320800" cy="2138744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0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8125"/>
            <a:ext cx="11791950" cy="6381750"/>
          </a:xfrm>
          <a:prstGeom prst="rect">
            <a:avLst/>
          </a:prstGeom>
          <a:solidFill>
            <a:srgbClr val="FCFBF7"/>
          </a:solidFill>
        </p:spPr>
      </p:pic>
      <p:sp>
        <p:nvSpPr>
          <p:cNvPr id="3" name="TextBox 2"/>
          <p:cNvSpPr txBox="1"/>
          <p:nvPr/>
        </p:nvSpPr>
        <p:spPr>
          <a:xfrm>
            <a:off x="7805352" y="1721621"/>
            <a:ext cx="70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48897" y="18019"/>
            <a:ext cx="70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강의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87050" y="330201"/>
            <a:ext cx="11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장바구니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10593" y="1721621"/>
            <a:ext cx="70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리뷰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64508" y="53459"/>
            <a:ext cx="70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챕터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05352" y="3925242"/>
            <a:ext cx="70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질문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19905" y="1470367"/>
            <a:ext cx="87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비디오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14616" y="3675789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진행도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60789" y="3059668"/>
            <a:ext cx="70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96713" y="5358626"/>
            <a:ext cx="4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99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D178B12-64C5-4062-AB93-D4FBE18B0FD8}"/>
              </a:ext>
            </a:extLst>
          </p:cNvPr>
          <p:cNvCxnSpPr/>
          <p:nvPr/>
        </p:nvCxnSpPr>
        <p:spPr>
          <a:xfrm rot="10800000" flipV="1">
            <a:off x="5474526" y="2830442"/>
            <a:ext cx="4052487" cy="304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E0B2706-09DC-4EDA-9F64-F397A8472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78044"/>
              </p:ext>
            </p:extLst>
          </p:nvPr>
        </p:nvGraphicFramePr>
        <p:xfrm>
          <a:off x="3705429" y="1669456"/>
          <a:ext cx="1769096" cy="232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096">
                  <a:extLst>
                    <a:ext uri="{9D8B030D-6E8A-4147-A177-3AD203B41FA5}">
                      <a16:colId xmlns:a16="http://schemas.microsoft.com/office/drawing/2014/main" val="1888891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강의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5530"/>
                  </a:ext>
                </a:extLst>
              </a:tr>
              <a:tr h="2078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강의 제목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기본키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ko-KR" altLang="en-US" sz="1000" dirty="0"/>
                        <a:t>강사 이름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가격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개설일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강의 소개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강사 소개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(NUMBER)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강의 유형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/>
                        <a:t>회원 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수강인원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정원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지역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5404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BF045EE4-A4C9-481F-9C67-C628DFA97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07653"/>
              </p:ext>
            </p:extLst>
          </p:nvPr>
        </p:nvGraphicFramePr>
        <p:xfrm>
          <a:off x="342733" y="1669456"/>
          <a:ext cx="20847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80">
                  <a:extLst>
                    <a:ext uri="{9D8B030D-6E8A-4147-A177-3AD203B41FA5}">
                      <a16:colId xmlns:a16="http://schemas.microsoft.com/office/drawing/2014/main" val="1888891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챕터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5530"/>
                  </a:ext>
                </a:extLst>
              </a:tr>
              <a:tr h="977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챕터 제목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강의 제목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챕터 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5404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9200E272-4F2C-4D0C-83CB-B714E4CF2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50176"/>
              </p:ext>
            </p:extLst>
          </p:nvPr>
        </p:nvGraphicFramePr>
        <p:xfrm>
          <a:off x="342734" y="3568562"/>
          <a:ext cx="208477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79">
                  <a:extLst>
                    <a:ext uri="{9D8B030D-6E8A-4147-A177-3AD203B41FA5}">
                      <a16:colId xmlns:a16="http://schemas.microsoft.com/office/drawing/2014/main" val="1888891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비디오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5530"/>
                  </a:ext>
                </a:extLst>
              </a:tr>
              <a:tr h="6854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강의 영상 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강의 영상 제목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강의 영상 소개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강의 제목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5404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990BD304-ADFD-46CA-9747-69DB40780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10054"/>
              </p:ext>
            </p:extLst>
          </p:nvPr>
        </p:nvGraphicFramePr>
        <p:xfrm>
          <a:off x="6480000" y="2941285"/>
          <a:ext cx="2084780" cy="142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80">
                  <a:extLst>
                    <a:ext uri="{9D8B030D-6E8A-4147-A177-3AD203B41FA5}">
                      <a16:colId xmlns:a16="http://schemas.microsoft.com/office/drawing/2014/main" val="1888891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5530"/>
                  </a:ext>
                </a:extLst>
              </a:tr>
              <a:tr h="1185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주문아이디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주문상태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회원아이디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강의 제목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5404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506A1D83-90AE-421D-9713-EDBC880FE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54260"/>
              </p:ext>
            </p:extLst>
          </p:nvPr>
        </p:nvGraphicFramePr>
        <p:xfrm>
          <a:off x="342734" y="5408669"/>
          <a:ext cx="208477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79">
                  <a:extLst>
                    <a:ext uri="{9D8B030D-6E8A-4147-A177-3AD203B41FA5}">
                      <a16:colId xmlns:a16="http://schemas.microsoft.com/office/drawing/2014/main" val="1888891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5530"/>
                  </a:ext>
                </a:extLst>
              </a:tr>
              <a:tr h="6854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강의 제목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회원 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진행도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(NUMBER)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수강일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(TIMESTAMP)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5404"/>
                  </a:ext>
                </a:extLst>
              </a:tr>
            </a:tbl>
          </a:graphicData>
        </a:graphic>
      </p:graphicFrame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6D1E6ECF-3C32-4B4A-9E82-D33DC2931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47258"/>
              </p:ext>
            </p:extLst>
          </p:nvPr>
        </p:nvGraphicFramePr>
        <p:xfrm>
          <a:off x="3705429" y="4512651"/>
          <a:ext cx="1769096" cy="196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096">
                  <a:extLst>
                    <a:ext uri="{9D8B030D-6E8A-4147-A177-3AD203B41FA5}">
                      <a16:colId xmlns:a16="http://schemas.microsoft.com/office/drawing/2014/main" val="1888891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5530"/>
                  </a:ext>
                </a:extLst>
              </a:tr>
              <a:tr h="1716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비밀번호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전화번호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별명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주소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ko-KR" altLang="en-US" sz="1000" dirty="0"/>
                        <a:t>회원유형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5404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462564-FFE3-44AA-B6A4-74DCBBCC2E04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27CFE2-7B40-4355-B0C5-E9669672D55C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D90FB-0A6E-4077-A614-430BF701C8CE}"/>
              </a:ext>
            </a:extLst>
          </p:cNvPr>
          <p:cNvSpPr txBox="1"/>
          <p:nvPr/>
        </p:nvSpPr>
        <p:spPr>
          <a:xfrm>
            <a:off x="720000" y="169965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주요 테이블 및 컬럼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1BA8B-997F-435B-ADD0-5C26CA0E305B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graphicFrame>
        <p:nvGraphicFramePr>
          <p:cNvPr id="34" name="표 7">
            <a:extLst>
              <a:ext uri="{FF2B5EF4-FFF2-40B4-BE49-F238E27FC236}">
                <a16:creationId xmlns:a16="http://schemas.microsoft.com/office/drawing/2014/main" id="{93D36AF4-843A-42BE-BAE8-951D80E16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74101"/>
              </p:ext>
            </p:extLst>
          </p:nvPr>
        </p:nvGraphicFramePr>
        <p:xfrm>
          <a:off x="6480000" y="4778251"/>
          <a:ext cx="2084780" cy="142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80">
                  <a:extLst>
                    <a:ext uri="{9D8B030D-6E8A-4147-A177-3AD203B41FA5}">
                      <a16:colId xmlns:a16="http://schemas.microsoft.com/office/drawing/2014/main" val="1888891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5530"/>
                  </a:ext>
                </a:extLst>
              </a:tr>
              <a:tr h="1185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질문 번호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제목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내용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5404"/>
                  </a:ext>
                </a:extLst>
              </a:tr>
            </a:tbl>
          </a:graphicData>
        </a:graphic>
      </p:graphicFrame>
      <p:graphicFrame>
        <p:nvGraphicFramePr>
          <p:cNvPr id="39" name="표 7">
            <a:extLst>
              <a:ext uri="{FF2B5EF4-FFF2-40B4-BE49-F238E27FC236}">
                <a16:creationId xmlns:a16="http://schemas.microsoft.com/office/drawing/2014/main" id="{1D5BFCD2-8D2F-40C8-BEB3-271E8FE9A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15718"/>
              </p:ext>
            </p:extLst>
          </p:nvPr>
        </p:nvGraphicFramePr>
        <p:xfrm>
          <a:off x="6480000" y="1669456"/>
          <a:ext cx="2084780" cy="96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80">
                  <a:extLst>
                    <a:ext uri="{9D8B030D-6E8A-4147-A177-3AD203B41FA5}">
                      <a16:colId xmlns:a16="http://schemas.microsoft.com/office/drawing/2014/main" val="1888891322"/>
                    </a:ext>
                  </a:extLst>
                </a:gridCol>
              </a:tblGrid>
              <a:tr h="147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장바구니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5530"/>
                  </a:ext>
                </a:extLst>
              </a:tr>
              <a:tr h="717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강의 제목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회원 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생성일</a:t>
                      </a:r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5404"/>
                  </a:ext>
                </a:extLst>
              </a:tr>
            </a:tbl>
          </a:graphicData>
        </a:graphic>
      </p:graphicFrame>
      <p:graphicFrame>
        <p:nvGraphicFramePr>
          <p:cNvPr id="40" name="표 7">
            <a:extLst>
              <a:ext uri="{FF2B5EF4-FFF2-40B4-BE49-F238E27FC236}">
                <a16:creationId xmlns:a16="http://schemas.microsoft.com/office/drawing/2014/main" id="{A06B2531-93BF-40EC-AB3E-3344B552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73710"/>
              </p:ext>
            </p:extLst>
          </p:nvPr>
        </p:nvGraphicFramePr>
        <p:xfrm>
          <a:off x="9527012" y="2151924"/>
          <a:ext cx="2084780" cy="142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80">
                  <a:extLst>
                    <a:ext uri="{9D8B030D-6E8A-4147-A177-3AD203B41FA5}">
                      <a16:colId xmlns:a16="http://schemas.microsoft.com/office/drawing/2014/main" val="1888891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후기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5530"/>
                  </a:ext>
                </a:extLst>
              </a:tr>
              <a:tr h="1185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후기 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후기 내용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별점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/>
                        <a:t>생성일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수정일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회원아이디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강의 제목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5404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FA031C-6E7F-4B24-AF36-D506F21B4B26}"/>
              </a:ext>
            </a:extLst>
          </p:cNvPr>
          <p:cNvCxnSpPr/>
          <p:nvPr/>
        </p:nvCxnSpPr>
        <p:spPr>
          <a:xfrm>
            <a:off x="2427513" y="2244436"/>
            <a:ext cx="1277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01FB52C-C5E0-4C8D-9905-CDDC01466C3E}"/>
              </a:ext>
            </a:extLst>
          </p:cNvPr>
          <p:cNvCxnSpPr/>
          <p:nvPr/>
        </p:nvCxnSpPr>
        <p:spPr>
          <a:xfrm flipH="1">
            <a:off x="5474525" y="2150115"/>
            <a:ext cx="100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CED3B28-1493-4F83-8B97-123522AA2D7A}"/>
              </a:ext>
            </a:extLst>
          </p:cNvPr>
          <p:cNvCxnSpPr/>
          <p:nvPr/>
        </p:nvCxnSpPr>
        <p:spPr>
          <a:xfrm>
            <a:off x="2427513" y="3711039"/>
            <a:ext cx="127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37EE1B-CB51-4B53-9348-3EB3F81B5CF5}"/>
              </a:ext>
            </a:extLst>
          </p:cNvPr>
          <p:cNvCxnSpPr/>
          <p:nvPr/>
        </p:nvCxnSpPr>
        <p:spPr>
          <a:xfrm flipV="1">
            <a:off x="1318161" y="2919136"/>
            <a:ext cx="0" cy="64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BF310B2-5BFC-47BB-9419-7688097013CE}"/>
              </a:ext>
            </a:extLst>
          </p:cNvPr>
          <p:cNvCxnSpPr/>
          <p:nvPr/>
        </p:nvCxnSpPr>
        <p:spPr>
          <a:xfrm flipV="1">
            <a:off x="1318161" y="4970642"/>
            <a:ext cx="0" cy="4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A4A4067-C9DD-44BE-82A6-36E91D7881F8}"/>
              </a:ext>
            </a:extLst>
          </p:cNvPr>
          <p:cNvCxnSpPr/>
          <p:nvPr/>
        </p:nvCxnSpPr>
        <p:spPr>
          <a:xfrm>
            <a:off x="2427513" y="5563590"/>
            <a:ext cx="127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C57C654-9F2F-43ED-841A-BE6A74CE20B5}"/>
              </a:ext>
            </a:extLst>
          </p:cNvPr>
          <p:cNvCxnSpPr/>
          <p:nvPr/>
        </p:nvCxnSpPr>
        <p:spPr>
          <a:xfrm flipV="1">
            <a:off x="4471060" y="3991431"/>
            <a:ext cx="0" cy="52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E1FFC32-EC03-4D36-9914-3B43615B53DB}"/>
              </a:ext>
            </a:extLst>
          </p:cNvPr>
          <p:cNvCxnSpPr/>
          <p:nvPr/>
        </p:nvCxnSpPr>
        <p:spPr>
          <a:xfrm>
            <a:off x="4714504" y="3991431"/>
            <a:ext cx="0" cy="52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35401D-F80C-49D9-AACE-E27B3AEFDAE5}"/>
              </a:ext>
            </a:extLst>
          </p:cNvPr>
          <p:cNvCxnSpPr/>
          <p:nvPr/>
        </p:nvCxnSpPr>
        <p:spPr>
          <a:xfrm flipH="1" flipV="1">
            <a:off x="5474525" y="3991431"/>
            <a:ext cx="1005475" cy="78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FFF7C7-8E15-4443-B393-844F72FA6AF1}"/>
              </a:ext>
            </a:extLst>
          </p:cNvPr>
          <p:cNvCxnSpPr/>
          <p:nvPr/>
        </p:nvCxnSpPr>
        <p:spPr>
          <a:xfrm flipH="1">
            <a:off x="5474525" y="5188544"/>
            <a:ext cx="100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EC1BD1-2BA1-4EC9-A28A-72848CA29200}"/>
              </a:ext>
            </a:extLst>
          </p:cNvPr>
          <p:cNvCxnSpPr/>
          <p:nvPr/>
        </p:nvCxnSpPr>
        <p:spPr>
          <a:xfrm flipH="1">
            <a:off x="5474525" y="3429000"/>
            <a:ext cx="100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DD88D3-6D08-43B0-A2A3-3B05D61E2631}"/>
              </a:ext>
            </a:extLst>
          </p:cNvPr>
          <p:cNvCxnSpPr/>
          <p:nvPr/>
        </p:nvCxnSpPr>
        <p:spPr>
          <a:xfrm flipH="1">
            <a:off x="5474525" y="2707574"/>
            <a:ext cx="405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005</a:t>
            </a:r>
            <a:endParaRPr lang="ko-KR" alt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atin typeface="+mn-ea"/>
              </a:rPr>
              <a:t>아키텍처 설계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10150" y="3549402"/>
            <a:ext cx="245390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소요 기술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시스템 아키텍처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8346334" y="2138744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8943828" y="2774133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2138744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4719256"/>
            <a:ext cx="1320800" cy="2138744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0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2802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Contents</a:t>
            </a:r>
            <a:endParaRPr lang="ko-KR" altLang="en-US" sz="3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664400" y="2113175"/>
            <a:ext cx="10883746" cy="1421981"/>
            <a:chOff x="711911" y="3216512"/>
            <a:chExt cx="8178529" cy="1421981"/>
          </a:xfrm>
        </p:grpSpPr>
        <p:sp>
          <p:nvSpPr>
            <p:cNvPr id="9" name="TextBox 8"/>
            <p:cNvSpPr txBox="1"/>
            <p:nvPr/>
          </p:nvSpPr>
          <p:spPr>
            <a:xfrm>
              <a:off x="717633" y="3585897"/>
              <a:ext cx="100787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추진 배경</a:t>
              </a:r>
              <a:endParaRPr lang="en-US" altLang="ko-KR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목적 </a:t>
              </a:r>
              <a:endParaRPr lang="en-US" altLang="ko-KR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목표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1911" y="3229271"/>
              <a:ext cx="1261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/>
                <a:t>프로젝트 개요</a:t>
              </a:r>
              <a:endParaRPr lang="en-US" altLang="ko-KR" sz="2000" spc="-1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0327" y="3229271"/>
              <a:ext cx="1776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/>
                <a:t>팀 구성 및 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2207" y="3229764"/>
              <a:ext cx="1261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/>
                <a:t>프로세스 설계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7293" y="3216512"/>
              <a:ext cx="1083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/>
                <a:t>테이블 설계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0407" y="3590883"/>
              <a:ext cx="1146889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팀 구성 </a:t>
              </a:r>
              <a:endParaRPr lang="en-US" altLang="ko-KR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7395" y="3611664"/>
              <a:ext cx="965737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테이블 </a:t>
              </a:r>
              <a:r>
                <a:rPr lang="en-US" altLang="ko-KR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ERD</a:t>
              </a: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473736" y="1163367"/>
            <a:ext cx="25266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26660" y="2502540"/>
            <a:ext cx="171830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분할도</a:t>
            </a:r>
            <a:endParaRPr lang="en-US" altLang="ko-KR" sz="16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설계서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14424" y="4141988"/>
            <a:ext cx="7070609" cy="1097107"/>
            <a:chOff x="757993" y="3200900"/>
            <a:chExt cx="6275636" cy="1097107"/>
          </a:xfrm>
        </p:grpSpPr>
        <p:sp>
          <p:nvSpPr>
            <p:cNvPr id="30" name="TextBox 29"/>
            <p:cNvSpPr txBox="1"/>
            <p:nvPr/>
          </p:nvSpPr>
          <p:spPr>
            <a:xfrm>
              <a:off x="802350" y="3565499"/>
              <a:ext cx="1511729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소요 기술</a:t>
              </a:r>
              <a:endParaRPr lang="en-US" altLang="ko-KR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시스템 아키텍처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993" y="3206557"/>
              <a:ext cx="1489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/>
                <a:t>아키텍처 설계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49003" y="3206557"/>
              <a:ext cx="1068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/>
                <a:t>화면 설계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48585" y="3200900"/>
              <a:ext cx="585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/>
                <a:t>시연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0511" y="3560895"/>
              <a:ext cx="1713328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메뉴 구조</a:t>
              </a:r>
              <a:endParaRPr lang="en-US" altLang="ko-KR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주요 화면 레이아웃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048746" y="4489544"/>
            <a:ext cx="2560435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시연 시나리오</a:t>
            </a:r>
            <a:endParaRPr lang="en-US" altLang="ko-KR" sz="16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동영상 시연 및 </a:t>
            </a:r>
            <a:r>
              <a:rPr lang="en-US" altLang="ko-KR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DEMO </a:t>
            </a:r>
            <a:r>
              <a:rPr lang="ko-KR" altLang="en-US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109120" y="3633039"/>
            <a:ext cx="1193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91028"/>
              </p:ext>
            </p:extLst>
          </p:nvPr>
        </p:nvGraphicFramePr>
        <p:xfrm>
          <a:off x="728015" y="1251966"/>
          <a:ext cx="10945218" cy="54726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  <a:highlight>
                            <a:srgbClr val="A6A7A9"/>
                          </a:highlight>
                        </a:rPr>
                        <a:t>구분</a:t>
                      </a: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  <a:highlight>
                            <a:srgbClr val="A6A7A9"/>
                          </a:highlight>
                        </a:rPr>
                        <a:t>이름</a:t>
                      </a:r>
                      <a:endParaRPr lang="ko-KR" altLang="en-US" sz="1400" b="0" dirty="0">
                        <a:ln>
                          <a:noFill/>
                        </a:ln>
                        <a:highlight>
                          <a:srgbClr val="A6A7A9"/>
                        </a:highlight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  <a:highlight>
                            <a:srgbClr val="A6A7A9"/>
                          </a:highlight>
                        </a:rPr>
                        <a:t>용도</a:t>
                      </a: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E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ln>
                            <a:noFill/>
                          </a:ln>
                        </a:rPr>
                        <a:t>Framework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lnT w="254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Spring</a:t>
                      </a:r>
                      <a:r>
                        <a:rPr lang="en-US" altLang="ko-KR" sz="1400" baseline="0" dirty="0">
                          <a:ln>
                            <a:noFill/>
                          </a:ln>
                        </a:rPr>
                        <a:t> Framework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lnT w="254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웹 어플리케이션 개발에 용이</a:t>
                      </a:r>
                    </a:p>
                  </a:txBody>
                  <a:tcPr marL="121920" marR="121920" marT="60960" marB="60960">
                    <a:lnT w="254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62">
                <a:tc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language</a:t>
                      </a:r>
                      <a:endParaRPr lang="en-US" altLang="ko-KR" sz="1400" b="1" i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JAVA 8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서버</a:t>
                      </a: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(</a:t>
                      </a: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백 엔드</a:t>
                      </a: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)</a:t>
                      </a: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 프로그래밍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Web Standards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HTML5, CSS, JavaScript(ES6)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프론트 엔드 프로그래밍</a:t>
                      </a: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(</a:t>
                      </a: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웹표준</a:t>
                      </a: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)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Data</a:t>
                      </a:r>
                      <a:r>
                        <a:rPr lang="en-US" altLang="ko-KR" sz="1400" baseline="0" dirty="0">
                          <a:ln>
                            <a:noFill/>
                          </a:ln>
                        </a:rPr>
                        <a:t> Base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Oracle 18c EX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데이터베이스 구축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Web</a:t>
                      </a:r>
                      <a:r>
                        <a:rPr lang="en-US" altLang="ko-KR" sz="1400" baseline="0" dirty="0">
                          <a:ln>
                            <a:noFill/>
                          </a:ln>
                        </a:rPr>
                        <a:t> Application Server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Apache Tomcat v9.0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웹 어플리케이션 서버 구동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Library</a:t>
                      </a:r>
                      <a:endParaRPr lang="ko-KR" altLang="en-US" sz="1400" i="1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Spring JDBC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Data Base CRUD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Junit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테스트 주도 개발</a:t>
                      </a: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(TDD)</a:t>
                      </a: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을 위한 라이브러리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pPr latinLnBrk="1"/>
                      <a:endParaRPr lang="ko-KR" altLang="en-US" sz="1400" i="1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Lombok 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JAVA</a:t>
                      </a: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의 기계적인 코드 작성을 자동화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1147">
                <a:tc>
                  <a:txBody>
                    <a:bodyPr/>
                    <a:lstStyle/>
                    <a:p>
                      <a:pPr latinLnBrk="1"/>
                      <a:endParaRPr lang="ko-KR" altLang="en-US" sz="1400" i="1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Bootstrap, JQuery</a:t>
                      </a:r>
                    </a:p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Font-Awesome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err="1">
                          <a:ln>
                            <a:noFill/>
                          </a:ln>
                        </a:rPr>
                        <a:t>프론트엔드</a:t>
                      </a:r>
                      <a:r>
                        <a:rPr lang="ko-KR" altLang="en-US" sz="1400" baseline="0" dirty="0">
                          <a:ln>
                            <a:noFill/>
                          </a:ln>
                        </a:rPr>
                        <a:t> 개발 시 코드 다이어트 및 자동화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Jackson library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JSON</a:t>
                      </a: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 데이터 구조를 처리해주기 위해 사용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dirty="0">
                          <a:ln>
                            <a:noFill/>
                          </a:ln>
                        </a:rPr>
                        <a:t>API</a:t>
                      </a:r>
                      <a:endParaRPr lang="ko-KR" altLang="en-US" sz="1400" i="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도로명 주소 공공 </a:t>
                      </a: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API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정확한 주소 검색</a:t>
                      </a: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,</a:t>
                      </a: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반영을 위한 </a:t>
                      </a: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API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pPr latinLnBrk="1"/>
                      <a:endParaRPr lang="ko-KR" altLang="en-US" sz="1400" b="0" i="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KakaoMap Open API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지도를 화면에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Technology</a:t>
                      </a:r>
                      <a:endParaRPr lang="ko-KR" altLang="en-US" sz="1400" b="0" i="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</a:rPr>
                        <a:t>AJAX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n>
                            <a:noFill/>
                          </a:ln>
                        </a:rPr>
                        <a:t>비동기 화면 처리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소요 기술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1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꺾인 연결선 25"/>
          <p:cNvCxnSpPr>
            <a:stCxn id="200" idx="2"/>
            <a:endCxn id="201" idx="0"/>
          </p:cNvCxnSpPr>
          <p:nvPr/>
        </p:nvCxnSpPr>
        <p:spPr>
          <a:xfrm rot="5400000">
            <a:off x="2289073" y="4122602"/>
            <a:ext cx="971603" cy="57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7" idx="2"/>
            <a:endCxn id="199" idx="0"/>
          </p:cNvCxnSpPr>
          <p:nvPr/>
        </p:nvCxnSpPr>
        <p:spPr>
          <a:xfrm rot="5400000">
            <a:off x="2481788" y="2713811"/>
            <a:ext cx="581708" cy="13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연결선: 꺾임 134">
            <a:extLst>
              <a:ext uri="{FF2B5EF4-FFF2-40B4-BE49-F238E27FC236}">
                <a16:creationId xmlns:a16="http://schemas.microsoft.com/office/drawing/2014/main" id="{AC6D9447-3F81-485D-A4A3-BEB61C5F1709}"/>
              </a:ext>
            </a:extLst>
          </p:cNvPr>
          <p:cNvCxnSpPr>
            <a:cxnSpLocks/>
            <a:stCxn id="256" idx="2"/>
            <a:endCxn id="254" idx="0"/>
          </p:cNvCxnSpPr>
          <p:nvPr/>
        </p:nvCxnSpPr>
        <p:spPr>
          <a:xfrm rot="5400000">
            <a:off x="6902189" y="4062386"/>
            <a:ext cx="858305" cy="4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순서도: 처리 253">
            <a:extLst>
              <a:ext uri="{FF2B5EF4-FFF2-40B4-BE49-F238E27FC236}">
                <a16:creationId xmlns:a16="http://schemas.microsoft.com/office/drawing/2014/main" id="{D9F8757F-8337-4E27-9219-B303CD764D3C}"/>
              </a:ext>
            </a:extLst>
          </p:cNvPr>
          <p:cNvSpPr/>
          <p:nvPr/>
        </p:nvSpPr>
        <p:spPr>
          <a:xfrm>
            <a:off x="6930558" y="4493723"/>
            <a:ext cx="797198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StudentDAO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꺾인 연결선 110"/>
          <p:cNvCxnSpPr>
            <a:stCxn id="253" idx="2"/>
            <a:endCxn id="252" idx="0"/>
          </p:cNvCxnSpPr>
          <p:nvPr/>
        </p:nvCxnSpPr>
        <p:spPr>
          <a:xfrm rot="16200000" flipH="1">
            <a:off x="6929987" y="2754097"/>
            <a:ext cx="644257" cy="32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77" idx="2"/>
            <a:endCxn id="267" idx="0"/>
          </p:cNvCxnSpPr>
          <p:nvPr/>
        </p:nvCxnSpPr>
        <p:spPr>
          <a:xfrm rot="5400000">
            <a:off x="7986718" y="4113462"/>
            <a:ext cx="761195" cy="87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2A9F0C0D-A7CB-4BF8-BDB9-41F9CDCF73AB}"/>
              </a:ext>
            </a:extLst>
          </p:cNvPr>
          <p:cNvCxnSpPr/>
          <p:nvPr/>
        </p:nvCxnSpPr>
        <p:spPr>
          <a:xfrm flipV="1">
            <a:off x="-4374" y="4332651"/>
            <a:ext cx="12192000" cy="18783"/>
          </a:xfrm>
          <a:prstGeom prst="line">
            <a:avLst/>
          </a:prstGeom>
          <a:ln w="158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70" idx="2"/>
            <a:endCxn id="276" idx="0"/>
          </p:cNvCxnSpPr>
          <p:nvPr/>
        </p:nvCxnSpPr>
        <p:spPr>
          <a:xfrm rot="16200000" flipH="1">
            <a:off x="8004415" y="2761260"/>
            <a:ext cx="655703" cy="8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순서도: 대체 처리 267">
            <a:extLst>
              <a:ext uri="{FF2B5EF4-FFF2-40B4-BE49-F238E27FC236}">
                <a16:creationId xmlns:a16="http://schemas.microsoft.com/office/drawing/2014/main" id="{8103536E-6E70-4FAF-97D3-6D38EB454063}"/>
              </a:ext>
            </a:extLst>
          </p:cNvPr>
          <p:cNvSpPr/>
          <p:nvPr/>
        </p:nvSpPr>
        <p:spPr>
          <a:xfrm>
            <a:off x="7960159" y="2502607"/>
            <a:ext cx="717379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2" name="연결선: 꺾임 106">
            <a:extLst>
              <a:ext uri="{FF2B5EF4-FFF2-40B4-BE49-F238E27FC236}">
                <a16:creationId xmlns:a16="http://schemas.microsoft.com/office/drawing/2014/main" id="{C2F8C056-275D-4A59-B731-915FA80D9493}"/>
              </a:ext>
            </a:extLst>
          </p:cNvPr>
          <p:cNvCxnSpPr>
            <a:cxnSpLocks/>
            <a:stCxn id="147" idx="2"/>
            <a:endCxn id="157" idx="0"/>
          </p:cNvCxnSpPr>
          <p:nvPr/>
        </p:nvCxnSpPr>
        <p:spPr>
          <a:xfrm rot="16200000" flipH="1">
            <a:off x="9112920" y="2753618"/>
            <a:ext cx="662053" cy="2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217" idx="2"/>
            <a:endCxn id="275" idx="0"/>
          </p:cNvCxnSpPr>
          <p:nvPr/>
        </p:nvCxnSpPr>
        <p:spPr>
          <a:xfrm rot="5400000">
            <a:off x="11277741" y="2679589"/>
            <a:ext cx="748196" cy="43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자기 디스크 48">
            <a:extLst>
              <a:ext uri="{FF2B5EF4-FFF2-40B4-BE49-F238E27FC236}">
                <a16:creationId xmlns:a16="http://schemas.microsoft.com/office/drawing/2014/main" id="{CFC47D87-E816-46BE-802B-7EBFF4D0421E}"/>
              </a:ext>
            </a:extLst>
          </p:cNvPr>
          <p:cNvSpPr/>
          <p:nvPr/>
        </p:nvSpPr>
        <p:spPr>
          <a:xfrm>
            <a:off x="42692" y="6199511"/>
            <a:ext cx="12082633" cy="54442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F25BC86-D7C8-47E6-A434-35810775C9A7}"/>
              </a:ext>
            </a:extLst>
          </p:cNvPr>
          <p:cNvSpPr/>
          <p:nvPr/>
        </p:nvSpPr>
        <p:spPr>
          <a:xfrm>
            <a:off x="77219" y="386513"/>
            <a:ext cx="3492445" cy="766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memberList.jsp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</a:rPr>
              <a:t>회원관리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registerOnLectureForm.jsp – </a:t>
            </a:r>
            <a:r>
              <a:rPr lang="ko-KR" altLang="en-US" sz="1000" dirty="0">
                <a:solidFill>
                  <a:srgbClr val="FF0000"/>
                </a:solidFill>
              </a:rPr>
              <a:t>온라인 강의 등록 및 수정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registerOffLectureForm.jsp – </a:t>
            </a:r>
            <a:r>
              <a:rPr lang="ko-KR" altLang="en-US" sz="1000" dirty="0">
                <a:solidFill>
                  <a:srgbClr val="FF0000"/>
                </a:solidFill>
              </a:rPr>
              <a:t>오프라인 강의 등록 및 수정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830D9D01-398A-435C-A36A-C1FDA2EC7BE7}"/>
              </a:ext>
            </a:extLst>
          </p:cNvPr>
          <p:cNvSpPr/>
          <p:nvPr/>
        </p:nvSpPr>
        <p:spPr>
          <a:xfrm>
            <a:off x="6118214" y="6449815"/>
            <a:ext cx="475418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wish</a:t>
            </a: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0E477B1-9541-4A11-9104-E36771C4E751}"/>
              </a:ext>
            </a:extLst>
          </p:cNvPr>
          <p:cNvSpPr/>
          <p:nvPr/>
        </p:nvSpPr>
        <p:spPr>
          <a:xfrm>
            <a:off x="8781793" y="6449814"/>
            <a:ext cx="400277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QnA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CD03AE6A-B2C8-4E74-9716-B35429D86417}"/>
              </a:ext>
            </a:extLst>
          </p:cNvPr>
          <p:cNvSpPr/>
          <p:nvPr/>
        </p:nvSpPr>
        <p:spPr>
          <a:xfrm>
            <a:off x="9266325" y="6441264"/>
            <a:ext cx="62956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progress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9F037C4D-BBD7-4D14-902E-D67A2E804B29}"/>
              </a:ext>
            </a:extLst>
          </p:cNvPr>
          <p:cNvSpPr/>
          <p:nvPr/>
        </p:nvSpPr>
        <p:spPr>
          <a:xfrm>
            <a:off x="6666650" y="6443308"/>
            <a:ext cx="533739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23952713-E54A-4D64-9BDC-B216AC67B691}"/>
              </a:ext>
            </a:extLst>
          </p:cNvPr>
          <p:cNvSpPr/>
          <p:nvPr/>
        </p:nvSpPr>
        <p:spPr>
          <a:xfrm>
            <a:off x="4040988" y="6444989"/>
            <a:ext cx="57450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lecture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F62033E9-A27F-4DF3-972D-1ADB5AC96756}"/>
              </a:ext>
            </a:extLst>
          </p:cNvPr>
          <p:cNvSpPr/>
          <p:nvPr/>
        </p:nvSpPr>
        <p:spPr>
          <a:xfrm>
            <a:off x="5427540" y="6443308"/>
            <a:ext cx="630019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reservation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207B7F25-ADF1-44B6-8C42-BD4BEF016B26}"/>
              </a:ext>
            </a:extLst>
          </p:cNvPr>
          <p:cNvSpPr/>
          <p:nvPr/>
        </p:nvSpPr>
        <p:spPr>
          <a:xfrm>
            <a:off x="4713724" y="6443308"/>
            <a:ext cx="6092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orders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2A980023-2BE9-4E72-92CF-2EBD7995406E}"/>
              </a:ext>
            </a:extLst>
          </p:cNvPr>
          <p:cNvSpPr/>
          <p:nvPr/>
        </p:nvSpPr>
        <p:spPr>
          <a:xfrm>
            <a:off x="3427129" y="6443310"/>
            <a:ext cx="541393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member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ABB1551-15EF-44D1-A825-A503C0367184}"/>
              </a:ext>
            </a:extLst>
          </p:cNvPr>
          <p:cNvSpPr/>
          <p:nvPr/>
        </p:nvSpPr>
        <p:spPr>
          <a:xfrm>
            <a:off x="8075981" y="6449814"/>
            <a:ext cx="621557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Basket</a:t>
            </a: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14FFB47-CFC5-4AAB-BF3A-3712BF8DCDB4}"/>
              </a:ext>
            </a:extLst>
          </p:cNvPr>
          <p:cNvSpPr/>
          <p:nvPr/>
        </p:nvSpPr>
        <p:spPr>
          <a:xfrm>
            <a:off x="7304636" y="6443307"/>
            <a:ext cx="667098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review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BF511B9E-8D37-4D34-9FED-C1FB87B5B9F3}"/>
              </a:ext>
            </a:extLst>
          </p:cNvPr>
          <p:cNvSpPr/>
          <p:nvPr/>
        </p:nvSpPr>
        <p:spPr>
          <a:xfrm>
            <a:off x="829934" y="2914572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AdminLectureSVC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E1B88390-3667-4D50-98CB-F59044476E7A}"/>
              </a:ext>
            </a:extLst>
          </p:cNvPr>
          <p:cNvSpPr/>
          <p:nvPr/>
        </p:nvSpPr>
        <p:spPr>
          <a:xfrm>
            <a:off x="881700" y="2183571"/>
            <a:ext cx="966401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AdminController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C3485682-9BA6-4E23-8D78-2FA706C3C181}"/>
              </a:ext>
            </a:extLst>
          </p:cNvPr>
          <p:cNvSpPr/>
          <p:nvPr/>
        </p:nvSpPr>
        <p:spPr>
          <a:xfrm>
            <a:off x="819462" y="3252183"/>
            <a:ext cx="1236737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AdminLectureSVCImpl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109ABD7F-0EF4-4E29-B75C-83D5A4E63014}"/>
              </a:ext>
            </a:extLst>
          </p:cNvPr>
          <p:cNvSpPr/>
          <p:nvPr/>
        </p:nvSpPr>
        <p:spPr>
          <a:xfrm>
            <a:off x="921268" y="4565499"/>
            <a:ext cx="1043107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AdminLectureDAO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C9C8E880-9E23-4B06-8A19-312B3196B1D0}"/>
              </a:ext>
            </a:extLst>
          </p:cNvPr>
          <p:cNvSpPr/>
          <p:nvPr/>
        </p:nvSpPr>
        <p:spPr>
          <a:xfrm>
            <a:off x="890186" y="4954135"/>
            <a:ext cx="1262117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AdminLectureDAOImpl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139E62C6-7681-428C-BD55-9BBF2465762F}"/>
              </a:ext>
            </a:extLst>
          </p:cNvPr>
          <p:cNvSpPr/>
          <p:nvPr/>
        </p:nvSpPr>
        <p:spPr>
          <a:xfrm>
            <a:off x="6022848" y="5886084"/>
            <a:ext cx="666150" cy="20415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DataSource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C7A021FA-1CC7-4B4C-A1B9-65AEDF4DD780}"/>
              </a:ext>
            </a:extLst>
          </p:cNvPr>
          <p:cNvSpPr/>
          <p:nvPr/>
        </p:nvSpPr>
        <p:spPr>
          <a:xfrm>
            <a:off x="5592342" y="5596809"/>
            <a:ext cx="1537735" cy="18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JDBCTemplate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94" name="연결선: 꺾임 132">
            <a:extLst>
              <a:ext uri="{FF2B5EF4-FFF2-40B4-BE49-F238E27FC236}">
                <a16:creationId xmlns:a16="http://schemas.microsoft.com/office/drawing/2014/main" id="{43F1ABBF-D282-4D0A-8541-E0A3233FE74C}"/>
              </a:ext>
            </a:extLst>
          </p:cNvPr>
          <p:cNvCxnSpPr>
            <a:stCxn id="89" idx="2"/>
            <a:endCxn id="92" idx="0"/>
          </p:cNvCxnSpPr>
          <p:nvPr/>
        </p:nvCxnSpPr>
        <p:spPr>
          <a:xfrm rot="16200000" flipH="1">
            <a:off x="3738887" y="2974485"/>
            <a:ext cx="404681" cy="4839965"/>
          </a:xfrm>
          <a:prstGeom prst="bentConnector3">
            <a:avLst>
              <a:gd name="adj1" fmla="val 39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134">
            <a:extLst>
              <a:ext uri="{FF2B5EF4-FFF2-40B4-BE49-F238E27FC236}">
                <a16:creationId xmlns:a16="http://schemas.microsoft.com/office/drawing/2014/main" id="{A69858E1-6097-47C9-B6AC-E1107F1A6F1E}"/>
              </a:ext>
            </a:extLst>
          </p:cNvPr>
          <p:cNvCxnSpPr>
            <a:stCxn id="92" idx="2"/>
            <a:endCxn id="91" idx="0"/>
          </p:cNvCxnSpPr>
          <p:nvPr/>
        </p:nvCxnSpPr>
        <p:spPr>
          <a:xfrm rot="5400000">
            <a:off x="6303930" y="5828803"/>
            <a:ext cx="109275" cy="52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연결선: 꺾임 136">
            <a:extLst>
              <a:ext uri="{FF2B5EF4-FFF2-40B4-BE49-F238E27FC236}">
                <a16:creationId xmlns:a16="http://schemas.microsoft.com/office/drawing/2014/main" id="{56E9C5D8-BF20-4D1F-AB13-43EB58D6139C}"/>
              </a:ext>
            </a:extLst>
          </p:cNvPr>
          <p:cNvCxnSpPr>
            <a:stCxn id="91" idx="2"/>
          </p:cNvCxnSpPr>
          <p:nvPr/>
        </p:nvCxnSpPr>
        <p:spPr>
          <a:xfrm rot="5400000">
            <a:off x="6301285" y="6144874"/>
            <a:ext cx="10927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0A8D726E-089D-43C5-9737-C8DF3A878A51}"/>
              </a:ext>
            </a:extLst>
          </p:cNvPr>
          <p:cNvSpPr/>
          <p:nvPr/>
        </p:nvSpPr>
        <p:spPr>
          <a:xfrm>
            <a:off x="1044510" y="2468622"/>
            <a:ext cx="679150" cy="271979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lectureVO</a:t>
            </a:r>
          </a:p>
        </p:txBody>
      </p:sp>
      <p:sp>
        <p:nvSpPr>
          <p:cNvPr id="116" name="순서도: 준비 115">
            <a:extLst>
              <a:ext uri="{FF2B5EF4-FFF2-40B4-BE49-F238E27FC236}">
                <a16:creationId xmlns:a16="http://schemas.microsoft.com/office/drawing/2014/main" id="{76966185-13CA-40D7-9797-4D6DA77242CB}"/>
              </a:ext>
            </a:extLst>
          </p:cNvPr>
          <p:cNvSpPr/>
          <p:nvPr/>
        </p:nvSpPr>
        <p:spPr>
          <a:xfrm>
            <a:off x="5404392" y="1168706"/>
            <a:ext cx="1164314" cy="586972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Dispatcher Servlet</a:t>
            </a:r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76966185-13CA-40D7-9797-4D6DA77242CB}"/>
              </a:ext>
            </a:extLst>
          </p:cNvPr>
          <p:cNvSpPr/>
          <p:nvPr/>
        </p:nvSpPr>
        <p:spPr>
          <a:xfrm>
            <a:off x="5631586" y="1851250"/>
            <a:ext cx="708006" cy="1189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Interceptor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6" idx="2"/>
            <a:endCxn id="117" idx="0"/>
          </p:cNvCxnSpPr>
          <p:nvPr/>
        </p:nvCxnSpPr>
        <p:spPr>
          <a:xfrm flipH="1">
            <a:off x="5985589" y="1755678"/>
            <a:ext cx="960" cy="9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0" idx="3"/>
            <a:endCxn id="116" idx="1"/>
          </p:cNvCxnSpPr>
          <p:nvPr/>
        </p:nvCxnSpPr>
        <p:spPr>
          <a:xfrm>
            <a:off x="3569664" y="769807"/>
            <a:ext cx="1834728" cy="692385"/>
          </a:xfrm>
          <a:prstGeom prst="bentConnector3">
            <a:avLst>
              <a:gd name="adj1" fmla="val 68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639BB24-4894-4D27-A04F-5AA8DCC29F9A}"/>
              </a:ext>
            </a:extLst>
          </p:cNvPr>
          <p:cNvSpPr/>
          <p:nvPr/>
        </p:nvSpPr>
        <p:spPr>
          <a:xfrm>
            <a:off x="7536113" y="347155"/>
            <a:ext cx="2068952" cy="1445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joinForm.jsp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myPage.jsp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마이페이지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modifyMember.jsp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회원정보 수정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outMember.jsp-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myBasket.jsp - </a:t>
            </a:r>
            <a:r>
              <a:rPr lang="ko-KR" altLang="en-US" sz="1000" dirty="0">
                <a:solidFill>
                  <a:srgbClr val="FF0000"/>
                </a:solidFill>
              </a:rPr>
              <a:t>장바구니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myOrders.jsp – </a:t>
            </a:r>
            <a:r>
              <a:rPr lang="ko-KR" altLang="en-US" sz="1000" dirty="0">
                <a:solidFill>
                  <a:srgbClr val="FF0000"/>
                </a:solidFill>
              </a:rPr>
              <a:t>구매한 강의 </a:t>
            </a:r>
            <a:r>
              <a:rPr lang="en-US" altLang="ko-KR" sz="1000" dirty="0">
                <a:solidFill>
                  <a:srgbClr val="FF0000"/>
                </a:solidFill>
              </a:rPr>
              <a:t>myWish.jsp – </a:t>
            </a:r>
            <a:r>
              <a:rPr lang="ko-KR" altLang="en-US" sz="1000" dirty="0">
                <a:solidFill>
                  <a:srgbClr val="FF0000"/>
                </a:solidFill>
              </a:rPr>
              <a:t>찜한 강의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myReserve.jsp – </a:t>
            </a:r>
            <a:r>
              <a:rPr lang="ko-KR" altLang="en-US" sz="1000" dirty="0">
                <a:solidFill>
                  <a:srgbClr val="FF0000"/>
                </a:solidFill>
              </a:rPr>
              <a:t>강의 예약 관리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97" name="순서도: 처리 196">
            <a:extLst>
              <a:ext uri="{FF2B5EF4-FFF2-40B4-BE49-F238E27FC236}">
                <a16:creationId xmlns:a16="http://schemas.microsoft.com/office/drawing/2014/main" id="{17464A4D-2F2F-4CFB-AEFC-9BDA7520155C}"/>
              </a:ext>
            </a:extLst>
          </p:cNvPr>
          <p:cNvSpPr/>
          <p:nvPr/>
        </p:nvSpPr>
        <p:spPr>
          <a:xfrm>
            <a:off x="2264032" y="2185622"/>
            <a:ext cx="1018536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LoginController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8" name="순서도: 대체 처리 197">
            <a:extLst>
              <a:ext uri="{FF2B5EF4-FFF2-40B4-BE49-F238E27FC236}">
                <a16:creationId xmlns:a16="http://schemas.microsoft.com/office/drawing/2014/main" id="{C04E5294-87E6-4137-B129-6F74F75EAA83}"/>
              </a:ext>
            </a:extLst>
          </p:cNvPr>
          <p:cNvSpPr/>
          <p:nvPr/>
        </p:nvSpPr>
        <p:spPr>
          <a:xfrm>
            <a:off x="2406040" y="2495213"/>
            <a:ext cx="703335" cy="237994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9" name="순서도: 처리 198">
            <a:extLst>
              <a:ext uri="{FF2B5EF4-FFF2-40B4-BE49-F238E27FC236}">
                <a16:creationId xmlns:a16="http://schemas.microsoft.com/office/drawing/2014/main" id="{E9FFDF44-0C36-448E-9B93-7FBDFFAE14A5}"/>
              </a:ext>
            </a:extLst>
          </p:cNvPr>
          <p:cNvSpPr/>
          <p:nvPr/>
        </p:nvSpPr>
        <p:spPr>
          <a:xfrm>
            <a:off x="2403842" y="3005323"/>
            <a:ext cx="736283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LoginSVC</a:t>
            </a:r>
          </a:p>
        </p:txBody>
      </p:sp>
      <p:sp>
        <p:nvSpPr>
          <p:cNvPr id="200" name="순서도: 처리 199">
            <a:extLst>
              <a:ext uri="{FF2B5EF4-FFF2-40B4-BE49-F238E27FC236}">
                <a16:creationId xmlns:a16="http://schemas.microsoft.com/office/drawing/2014/main" id="{E9E070A6-7EF4-4853-B8E7-0E3FECE95C7B}"/>
              </a:ext>
            </a:extLst>
          </p:cNvPr>
          <p:cNvSpPr/>
          <p:nvPr/>
        </p:nvSpPr>
        <p:spPr>
          <a:xfrm>
            <a:off x="2348581" y="3401697"/>
            <a:ext cx="858363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LoginSVCImpl</a:t>
            </a:r>
          </a:p>
        </p:txBody>
      </p:sp>
      <p:sp>
        <p:nvSpPr>
          <p:cNvPr id="201" name="순서도: 처리 200">
            <a:extLst>
              <a:ext uri="{FF2B5EF4-FFF2-40B4-BE49-F238E27FC236}">
                <a16:creationId xmlns:a16="http://schemas.microsoft.com/office/drawing/2014/main" id="{D0D4FC3A-9BF3-4D30-8E36-552E9C434D79}"/>
              </a:ext>
            </a:extLst>
          </p:cNvPr>
          <p:cNvSpPr/>
          <p:nvPr/>
        </p:nvSpPr>
        <p:spPr>
          <a:xfrm>
            <a:off x="2390876" y="4611293"/>
            <a:ext cx="762216" cy="1855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LoginDAO</a:t>
            </a:r>
          </a:p>
        </p:txBody>
      </p:sp>
      <p:sp>
        <p:nvSpPr>
          <p:cNvPr id="202" name="순서도: 처리 201">
            <a:extLst>
              <a:ext uri="{FF2B5EF4-FFF2-40B4-BE49-F238E27FC236}">
                <a16:creationId xmlns:a16="http://schemas.microsoft.com/office/drawing/2014/main" id="{3ADB9E06-0230-4872-B869-BC8272E65D2D}"/>
              </a:ext>
            </a:extLst>
          </p:cNvPr>
          <p:cNvSpPr/>
          <p:nvPr/>
        </p:nvSpPr>
        <p:spPr>
          <a:xfrm>
            <a:off x="2362370" y="4883524"/>
            <a:ext cx="870785" cy="1855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LoginDAOImpl</a:t>
            </a:r>
          </a:p>
        </p:txBody>
      </p:sp>
      <p:sp>
        <p:nvSpPr>
          <p:cNvPr id="203" name="순서도: 대체 처리 202">
            <a:extLst>
              <a:ext uri="{FF2B5EF4-FFF2-40B4-BE49-F238E27FC236}">
                <a16:creationId xmlns:a16="http://schemas.microsoft.com/office/drawing/2014/main" id="{561E1F6C-8D6C-4323-9A33-7AC473D3939B}"/>
              </a:ext>
            </a:extLst>
          </p:cNvPr>
          <p:cNvSpPr/>
          <p:nvPr/>
        </p:nvSpPr>
        <p:spPr>
          <a:xfrm>
            <a:off x="2444599" y="3861332"/>
            <a:ext cx="695526" cy="22959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19" name="꺾인 연결선 218"/>
          <p:cNvCxnSpPr>
            <a:stCxn id="202" idx="2"/>
            <a:endCxn id="92" idx="0"/>
          </p:cNvCxnSpPr>
          <p:nvPr/>
        </p:nvCxnSpPr>
        <p:spPr>
          <a:xfrm rot="16200000" flipH="1">
            <a:off x="4315620" y="3551219"/>
            <a:ext cx="527732" cy="3563447"/>
          </a:xfrm>
          <a:prstGeom prst="bentConnector3">
            <a:avLst>
              <a:gd name="adj1" fmla="val 53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cxnSpLocks/>
            <a:stCxn id="117" idx="2"/>
            <a:endCxn id="76" idx="0"/>
          </p:cNvCxnSpPr>
          <p:nvPr/>
        </p:nvCxnSpPr>
        <p:spPr>
          <a:xfrm rot="5400000">
            <a:off x="3568583" y="-233436"/>
            <a:ext cx="213325" cy="4620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꺾인 연결선 224"/>
          <p:cNvCxnSpPr>
            <a:cxnSpLocks/>
            <a:stCxn id="117" idx="2"/>
            <a:endCxn id="197" idx="0"/>
          </p:cNvCxnSpPr>
          <p:nvPr/>
        </p:nvCxnSpPr>
        <p:spPr>
          <a:xfrm rot="5400000">
            <a:off x="4271757" y="471790"/>
            <a:ext cx="215376" cy="3212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순서도: 대체 처리 250">
            <a:extLst>
              <a:ext uri="{FF2B5EF4-FFF2-40B4-BE49-F238E27FC236}">
                <a16:creationId xmlns:a16="http://schemas.microsoft.com/office/drawing/2014/main" id="{4149EA84-4ACB-4058-9BD7-560A7D2464CA}"/>
              </a:ext>
            </a:extLst>
          </p:cNvPr>
          <p:cNvSpPr/>
          <p:nvPr/>
        </p:nvSpPr>
        <p:spPr>
          <a:xfrm>
            <a:off x="6902143" y="2498643"/>
            <a:ext cx="696650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2" name="순서도: 처리 251">
            <a:extLst>
              <a:ext uri="{FF2B5EF4-FFF2-40B4-BE49-F238E27FC236}">
                <a16:creationId xmlns:a16="http://schemas.microsoft.com/office/drawing/2014/main" id="{BF511B9E-8D37-4D34-9FED-C1FB87B5B9F3}"/>
              </a:ext>
            </a:extLst>
          </p:cNvPr>
          <p:cNvSpPr/>
          <p:nvPr/>
        </p:nvSpPr>
        <p:spPr>
          <a:xfrm>
            <a:off x="6885620" y="3077873"/>
            <a:ext cx="736283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StudentSVC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3" name="순서도: 처리 252">
            <a:extLst>
              <a:ext uri="{FF2B5EF4-FFF2-40B4-BE49-F238E27FC236}">
                <a16:creationId xmlns:a16="http://schemas.microsoft.com/office/drawing/2014/main" id="{A4902BB2-B48A-41C4-9725-052F741148B3}"/>
              </a:ext>
            </a:extLst>
          </p:cNvPr>
          <p:cNvSpPr/>
          <p:nvPr/>
        </p:nvSpPr>
        <p:spPr>
          <a:xfrm>
            <a:off x="6743199" y="2195623"/>
            <a:ext cx="1014538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StudentController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5" name="순서도: 처리 254">
            <a:extLst>
              <a:ext uri="{FF2B5EF4-FFF2-40B4-BE49-F238E27FC236}">
                <a16:creationId xmlns:a16="http://schemas.microsoft.com/office/drawing/2014/main" id="{2931245D-0083-4371-AF17-C86E55CFD3E7}"/>
              </a:ext>
            </a:extLst>
          </p:cNvPr>
          <p:cNvSpPr/>
          <p:nvPr/>
        </p:nvSpPr>
        <p:spPr>
          <a:xfrm>
            <a:off x="6787343" y="4859934"/>
            <a:ext cx="971807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StudentDAOImpl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6" name="순서도: 처리 255">
            <a:extLst>
              <a:ext uri="{FF2B5EF4-FFF2-40B4-BE49-F238E27FC236}">
                <a16:creationId xmlns:a16="http://schemas.microsoft.com/office/drawing/2014/main" id="{51CF6A3F-9D25-4B05-8D7B-BECBB5B52393}"/>
              </a:ext>
            </a:extLst>
          </p:cNvPr>
          <p:cNvSpPr/>
          <p:nvPr/>
        </p:nvSpPr>
        <p:spPr>
          <a:xfrm>
            <a:off x="6858074" y="3397425"/>
            <a:ext cx="950902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StudentSVCImpl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8" name="순서도: 대체 처리 257">
            <a:extLst>
              <a:ext uri="{FF2B5EF4-FFF2-40B4-BE49-F238E27FC236}">
                <a16:creationId xmlns:a16="http://schemas.microsoft.com/office/drawing/2014/main" id="{53C5B18F-1041-4E42-96C6-DD337FD23E84}"/>
              </a:ext>
            </a:extLst>
          </p:cNvPr>
          <p:cNvSpPr/>
          <p:nvPr/>
        </p:nvSpPr>
        <p:spPr>
          <a:xfrm>
            <a:off x="6920033" y="3677780"/>
            <a:ext cx="718152" cy="62828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StudentVO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reviewVO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OrdersVO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WishlistVO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QnAVO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7" name="순서도: 처리 266">
            <a:extLst>
              <a:ext uri="{FF2B5EF4-FFF2-40B4-BE49-F238E27FC236}">
                <a16:creationId xmlns:a16="http://schemas.microsoft.com/office/drawing/2014/main" id="{E2E415B0-1FC2-4A81-A2AD-709121E7F651}"/>
              </a:ext>
            </a:extLst>
          </p:cNvPr>
          <p:cNvSpPr/>
          <p:nvPr/>
        </p:nvSpPr>
        <p:spPr>
          <a:xfrm>
            <a:off x="7971734" y="4498437"/>
            <a:ext cx="782408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TeacherDAO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0" name="순서도: 처리 269">
            <a:extLst>
              <a:ext uri="{FF2B5EF4-FFF2-40B4-BE49-F238E27FC236}">
                <a16:creationId xmlns:a16="http://schemas.microsoft.com/office/drawing/2014/main" id="{61E002CE-FF24-4B0C-8513-544F241162FC}"/>
              </a:ext>
            </a:extLst>
          </p:cNvPr>
          <p:cNvSpPr/>
          <p:nvPr/>
        </p:nvSpPr>
        <p:spPr>
          <a:xfrm>
            <a:off x="7822580" y="2195834"/>
            <a:ext cx="1018536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TeacherController</a:t>
            </a:r>
            <a:endParaRPr lang="ko-KR" altLang="en-US" sz="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3" name="순서도: 처리 272">
            <a:extLst>
              <a:ext uri="{FF2B5EF4-FFF2-40B4-BE49-F238E27FC236}">
                <a16:creationId xmlns:a16="http://schemas.microsoft.com/office/drawing/2014/main" id="{F737D3A7-F0DE-4600-881E-77724B4A728A}"/>
              </a:ext>
            </a:extLst>
          </p:cNvPr>
          <p:cNvSpPr/>
          <p:nvPr/>
        </p:nvSpPr>
        <p:spPr>
          <a:xfrm>
            <a:off x="7888150" y="4859933"/>
            <a:ext cx="1014260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TeacherDAOImpl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6" name="순서도: 처리 275">
            <a:extLst>
              <a:ext uri="{FF2B5EF4-FFF2-40B4-BE49-F238E27FC236}">
                <a16:creationId xmlns:a16="http://schemas.microsoft.com/office/drawing/2014/main" id="{CBB694EA-6DB9-4664-9530-313CEDDAF968}"/>
              </a:ext>
            </a:extLst>
          </p:cNvPr>
          <p:cNvSpPr/>
          <p:nvPr/>
        </p:nvSpPr>
        <p:spPr>
          <a:xfrm>
            <a:off x="7964542" y="3089530"/>
            <a:ext cx="736283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TeacherSVC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7" name="순서도: 처리 276">
            <a:extLst>
              <a:ext uri="{FF2B5EF4-FFF2-40B4-BE49-F238E27FC236}">
                <a16:creationId xmlns:a16="http://schemas.microsoft.com/office/drawing/2014/main" id="{F4A9415B-922A-4C3B-93FF-97288DDB17B9}"/>
              </a:ext>
            </a:extLst>
          </p:cNvPr>
          <p:cNvSpPr/>
          <p:nvPr/>
        </p:nvSpPr>
        <p:spPr>
          <a:xfrm>
            <a:off x="7902268" y="3499249"/>
            <a:ext cx="938848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TeacherSVCImpl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4" name="순서도: 대체 처리 283">
            <a:extLst>
              <a:ext uri="{FF2B5EF4-FFF2-40B4-BE49-F238E27FC236}">
                <a16:creationId xmlns:a16="http://schemas.microsoft.com/office/drawing/2014/main" id="{C3F555B7-6807-4A69-89FB-BAFF255BF861}"/>
              </a:ext>
            </a:extLst>
          </p:cNvPr>
          <p:cNvSpPr/>
          <p:nvPr/>
        </p:nvSpPr>
        <p:spPr>
          <a:xfrm>
            <a:off x="7994177" y="3823993"/>
            <a:ext cx="762949" cy="35490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LectureVO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VideoVO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9A313D-C088-4E2F-A078-1F12D3730F6C}"/>
              </a:ext>
            </a:extLst>
          </p:cNvPr>
          <p:cNvSpPr/>
          <p:nvPr/>
        </p:nvSpPr>
        <p:spPr>
          <a:xfrm>
            <a:off x="9640386" y="397499"/>
            <a:ext cx="2484939" cy="1410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joinForm.jsp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myPage.jsp 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마이페이지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modifyMember.jsp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회원정보 수정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outMember.jsp-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Studio.jsp – </a:t>
            </a:r>
            <a:r>
              <a:rPr lang="ko-KR" altLang="en-US" sz="1000" dirty="0">
                <a:solidFill>
                  <a:srgbClr val="FF0000"/>
                </a:solidFill>
              </a:rPr>
              <a:t>온라인 강의 관리</a:t>
            </a:r>
            <a:r>
              <a:rPr lang="en-US" altLang="ko-KR" sz="1000" dirty="0">
                <a:solidFill>
                  <a:srgbClr val="FF0000"/>
                </a:solidFill>
              </a:rPr>
              <a:t>Manage_vid.jsp - </a:t>
            </a:r>
            <a:r>
              <a:rPr lang="ko-KR" altLang="en-US" sz="1000" dirty="0">
                <a:solidFill>
                  <a:srgbClr val="FF0000"/>
                </a:solidFill>
              </a:rPr>
              <a:t>온라인 강의 영상 관리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Manage_chap.jsp – </a:t>
            </a:r>
            <a:r>
              <a:rPr lang="ko-KR" altLang="en-US" sz="1000" dirty="0">
                <a:solidFill>
                  <a:srgbClr val="FF0000"/>
                </a:solidFill>
              </a:rPr>
              <a:t>온라인 강의 챕터 관리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33468F-1DE3-4528-B71D-6D7170221390}"/>
              </a:ext>
            </a:extLst>
          </p:cNvPr>
          <p:cNvCxnSpPr>
            <a:cxnSpLocks/>
            <a:stCxn id="102" idx="2"/>
            <a:endCxn id="116" idx="3"/>
          </p:cNvCxnSpPr>
          <p:nvPr/>
        </p:nvCxnSpPr>
        <p:spPr>
          <a:xfrm rot="5400000" flipH="1">
            <a:off x="8552763" y="-521865"/>
            <a:ext cx="346035" cy="4314150"/>
          </a:xfrm>
          <a:prstGeom prst="bentConnector4">
            <a:avLst>
              <a:gd name="adj1" fmla="val -25796"/>
              <a:gd name="adj2" fmla="val 88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3602CD2-2687-4269-85CC-5A471F6D8A74}"/>
              </a:ext>
            </a:extLst>
          </p:cNvPr>
          <p:cNvCxnSpPr>
            <a:cxnSpLocks/>
            <a:stCxn id="195" idx="2"/>
            <a:endCxn id="116" idx="3"/>
          </p:cNvCxnSpPr>
          <p:nvPr/>
        </p:nvCxnSpPr>
        <p:spPr>
          <a:xfrm rot="5400000" flipH="1">
            <a:off x="7404177" y="626722"/>
            <a:ext cx="330941" cy="2001883"/>
          </a:xfrm>
          <a:prstGeom prst="bentConnector4">
            <a:avLst>
              <a:gd name="adj1" fmla="val -31660"/>
              <a:gd name="adj2" fmla="val 758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순서도: 대체 처리 144">
            <a:extLst>
              <a:ext uri="{FF2B5EF4-FFF2-40B4-BE49-F238E27FC236}">
                <a16:creationId xmlns:a16="http://schemas.microsoft.com/office/drawing/2014/main" id="{E6E12115-C986-4475-AB05-50FE230BB285}"/>
              </a:ext>
            </a:extLst>
          </p:cNvPr>
          <p:cNvSpPr/>
          <p:nvPr/>
        </p:nvSpPr>
        <p:spPr>
          <a:xfrm>
            <a:off x="9105473" y="2495214"/>
            <a:ext cx="639375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OrdersVO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7" name="순서도: 처리 146">
            <a:extLst>
              <a:ext uri="{FF2B5EF4-FFF2-40B4-BE49-F238E27FC236}">
                <a16:creationId xmlns:a16="http://schemas.microsoft.com/office/drawing/2014/main" id="{E3FB473D-9496-4507-940F-4F41E7471716}"/>
              </a:ext>
            </a:extLst>
          </p:cNvPr>
          <p:cNvSpPr/>
          <p:nvPr/>
        </p:nvSpPr>
        <p:spPr>
          <a:xfrm>
            <a:off x="8963620" y="2185622"/>
            <a:ext cx="958606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OrderController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순서도: 처리 147">
            <a:extLst>
              <a:ext uri="{FF2B5EF4-FFF2-40B4-BE49-F238E27FC236}">
                <a16:creationId xmlns:a16="http://schemas.microsoft.com/office/drawing/2014/main" id="{2717AA69-5AB4-4E40-8494-05D7DBD1908F}"/>
              </a:ext>
            </a:extLst>
          </p:cNvPr>
          <p:cNvSpPr/>
          <p:nvPr/>
        </p:nvSpPr>
        <p:spPr>
          <a:xfrm>
            <a:off x="3693377" y="2990274"/>
            <a:ext cx="1272515" cy="4997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LectureSVC</a:t>
            </a:r>
          </a:p>
          <a:p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OfflineLectureSVC</a:t>
            </a:r>
          </a:p>
          <a:p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RestRectureSVC</a:t>
            </a:r>
          </a:p>
          <a:p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RestOfflineLectureSVC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2989DEFB-5A33-4911-A085-8D83F89C0FDD}"/>
              </a:ext>
            </a:extLst>
          </p:cNvPr>
          <p:cNvSpPr/>
          <p:nvPr/>
        </p:nvSpPr>
        <p:spPr>
          <a:xfrm>
            <a:off x="3498679" y="3541090"/>
            <a:ext cx="1416258" cy="5841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LectureSVCImpl</a:t>
            </a:r>
          </a:p>
          <a:p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OfflineLectureSVCImpl</a:t>
            </a:r>
          </a:p>
          <a:p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RestRectureSVCImpl</a:t>
            </a:r>
          </a:p>
          <a:p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RestOfflineLectureSVCImpl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497932AB-3098-4A89-83C3-F2EFAB206F1F}"/>
              </a:ext>
            </a:extLst>
          </p:cNvPr>
          <p:cNvSpPr/>
          <p:nvPr/>
        </p:nvSpPr>
        <p:spPr>
          <a:xfrm>
            <a:off x="3706732" y="4424165"/>
            <a:ext cx="999785" cy="40406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2">
                    <a:lumMod val="75000"/>
                  </a:schemeClr>
                </a:solidFill>
              </a:rPr>
              <a:t>LectureDAO</a:t>
            </a:r>
          </a:p>
          <a:p>
            <a:r>
              <a:rPr lang="en-US" altLang="ko-KR" sz="600" dirty="0">
                <a:solidFill>
                  <a:schemeClr val="tx2">
                    <a:lumMod val="75000"/>
                  </a:schemeClr>
                </a:solidFill>
              </a:rPr>
              <a:t>OfflineLectureDAO</a:t>
            </a:r>
          </a:p>
          <a:p>
            <a:r>
              <a:rPr lang="en-US" altLang="ko-KR" sz="600" dirty="0">
                <a:solidFill>
                  <a:schemeClr val="tx2">
                    <a:lumMod val="75000"/>
                  </a:schemeClr>
                </a:solidFill>
              </a:rPr>
              <a:t>RestRectureDAO</a:t>
            </a:r>
          </a:p>
          <a:p>
            <a:r>
              <a:rPr lang="en-US" altLang="ko-KR" sz="600" dirty="0">
                <a:solidFill>
                  <a:schemeClr val="tx2">
                    <a:lumMod val="75000"/>
                  </a:schemeClr>
                </a:solidFill>
              </a:rPr>
              <a:t>RestOfflineLectureDAO</a:t>
            </a:r>
            <a:endParaRPr lang="ko-KR" altLang="en-US" sz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1CF555A3-1E95-4F04-B79A-F3DD65D69C4B}"/>
              </a:ext>
            </a:extLst>
          </p:cNvPr>
          <p:cNvSpPr/>
          <p:nvPr/>
        </p:nvSpPr>
        <p:spPr>
          <a:xfrm>
            <a:off x="3659822" y="4893328"/>
            <a:ext cx="1140828" cy="40919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2">
                    <a:lumMod val="75000"/>
                  </a:schemeClr>
                </a:solidFill>
              </a:rPr>
              <a:t>LectureDAOImpl</a:t>
            </a:r>
          </a:p>
          <a:p>
            <a:r>
              <a:rPr lang="en-US" altLang="ko-KR" sz="600" dirty="0">
                <a:solidFill>
                  <a:schemeClr val="tx2">
                    <a:lumMod val="75000"/>
                  </a:schemeClr>
                </a:solidFill>
              </a:rPr>
              <a:t>OfflineLectureDAOImpl</a:t>
            </a:r>
          </a:p>
          <a:p>
            <a:r>
              <a:rPr lang="en-US" altLang="ko-KR" sz="600" dirty="0">
                <a:solidFill>
                  <a:schemeClr val="tx2">
                    <a:lumMod val="75000"/>
                  </a:schemeClr>
                </a:solidFill>
              </a:rPr>
              <a:t>RestRectureDAOImpl</a:t>
            </a:r>
          </a:p>
          <a:p>
            <a:r>
              <a:rPr lang="en-US" altLang="ko-KR" sz="600" dirty="0">
                <a:solidFill>
                  <a:schemeClr val="tx2">
                    <a:lumMod val="75000"/>
                  </a:schemeClr>
                </a:solidFill>
              </a:rPr>
              <a:t>RestOfflineLectureDAOImpl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2" name="순서도: 처리 151">
            <a:extLst>
              <a:ext uri="{FF2B5EF4-FFF2-40B4-BE49-F238E27FC236}">
                <a16:creationId xmlns:a16="http://schemas.microsoft.com/office/drawing/2014/main" id="{39A9AE26-5F05-4819-9A3E-95B06626F50D}"/>
              </a:ext>
            </a:extLst>
          </p:cNvPr>
          <p:cNvSpPr/>
          <p:nvPr/>
        </p:nvSpPr>
        <p:spPr>
          <a:xfrm>
            <a:off x="3569665" y="2150700"/>
            <a:ext cx="1527026" cy="583205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LectureController</a:t>
            </a:r>
          </a:p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OfflineLectureController</a:t>
            </a:r>
          </a:p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RestRectureController</a:t>
            </a:r>
          </a:p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RestOfflineLectureController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3" name="순서도: 처리 152">
            <a:extLst>
              <a:ext uri="{FF2B5EF4-FFF2-40B4-BE49-F238E27FC236}">
                <a16:creationId xmlns:a16="http://schemas.microsoft.com/office/drawing/2014/main" id="{C095F951-339E-46C1-B9F9-E21FF5E845B8}"/>
              </a:ext>
            </a:extLst>
          </p:cNvPr>
          <p:cNvSpPr/>
          <p:nvPr/>
        </p:nvSpPr>
        <p:spPr>
          <a:xfrm>
            <a:off x="9133112" y="4464389"/>
            <a:ext cx="737203" cy="2575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Oreder</a:t>
            </a:r>
            <a:r>
              <a:rPr lang="en-US" altLang="ko-KR" sz="800" dirty="0">
                <a:solidFill>
                  <a:schemeClr val="tx1"/>
                </a:solidFill>
              </a:rPr>
              <a:t>DAO</a:t>
            </a:r>
          </a:p>
        </p:txBody>
      </p:sp>
      <p:sp>
        <p:nvSpPr>
          <p:cNvPr id="154" name="순서도: 처리 153">
            <a:extLst>
              <a:ext uri="{FF2B5EF4-FFF2-40B4-BE49-F238E27FC236}">
                <a16:creationId xmlns:a16="http://schemas.microsoft.com/office/drawing/2014/main" id="{DF2892B6-6811-45AF-BC42-888E47D41F6C}"/>
              </a:ext>
            </a:extLst>
          </p:cNvPr>
          <p:cNvSpPr/>
          <p:nvPr/>
        </p:nvSpPr>
        <p:spPr>
          <a:xfrm>
            <a:off x="9025447" y="4831318"/>
            <a:ext cx="1002192" cy="2628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Oreder</a:t>
            </a:r>
            <a:r>
              <a:rPr lang="en-US" altLang="ko-KR" sz="800" dirty="0">
                <a:solidFill>
                  <a:schemeClr val="tx1"/>
                </a:solidFill>
              </a:rPr>
              <a:t>DAOImpl</a:t>
            </a:r>
          </a:p>
        </p:txBody>
      </p:sp>
      <p:sp>
        <p:nvSpPr>
          <p:cNvPr id="157" name="순서도: 처리 156">
            <a:extLst>
              <a:ext uri="{FF2B5EF4-FFF2-40B4-BE49-F238E27FC236}">
                <a16:creationId xmlns:a16="http://schemas.microsoft.com/office/drawing/2014/main" id="{4DD380A7-672C-4D18-9697-430E5E81821A}"/>
              </a:ext>
            </a:extLst>
          </p:cNvPr>
          <p:cNvSpPr/>
          <p:nvPr/>
        </p:nvSpPr>
        <p:spPr>
          <a:xfrm>
            <a:off x="9116857" y="3085668"/>
            <a:ext cx="656223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altLang="ko-KR" sz="800" dirty="0">
                <a:solidFill>
                  <a:schemeClr val="tx1"/>
                </a:solidFill>
              </a:rPr>
              <a:t>SVC</a:t>
            </a:r>
          </a:p>
        </p:txBody>
      </p:sp>
      <p:sp>
        <p:nvSpPr>
          <p:cNvPr id="158" name="순서도: 처리 157">
            <a:extLst>
              <a:ext uri="{FF2B5EF4-FFF2-40B4-BE49-F238E27FC236}">
                <a16:creationId xmlns:a16="http://schemas.microsoft.com/office/drawing/2014/main" id="{EDD5A101-32E1-4EBD-83E1-D5D324764156}"/>
              </a:ext>
            </a:extLst>
          </p:cNvPr>
          <p:cNvSpPr/>
          <p:nvPr/>
        </p:nvSpPr>
        <p:spPr>
          <a:xfrm>
            <a:off x="9063898" y="3475718"/>
            <a:ext cx="858328" cy="2662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altLang="ko-KR" sz="800" dirty="0">
                <a:solidFill>
                  <a:schemeClr val="tx1"/>
                </a:solidFill>
              </a:rPr>
              <a:t>SVCImpl</a:t>
            </a:r>
          </a:p>
        </p:txBody>
      </p:sp>
      <p:cxnSp>
        <p:nvCxnSpPr>
          <p:cNvPr id="165" name="연결선: 꺾임 116">
            <a:extLst>
              <a:ext uri="{FF2B5EF4-FFF2-40B4-BE49-F238E27FC236}">
                <a16:creationId xmlns:a16="http://schemas.microsoft.com/office/drawing/2014/main" id="{977B5280-174A-40C8-803F-E017609D7FA6}"/>
              </a:ext>
            </a:extLst>
          </p:cNvPr>
          <p:cNvCxnSpPr>
            <a:cxnSpLocks/>
            <a:stCxn id="158" idx="2"/>
            <a:endCxn id="153" idx="0"/>
          </p:cNvCxnSpPr>
          <p:nvPr/>
        </p:nvCxnSpPr>
        <p:spPr>
          <a:xfrm rot="16200000" flipH="1">
            <a:off x="9136198" y="4098873"/>
            <a:ext cx="722380" cy="8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순서도: 대체 처리 169">
            <a:extLst>
              <a:ext uri="{FF2B5EF4-FFF2-40B4-BE49-F238E27FC236}">
                <a16:creationId xmlns:a16="http://schemas.microsoft.com/office/drawing/2014/main" id="{73C40388-F7C6-40EB-8DF5-91516B80F4EE}"/>
              </a:ext>
            </a:extLst>
          </p:cNvPr>
          <p:cNvSpPr/>
          <p:nvPr/>
        </p:nvSpPr>
        <p:spPr>
          <a:xfrm>
            <a:off x="8979942" y="3851884"/>
            <a:ext cx="943683" cy="3287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OrdersVO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CheckAmointVO</a:t>
            </a:r>
          </a:p>
        </p:txBody>
      </p: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45AEB4D-C263-4DCB-9C73-62D20725C72E}"/>
              </a:ext>
            </a:extLst>
          </p:cNvPr>
          <p:cNvCxnSpPr>
            <a:cxnSpLocks/>
            <a:stCxn id="117" idx="2"/>
            <a:endCxn id="253" idx="0"/>
          </p:cNvCxnSpPr>
          <p:nvPr/>
        </p:nvCxnSpPr>
        <p:spPr>
          <a:xfrm rot="16200000" flipH="1">
            <a:off x="6505340" y="1450494"/>
            <a:ext cx="225377" cy="1264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024375A0-6CEE-4303-BCEF-EF970AE936CE}"/>
              </a:ext>
            </a:extLst>
          </p:cNvPr>
          <p:cNvCxnSpPr>
            <a:cxnSpLocks/>
            <a:stCxn id="117" idx="2"/>
            <a:endCxn id="270" idx="0"/>
          </p:cNvCxnSpPr>
          <p:nvPr/>
        </p:nvCxnSpPr>
        <p:spPr>
          <a:xfrm rot="16200000" flipH="1">
            <a:off x="7045924" y="909910"/>
            <a:ext cx="225588" cy="2346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B5FF0642-7A19-4E15-8149-F50A104411F9}"/>
              </a:ext>
            </a:extLst>
          </p:cNvPr>
          <p:cNvCxnSpPr>
            <a:cxnSpLocks/>
            <a:stCxn id="117" idx="2"/>
            <a:endCxn id="152" idx="0"/>
          </p:cNvCxnSpPr>
          <p:nvPr/>
        </p:nvCxnSpPr>
        <p:spPr>
          <a:xfrm rot="5400000">
            <a:off x="5069157" y="1234268"/>
            <a:ext cx="180454" cy="1652411"/>
          </a:xfrm>
          <a:prstGeom prst="bentConnector3">
            <a:avLst>
              <a:gd name="adj1" fmla="val 58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024CC845-43CD-41FB-924A-722B4D841731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rot="16200000" flipH="1">
            <a:off x="7606568" y="349267"/>
            <a:ext cx="215376" cy="3457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순서도: 처리 312">
            <a:extLst>
              <a:ext uri="{FF2B5EF4-FFF2-40B4-BE49-F238E27FC236}">
                <a16:creationId xmlns:a16="http://schemas.microsoft.com/office/drawing/2014/main" id="{6CACB376-264C-4CDD-AE33-739E0B218F65}"/>
              </a:ext>
            </a:extLst>
          </p:cNvPr>
          <p:cNvSpPr/>
          <p:nvPr/>
        </p:nvSpPr>
        <p:spPr>
          <a:xfrm>
            <a:off x="10210355" y="3077873"/>
            <a:ext cx="673915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Board</a:t>
            </a:r>
            <a:r>
              <a:rPr lang="en-US" altLang="ko-KR" sz="800" dirty="0">
                <a:solidFill>
                  <a:schemeClr val="tx1"/>
                </a:solidFill>
              </a:rPr>
              <a:t>SVC</a:t>
            </a:r>
          </a:p>
        </p:txBody>
      </p:sp>
      <p:sp>
        <p:nvSpPr>
          <p:cNvPr id="314" name="순서도: 처리 313">
            <a:extLst>
              <a:ext uri="{FF2B5EF4-FFF2-40B4-BE49-F238E27FC236}">
                <a16:creationId xmlns:a16="http://schemas.microsoft.com/office/drawing/2014/main" id="{AAA428F0-C59B-4B16-8047-65B98CD94D0F}"/>
              </a:ext>
            </a:extLst>
          </p:cNvPr>
          <p:cNvSpPr/>
          <p:nvPr/>
        </p:nvSpPr>
        <p:spPr>
          <a:xfrm>
            <a:off x="10169829" y="3436973"/>
            <a:ext cx="849743" cy="314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BoardSVC</a:t>
            </a:r>
            <a:r>
              <a:rPr lang="en-US" altLang="ko-KR" sz="800" dirty="0">
                <a:solidFill>
                  <a:schemeClr val="tx1"/>
                </a:solidFill>
              </a:rPr>
              <a:t>Impl</a:t>
            </a:r>
          </a:p>
        </p:txBody>
      </p:sp>
      <p:sp>
        <p:nvSpPr>
          <p:cNvPr id="315" name="순서도: 처리 314">
            <a:extLst>
              <a:ext uri="{FF2B5EF4-FFF2-40B4-BE49-F238E27FC236}">
                <a16:creationId xmlns:a16="http://schemas.microsoft.com/office/drawing/2014/main" id="{97DE647D-5BAB-4646-9C8B-42545A85DCEB}"/>
              </a:ext>
            </a:extLst>
          </p:cNvPr>
          <p:cNvSpPr/>
          <p:nvPr/>
        </p:nvSpPr>
        <p:spPr>
          <a:xfrm>
            <a:off x="10212006" y="4488470"/>
            <a:ext cx="673915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Board</a:t>
            </a:r>
            <a:r>
              <a:rPr lang="en-US" altLang="ko-KR" sz="800" dirty="0">
                <a:solidFill>
                  <a:schemeClr val="tx1"/>
                </a:solidFill>
              </a:rPr>
              <a:t>DAO</a:t>
            </a:r>
          </a:p>
        </p:txBody>
      </p:sp>
      <p:sp>
        <p:nvSpPr>
          <p:cNvPr id="316" name="순서도: 처리 315">
            <a:extLst>
              <a:ext uri="{FF2B5EF4-FFF2-40B4-BE49-F238E27FC236}">
                <a16:creationId xmlns:a16="http://schemas.microsoft.com/office/drawing/2014/main" id="{CAE8662A-DACF-4688-A68A-D92A0A5B5AA6}"/>
              </a:ext>
            </a:extLst>
          </p:cNvPr>
          <p:cNvSpPr/>
          <p:nvPr/>
        </p:nvSpPr>
        <p:spPr>
          <a:xfrm>
            <a:off x="10181286" y="4827904"/>
            <a:ext cx="933412" cy="2758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Board</a:t>
            </a:r>
            <a:r>
              <a:rPr lang="en-US" altLang="ko-KR" sz="800" dirty="0">
                <a:solidFill>
                  <a:schemeClr val="tx1"/>
                </a:solidFill>
              </a:rPr>
              <a:t>DAOImpl</a:t>
            </a:r>
          </a:p>
        </p:txBody>
      </p:sp>
      <p:cxnSp>
        <p:nvCxnSpPr>
          <p:cNvPr id="318" name="연결선: 꺾임 62">
            <a:extLst>
              <a:ext uri="{FF2B5EF4-FFF2-40B4-BE49-F238E27FC236}">
                <a16:creationId xmlns:a16="http://schemas.microsoft.com/office/drawing/2014/main" id="{5F56DF06-7C7F-451D-8910-623D7AB7FA99}"/>
              </a:ext>
            </a:extLst>
          </p:cNvPr>
          <p:cNvCxnSpPr>
            <a:cxnSpLocks/>
            <a:stCxn id="216" idx="2"/>
            <a:endCxn id="313" idx="0"/>
          </p:cNvCxnSpPr>
          <p:nvPr/>
        </p:nvCxnSpPr>
        <p:spPr>
          <a:xfrm rot="5400000">
            <a:off x="10217759" y="2746667"/>
            <a:ext cx="660761" cy="1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연결선: 꺾임 75">
            <a:extLst>
              <a:ext uri="{FF2B5EF4-FFF2-40B4-BE49-F238E27FC236}">
                <a16:creationId xmlns:a16="http://schemas.microsoft.com/office/drawing/2014/main" id="{B802043E-C3AF-4D2E-8A66-A24670FB250B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 rot="5400000">
            <a:off x="10203383" y="4097151"/>
            <a:ext cx="736901" cy="45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순서도: 처리 325">
            <a:extLst>
              <a:ext uri="{FF2B5EF4-FFF2-40B4-BE49-F238E27FC236}">
                <a16:creationId xmlns:a16="http://schemas.microsoft.com/office/drawing/2014/main" id="{2E00E0FD-BB13-4CCB-A8F0-8034C50B62FE}"/>
              </a:ext>
            </a:extLst>
          </p:cNvPr>
          <p:cNvSpPr/>
          <p:nvPr/>
        </p:nvSpPr>
        <p:spPr>
          <a:xfrm>
            <a:off x="11273352" y="4492296"/>
            <a:ext cx="76801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Notice</a:t>
            </a:r>
            <a:r>
              <a:rPr lang="en-US" altLang="ko-KR" sz="800" dirty="0">
                <a:solidFill>
                  <a:schemeClr val="tx1"/>
                </a:solidFill>
              </a:rPr>
              <a:t>DAO</a:t>
            </a:r>
          </a:p>
        </p:txBody>
      </p:sp>
      <p:sp>
        <p:nvSpPr>
          <p:cNvPr id="327" name="순서도: 처리 326">
            <a:extLst>
              <a:ext uri="{FF2B5EF4-FFF2-40B4-BE49-F238E27FC236}">
                <a16:creationId xmlns:a16="http://schemas.microsoft.com/office/drawing/2014/main" id="{1C84382E-792A-459E-B100-361681207A89}"/>
              </a:ext>
            </a:extLst>
          </p:cNvPr>
          <p:cNvSpPr/>
          <p:nvPr/>
        </p:nvSpPr>
        <p:spPr>
          <a:xfrm>
            <a:off x="11189984" y="4844829"/>
            <a:ext cx="912252" cy="2599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Notice</a:t>
            </a:r>
            <a:r>
              <a:rPr lang="en-US" altLang="ko-KR" sz="800" dirty="0">
                <a:solidFill>
                  <a:schemeClr val="tx1"/>
                </a:solidFill>
              </a:rPr>
              <a:t>DAOImpl</a:t>
            </a:r>
          </a:p>
        </p:txBody>
      </p: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C1D1714A-1DE1-496E-8BD7-B0BFC458FB2F}"/>
              </a:ext>
            </a:extLst>
          </p:cNvPr>
          <p:cNvCxnSpPr>
            <a:stCxn id="151" idx="2"/>
            <a:endCxn id="92" idx="0"/>
          </p:cNvCxnSpPr>
          <p:nvPr/>
        </p:nvCxnSpPr>
        <p:spPr>
          <a:xfrm rot="16200000" flipH="1">
            <a:off x="5148581" y="4384180"/>
            <a:ext cx="294284" cy="2130974"/>
          </a:xfrm>
          <a:prstGeom prst="bentConnector3">
            <a:avLst>
              <a:gd name="adj1" fmla="val 14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연결선: 꺾임 351">
            <a:extLst>
              <a:ext uri="{FF2B5EF4-FFF2-40B4-BE49-F238E27FC236}">
                <a16:creationId xmlns:a16="http://schemas.microsoft.com/office/drawing/2014/main" id="{BB2DED67-112A-4720-AB44-2B33F9775D22}"/>
              </a:ext>
            </a:extLst>
          </p:cNvPr>
          <p:cNvCxnSpPr>
            <a:stCxn id="154" idx="2"/>
            <a:endCxn id="92" idx="0"/>
          </p:cNvCxnSpPr>
          <p:nvPr/>
        </p:nvCxnSpPr>
        <p:spPr>
          <a:xfrm rot="5400000">
            <a:off x="7692545" y="3762811"/>
            <a:ext cx="502664" cy="3165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12D510F0-B53B-4139-A92B-7F24E501D72B}"/>
              </a:ext>
            </a:extLst>
          </p:cNvPr>
          <p:cNvCxnSpPr>
            <a:stCxn id="327" idx="2"/>
            <a:endCxn id="92" idx="0"/>
          </p:cNvCxnSpPr>
          <p:nvPr/>
        </p:nvCxnSpPr>
        <p:spPr>
          <a:xfrm rot="5400000">
            <a:off x="8757627" y="2708325"/>
            <a:ext cx="492067" cy="5284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F1B208F3-F716-4611-AE20-1D1644B41EF6}"/>
              </a:ext>
            </a:extLst>
          </p:cNvPr>
          <p:cNvCxnSpPr>
            <a:cxnSpLocks/>
            <a:stCxn id="117" idx="2"/>
            <a:endCxn id="216" idx="0"/>
          </p:cNvCxnSpPr>
          <p:nvPr/>
        </p:nvCxnSpPr>
        <p:spPr>
          <a:xfrm rot="16200000" flipH="1">
            <a:off x="8162840" y="-207006"/>
            <a:ext cx="208873" cy="4563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D9DBAEC4-90A6-4712-BB71-1EDFD9C8E11C}"/>
              </a:ext>
            </a:extLst>
          </p:cNvPr>
          <p:cNvCxnSpPr/>
          <p:nvPr/>
        </p:nvCxnSpPr>
        <p:spPr>
          <a:xfrm flipV="1">
            <a:off x="0" y="2002771"/>
            <a:ext cx="12192000" cy="18783"/>
          </a:xfrm>
          <a:prstGeom prst="line">
            <a:avLst/>
          </a:prstGeom>
          <a:ln w="158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467EF7B1-6E59-4A5F-9D24-58BC63EF20C0}"/>
              </a:ext>
            </a:extLst>
          </p:cNvPr>
          <p:cNvCxnSpPr/>
          <p:nvPr/>
        </p:nvCxnSpPr>
        <p:spPr>
          <a:xfrm flipV="1">
            <a:off x="-5480" y="2797887"/>
            <a:ext cx="12192000" cy="22727"/>
          </a:xfrm>
          <a:prstGeom prst="line">
            <a:avLst/>
          </a:prstGeom>
          <a:ln w="158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CA131141-F042-4522-8356-F91DCAB82200}"/>
              </a:ext>
            </a:extLst>
          </p:cNvPr>
          <p:cNvCxnSpPr/>
          <p:nvPr/>
        </p:nvCxnSpPr>
        <p:spPr>
          <a:xfrm flipV="1">
            <a:off x="-9854" y="5538672"/>
            <a:ext cx="12192000" cy="18783"/>
          </a:xfrm>
          <a:prstGeom prst="line">
            <a:avLst/>
          </a:prstGeom>
          <a:ln w="158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9BAB238B-4630-4195-9798-50C58D5D0CD1}"/>
              </a:ext>
            </a:extLst>
          </p:cNvPr>
          <p:cNvSpPr/>
          <p:nvPr/>
        </p:nvSpPr>
        <p:spPr>
          <a:xfrm>
            <a:off x="42692" y="1605143"/>
            <a:ext cx="838005" cy="292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Presentation</a:t>
            </a:r>
          </a:p>
          <a:p>
            <a:pPr algn="ctr"/>
            <a:r>
              <a:rPr lang="en-US" altLang="ko-KR" sz="900" dirty="0"/>
              <a:t>Layer</a:t>
            </a:r>
            <a:endParaRPr lang="ko-KR" altLang="en-US" sz="900" dirty="0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B9A25BA2-F3FF-4A03-80A1-FEC4BFA0A779}"/>
              </a:ext>
            </a:extLst>
          </p:cNvPr>
          <p:cNvSpPr/>
          <p:nvPr/>
        </p:nvSpPr>
        <p:spPr>
          <a:xfrm>
            <a:off x="55208" y="2441293"/>
            <a:ext cx="826492" cy="301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Controller</a:t>
            </a:r>
          </a:p>
          <a:p>
            <a:pPr algn="ctr"/>
            <a:r>
              <a:rPr lang="en-US" altLang="ko-KR" sz="900" dirty="0"/>
              <a:t>Layer</a:t>
            </a:r>
            <a:endParaRPr lang="ko-KR" altLang="en-US" sz="900" dirty="0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46DB511E-12A7-48E7-A5FD-ECBF07A82B4D}"/>
              </a:ext>
            </a:extLst>
          </p:cNvPr>
          <p:cNvSpPr/>
          <p:nvPr/>
        </p:nvSpPr>
        <p:spPr>
          <a:xfrm>
            <a:off x="56281" y="3529530"/>
            <a:ext cx="824416" cy="301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Business</a:t>
            </a:r>
          </a:p>
          <a:p>
            <a:pPr algn="ctr"/>
            <a:r>
              <a:rPr lang="en-US" altLang="ko-KR" sz="900" dirty="0"/>
              <a:t>Layer</a:t>
            </a:r>
            <a:endParaRPr lang="ko-KR" altLang="en-US" sz="900" dirty="0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1E489A8D-6036-48C6-9681-5C0FF87F107D}"/>
              </a:ext>
            </a:extLst>
          </p:cNvPr>
          <p:cNvSpPr/>
          <p:nvPr/>
        </p:nvSpPr>
        <p:spPr>
          <a:xfrm>
            <a:off x="49442" y="4408072"/>
            <a:ext cx="832258" cy="301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Data Access</a:t>
            </a:r>
          </a:p>
          <a:p>
            <a:pPr algn="ctr"/>
            <a:r>
              <a:rPr lang="en-US" altLang="ko-KR" sz="900" dirty="0"/>
              <a:t>Layer</a:t>
            </a:r>
            <a:endParaRPr lang="ko-KR" altLang="en-US" sz="900" dirty="0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65163159-15DE-4694-8CF0-2F73A0FCDF53}"/>
              </a:ext>
            </a:extLst>
          </p:cNvPr>
          <p:cNvSpPr/>
          <p:nvPr/>
        </p:nvSpPr>
        <p:spPr>
          <a:xfrm>
            <a:off x="33493" y="6377528"/>
            <a:ext cx="764255" cy="301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Database</a:t>
            </a:r>
            <a:endParaRPr lang="ko-KR" altLang="en-US" sz="8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F25BC86-D7C8-47E6-A434-35810775C9A7}"/>
              </a:ext>
            </a:extLst>
          </p:cNvPr>
          <p:cNvSpPr/>
          <p:nvPr/>
        </p:nvSpPr>
        <p:spPr>
          <a:xfrm>
            <a:off x="1733556" y="1642810"/>
            <a:ext cx="1549012" cy="248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Main.jsp 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메인페이지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78" idx="3"/>
            <a:endCxn id="116" idx="1"/>
          </p:cNvCxnSpPr>
          <p:nvPr/>
        </p:nvCxnSpPr>
        <p:spPr>
          <a:xfrm flipV="1">
            <a:off x="3282568" y="1462192"/>
            <a:ext cx="2121824" cy="304810"/>
          </a:xfrm>
          <a:prstGeom prst="bentConnector3">
            <a:avLst>
              <a:gd name="adj1" fmla="val 194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3918" y="76752"/>
            <a:ext cx="79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</a:t>
            </a:r>
            <a:endParaRPr lang="en-US" altLang="ko-KR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035844" y="13556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메인페이지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161877" y="68115"/>
            <a:ext cx="71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수강생</a:t>
            </a:r>
            <a:endParaRPr lang="en-US" altLang="ko-KR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0553518" y="106433"/>
            <a:ext cx="56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강사</a:t>
            </a:r>
            <a:endParaRPr lang="en-US" altLang="ko-KR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940872" y="447821"/>
            <a:ext cx="1539329" cy="191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Order.jsp – </a:t>
            </a:r>
            <a:r>
              <a:rPr lang="ko-KR" altLang="en-US" sz="1000" dirty="0">
                <a:solidFill>
                  <a:srgbClr val="FF0000"/>
                </a:solidFill>
              </a:rPr>
              <a:t>강의 구매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295535" y="171083"/>
            <a:ext cx="87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강의</a:t>
            </a:r>
            <a:r>
              <a:rPr lang="en-US" altLang="ko-KR" sz="1200" dirty="0"/>
              <a:t> </a:t>
            </a:r>
            <a:r>
              <a:rPr lang="ko-KR" altLang="en-US" sz="1200" dirty="0"/>
              <a:t>구매</a:t>
            </a:r>
            <a:endParaRPr lang="en-US" altLang="ko-KR" sz="1200" dirty="0"/>
          </a:p>
        </p:txBody>
      </p:sp>
      <p:cxnSp>
        <p:nvCxnSpPr>
          <p:cNvPr id="34" name="꺾인 연결선 33"/>
          <p:cNvCxnSpPr>
            <a:stCxn id="29" idx="2"/>
            <a:endCxn id="116" idx="0"/>
          </p:cNvCxnSpPr>
          <p:nvPr/>
        </p:nvCxnSpPr>
        <p:spPr>
          <a:xfrm rot="5400000">
            <a:off x="6083970" y="542139"/>
            <a:ext cx="529146" cy="723988"/>
          </a:xfrm>
          <a:prstGeom prst="bentConnector3">
            <a:avLst>
              <a:gd name="adj1" fmla="val 81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순서도: 처리 160">
            <a:extLst>
              <a:ext uri="{FF2B5EF4-FFF2-40B4-BE49-F238E27FC236}">
                <a16:creationId xmlns:a16="http://schemas.microsoft.com/office/drawing/2014/main" id="{2A980023-2BE9-4E72-92CF-2EBD7995406E}"/>
              </a:ext>
            </a:extLst>
          </p:cNvPr>
          <p:cNvSpPr/>
          <p:nvPr/>
        </p:nvSpPr>
        <p:spPr>
          <a:xfrm>
            <a:off x="2832182" y="6446244"/>
            <a:ext cx="541393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board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79" idx="2"/>
            <a:endCxn id="88" idx="0"/>
          </p:cNvCxnSpPr>
          <p:nvPr/>
        </p:nvCxnSpPr>
        <p:spPr>
          <a:xfrm>
            <a:off x="1437831" y="3490176"/>
            <a:ext cx="4991" cy="1075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순서도: 대체 처리 168">
            <a:extLst>
              <a:ext uri="{FF2B5EF4-FFF2-40B4-BE49-F238E27FC236}">
                <a16:creationId xmlns:a16="http://schemas.microsoft.com/office/drawing/2014/main" id="{0A8D726E-089D-43C5-9737-C8DF3A878A51}"/>
              </a:ext>
            </a:extLst>
          </p:cNvPr>
          <p:cNvSpPr/>
          <p:nvPr/>
        </p:nvSpPr>
        <p:spPr>
          <a:xfrm>
            <a:off x="1052504" y="3678821"/>
            <a:ext cx="679150" cy="271979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lectureVO</a:t>
            </a:r>
          </a:p>
        </p:txBody>
      </p:sp>
      <p:cxnSp>
        <p:nvCxnSpPr>
          <p:cNvPr id="33" name="꺾인 연결선 32"/>
          <p:cNvCxnSpPr>
            <a:stCxn id="149" idx="2"/>
            <a:endCxn id="150" idx="0"/>
          </p:cNvCxnSpPr>
          <p:nvPr/>
        </p:nvCxnSpPr>
        <p:spPr>
          <a:xfrm rot="5400000">
            <a:off x="4057251" y="4274607"/>
            <a:ext cx="298933" cy="1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52" idx="2"/>
            <a:endCxn id="148" idx="0"/>
          </p:cNvCxnSpPr>
          <p:nvPr/>
        </p:nvCxnSpPr>
        <p:spPr>
          <a:xfrm rot="5400000">
            <a:off x="4203223" y="2860318"/>
            <a:ext cx="256369" cy="3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순서도: 처리 215">
            <a:extLst>
              <a:ext uri="{FF2B5EF4-FFF2-40B4-BE49-F238E27FC236}">
                <a16:creationId xmlns:a16="http://schemas.microsoft.com/office/drawing/2014/main" id="{E3FB473D-9496-4507-940F-4F41E7471716}"/>
              </a:ext>
            </a:extLst>
          </p:cNvPr>
          <p:cNvSpPr/>
          <p:nvPr/>
        </p:nvSpPr>
        <p:spPr>
          <a:xfrm>
            <a:off x="10088673" y="2179119"/>
            <a:ext cx="920582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BoardController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7" name="순서도: 처리 216">
            <a:extLst>
              <a:ext uri="{FF2B5EF4-FFF2-40B4-BE49-F238E27FC236}">
                <a16:creationId xmlns:a16="http://schemas.microsoft.com/office/drawing/2014/main" id="{E3FB473D-9496-4507-940F-4F41E7471716}"/>
              </a:ext>
            </a:extLst>
          </p:cNvPr>
          <p:cNvSpPr/>
          <p:nvPr/>
        </p:nvSpPr>
        <p:spPr>
          <a:xfrm>
            <a:off x="11177734" y="2069680"/>
            <a:ext cx="952574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NoticeController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E3FB473D-9496-4507-940F-4F41E7471716}"/>
              </a:ext>
            </a:extLst>
          </p:cNvPr>
          <p:cNvSpPr/>
          <p:nvPr/>
        </p:nvSpPr>
        <p:spPr>
          <a:xfrm>
            <a:off x="5450694" y="2177426"/>
            <a:ext cx="1030755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MemberController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8" name="순서도: 처리 227">
            <a:extLst>
              <a:ext uri="{FF2B5EF4-FFF2-40B4-BE49-F238E27FC236}">
                <a16:creationId xmlns:a16="http://schemas.microsoft.com/office/drawing/2014/main" id="{2A980023-2BE9-4E72-92CF-2EBD7995406E}"/>
              </a:ext>
            </a:extLst>
          </p:cNvPr>
          <p:cNvSpPr/>
          <p:nvPr/>
        </p:nvSpPr>
        <p:spPr>
          <a:xfrm>
            <a:off x="10008994" y="6441097"/>
            <a:ext cx="541393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notice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8" name="순서도: 대체 처리 237">
            <a:extLst>
              <a:ext uri="{FF2B5EF4-FFF2-40B4-BE49-F238E27FC236}">
                <a16:creationId xmlns:a16="http://schemas.microsoft.com/office/drawing/2014/main" id="{53C5B18F-1041-4E42-96C6-DD337FD23E84}"/>
              </a:ext>
            </a:extLst>
          </p:cNvPr>
          <p:cNvSpPr/>
          <p:nvPr/>
        </p:nvSpPr>
        <p:spPr>
          <a:xfrm>
            <a:off x="4954545" y="3529426"/>
            <a:ext cx="988359" cy="6562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ChapterVO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lectureVO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QnAUploadFileVO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QnAVO</a:t>
            </a:r>
          </a:p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ReviewVO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9" name="순서도: 대체 처리 238">
            <a:extLst>
              <a:ext uri="{FF2B5EF4-FFF2-40B4-BE49-F238E27FC236}">
                <a16:creationId xmlns:a16="http://schemas.microsoft.com/office/drawing/2014/main" id="{4149EA84-4ACB-4058-9BD7-560A7D2464CA}"/>
              </a:ext>
            </a:extLst>
          </p:cNvPr>
          <p:cNvSpPr/>
          <p:nvPr/>
        </p:nvSpPr>
        <p:spPr>
          <a:xfrm>
            <a:off x="5153141" y="2502608"/>
            <a:ext cx="696650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LectureVO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0" name="순서도: 처리 239">
            <a:extLst>
              <a:ext uri="{FF2B5EF4-FFF2-40B4-BE49-F238E27FC236}">
                <a16:creationId xmlns:a16="http://schemas.microsoft.com/office/drawing/2014/main" id="{BF511B9E-8D37-4D34-9FED-C1FB87B5B9F3}"/>
              </a:ext>
            </a:extLst>
          </p:cNvPr>
          <p:cNvSpPr/>
          <p:nvPr/>
        </p:nvSpPr>
        <p:spPr>
          <a:xfrm>
            <a:off x="5583058" y="2899574"/>
            <a:ext cx="763519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MemberSVC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순서도: 처리 240">
            <a:extLst>
              <a:ext uri="{FF2B5EF4-FFF2-40B4-BE49-F238E27FC236}">
                <a16:creationId xmlns:a16="http://schemas.microsoft.com/office/drawing/2014/main" id="{51CF6A3F-9D25-4B05-8D7B-BECBB5B52393}"/>
              </a:ext>
            </a:extLst>
          </p:cNvPr>
          <p:cNvSpPr/>
          <p:nvPr/>
        </p:nvSpPr>
        <p:spPr>
          <a:xfrm>
            <a:off x="5522202" y="3191521"/>
            <a:ext cx="98072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MemberSVCImpl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순서도: 처리 241">
            <a:extLst>
              <a:ext uri="{FF2B5EF4-FFF2-40B4-BE49-F238E27FC236}">
                <a16:creationId xmlns:a16="http://schemas.microsoft.com/office/drawing/2014/main" id="{BF511B9E-8D37-4D34-9FED-C1FB87B5B9F3}"/>
              </a:ext>
            </a:extLst>
          </p:cNvPr>
          <p:cNvSpPr/>
          <p:nvPr/>
        </p:nvSpPr>
        <p:spPr>
          <a:xfrm>
            <a:off x="5608489" y="4569308"/>
            <a:ext cx="813219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MemberDAO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순서도: 처리 242">
            <a:extLst>
              <a:ext uri="{FF2B5EF4-FFF2-40B4-BE49-F238E27FC236}">
                <a16:creationId xmlns:a16="http://schemas.microsoft.com/office/drawing/2014/main" id="{51CF6A3F-9D25-4B05-8D7B-BECBB5B52393}"/>
              </a:ext>
            </a:extLst>
          </p:cNvPr>
          <p:cNvSpPr/>
          <p:nvPr/>
        </p:nvSpPr>
        <p:spPr>
          <a:xfrm>
            <a:off x="5569516" y="4880332"/>
            <a:ext cx="1012531" cy="2421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MemberDAOImpl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3" name="꺾인 연결선 122"/>
          <p:cNvCxnSpPr>
            <a:stCxn id="243" idx="2"/>
            <a:endCxn id="92" idx="0"/>
          </p:cNvCxnSpPr>
          <p:nvPr/>
        </p:nvCxnSpPr>
        <p:spPr>
          <a:xfrm rot="16200000" flipH="1">
            <a:off x="5981354" y="5216952"/>
            <a:ext cx="474285" cy="285428"/>
          </a:xfrm>
          <a:prstGeom prst="bentConnector3">
            <a:avLst>
              <a:gd name="adj1" fmla="val 484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255" idx="2"/>
            <a:endCxn id="92" idx="0"/>
          </p:cNvCxnSpPr>
          <p:nvPr/>
        </p:nvCxnSpPr>
        <p:spPr>
          <a:xfrm rot="5400000">
            <a:off x="6567788" y="4891350"/>
            <a:ext cx="498882" cy="912037"/>
          </a:xfrm>
          <a:prstGeom prst="bentConnector3">
            <a:avLst>
              <a:gd name="adj1" fmla="val 51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273" idx="2"/>
            <a:endCxn id="92" idx="0"/>
          </p:cNvCxnSpPr>
          <p:nvPr/>
        </p:nvCxnSpPr>
        <p:spPr>
          <a:xfrm rot="5400000">
            <a:off x="7128804" y="4330332"/>
            <a:ext cx="498883" cy="2034070"/>
          </a:xfrm>
          <a:prstGeom prst="bentConnector3">
            <a:avLst>
              <a:gd name="adj1" fmla="val 514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316" idx="2"/>
            <a:endCxn id="92" idx="0"/>
          </p:cNvCxnSpPr>
          <p:nvPr/>
        </p:nvCxnSpPr>
        <p:spPr>
          <a:xfrm rot="5400000">
            <a:off x="8258056" y="3206872"/>
            <a:ext cx="493091" cy="4286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17" idx="2"/>
            <a:endCxn id="218" idx="0"/>
          </p:cNvCxnSpPr>
          <p:nvPr/>
        </p:nvCxnSpPr>
        <p:spPr>
          <a:xfrm rot="5400000">
            <a:off x="5872241" y="2064078"/>
            <a:ext cx="207180" cy="195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stCxn id="218" idx="2"/>
            <a:endCxn id="240" idx="0"/>
          </p:cNvCxnSpPr>
          <p:nvPr/>
        </p:nvCxnSpPr>
        <p:spPr>
          <a:xfrm rot="5400000">
            <a:off x="5723368" y="2656869"/>
            <a:ext cx="484155" cy="12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241" idx="2"/>
            <a:endCxn id="242" idx="0"/>
          </p:cNvCxnSpPr>
          <p:nvPr/>
        </p:nvCxnSpPr>
        <p:spPr>
          <a:xfrm rot="16200000" flipH="1">
            <a:off x="5443935" y="3998144"/>
            <a:ext cx="1139794" cy="25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순서도: 처리 274">
            <a:extLst>
              <a:ext uri="{FF2B5EF4-FFF2-40B4-BE49-F238E27FC236}">
                <a16:creationId xmlns:a16="http://schemas.microsoft.com/office/drawing/2014/main" id="{6CACB376-264C-4CDD-AE33-739E0B218F65}"/>
              </a:ext>
            </a:extLst>
          </p:cNvPr>
          <p:cNvSpPr/>
          <p:nvPr/>
        </p:nvSpPr>
        <p:spPr>
          <a:xfrm>
            <a:off x="11312699" y="3055869"/>
            <a:ext cx="673915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Notice</a:t>
            </a:r>
            <a:r>
              <a:rPr lang="en-US" altLang="ko-KR" sz="800" dirty="0">
                <a:solidFill>
                  <a:schemeClr val="tx1"/>
                </a:solidFill>
              </a:rPr>
              <a:t>SVC</a:t>
            </a:r>
          </a:p>
        </p:txBody>
      </p:sp>
      <p:sp>
        <p:nvSpPr>
          <p:cNvPr id="279" name="순서도: 처리 278">
            <a:extLst>
              <a:ext uri="{FF2B5EF4-FFF2-40B4-BE49-F238E27FC236}">
                <a16:creationId xmlns:a16="http://schemas.microsoft.com/office/drawing/2014/main" id="{AAA428F0-C59B-4B16-8047-65B98CD94D0F}"/>
              </a:ext>
            </a:extLst>
          </p:cNvPr>
          <p:cNvSpPr/>
          <p:nvPr/>
        </p:nvSpPr>
        <p:spPr>
          <a:xfrm>
            <a:off x="11177148" y="3453439"/>
            <a:ext cx="948177" cy="2921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Notice</a:t>
            </a:r>
            <a:r>
              <a:rPr lang="en-US" altLang="ko-KR" sz="800" dirty="0">
                <a:solidFill>
                  <a:schemeClr val="tx1"/>
                </a:solidFill>
              </a:rPr>
              <a:t>SVCImpl</a:t>
            </a:r>
          </a:p>
        </p:txBody>
      </p:sp>
      <p:cxnSp>
        <p:nvCxnSpPr>
          <p:cNvPr id="186" name="꺾인 연결선 185"/>
          <p:cNvCxnSpPr>
            <a:stCxn id="279" idx="2"/>
            <a:endCxn id="326" idx="0"/>
          </p:cNvCxnSpPr>
          <p:nvPr/>
        </p:nvCxnSpPr>
        <p:spPr>
          <a:xfrm rot="16200000" flipH="1">
            <a:off x="11280947" y="4115884"/>
            <a:ext cx="746701" cy="61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F39A313D-C088-4E2F-A078-1F12D3730F6C}"/>
              </a:ext>
            </a:extLst>
          </p:cNvPr>
          <p:cNvSpPr/>
          <p:nvPr/>
        </p:nvSpPr>
        <p:spPr>
          <a:xfrm>
            <a:off x="3794506" y="228662"/>
            <a:ext cx="2055285" cy="73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boardList.jsp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boardForm.jsp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등록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Noticeview.jsp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Noticewrite.jsp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등록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8" name="꺾인 연결선 207"/>
          <p:cNvCxnSpPr>
            <a:stCxn id="283" idx="2"/>
            <a:endCxn id="116" idx="0"/>
          </p:cNvCxnSpPr>
          <p:nvPr/>
        </p:nvCxnSpPr>
        <p:spPr>
          <a:xfrm rot="16200000" flipH="1">
            <a:off x="5304265" y="486421"/>
            <a:ext cx="200169" cy="1164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4133788" y="-17717"/>
            <a:ext cx="130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</a:t>
            </a:r>
            <a:r>
              <a:rPr lang="en-US" altLang="ko-KR" sz="1200" dirty="0"/>
              <a:t>,</a:t>
            </a:r>
            <a:r>
              <a:rPr lang="ko-KR" altLang="en-US" sz="1200" dirty="0"/>
              <a:t>게시판</a:t>
            </a:r>
            <a:endParaRPr lang="en-US" altLang="ko-KR" sz="1200" dirty="0"/>
          </a:p>
        </p:txBody>
      </p:sp>
      <p:sp>
        <p:nvSpPr>
          <p:cNvPr id="299" name="순서도: 대체 처리 298">
            <a:extLst>
              <a:ext uri="{FF2B5EF4-FFF2-40B4-BE49-F238E27FC236}">
                <a16:creationId xmlns:a16="http://schemas.microsoft.com/office/drawing/2014/main" id="{E6E12115-C986-4475-AB05-50FE230BB285}"/>
              </a:ext>
            </a:extLst>
          </p:cNvPr>
          <p:cNvSpPr/>
          <p:nvPr/>
        </p:nvSpPr>
        <p:spPr>
          <a:xfrm>
            <a:off x="10208539" y="2498047"/>
            <a:ext cx="639375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BoardVO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0" name="순서도: 대체 처리 299">
            <a:extLst>
              <a:ext uri="{FF2B5EF4-FFF2-40B4-BE49-F238E27FC236}">
                <a16:creationId xmlns:a16="http://schemas.microsoft.com/office/drawing/2014/main" id="{E6E12115-C986-4475-AB05-50FE230BB285}"/>
              </a:ext>
            </a:extLst>
          </p:cNvPr>
          <p:cNvSpPr/>
          <p:nvPr/>
        </p:nvSpPr>
        <p:spPr>
          <a:xfrm>
            <a:off x="10210355" y="3932224"/>
            <a:ext cx="639375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BorderVO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1" name="순서도: 대체 처리 300">
            <a:extLst>
              <a:ext uri="{FF2B5EF4-FFF2-40B4-BE49-F238E27FC236}">
                <a16:creationId xmlns:a16="http://schemas.microsoft.com/office/drawing/2014/main" id="{E6E12115-C986-4475-AB05-50FE230BB285}"/>
              </a:ext>
            </a:extLst>
          </p:cNvPr>
          <p:cNvSpPr/>
          <p:nvPr/>
        </p:nvSpPr>
        <p:spPr>
          <a:xfrm>
            <a:off x="11197076" y="3841537"/>
            <a:ext cx="905160" cy="369266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NoticeVO</a:t>
            </a:r>
          </a:p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NoticeCategoryVO</a:t>
            </a:r>
          </a:p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NoticeUploadVO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2" name="순서도: 대체 처리 301">
            <a:extLst>
              <a:ext uri="{FF2B5EF4-FFF2-40B4-BE49-F238E27FC236}">
                <a16:creationId xmlns:a16="http://schemas.microsoft.com/office/drawing/2014/main" id="{E6E12115-C986-4475-AB05-50FE230BB285}"/>
              </a:ext>
            </a:extLst>
          </p:cNvPr>
          <p:cNvSpPr/>
          <p:nvPr/>
        </p:nvSpPr>
        <p:spPr>
          <a:xfrm>
            <a:off x="11351431" y="2452357"/>
            <a:ext cx="639375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NoticeVO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7" name="순서도: 대체 처리 306">
            <a:extLst>
              <a:ext uri="{FF2B5EF4-FFF2-40B4-BE49-F238E27FC236}">
                <a16:creationId xmlns:a16="http://schemas.microsoft.com/office/drawing/2014/main" id="{C04E5294-87E6-4137-B129-6F74F75EAA83}"/>
              </a:ext>
            </a:extLst>
          </p:cNvPr>
          <p:cNvSpPr/>
          <p:nvPr/>
        </p:nvSpPr>
        <p:spPr>
          <a:xfrm>
            <a:off x="6084008" y="2485090"/>
            <a:ext cx="703335" cy="237994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8" name="순서도: 대체 처리 307">
            <a:extLst>
              <a:ext uri="{FF2B5EF4-FFF2-40B4-BE49-F238E27FC236}">
                <a16:creationId xmlns:a16="http://schemas.microsoft.com/office/drawing/2014/main" id="{C04E5294-87E6-4137-B129-6F74F75EAA83}"/>
              </a:ext>
            </a:extLst>
          </p:cNvPr>
          <p:cNvSpPr/>
          <p:nvPr/>
        </p:nvSpPr>
        <p:spPr>
          <a:xfrm>
            <a:off x="6088886" y="3461833"/>
            <a:ext cx="703335" cy="237994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5" name="꺾인 연결선 104"/>
          <p:cNvCxnSpPr>
            <a:stCxn id="76" idx="2"/>
            <a:endCxn id="75" idx="0"/>
          </p:cNvCxnSpPr>
          <p:nvPr/>
        </p:nvCxnSpPr>
        <p:spPr>
          <a:xfrm rot="5400000">
            <a:off x="1118397" y="2668068"/>
            <a:ext cx="49300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3F71513-EFFB-490B-A59B-2653C80F932E}"/>
              </a:ext>
            </a:extLst>
          </p:cNvPr>
          <p:cNvCxnSpPr/>
          <p:nvPr/>
        </p:nvCxnSpPr>
        <p:spPr>
          <a:xfrm>
            <a:off x="7601990" y="227414"/>
            <a:ext cx="0" cy="62593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자기 디스크 54">
            <a:extLst>
              <a:ext uri="{FF2B5EF4-FFF2-40B4-BE49-F238E27FC236}">
                <a16:creationId xmlns:a16="http://schemas.microsoft.com/office/drawing/2014/main" id="{CFC47D87-E816-46BE-802B-7EBFF4D0421E}"/>
              </a:ext>
            </a:extLst>
          </p:cNvPr>
          <p:cNvSpPr/>
          <p:nvPr/>
        </p:nvSpPr>
        <p:spPr>
          <a:xfrm>
            <a:off x="8641395" y="4465243"/>
            <a:ext cx="3419606" cy="189769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25BC86-D7C8-47E6-A434-35810775C9A7}"/>
              </a:ext>
            </a:extLst>
          </p:cNvPr>
          <p:cNvSpPr/>
          <p:nvPr/>
        </p:nvSpPr>
        <p:spPr>
          <a:xfrm>
            <a:off x="178087" y="969200"/>
            <a:ext cx="3692164" cy="259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memberList.jsp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</a:rPr>
              <a:t>회원관리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registerOnLectureForm.jsp – </a:t>
            </a:r>
            <a:r>
              <a:rPr lang="ko-KR" altLang="en-US" sz="1200" dirty="0">
                <a:solidFill>
                  <a:schemeClr val="tx1"/>
                </a:solidFill>
              </a:rPr>
              <a:t>온라인 강의 등록 및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registerOffLectureForm.jsp – </a:t>
            </a:r>
            <a:r>
              <a:rPr lang="ko-KR" altLang="en-US" sz="1200" dirty="0">
                <a:solidFill>
                  <a:schemeClr val="tx1"/>
                </a:solidFill>
              </a:rPr>
              <a:t>오프라인 강의 등록 및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applyForm.jsp – </a:t>
            </a:r>
            <a:r>
              <a:rPr lang="ko-KR" altLang="en-US" sz="1200" dirty="0">
                <a:solidFill>
                  <a:schemeClr val="tx1"/>
                </a:solidFill>
              </a:rPr>
              <a:t>강의 개설 지원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강의등록과 다름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Curri.jsp – </a:t>
            </a:r>
            <a:r>
              <a:rPr lang="ko-KR" altLang="en-US" sz="1200" dirty="0">
                <a:solidFill>
                  <a:schemeClr val="tx1"/>
                </a:solidFill>
              </a:rPr>
              <a:t>강의 커리큘럼 작성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Online.jsp – </a:t>
            </a:r>
            <a:r>
              <a:rPr lang="ko-KR" altLang="en-US" sz="1200" dirty="0">
                <a:solidFill>
                  <a:schemeClr val="tx1"/>
                </a:solidFill>
              </a:rPr>
              <a:t>온라인 강의 목록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Offline.jsp – </a:t>
            </a:r>
            <a:r>
              <a:rPr lang="ko-KR" altLang="en-US" sz="1200" dirty="0">
                <a:solidFill>
                  <a:schemeClr val="tx1"/>
                </a:solidFill>
              </a:rPr>
              <a:t>오프라인 강의 목록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Rating.jsp – </a:t>
            </a:r>
            <a:r>
              <a:rPr lang="ko-KR" altLang="en-US" sz="1200" dirty="0">
                <a:solidFill>
                  <a:schemeClr val="tx1"/>
                </a:solidFill>
              </a:rPr>
              <a:t>강의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별점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detail.jsp – </a:t>
            </a:r>
            <a:r>
              <a:rPr lang="ko-KR" altLang="en-US" sz="1200" dirty="0">
                <a:solidFill>
                  <a:schemeClr val="tx1"/>
                </a:solidFill>
              </a:rPr>
              <a:t>온라인 강의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detailOff.jsp – </a:t>
            </a:r>
            <a:r>
              <a:rPr lang="ko-KR" altLang="en-US" sz="1200" dirty="0">
                <a:solidFill>
                  <a:schemeClr val="tx1"/>
                </a:solidFill>
              </a:rPr>
              <a:t>오프라인 강의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reviewForm.jsp – </a:t>
            </a:r>
            <a:r>
              <a:rPr lang="ko-KR" altLang="en-US" sz="1200" dirty="0">
                <a:solidFill>
                  <a:schemeClr val="tx1"/>
                </a:solidFill>
              </a:rPr>
              <a:t>강의 리뷰 작성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QnaForm.jsp – QnA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70E477B1-9541-4A11-9104-E36771C4E751}"/>
              </a:ext>
            </a:extLst>
          </p:cNvPr>
          <p:cNvSpPr/>
          <p:nvPr/>
        </p:nvSpPr>
        <p:spPr>
          <a:xfrm>
            <a:off x="10925830" y="5566256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QnA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9F037C4D-BBD7-4D14-902E-D67A2E804B29}"/>
              </a:ext>
            </a:extLst>
          </p:cNvPr>
          <p:cNvSpPr/>
          <p:nvPr/>
        </p:nvSpPr>
        <p:spPr>
          <a:xfrm>
            <a:off x="8939147" y="5905581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23952713-E54A-4D64-9BDC-B216AC67B691}"/>
              </a:ext>
            </a:extLst>
          </p:cNvPr>
          <p:cNvSpPr/>
          <p:nvPr/>
        </p:nvSpPr>
        <p:spPr>
          <a:xfrm>
            <a:off x="9928965" y="5917126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lecture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207B7F25-ADF1-44B6-8C42-BD4BEF016B26}"/>
              </a:ext>
            </a:extLst>
          </p:cNvPr>
          <p:cNvSpPr/>
          <p:nvPr/>
        </p:nvSpPr>
        <p:spPr>
          <a:xfrm>
            <a:off x="9928965" y="5566256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orders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BB1551-15EF-44D1-A825-A503C0367184}"/>
              </a:ext>
            </a:extLst>
          </p:cNvPr>
          <p:cNvSpPr/>
          <p:nvPr/>
        </p:nvSpPr>
        <p:spPr>
          <a:xfrm>
            <a:off x="8932100" y="5566257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F511B9E-8D37-4D34-9FED-C1FB87B5B9F3}"/>
              </a:ext>
            </a:extLst>
          </p:cNvPr>
          <p:cNvSpPr/>
          <p:nvPr/>
        </p:nvSpPr>
        <p:spPr>
          <a:xfrm>
            <a:off x="4454085" y="5373492"/>
            <a:ext cx="143382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AdminLectureSVC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E1B88390-3667-4D50-98CB-F59044476E7A}"/>
              </a:ext>
            </a:extLst>
          </p:cNvPr>
          <p:cNvSpPr/>
          <p:nvPr/>
        </p:nvSpPr>
        <p:spPr>
          <a:xfrm>
            <a:off x="2462459" y="5373493"/>
            <a:ext cx="1480087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AdminController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11353AE4-F793-44E4-8866-BBDE17143082}"/>
              </a:ext>
            </a:extLst>
          </p:cNvPr>
          <p:cNvSpPr/>
          <p:nvPr/>
        </p:nvSpPr>
        <p:spPr>
          <a:xfrm>
            <a:off x="1374370" y="3643208"/>
            <a:ext cx="1296443" cy="41393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Dispatcher Servlet</a:t>
            </a: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7711B466-15C0-4301-A1D5-23C8C7871F9A}"/>
              </a:ext>
            </a:extLst>
          </p:cNvPr>
          <p:cNvSpPr/>
          <p:nvPr/>
        </p:nvSpPr>
        <p:spPr>
          <a:xfrm>
            <a:off x="1529311" y="4170179"/>
            <a:ext cx="984863" cy="30942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Interceptor</a:t>
            </a: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3485682-9BA6-4E23-8D78-2FA706C3C181}"/>
              </a:ext>
            </a:extLst>
          </p:cNvPr>
          <p:cNvSpPr/>
          <p:nvPr/>
        </p:nvSpPr>
        <p:spPr>
          <a:xfrm>
            <a:off x="4380002" y="5691072"/>
            <a:ext cx="1752272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AdminLectureSVCImpl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6094B1-739C-4547-BE72-E17AE62F17C2}"/>
              </a:ext>
            </a:extLst>
          </p:cNvPr>
          <p:cNvCxnSpPr>
            <a:cxnSpLocks/>
            <a:stCxn id="56" idx="2"/>
            <a:endCxn id="64" idx="0"/>
          </p:cNvCxnSpPr>
          <p:nvPr/>
        </p:nvCxnSpPr>
        <p:spPr>
          <a:xfrm flipH="1">
            <a:off x="2022592" y="3561522"/>
            <a:ext cx="1577" cy="8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BA10083-58C3-443D-9DF0-A133D26CC849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2021743" y="4057139"/>
            <a:ext cx="849" cy="1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94">
            <a:extLst>
              <a:ext uri="{FF2B5EF4-FFF2-40B4-BE49-F238E27FC236}">
                <a16:creationId xmlns:a16="http://schemas.microsoft.com/office/drawing/2014/main" id="{8E617F4B-49EF-4973-AE2C-2B24DE059FC1}"/>
              </a:ext>
            </a:extLst>
          </p:cNvPr>
          <p:cNvCxnSpPr>
            <a:stCxn id="65" idx="3"/>
            <a:endCxn id="63" idx="0"/>
          </p:cNvCxnSpPr>
          <p:nvPr/>
        </p:nvCxnSpPr>
        <p:spPr>
          <a:xfrm>
            <a:off x="2514174" y="4324891"/>
            <a:ext cx="688329" cy="1048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109ABD7F-0EF4-4E29-B75C-83D5A4E63014}"/>
              </a:ext>
            </a:extLst>
          </p:cNvPr>
          <p:cNvSpPr/>
          <p:nvPr/>
        </p:nvSpPr>
        <p:spPr>
          <a:xfrm>
            <a:off x="8081519" y="2851629"/>
            <a:ext cx="1434202" cy="3772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AdminLectureSVC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C9C8E880-9E23-4B06-8A19-312B3196B1D0}"/>
              </a:ext>
            </a:extLst>
          </p:cNvPr>
          <p:cNvSpPr/>
          <p:nvPr/>
        </p:nvSpPr>
        <p:spPr>
          <a:xfrm>
            <a:off x="8068528" y="3321523"/>
            <a:ext cx="1741237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AdminLectureSVCImpl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연결선: 꺾임 124">
            <a:extLst>
              <a:ext uri="{FF2B5EF4-FFF2-40B4-BE49-F238E27FC236}">
                <a16:creationId xmlns:a16="http://schemas.microsoft.com/office/drawing/2014/main" id="{89433BC9-3F46-410D-BCF5-DBC9742D5515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V="1">
            <a:off x="6132274" y="3040235"/>
            <a:ext cx="1949245" cy="2769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139E62C6-7681-428C-BD55-9BBF2465762F}"/>
              </a:ext>
            </a:extLst>
          </p:cNvPr>
          <p:cNvSpPr/>
          <p:nvPr/>
        </p:nvSpPr>
        <p:spPr>
          <a:xfrm>
            <a:off x="9824302" y="3949535"/>
            <a:ext cx="1047790" cy="1823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DataSource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C7A021FA-1CC7-4B4C-A1B9-65AEDF4DD780}"/>
              </a:ext>
            </a:extLst>
          </p:cNvPr>
          <p:cNvSpPr/>
          <p:nvPr/>
        </p:nvSpPr>
        <p:spPr>
          <a:xfrm>
            <a:off x="10156962" y="3348833"/>
            <a:ext cx="1537735" cy="18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JDBCTemplate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연결선: 꺾임 132">
            <a:extLst>
              <a:ext uri="{FF2B5EF4-FFF2-40B4-BE49-F238E27FC236}">
                <a16:creationId xmlns:a16="http://schemas.microsoft.com/office/drawing/2014/main" id="{43F1ABBF-D282-4D0A-8541-E0A3233FE74C}"/>
              </a:ext>
            </a:extLst>
          </p:cNvPr>
          <p:cNvCxnSpPr>
            <a:stCxn id="71" idx="3"/>
            <a:endCxn id="74" idx="1"/>
          </p:cNvCxnSpPr>
          <p:nvPr/>
        </p:nvCxnSpPr>
        <p:spPr>
          <a:xfrm flipV="1">
            <a:off x="9809765" y="3438833"/>
            <a:ext cx="347197" cy="1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34">
            <a:extLst>
              <a:ext uri="{FF2B5EF4-FFF2-40B4-BE49-F238E27FC236}">
                <a16:creationId xmlns:a16="http://schemas.microsoft.com/office/drawing/2014/main" id="{A69858E1-6097-47C9-B6AC-E1107F1A6F1E}"/>
              </a:ext>
            </a:extLst>
          </p:cNvPr>
          <p:cNvCxnSpPr>
            <a:stCxn id="74" idx="3"/>
            <a:endCxn id="73" idx="0"/>
          </p:cNvCxnSpPr>
          <p:nvPr/>
        </p:nvCxnSpPr>
        <p:spPr>
          <a:xfrm flipH="1">
            <a:off x="10348197" y="3438833"/>
            <a:ext cx="1346500" cy="510702"/>
          </a:xfrm>
          <a:prstGeom prst="bentConnector4">
            <a:avLst>
              <a:gd name="adj1" fmla="val -16977"/>
              <a:gd name="adj2" fmla="val 58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연결선: 꺾임 136">
            <a:extLst>
              <a:ext uri="{FF2B5EF4-FFF2-40B4-BE49-F238E27FC236}">
                <a16:creationId xmlns:a16="http://schemas.microsoft.com/office/drawing/2014/main" id="{56E9C5D8-BF20-4D1F-AB13-43EB58D6139C}"/>
              </a:ext>
            </a:extLst>
          </p:cNvPr>
          <p:cNvCxnSpPr>
            <a:stCxn id="73" idx="2"/>
            <a:endCxn id="55" idx="1"/>
          </p:cNvCxnSpPr>
          <p:nvPr/>
        </p:nvCxnSpPr>
        <p:spPr>
          <a:xfrm rot="16200000" flipH="1">
            <a:off x="10183020" y="4297065"/>
            <a:ext cx="333354" cy="30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49">
            <a:extLst>
              <a:ext uri="{FF2B5EF4-FFF2-40B4-BE49-F238E27FC236}">
                <a16:creationId xmlns:a16="http://schemas.microsoft.com/office/drawing/2014/main" id="{36B199DC-4DB5-43FF-B4EC-76BD09BBA555}"/>
              </a:ext>
            </a:extLst>
          </p:cNvPr>
          <p:cNvCxnSpPr>
            <a:stCxn id="63" idx="3"/>
            <a:endCxn id="62" idx="1"/>
          </p:cNvCxnSpPr>
          <p:nvPr/>
        </p:nvCxnSpPr>
        <p:spPr>
          <a:xfrm flipV="1">
            <a:off x="3942546" y="5492489"/>
            <a:ext cx="5115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087A082-9723-4E01-A5DA-3AC3FE014739}"/>
              </a:ext>
            </a:extLst>
          </p:cNvPr>
          <p:cNvSpPr/>
          <p:nvPr/>
        </p:nvSpPr>
        <p:spPr>
          <a:xfrm>
            <a:off x="340088" y="369920"/>
            <a:ext cx="3456173" cy="537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순서도: 대체 처리 134">
            <a:extLst>
              <a:ext uri="{FF2B5EF4-FFF2-40B4-BE49-F238E27FC236}">
                <a16:creationId xmlns:a16="http://schemas.microsoft.com/office/drawing/2014/main" id="{0A8D726E-089D-43C5-9737-C8DF3A878A51}"/>
              </a:ext>
            </a:extLst>
          </p:cNvPr>
          <p:cNvSpPr/>
          <p:nvPr/>
        </p:nvSpPr>
        <p:spPr>
          <a:xfrm>
            <a:off x="2670813" y="5725827"/>
            <a:ext cx="1042459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" name="순서도: 대체 처리 135">
            <a:extLst>
              <a:ext uri="{FF2B5EF4-FFF2-40B4-BE49-F238E27FC236}">
                <a16:creationId xmlns:a16="http://schemas.microsoft.com/office/drawing/2014/main" id="{45180701-5553-43CA-9F32-36C850A67081}"/>
              </a:ext>
            </a:extLst>
          </p:cNvPr>
          <p:cNvSpPr/>
          <p:nvPr/>
        </p:nvSpPr>
        <p:spPr>
          <a:xfrm>
            <a:off x="2685223" y="6036122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LectureVO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" name="순서도: 대체 처리 136">
            <a:extLst>
              <a:ext uri="{FF2B5EF4-FFF2-40B4-BE49-F238E27FC236}">
                <a16:creationId xmlns:a16="http://schemas.microsoft.com/office/drawing/2014/main" id="{B025C48B-CD84-44A0-BEC5-FAD7F2108CA8}"/>
              </a:ext>
            </a:extLst>
          </p:cNvPr>
          <p:cNvSpPr/>
          <p:nvPr/>
        </p:nvSpPr>
        <p:spPr>
          <a:xfrm>
            <a:off x="4227379" y="6069926"/>
            <a:ext cx="960456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LectureVO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순서도: 대체 처리 137">
            <a:extLst>
              <a:ext uri="{FF2B5EF4-FFF2-40B4-BE49-F238E27FC236}">
                <a16:creationId xmlns:a16="http://schemas.microsoft.com/office/drawing/2014/main" id="{0A8D726E-089D-43C5-9737-C8DF3A878A51}"/>
              </a:ext>
            </a:extLst>
          </p:cNvPr>
          <p:cNvSpPr/>
          <p:nvPr/>
        </p:nvSpPr>
        <p:spPr>
          <a:xfrm>
            <a:off x="5262092" y="6069925"/>
            <a:ext cx="1042459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순서도: 처리 138">
            <a:extLst>
              <a:ext uri="{FF2B5EF4-FFF2-40B4-BE49-F238E27FC236}">
                <a16:creationId xmlns:a16="http://schemas.microsoft.com/office/drawing/2014/main" id="{ACF5DFC5-B775-4549-9E29-84FCD558F5E8}"/>
              </a:ext>
            </a:extLst>
          </p:cNvPr>
          <p:cNvSpPr/>
          <p:nvPr/>
        </p:nvSpPr>
        <p:spPr>
          <a:xfrm>
            <a:off x="198609" y="4519300"/>
            <a:ext cx="2149510" cy="76572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LectureController</a:t>
            </a:r>
          </a:p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OfflineLectureController</a:t>
            </a:r>
          </a:p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RestRectureController</a:t>
            </a:r>
          </a:p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RestOfflineLectureController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0" name="순서도: 대체 처리 139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305615" y="5508741"/>
            <a:ext cx="930996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LectureVO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순서도: 대체 처리 140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342083" y="5841345"/>
            <a:ext cx="910505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ReviewVO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2" name="순서도: 대체 처리 141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1327425" y="5508741"/>
            <a:ext cx="96377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ChapterVO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순서도: 대체 처리 142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1326845" y="5855650"/>
            <a:ext cx="908544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QnAVO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" name="순서도: 대체 처리 143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633024" y="6188921"/>
            <a:ext cx="1234720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QnAUploadVO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5" name="꺾인 연결선 144"/>
          <p:cNvCxnSpPr>
            <a:stCxn id="65" idx="1"/>
            <a:endCxn id="139" idx="0"/>
          </p:cNvCxnSpPr>
          <p:nvPr/>
        </p:nvCxnSpPr>
        <p:spPr>
          <a:xfrm rot="10800000" flipV="1">
            <a:off x="1273365" y="4324890"/>
            <a:ext cx="255947" cy="194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순서도: 처리 145">
            <a:extLst>
              <a:ext uri="{FF2B5EF4-FFF2-40B4-BE49-F238E27FC236}">
                <a16:creationId xmlns:a16="http://schemas.microsoft.com/office/drawing/2014/main" id="{76966185-13CA-40D7-9797-4D6DA77242CB}"/>
              </a:ext>
            </a:extLst>
          </p:cNvPr>
          <p:cNvSpPr/>
          <p:nvPr/>
        </p:nvSpPr>
        <p:spPr>
          <a:xfrm>
            <a:off x="4376951" y="1337558"/>
            <a:ext cx="1755323" cy="77216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LectureSVC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OfflineLectureSVC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RestRectureSVC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RestOfflineLectureSVC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7" name="순서도: 처리 146">
            <a:extLst>
              <a:ext uri="{FF2B5EF4-FFF2-40B4-BE49-F238E27FC236}">
                <a16:creationId xmlns:a16="http://schemas.microsoft.com/office/drawing/2014/main" id="{4AE034EE-1571-4614-B282-0706AD0B5CCC}"/>
              </a:ext>
            </a:extLst>
          </p:cNvPr>
          <p:cNvSpPr/>
          <p:nvPr/>
        </p:nvSpPr>
        <p:spPr>
          <a:xfrm>
            <a:off x="4389491" y="2200895"/>
            <a:ext cx="2065926" cy="8651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LectureSVCImpl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OfflineLectureSVCImpl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RestRectureSVCImpl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RestOfflineLectureSVCImpl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순서도: 대체 처리 147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4392718" y="3155536"/>
            <a:ext cx="957982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LectureVO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9" name="순서도: 대체 처리 148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4392717" y="3454873"/>
            <a:ext cx="918428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ReviewVO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순서도: 대체 처리 149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5401198" y="3150442"/>
            <a:ext cx="98384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ChapterVO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1" name="순서도: 대체 처리 150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5370266" y="3462465"/>
            <a:ext cx="908544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QnAVO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2" name="순서도: 대체 처리 151">
            <a:extLst>
              <a:ext uri="{FF2B5EF4-FFF2-40B4-BE49-F238E27FC236}">
                <a16:creationId xmlns:a16="http://schemas.microsoft.com/office/drawing/2014/main" id="{F520CABB-E885-4D23-B1FA-7D95BF6F574B}"/>
              </a:ext>
            </a:extLst>
          </p:cNvPr>
          <p:cNvSpPr/>
          <p:nvPr/>
        </p:nvSpPr>
        <p:spPr>
          <a:xfrm>
            <a:off x="4389491" y="3755891"/>
            <a:ext cx="1237669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QnAUploadVO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3" name="꺾인 연결선 152"/>
          <p:cNvCxnSpPr>
            <a:stCxn id="139" idx="3"/>
            <a:endCxn id="146" idx="1"/>
          </p:cNvCxnSpPr>
          <p:nvPr/>
        </p:nvCxnSpPr>
        <p:spPr>
          <a:xfrm flipV="1">
            <a:off x="2348119" y="1723639"/>
            <a:ext cx="2028832" cy="3178523"/>
          </a:xfrm>
          <a:prstGeom prst="bentConnector3">
            <a:avLst>
              <a:gd name="adj1" fmla="val 81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순서도: 처리 153">
            <a:extLst>
              <a:ext uri="{FF2B5EF4-FFF2-40B4-BE49-F238E27FC236}">
                <a16:creationId xmlns:a16="http://schemas.microsoft.com/office/drawing/2014/main" id="{E2E415B0-1FC2-4A81-A2AD-709121E7F651}"/>
              </a:ext>
            </a:extLst>
          </p:cNvPr>
          <p:cNvSpPr/>
          <p:nvPr/>
        </p:nvSpPr>
        <p:spPr>
          <a:xfrm>
            <a:off x="8080052" y="884797"/>
            <a:ext cx="1797988" cy="8388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LectureDAO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OfflineLectureDAO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RestRectureDAO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RestOfflineLectureDAO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5" name="순서도: 처리 154">
            <a:extLst>
              <a:ext uri="{FF2B5EF4-FFF2-40B4-BE49-F238E27FC236}">
                <a16:creationId xmlns:a16="http://schemas.microsoft.com/office/drawing/2014/main" id="{7A4ADB49-A735-407C-A62B-68F18F11D86B}"/>
              </a:ext>
            </a:extLst>
          </p:cNvPr>
          <p:cNvSpPr/>
          <p:nvPr/>
        </p:nvSpPr>
        <p:spPr>
          <a:xfrm>
            <a:off x="8078259" y="1806928"/>
            <a:ext cx="2089112" cy="938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LectureDAOImpl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OfflineLectureDAOImpl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RestRectureDAOImpl</a:t>
            </a: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RestOfflineLectureDAOImpl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6" name="꺾인 연결선 155"/>
          <p:cNvCxnSpPr>
            <a:stCxn id="147" idx="3"/>
            <a:endCxn id="154" idx="1"/>
          </p:cNvCxnSpPr>
          <p:nvPr/>
        </p:nvCxnSpPr>
        <p:spPr>
          <a:xfrm flipV="1">
            <a:off x="6455417" y="1304218"/>
            <a:ext cx="1624635" cy="13292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5" idx="3"/>
            <a:endCxn id="74" idx="3"/>
          </p:cNvCxnSpPr>
          <p:nvPr/>
        </p:nvCxnSpPr>
        <p:spPr>
          <a:xfrm>
            <a:off x="10167371" y="2276353"/>
            <a:ext cx="1527326" cy="1162480"/>
          </a:xfrm>
          <a:prstGeom prst="bentConnector3">
            <a:avLst>
              <a:gd name="adj1" fmla="val 1149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7D7C433-0198-4D3F-ADA9-480D8F08C01B}"/>
              </a:ext>
            </a:extLst>
          </p:cNvPr>
          <p:cNvSpPr/>
          <p:nvPr/>
        </p:nvSpPr>
        <p:spPr>
          <a:xfrm>
            <a:off x="8928111" y="479727"/>
            <a:ext cx="2347675" cy="290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0A0CB8D-601C-45F3-B799-8EF473198C3C}"/>
              </a:ext>
            </a:extLst>
          </p:cNvPr>
          <p:cNvSpPr/>
          <p:nvPr/>
        </p:nvSpPr>
        <p:spPr>
          <a:xfrm>
            <a:off x="5154780" y="377185"/>
            <a:ext cx="1659445" cy="537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8E36004-2828-4D7B-B5C0-4041A2D8350D}"/>
              </a:ext>
            </a:extLst>
          </p:cNvPr>
          <p:cNvCxnSpPr/>
          <p:nvPr/>
        </p:nvCxnSpPr>
        <p:spPr>
          <a:xfrm>
            <a:off x="4147598" y="291607"/>
            <a:ext cx="0" cy="62593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연결선: 꺾임 111">
            <a:extLst>
              <a:ext uri="{FF2B5EF4-FFF2-40B4-BE49-F238E27FC236}">
                <a16:creationId xmlns:a16="http://schemas.microsoft.com/office/drawing/2014/main" id="{780EFE13-B3D0-4E48-97C1-A634185D2C8F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 flipV="1">
            <a:off x="7948501" y="1560816"/>
            <a:ext cx="1102696" cy="2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CFC47D87-E816-46BE-802B-7EBFF4D0421E}"/>
              </a:ext>
            </a:extLst>
          </p:cNvPr>
          <p:cNvSpPr/>
          <p:nvPr/>
        </p:nvSpPr>
        <p:spPr>
          <a:xfrm>
            <a:off x="8612820" y="4548806"/>
            <a:ext cx="3419606" cy="189769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E2E415B0-1FC2-4A81-A2AD-709121E7F651}"/>
              </a:ext>
            </a:extLst>
          </p:cNvPr>
          <p:cNvSpPr/>
          <p:nvPr/>
        </p:nvSpPr>
        <p:spPr>
          <a:xfrm>
            <a:off x="9146808" y="3078968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TeacherDAO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830D9D01-398A-435C-A36A-C1FDA2EC7BE7}"/>
              </a:ext>
            </a:extLst>
          </p:cNvPr>
          <p:cNvSpPr/>
          <p:nvPr/>
        </p:nvSpPr>
        <p:spPr>
          <a:xfrm>
            <a:off x="10897255" y="5296268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wishlist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70E477B1-9541-4A11-9104-E36771C4E751}"/>
              </a:ext>
            </a:extLst>
          </p:cNvPr>
          <p:cNvSpPr/>
          <p:nvPr/>
        </p:nvSpPr>
        <p:spPr>
          <a:xfrm>
            <a:off x="10897255" y="5613881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QnA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CD03AE6A-B2C8-4E74-9716-B35429D86417}"/>
              </a:ext>
            </a:extLst>
          </p:cNvPr>
          <p:cNvSpPr/>
          <p:nvPr/>
        </p:nvSpPr>
        <p:spPr>
          <a:xfrm>
            <a:off x="10897255" y="5933820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23952713-E54A-4D64-9BDC-B216AC67B691}"/>
              </a:ext>
            </a:extLst>
          </p:cNvPr>
          <p:cNvSpPr/>
          <p:nvPr/>
        </p:nvSpPr>
        <p:spPr>
          <a:xfrm>
            <a:off x="10897255" y="4976329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lecture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62033E9-A27F-4DF3-972D-1ADB5AC96756}"/>
              </a:ext>
            </a:extLst>
          </p:cNvPr>
          <p:cNvSpPr/>
          <p:nvPr/>
        </p:nvSpPr>
        <p:spPr>
          <a:xfrm>
            <a:off x="9900390" y="5933820"/>
            <a:ext cx="852294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reserve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207B7F25-ADF1-44B6-8C42-BD4BEF016B26}"/>
              </a:ext>
            </a:extLst>
          </p:cNvPr>
          <p:cNvSpPr/>
          <p:nvPr/>
        </p:nvSpPr>
        <p:spPr>
          <a:xfrm>
            <a:off x="9900390" y="5613881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orders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BE7BDFCD-2514-49E8-A286-D38569F1737A}"/>
              </a:ext>
            </a:extLst>
          </p:cNvPr>
          <p:cNvSpPr/>
          <p:nvPr/>
        </p:nvSpPr>
        <p:spPr>
          <a:xfrm>
            <a:off x="9900390" y="5293959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teacher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2A980023-2BE9-4E72-92CF-2EBD7995406E}"/>
              </a:ext>
            </a:extLst>
          </p:cNvPr>
          <p:cNvSpPr/>
          <p:nvPr/>
        </p:nvSpPr>
        <p:spPr>
          <a:xfrm>
            <a:off x="8903525" y="5933820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BABB1551-15EF-44D1-A825-A503C0367184}"/>
              </a:ext>
            </a:extLst>
          </p:cNvPr>
          <p:cNvSpPr/>
          <p:nvPr/>
        </p:nvSpPr>
        <p:spPr>
          <a:xfrm>
            <a:off x="8903525" y="5613882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Basket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B14FFB47-CFC5-4AAB-BF3A-3712BF8DCDB4}"/>
              </a:ext>
            </a:extLst>
          </p:cNvPr>
          <p:cNvSpPr/>
          <p:nvPr/>
        </p:nvSpPr>
        <p:spPr>
          <a:xfrm>
            <a:off x="8903525" y="5293944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review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2A16F49A-500D-460B-A896-4B1595E68309}"/>
              </a:ext>
            </a:extLst>
          </p:cNvPr>
          <p:cNvSpPr/>
          <p:nvPr/>
        </p:nvSpPr>
        <p:spPr>
          <a:xfrm>
            <a:off x="6664138" y="3273184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WishlistVO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41840D0B-705E-498B-AE45-B74BC5E0BA85}"/>
              </a:ext>
            </a:extLst>
          </p:cNvPr>
          <p:cNvSpPr/>
          <p:nvPr/>
        </p:nvSpPr>
        <p:spPr>
          <a:xfrm>
            <a:off x="5538386" y="2643972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QnAVO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EF479DDB-F970-4709-84CE-6BDFAC4933F8}"/>
              </a:ext>
            </a:extLst>
          </p:cNvPr>
          <p:cNvSpPr/>
          <p:nvPr/>
        </p:nvSpPr>
        <p:spPr>
          <a:xfrm>
            <a:off x="5533554" y="3289623"/>
            <a:ext cx="1052124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ReserveVO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E5DBC5B1-97C7-4AA2-BBB3-254FB1FDA813}"/>
              </a:ext>
            </a:extLst>
          </p:cNvPr>
          <p:cNvSpPr/>
          <p:nvPr/>
        </p:nvSpPr>
        <p:spPr>
          <a:xfrm>
            <a:off x="6672645" y="2946905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OrdersVO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8103536E-6E70-4FAF-97D3-6D38EB454063}"/>
              </a:ext>
            </a:extLst>
          </p:cNvPr>
          <p:cNvSpPr/>
          <p:nvPr/>
        </p:nvSpPr>
        <p:spPr>
          <a:xfrm>
            <a:off x="3635912" y="4310813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4149EA84-4ACB-4058-9BD7-560A7D2464CA}"/>
              </a:ext>
            </a:extLst>
          </p:cNvPr>
          <p:cNvSpPr/>
          <p:nvPr/>
        </p:nvSpPr>
        <p:spPr>
          <a:xfrm>
            <a:off x="3593453" y="2633876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B025C48B-CD84-44A0-BEC5-FAD7F2108CA8}"/>
              </a:ext>
            </a:extLst>
          </p:cNvPr>
          <p:cNvSpPr/>
          <p:nvPr/>
        </p:nvSpPr>
        <p:spPr>
          <a:xfrm>
            <a:off x="5528011" y="2962757"/>
            <a:ext cx="106993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reviewVO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F511B9E-8D37-4D34-9FED-C1FB87B5B9F3}"/>
              </a:ext>
            </a:extLst>
          </p:cNvPr>
          <p:cNvSpPr/>
          <p:nvPr/>
        </p:nvSpPr>
        <p:spPr>
          <a:xfrm>
            <a:off x="5413453" y="2224058"/>
            <a:ext cx="1069931" cy="321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StudentSVC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A4902BB2-B48A-41C4-9725-052F741148B3}"/>
              </a:ext>
            </a:extLst>
          </p:cNvPr>
          <p:cNvSpPr/>
          <p:nvPr/>
        </p:nvSpPr>
        <p:spPr>
          <a:xfrm>
            <a:off x="3489502" y="2268797"/>
            <a:ext cx="1480087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StudentController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61E002CE-FF24-4B0C-8513-544F241162FC}"/>
              </a:ext>
            </a:extLst>
          </p:cNvPr>
          <p:cNvSpPr/>
          <p:nvPr/>
        </p:nvSpPr>
        <p:spPr>
          <a:xfrm>
            <a:off x="3497916" y="3976716"/>
            <a:ext cx="1480087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TeacherController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39BB24-4894-4D27-A04F-5AA8DCC29F9A}"/>
              </a:ext>
            </a:extLst>
          </p:cNvPr>
          <p:cNvSpPr/>
          <p:nvPr/>
        </p:nvSpPr>
        <p:spPr>
          <a:xfrm>
            <a:off x="118315" y="1166178"/>
            <a:ext cx="2879794" cy="2128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joinForm.jsp(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-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joinForm.jsp(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수강생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myPage.jsp -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마이페이지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myBasket.jsp -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장바구니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myOrders.jsp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구매한 강의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myWish.jsp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찜한 강의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myReserve.jsp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강의 예약 관리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Studio.jsp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온라인 강의 관리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Manage_vid-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온라인 강의 영상 관리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Manage_chap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온라인 강의 챕터 관리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17464A4D-2F2F-4CFB-AEFC-9BDA7520155C}"/>
              </a:ext>
            </a:extLst>
          </p:cNvPr>
          <p:cNvSpPr/>
          <p:nvPr/>
        </p:nvSpPr>
        <p:spPr>
          <a:xfrm>
            <a:off x="3413667" y="1435487"/>
            <a:ext cx="1480087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LoginController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10F961A7-8FDA-4773-A3F0-8C347B419FE9}"/>
              </a:ext>
            </a:extLst>
          </p:cNvPr>
          <p:cNvSpPr/>
          <p:nvPr/>
        </p:nvSpPr>
        <p:spPr>
          <a:xfrm>
            <a:off x="911028" y="3837625"/>
            <a:ext cx="1296443" cy="41393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Dispatcher Servlet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7A6EA3A4-7613-47C2-9ED0-82EB719F3D7C}"/>
              </a:ext>
            </a:extLst>
          </p:cNvPr>
          <p:cNvSpPr/>
          <p:nvPr/>
        </p:nvSpPr>
        <p:spPr>
          <a:xfrm>
            <a:off x="1065780" y="5103517"/>
            <a:ext cx="984863" cy="30942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Interceptor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2EFE4D2-8CCD-4848-9315-FF50ED795D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1558212" y="4251556"/>
            <a:ext cx="1038" cy="85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7D9A7FC-320D-492A-B5AE-5D54710B22C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1558212" y="3294288"/>
            <a:ext cx="1038" cy="54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64">
            <a:extLst>
              <a:ext uri="{FF2B5EF4-FFF2-40B4-BE49-F238E27FC236}">
                <a16:creationId xmlns:a16="http://schemas.microsoft.com/office/drawing/2014/main" id="{11AD246F-B4BE-4894-80DE-500EEBDD3B59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 flipV="1">
            <a:off x="2050643" y="1554484"/>
            <a:ext cx="1363024" cy="3703745"/>
          </a:xfrm>
          <a:prstGeom prst="bentConnector3">
            <a:avLst>
              <a:gd name="adj1" fmla="val 800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66">
            <a:extLst>
              <a:ext uri="{FF2B5EF4-FFF2-40B4-BE49-F238E27FC236}">
                <a16:creationId xmlns:a16="http://schemas.microsoft.com/office/drawing/2014/main" id="{25F564C8-595E-4FBB-830D-446073708FBE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 flipV="1">
            <a:off x="2050643" y="2387794"/>
            <a:ext cx="1438859" cy="2870435"/>
          </a:xfrm>
          <a:prstGeom prst="bentConnector3">
            <a:avLst>
              <a:gd name="adj1" fmla="val 761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68">
            <a:extLst>
              <a:ext uri="{FF2B5EF4-FFF2-40B4-BE49-F238E27FC236}">
                <a16:creationId xmlns:a16="http://schemas.microsoft.com/office/drawing/2014/main" id="{FB742481-3BCC-4D35-A542-02BB5CDFA792}"/>
              </a:ext>
            </a:extLst>
          </p:cNvPr>
          <p:cNvCxnSpPr>
            <a:stCxn id="38" idx="3"/>
            <a:endCxn id="34" idx="1"/>
          </p:cNvCxnSpPr>
          <p:nvPr/>
        </p:nvCxnSpPr>
        <p:spPr>
          <a:xfrm flipV="1">
            <a:off x="2050643" y="4095713"/>
            <a:ext cx="1447273" cy="1162516"/>
          </a:xfrm>
          <a:prstGeom prst="bentConnector3">
            <a:avLst>
              <a:gd name="adj1" fmla="val 758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C04E5294-87E6-4137-B129-6F74F75EAA83}"/>
              </a:ext>
            </a:extLst>
          </p:cNvPr>
          <p:cNvSpPr/>
          <p:nvPr/>
        </p:nvSpPr>
        <p:spPr>
          <a:xfrm>
            <a:off x="3590330" y="1791722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9FFDF44-0C36-448E-9B93-7FBDFFAE14A5}"/>
              </a:ext>
            </a:extLst>
          </p:cNvPr>
          <p:cNvSpPr/>
          <p:nvPr/>
        </p:nvSpPr>
        <p:spPr>
          <a:xfrm>
            <a:off x="5447811" y="1433168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LoginSVC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E9E070A6-7EF4-4853-B8E7-0E3FECE95C7B}"/>
              </a:ext>
            </a:extLst>
          </p:cNvPr>
          <p:cNvSpPr/>
          <p:nvPr/>
        </p:nvSpPr>
        <p:spPr>
          <a:xfrm>
            <a:off x="6713649" y="1433168"/>
            <a:ext cx="1234852" cy="2597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LoginSVCImpl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D0D4FC3A-9BF3-4D30-8E36-552E9C434D79}"/>
              </a:ext>
            </a:extLst>
          </p:cNvPr>
          <p:cNvSpPr/>
          <p:nvPr/>
        </p:nvSpPr>
        <p:spPr>
          <a:xfrm>
            <a:off x="9051197" y="1441819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LoginDAO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3ADB9E06-0230-4872-B869-BC8272E65D2D}"/>
              </a:ext>
            </a:extLst>
          </p:cNvPr>
          <p:cNvSpPr/>
          <p:nvPr/>
        </p:nvSpPr>
        <p:spPr>
          <a:xfrm>
            <a:off x="8971629" y="1779985"/>
            <a:ext cx="1267217" cy="2604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LoginDAOImpl</a:t>
            </a: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D9F8757F-8337-4E27-9219-B303CD764D3C}"/>
              </a:ext>
            </a:extLst>
          </p:cNvPr>
          <p:cNvSpPr/>
          <p:nvPr/>
        </p:nvSpPr>
        <p:spPr>
          <a:xfrm>
            <a:off x="9076738" y="2268797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StudentDAO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2931245D-0083-4371-AF17-C86E55CFD3E7}"/>
              </a:ext>
            </a:extLst>
          </p:cNvPr>
          <p:cNvSpPr/>
          <p:nvPr/>
        </p:nvSpPr>
        <p:spPr>
          <a:xfrm>
            <a:off x="8930112" y="2603977"/>
            <a:ext cx="1350253" cy="2572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StudentDAOImpl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F737D3A7-F0DE-4600-881E-77724B4A728A}"/>
              </a:ext>
            </a:extLst>
          </p:cNvPr>
          <p:cNvSpPr/>
          <p:nvPr/>
        </p:nvSpPr>
        <p:spPr>
          <a:xfrm>
            <a:off x="9033302" y="3437278"/>
            <a:ext cx="1358709" cy="2931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TeacherDAOImpl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51CF6A3F-9D25-4B05-8D7B-BECBB5B52393}"/>
              </a:ext>
            </a:extLst>
          </p:cNvPr>
          <p:cNvSpPr/>
          <p:nvPr/>
        </p:nvSpPr>
        <p:spPr>
          <a:xfrm>
            <a:off x="6593248" y="2224058"/>
            <a:ext cx="1350139" cy="321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StudentSVCImpl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561E1F6C-8D6C-4323-9A33-7AC473D3939B}"/>
              </a:ext>
            </a:extLst>
          </p:cNvPr>
          <p:cNvSpPr/>
          <p:nvPr/>
        </p:nvSpPr>
        <p:spPr>
          <a:xfrm>
            <a:off x="6078143" y="1810296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4" name="연결선: 꺾임 107">
            <a:extLst>
              <a:ext uri="{FF2B5EF4-FFF2-40B4-BE49-F238E27FC236}">
                <a16:creationId xmlns:a16="http://schemas.microsoft.com/office/drawing/2014/main" id="{2AE47BC9-9EA1-49E6-8791-4696B515BACC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 flipV="1">
            <a:off x="4893754" y="1552165"/>
            <a:ext cx="554057" cy="2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113">
            <a:extLst>
              <a:ext uri="{FF2B5EF4-FFF2-40B4-BE49-F238E27FC236}">
                <a16:creationId xmlns:a16="http://schemas.microsoft.com/office/drawing/2014/main" id="{418073FA-AFC5-4D4B-BCDA-7D20A2A701F8}"/>
              </a:ext>
            </a:extLst>
          </p:cNvPr>
          <p:cNvCxnSpPr>
            <a:stCxn id="33" idx="3"/>
            <a:endCxn id="32" idx="1"/>
          </p:cNvCxnSpPr>
          <p:nvPr/>
        </p:nvCxnSpPr>
        <p:spPr>
          <a:xfrm flipV="1">
            <a:off x="4969589" y="2384681"/>
            <a:ext cx="443864" cy="3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53C5B18F-1041-4E42-96C6-DD337FD23E84}"/>
              </a:ext>
            </a:extLst>
          </p:cNvPr>
          <p:cNvSpPr/>
          <p:nvPr/>
        </p:nvSpPr>
        <p:spPr>
          <a:xfrm>
            <a:off x="6655062" y="2633876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StudentVO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7" name="연결선: 꺾임 118">
            <a:extLst>
              <a:ext uri="{FF2B5EF4-FFF2-40B4-BE49-F238E27FC236}">
                <a16:creationId xmlns:a16="http://schemas.microsoft.com/office/drawing/2014/main" id="{0EA77CE1-B5A0-4D6F-9899-5DF2586B1F23}"/>
              </a:ext>
            </a:extLst>
          </p:cNvPr>
          <p:cNvCxnSpPr>
            <a:stCxn id="52" idx="3"/>
            <a:endCxn id="49" idx="1"/>
          </p:cNvCxnSpPr>
          <p:nvPr/>
        </p:nvCxnSpPr>
        <p:spPr>
          <a:xfrm>
            <a:off x="7943387" y="2384681"/>
            <a:ext cx="1133351" cy="3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BB694EA-6DB9-4664-9530-313CEDDAF968}"/>
              </a:ext>
            </a:extLst>
          </p:cNvPr>
          <p:cNvSpPr/>
          <p:nvPr/>
        </p:nvSpPr>
        <p:spPr>
          <a:xfrm>
            <a:off x="5398152" y="3973123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TeacherSVC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F4A9415B-922A-4C3B-93FF-97288DDB17B9}"/>
              </a:ext>
            </a:extLst>
          </p:cNvPr>
          <p:cNvSpPr/>
          <p:nvPr/>
        </p:nvSpPr>
        <p:spPr>
          <a:xfrm>
            <a:off x="6643549" y="3971912"/>
            <a:ext cx="1281702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TeacherSVCImpl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연결선: 꺾임 126">
            <a:extLst>
              <a:ext uri="{FF2B5EF4-FFF2-40B4-BE49-F238E27FC236}">
                <a16:creationId xmlns:a16="http://schemas.microsoft.com/office/drawing/2014/main" id="{08C949A6-BDAC-4E59-8A70-9090D743F62A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4978003" y="4092120"/>
            <a:ext cx="420149" cy="3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134">
            <a:extLst>
              <a:ext uri="{FF2B5EF4-FFF2-40B4-BE49-F238E27FC236}">
                <a16:creationId xmlns:a16="http://schemas.microsoft.com/office/drawing/2014/main" id="{AC6D9447-3F81-485D-A4A3-BEB61C5F1709}"/>
              </a:ext>
            </a:extLst>
          </p:cNvPr>
          <p:cNvCxnSpPr>
            <a:stCxn id="59" idx="3"/>
            <a:endCxn id="13" idx="1"/>
          </p:cNvCxnSpPr>
          <p:nvPr/>
        </p:nvCxnSpPr>
        <p:spPr>
          <a:xfrm flipV="1">
            <a:off x="7925251" y="3197965"/>
            <a:ext cx="1221557" cy="892944"/>
          </a:xfrm>
          <a:prstGeom prst="bentConnector3">
            <a:avLst>
              <a:gd name="adj1" fmla="val 219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C3F555B7-6807-4A69-89FB-BAFF255BF861}"/>
              </a:ext>
            </a:extLst>
          </p:cNvPr>
          <p:cNvSpPr/>
          <p:nvPr/>
        </p:nvSpPr>
        <p:spPr>
          <a:xfrm>
            <a:off x="6078143" y="4352749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TeacherVO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48276842-C82E-427D-98CB-75E8B77AF1B9}"/>
              </a:ext>
            </a:extLst>
          </p:cNvPr>
          <p:cNvSpPr/>
          <p:nvPr/>
        </p:nvSpPr>
        <p:spPr>
          <a:xfrm>
            <a:off x="9835853" y="4027900"/>
            <a:ext cx="986030" cy="2839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DataSource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1E185A94-0D60-4021-AFC8-C7B529DACE52}"/>
              </a:ext>
            </a:extLst>
          </p:cNvPr>
          <p:cNvSpPr/>
          <p:nvPr/>
        </p:nvSpPr>
        <p:spPr>
          <a:xfrm>
            <a:off x="11040988" y="2537771"/>
            <a:ext cx="952224" cy="387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JDBC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Template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5" name="연결선: 꺾임 166">
            <a:extLst>
              <a:ext uri="{FF2B5EF4-FFF2-40B4-BE49-F238E27FC236}">
                <a16:creationId xmlns:a16="http://schemas.microsoft.com/office/drawing/2014/main" id="{3B68002B-38E0-4079-9354-EC34F40B77A4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 rot="5400000">
            <a:off x="10371753" y="2882552"/>
            <a:ext cx="1102463" cy="1188232"/>
          </a:xfrm>
          <a:prstGeom prst="bentConnector3">
            <a:avLst>
              <a:gd name="adj1" fmla="val 855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170">
            <a:extLst>
              <a:ext uri="{FF2B5EF4-FFF2-40B4-BE49-F238E27FC236}">
                <a16:creationId xmlns:a16="http://schemas.microsoft.com/office/drawing/2014/main" id="{56037F32-4B41-4850-92DA-08A202097AF6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0238846" y="1910200"/>
            <a:ext cx="802142" cy="821404"/>
          </a:xfrm>
          <a:prstGeom prst="bentConnector3">
            <a:avLst>
              <a:gd name="adj1" fmla="val 60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172">
            <a:extLst>
              <a:ext uri="{FF2B5EF4-FFF2-40B4-BE49-F238E27FC236}">
                <a16:creationId xmlns:a16="http://schemas.microsoft.com/office/drawing/2014/main" id="{E0E866E4-DFA9-4367-8AC0-076E056B402B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>
          <a:xfrm flipV="1">
            <a:off x="10280365" y="2731604"/>
            <a:ext cx="760623" cy="997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174">
            <a:extLst>
              <a:ext uri="{FF2B5EF4-FFF2-40B4-BE49-F238E27FC236}">
                <a16:creationId xmlns:a16="http://schemas.microsoft.com/office/drawing/2014/main" id="{E6D022FF-03CB-46FD-83B1-1A82954EAD60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 flipV="1">
            <a:off x="10392011" y="2731604"/>
            <a:ext cx="648977" cy="852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126">
            <a:extLst>
              <a:ext uri="{FF2B5EF4-FFF2-40B4-BE49-F238E27FC236}">
                <a16:creationId xmlns:a16="http://schemas.microsoft.com/office/drawing/2014/main" id="{08C949A6-BDAC-4E59-8A70-9090D743F62A}"/>
              </a:ext>
            </a:extLst>
          </p:cNvPr>
          <p:cNvCxnSpPr>
            <a:stCxn id="63" idx="2"/>
            <a:endCxn id="12" idx="1"/>
          </p:cNvCxnSpPr>
          <p:nvPr/>
        </p:nvCxnSpPr>
        <p:spPr>
          <a:xfrm rot="5400000">
            <a:off x="10207265" y="4427202"/>
            <a:ext cx="236963" cy="6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087A082-9723-4E01-A5DA-3AC3FE014739}"/>
              </a:ext>
            </a:extLst>
          </p:cNvPr>
          <p:cNvSpPr/>
          <p:nvPr/>
        </p:nvSpPr>
        <p:spPr>
          <a:xfrm>
            <a:off x="340088" y="369920"/>
            <a:ext cx="3456173" cy="537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0A0CB8D-601C-45F3-B799-8EF473198C3C}"/>
              </a:ext>
            </a:extLst>
          </p:cNvPr>
          <p:cNvSpPr/>
          <p:nvPr/>
        </p:nvSpPr>
        <p:spPr>
          <a:xfrm>
            <a:off x="6021626" y="377185"/>
            <a:ext cx="1659445" cy="537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D7C433-0198-4D3F-ADA9-480D8F08C01B}"/>
              </a:ext>
            </a:extLst>
          </p:cNvPr>
          <p:cNvSpPr/>
          <p:nvPr/>
        </p:nvSpPr>
        <p:spPr>
          <a:xfrm>
            <a:off x="9318415" y="500019"/>
            <a:ext cx="2347675" cy="290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264788-38D0-4096-A003-C65B36CCA1B2}"/>
              </a:ext>
            </a:extLst>
          </p:cNvPr>
          <p:cNvCxnSpPr/>
          <p:nvPr/>
        </p:nvCxnSpPr>
        <p:spPr>
          <a:xfrm>
            <a:off x="8424542" y="237419"/>
            <a:ext cx="0" cy="62593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8E36004-2828-4D7B-B5C0-4041A2D8350D}"/>
              </a:ext>
            </a:extLst>
          </p:cNvPr>
          <p:cNvCxnSpPr/>
          <p:nvPr/>
        </p:nvCxnSpPr>
        <p:spPr>
          <a:xfrm>
            <a:off x="5138198" y="291607"/>
            <a:ext cx="0" cy="62593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264788-38D0-4096-A003-C65B36CCA1B2}"/>
              </a:ext>
            </a:extLst>
          </p:cNvPr>
          <p:cNvCxnSpPr/>
          <p:nvPr/>
        </p:nvCxnSpPr>
        <p:spPr>
          <a:xfrm>
            <a:off x="8424542" y="237419"/>
            <a:ext cx="0" cy="62593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77">
            <a:extLst>
              <a:ext uri="{FF2B5EF4-FFF2-40B4-BE49-F238E27FC236}">
                <a16:creationId xmlns:a16="http://schemas.microsoft.com/office/drawing/2014/main" id="{C0063704-D6F5-45BD-9E33-9BB9F68388C8}"/>
              </a:ext>
            </a:extLst>
          </p:cNvPr>
          <p:cNvCxnSpPr>
            <a:stCxn id="32" idx="2"/>
            <a:endCxn id="41" idx="0"/>
          </p:cNvCxnSpPr>
          <p:nvPr/>
        </p:nvCxnSpPr>
        <p:spPr>
          <a:xfrm rot="16200000" flipH="1">
            <a:off x="10051388" y="2769325"/>
            <a:ext cx="649980" cy="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52">
            <a:extLst>
              <a:ext uri="{FF2B5EF4-FFF2-40B4-BE49-F238E27FC236}">
                <a16:creationId xmlns:a16="http://schemas.microsoft.com/office/drawing/2014/main" id="{00072290-2CAE-44BC-AEAC-3FE5F639CD2F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rot="5400000">
            <a:off x="10177487" y="3649108"/>
            <a:ext cx="397784" cy="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CFC47D87-E816-46BE-802B-7EBFF4D0421E}"/>
              </a:ext>
            </a:extLst>
          </p:cNvPr>
          <p:cNvSpPr/>
          <p:nvPr/>
        </p:nvSpPr>
        <p:spPr>
          <a:xfrm>
            <a:off x="8669703" y="4475839"/>
            <a:ext cx="3419606" cy="189769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9F037C4D-BBD7-4D14-902E-D67A2E804B29}"/>
              </a:ext>
            </a:extLst>
          </p:cNvPr>
          <p:cNvSpPr/>
          <p:nvPr/>
        </p:nvSpPr>
        <p:spPr>
          <a:xfrm>
            <a:off x="8994547" y="5436447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23952713-E54A-4D64-9BDC-B216AC67B691}"/>
              </a:ext>
            </a:extLst>
          </p:cNvPr>
          <p:cNvSpPr/>
          <p:nvPr/>
        </p:nvSpPr>
        <p:spPr>
          <a:xfrm>
            <a:off x="10974183" y="5445332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lecture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F62033E9-A27F-4DF3-972D-1ADB5AC96756}"/>
              </a:ext>
            </a:extLst>
          </p:cNvPr>
          <p:cNvSpPr/>
          <p:nvPr/>
        </p:nvSpPr>
        <p:spPr>
          <a:xfrm>
            <a:off x="9984365" y="5765271"/>
            <a:ext cx="852294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myBasket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207B7F25-ADF1-44B6-8C42-BD4BEF016B26}"/>
              </a:ext>
            </a:extLst>
          </p:cNvPr>
          <p:cNvSpPr/>
          <p:nvPr/>
        </p:nvSpPr>
        <p:spPr>
          <a:xfrm>
            <a:off x="9984365" y="5445332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orders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2A980023-2BE9-4E72-92CF-2EBD7995406E}"/>
              </a:ext>
            </a:extLst>
          </p:cNvPr>
          <p:cNvSpPr/>
          <p:nvPr/>
        </p:nvSpPr>
        <p:spPr>
          <a:xfrm>
            <a:off x="8987500" y="5765271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EF479DDB-F970-4709-84CE-6BDFAC4933F8}"/>
              </a:ext>
            </a:extLst>
          </p:cNvPr>
          <p:cNvSpPr/>
          <p:nvPr/>
        </p:nvSpPr>
        <p:spPr>
          <a:xfrm>
            <a:off x="3322085" y="2504867"/>
            <a:ext cx="1052124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BoardVO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E5DBC5B1-97C7-4AA2-BBB3-254FB1FDA813}"/>
              </a:ext>
            </a:extLst>
          </p:cNvPr>
          <p:cNvSpPr/>
          <p:nvPr/>
        </p:nvSpPr>
        <p:spPr>
          <a:xfrm>
            <a:off x="3326917" y="1615287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OrdersVO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4902BB2-B48A-41C4-9725-052F741148B3}"/>
              </a:ext>
            </a:extLst>
          </p:cNvPr>
          <p:cNvSpPr/>
          <p:nvPr/>
        </p:nvSpPr>
        <p:spPr>
          <a:xfrm>
            <a:off x="3131989" y="2199454"/>
            <a:ext cx="1480087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BoardController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17464A4D-2F2F-4CFB-AEFC-9BDA7520155C}"/>
              </a:ext>
            </a:extLst>
          </p:cNvPr>
          <p:cNvSpPr/>
          <p:nvPr/>
        </p:nvSpPr>
        <p:spPr>
          <a:xfrm>
            <a:off x="3134451" y="1294635"/>
            <a:ext cx="1480087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OrderController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7C863502-CB0A-4980-9248-9F7A7E090449}"/>
              </a:ext>
            </a:extLst>
          </p:cNvPr>
          <p:cNvSpPr/>
          <p:nvPr/>
        </p:nvSpPr>
        <p:spPr>
          <a:xfrm>
            <a:off x="9332373" y="1294634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altLang="ko-KR" sz="1200" dirty="0">
                <a:solidFill>
                  <a:schemeClr val="tx1"/>
                </a:solidFill>
              </a:rPr>
              <a:t>DAO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B50EBBD8-FA1B-470C-A39D-CCE74183AE21}"/>
              </a:ext>
            </a:extLst>
          </p:cNvPr>
          <p:cNvSpPr/>
          <p:nvPr/>
        </p:nvSpPr>
        <p:spPr>
          <a:xfrm>
            <a:off x="10529896" y="1294633"/>
            <a:ext cx="1333390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altLang="ko-KR" sz="1200" dirty="0">
                <a:solidFill>
                  <a:schemeClr val="tx1"/>
                </a:solidFill>
              </a:rPr>
              <a:t>DAOImpl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0FA0799B-3618-4EED-BA98-ABF9221B0CE9}"/>
              </a:ext>
            </a:extLst>
          </p:cNvPr>
          <p:cNvSpPr/>
          <p:nvPr/>
        </p:nvSpPr>
        <p:spPr>
          <a:xfrm>
            <a:off x="5538806" y="2198876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Board</a:t>
            </a:r>
            <a:r>
              <a:rPr lang="en-US" altLang="ko-KR" sz="1200" dirty="0">
                <a:solidFill>
                  <a:schemeClr val="tx1"/>
                </a:solidFill>
              </a:rPr>
              <a:t>SVC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A2CACB32-A85D-4EAF-AF94-FCC54529C5C5}"/>
              </a:ext>
            </a:extLst>
          </p:cNvPr>
          <p:cNvSpPr/>
          <p:nvPr/>
        </p:nvSpPr>
        <p:spPr>
          <a:xfrm>
            <a:off x="6798794" y="2206555"/>
            <a:ext cx="13561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Board</a:t>
            </a:r>
            <a:r>
              <a:rPr lang="en-US" altLang="ko-KR" sz="1200" dirty="0">
                <a:solidFill>
                  <a:schemeClr val="tx1"/>
                </a:solidFill>
              </a:rPr>
              <a:t>SVCImpl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C9CC4C15-D968-4F8C-B870-1194148546C4}"/>
              </a:ext>
            </a:extLst>
          </p:cNvPr>
          <p:cNvSpPr/>
          <p:nvPr/>
        </p:nvSpPr>
        <p:spPr>
          <a:xfrm>
            <a:off x="5477747" y="1295005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altLang="ko-KR" sz="1200" dirty="0">
                <a:solidFill>
                  <a:schemeClr val="tx1"/>
                </a:solidFill>
              </a:rPr>
              <a:t>SVC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3C3E8020-CBAB-4155-BF3C-8B94A2682AD8}"/>
              </a:ext>
            </a:extLst>
          </p:cNvPr>
          <p:cNvSpPr/>
          <p:nvPr/>
        </p:nvSpPr>
        <p:spPr>
          <a:xfrm>
            <a:off x="6802486" y="1295562"/>
            <a:ext cx="1273490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altLang="ko-KR" sz="1200" dirty="0">
                <a:solidFill>
                  <a:schemeClr val="tx1"/>
                </a:solidFill>
              </a:rPr>
              <a:t>SVCImpl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CC675DDC-44B3-4ACA-A4B8-15BFACEA8031}"/>
              </a:ext>
            </a:extLst>
          </p:cNvPr>
          <p:cNvSpPr/>
          <p:nvPr/>
        </p:nvSpPr>
        <p:spPr>
          <a:xfrm>
            <a:off x="8575596" y="2208225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Board</a:t>
            </a:r>
            <a:r>
              <a:rPr lang="en-US" altLang="ko-KR" sz="1200" dirty="0">
                <a:solidFill>
                  <a:schemeClr val="tx1"/>
                </a:solidFill>
              </a:rPr>
              <a:t>DAO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4CF9B67A-8B29-405F-B073-F3351173DF24}"/>
              </a:ext>
            </a:extLst>
          </p:cNvPr>
          <p:cNvSpPr/>
          <p:nvPr/>
        </p:nvSpPr>
        <p:spPr>
          <a:xfrm>
            <a:off x="9699308" y="2206555"/>
            <a:ext cx="135371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Board</a:t>
            </a:r>
            <a:r>
              <a:rPr lang="en-US" altLang="ko-KR" sz="1200" dirty="0">
                <a:solidFill>
                  <a:schemeClr val="tx1"/>
                </a:solidFill>
              </a:rPr>
              <a:t>DAOImpl</a:t>
            </a:r>
          </a:p>
        </p:txBody>
      </p:sp>
      <p:cxnSp>
        <p:nvCxnSpPr>
          <p:cNvPr id="33" name="연결선: 꺾임 106">
            <a:extLst>
              <a:ext uri="{FF2B5EF4-FFF2-40B4-BE49-F238E27FC236}">
                <a16:creationId xmlns:a16="http://schemas.microsoft.com/office/drawing/2014/main" id="{AC8E1392-A862-40C6-B816-ABDA63A4D059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4614538" y="1413632"/>
            <a:ext cx="863209" cy="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109">
            <a:extLst>
              <a:ext uri="{FF2B5EF4-FFF2-40B4-BE49-F238E27FC236}">
                <a16:creationId xmlns:a16="http://schemas.microsoft.com/office/drawing/2014/main" id="{5C6E25A1-888B-47B2-BAAA-91FA4A3688DB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4612076" y="2317873"/>
            <a:ext cx="926730" cy="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116">
            <a:extLst>
              <a:ext uri="{FF2B5EF4-FFF2-40B4-BE49-F238E27FC236}">
                <a16:creationId xmlns:a16="http://schemas.microsoft.com/office/drawing/2014/main" id="{262FA7F9-98B1-41A0-87A7-DE48B648A374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075976" y="1413631"/>
            <a:ext cx="1256397" cy="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118">
            <a:extLst>
              <a:ext uri="{FF2B5EF4-FFF2-40B4-BE49-F238E27FC236}">
                <a16:creationId xmlns:a16="http://schemas.microsoft.com/office/drawing/2014/main" id="{08819AC7-66AB-4519-9B56-259C43EC43DB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8154925" y="2325552"/>
            <a:ext cx="420671" cy="1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17102196-4748-491B-8A58-2B98347EA717}"/>
              </a:ext>
            </a:extLst>
          </p:cNvPr>
          <p:cNvSpPr/>
          <p:nvPr/>
        </p:nvSpPr>
        <p:spPr>
          <a:xfrm>
            <a:off x="5487508" y="1650786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OrdersVO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99800963-D999-4332-ADB5-A8D3AC299116}"/>
              </a:ext>
            </a:extLst>
          </p:cNvPr>
          <p:cNvSpPr/>
          <p:nvPr/>
        </p:nvSpPr>
        <p:spPr>
          <a:xfrm>
            <a:off x="5556613" y="2530239"/>
            <a:ext cx="1052124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ReserveVO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D51DCF3E-E5E7-4C3A-8E97-8B414B9CE830}"/>
              </a:ext>
            </a:extLst>
          </p:cNvPr>
          <p:cNvSpPr/>
          <p:nvPr/>
        </p:nvSpPr>
        <p:spPr>
          <a:xfrm>
            <a:off x="6929883" y="2523806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CalendarVO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3CE29C4-2157-4E83-A8D9-FB484F9A31C8}"/>
              </a:ext>
            </a:extLst>
          </p:cNvPr>
          <p:cNvSpPr/>
          <p:nvPr/>
        </p:nvSpPr>
        <p:spPr>
          <a:xfrm>
            <a:off x="9867339" y="3848212"/>
            <a:ext cx="1017654" cy="2937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DataSource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03881BEF-D02D-4B6A-9ADB-227B5D18DC03}"/>
              </a:ext>
            </a:extLst>
          </p:cNvPr>
          <p:cNvSpPr/>
          <p:nvPr/>
        </p:nvSpPr>
        <p:spPr>
          <a:xfrm>
            <a:off x="9867339" y="3094528"/>
            <a:ext cx="1018503" cy="355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JDBC Template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153">
            <a:extLst>
              <a:ext uri="{FF2B5EF4-FFF2-40B4-BE49-F238E27FC236}">
                <a16:creationId xmlns:a16="http://schemas.microsoft.com/office/drawing/2014/main" id="{ED6550FA-BB15-4BA8-9A2A-1BB219C0A585}"/>
              </a:ext>
            </a:extLst>
          </p:cNvPr>
          <p:cNvCxnSpPr>
            <a:stCxn id="40" idx="2"/>
            <a:endCxn id="14" idx="1"/>
          </p:cNvCxnSpPr>
          <p:nvPr/>
        </p:nvCxnSpPr>
        <p:spPr>
          <a:xfrm rot="16200000" flipH="1">
            <a:off x="10210884" y="4307216"/>
            <a:ext cx="333905" cy="33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171">
            <a:extLst>
              <a:ext uri="{FF2B5EF4-FFF2-40B4-BE49-F238E27FC236}">
                <a16:creationId xmlns:a16="http://schemas.microsoft.com/office/drawing/2014/main" id="{26F831D4-DE38-4B7B-AC89-23AC84F6A59C}"/>
              </a:ext>
            </a:extLst>
          </p:cNvPr>
          <p:cNvCxnSpPr>
            <a:stCxn id="26" idx="2"/>
            <a:endCxn id="41" idx="3"/>
          </p:cNvCxnSpPr>
          <p:nvPr/>
        </p:nvCxnSpPr>
        <p:spPr>
          <a:xfrm rot="5400000">
            <a:off x="10171291" y="2247178"/>
            <a:ext cx="1739852" cy="310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5A2DDD-24A6-42CF-BF72-5636C3BEC8EC}"/>
              </a:ext>
            </a:extLst>
          </p:cNvPr>
          <p:cNvSpPr/>
          <p:nvPr/>
        </p:nvSpPr>
        <p:spPr>
          <a:xfrm>
            <a:off x="149634" y="1054348"/>
            <a:ext cx="2725085" cy="2254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findIdForm.jsp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아이디 찾기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FindPwForm.jsp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modifyForm.jsp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회원정보 수정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outMemberForm.jsp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 탈퇴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ReserveForm.jsp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강의 예약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OrderForm.jsp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강의 구매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boardlist.jsp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게시판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boardForm.jsp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등록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noticeList.jsp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noticeForm.jsp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등록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AC66D9C4-7936-4EDD-9C7E-A126D3C31083}"/>
              </a:ext>
            </a:extLst>
          </p:cNvPr>
          <p:cNvSpPr/>
          <p:nvPr/>
        </p:nvSpPr>
        <p:spPr>
          <a:xfrm>
            <a:off x="863952" y="4092735"/>
            <a:ext cx="1296443" cy="41393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Dispatcher Servlet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0CA022A5-AA71-48D7-8A59-9C360F539CA8}"/>
              </a:ext>
            </a:extLst>
          </p:cNvPr>
          <p:cNvSpPr/>
          <p:nvPr/>
        </p:nvSpPr>
        <p:spPr>
          <a:xfrm>
            <a:off x="1019743" y="5290620"/>
            <a:ext cx="984863" cy="30942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Interceptor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7EF9F0-EF2B-431D-9462-4781C505D1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1512174" y="4506666"/>
            <a:ext cx="1" cy="78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79F86EB-8286-47C1-99F3-9AD72D044D49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1512174" y="3308781"/>
            <a:ext cx="3" cy="78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72">
            <a:extLst>
              <a:ext uri="{FF2B5EF4-FFF2-40B4-BE49-F238E27FC236}">
                <a16:creationId xmlns:a16="http://schemas.microsoft.com/office/drawing/2014/main" id="{3CA553F9-A116-4EFD-8677-1A6C35D73B33}"/>
              </a:ext>
            </a:extLst>
          </p:cNvPr>
          <p:cNvCxnSpPr>
            <a:stCxn id="46" idx="2"/>
            <a:endCxn id="23" idx="1"/>
          </p:cNvCxnSpPr>
          <p:nvPr/>
        </p:nvCxnSpPr>
        <p:spPr>
          <a:xfrm rot="5400000" flipH="1" flipV="1">
            <a:off x="681286" y="3149340"/>
            <a:ext cx="3281592" cy="1619814"/>
          </a:xfrm>
          <a:prstGeom prst="bentConnector4">
            <a:avLst>
              <a:gd name="adj1" fmla="val -6966"/>
              <a:gd name="adj2" fmla="val 898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74">
            <a:extLst>
              <a:ext uri="{FF2B5EF4-FFF2-40B4-BE49-F238E27FC236}">
                <a16:creationId xmlns:a16="http://schemas.microsoft.com/office/drawing/2014/main" id="{D34E4860-4FDE-4771-A109-1063FC502063}"/>
              </a:ext>
            </a:extLst>
          </p:cNvPr>
          <p:cNvCxnSpPr>
            <a:stCxn id="46" idx="2"/>
            <a:endCxn id="24" idx="1"/>
          </p:cNvCxnSpPr>
          <p:nvPr/>
        </p:nvCxnSpPr>
        <p:spPr>
          <a:xfrm rot="5400000" flipH="1" flipV="1">
            <a:off x="230107" y="2695700"/>
            <a:ext cx="4186411" cy="1622276"/>
          </a:xfrm>
          <a:prstGeom prst="bentConnector4">
            <a:avLst>
              <a:gd name="adj1" fmla="val -5461"/>
              <a:gd name="adj2" fmla="val 89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5DBC5B1-97C7-4AA2-BBB3-254FB1FDA813}"/>
              </a:ext>
            </a:extLst>
          </p:cNvPr>
          <p:cNvSpPr/>
          <p:nvPr/>
        </p:nvSpPr>
        <p:spPr>
          <a:xfrm>
            <a:off x="6796205" y="1660051"/>
            <a:ext cx="1421022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CheckAmountVO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8103536E-6E70-4FAF-97D3-6D38EB454063}"/>
              </a:ext>
            </a:extLst>
          </p:cNvPr>
          <p:cNvSpPr/>
          <p:nvPr/>
        </p:nvSpPr>
        <p:spPr>
          <a:xfrm>
            <a:off x="3296936" y="3465452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TeacherVO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61E002CE-FF24-4B0C-8513-544F241162FC}"/>
              </a:ext>
            </a:extLst>
          </p:cNvPr>
          <p:cNvSpPr/>
          <p:nvPr/>
        </p:nvSpPr>
        <p:spPr>
          <a:xfrm>
            <a:off x="3131368" y="3145171"/>
            <a:ext cx="1480087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MemberController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CBB694EA-6DB9-4664-9530-313CEDDAF968}"/>
              </a:ext>
            </a:extLst>
          </p:cNvPr>
          <p:cNvSpPr/>
          <p:nvPr/>
        </p:nvSpPr>
        <p:spPr>
          <a:xfrm>
            <a:off x="5538185" y="3145170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MemberSVC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F4A9415B-922A-4C3B-93FF-97288DDB17B9}"/>
              </a:ext>
            </a:extLst>
          </p:cNvPr>
          <p:cNvSpPr/>
          <p:nvPr/>
        </p:nvSpPr>
        <p:spPr>
          <a:xfrm>
            <a:off x="6796205" y="3124677"/>
            <a:ext cx="1369889" cy="2966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MemberSVCImpl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연결선: 꺾임 126">
            <a:extLst>
              <a:ext uri="{FF2B5EF4-FFF2-40B4-BE49-F238E27FC236}">
                <a16:creationId xmlns:a16="http://schemas.microsoft.com/office/drawing/2014/main" id="{08C949A6-BDAC-4E59-8A70-9090D743F62A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4611455" y="3264167"/>
            <a:ext cx="92673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C3F555B7-6807-4A69-89FB-BAFF255BF861}"/>
              </a:ext>
            </a:extLst>
          </p:cNvPr>
          <p:cNvSpPr/>
          <p:nvPr/>
        </p:nvSpPr>
        <p:spPr>
          <a:xfrm>
            <a:off x="6208902" y="3476533"/>
            <a:ext cx="1042461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MemberVO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9" name="꺾인 연결선 58"/>
          <p:cNvCxnSpPr>
            <a:stCxn id="46" idx="2"/>
            <a:endCxn id="54" idx="1"/>
          </p:cNvCxnSpPr>
          <p:nvPr/>
        </p:nvCxnSpPr>
        <p:spPr>
          <a:xfrm rot="5400000" flipH="1" flipV="1">
            <a:off x="1153833" y="3622509"/>
            <a:ext cx="2335875" cy="1619193"/>
          </a:xfrm>
          <a:prstGeom prst="bentConnector4">
            <a:avLst>
              <a:gd name="adj1" fmla="val -10155"/>
              <a:gd name="adj2" fmla="val 899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6" idx="3"/>
            <a:endCxn id="41" idx="1"/>
          </p:cNvCxnSpPr>
          <p:nvPr/>
        </p:nvCxnSpPr>
        <p:spPr>
          <a:xfrm flipV="1">
            <a:off x="8166094" y="3272478"/>
            <a:ext cx="1701245" cy="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EF479DDB-F970-4709-84CE-6BDFAC4933F8}"/>
              </a:ext>
            </a:extLst>
          </p:cNvPr>
          <p:cNvSpPr/>
          <p:nvPr/>
        </p:nvSpPr>
        <p:spPr>
          <a:xfrm>
            <a:off x="3290889" y="4429373"/>
            <a:ext cx="1052124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NoticeVO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A4902BB2-B48A-41C4-9725-052F741148B3}"/>
              </a:ext>
            </a:extLst>
          </p:cNvPr>
          <p:cNvSpPr/>
          <p:nvPr/>
        </p:nvSpPr>
        <p:spPr>
          <a:xfrm>
            <a:off x="3131367" y="4109092"/>
            <a:ext cx="1480087" cy="23799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NoticeController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0FA0799B-3618-4EED-BA98-ABF9221B0CE9}"/>
              </a:ext>
            </a:extLst>
          </p:cNvPr>
          <p:cNvSpPr/>
          <p:nvPr/>
        </p:nvSpPr>
        <p:spPr>
          <a:xfrm>
            <a:off x="5529591" y="4108728"/>
            <a:ext cx="10699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Board</a:t>
            </a:r>
            <a:r>
              <a:rPr lang="en-US" altLang="ko-KR" sz="1200" dirty="0">
                <a:solidFill>
                  <a:schemeClr val="tx1"/>
                </a:solidFill>
              </a:rPr>
              <a:t>SVC</a:t>
            </a: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A2CACB32-A85D-4EAF-AF94-FCC54529C5C5}"/>
              </a:ext>
            </a:extLst>
          </p:cNvPr>
          <p:cNvSpPr/>
          <p:nvPr/>
        </p:nvSpPr>
        <p:spPr>
          <a:xfrm>
            <a:off x="6802294" y="4128825"/>
            <a:ext cx="1356131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Board</a:t>
            </a:r>
            <a:r>
              <a:rPr lang="en-US" altLang="ko-KR" sz="1200" dirty="0">
                <a:solidFill>
                  <a:schemeClr val="tx1"/>
                </a:solidFill>
              </a:rPr>
              <a:t>SVCImpl</a:t>
            </a:r>
          </a:p>
        </p:txBody>
      </p:sp>
      <p:cxnSp>
        <p:nvCxnSpPr>
          <p:cNvPr id="65" name="연결선: 꺾임 109">
            <a:extLst>
              <a:ext uri="{FF2B5EF4-FFF2-40B4-BE49-F238E27FC236}">
                <a16:creationId xmlns:a16="http://schemas.microsoft.com/office/drawing/2014/main" id="{5C6E25A1-888B-47B2-BAAA-91FA4A3688DB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 flipV="1">
            <a:off x="4611454" y="4227725"/>
            <a:ext cx="918137" cy="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99800963-D999-4332-ADB5-A8D3AC299116}"/>
              </a:ext>
            </a:extLst>
          </p:cNvPr>
          <p:cNvSpPr/>
          <p:nvPr/>
        </p:nvSpPr>
        <p:spPr>
          <a:xfrm>
            <a:off x="5375516" y="4886345"/>
            <a:ext cx="1052124" cy="23799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NoticeVO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D51DCF3E-E5E7-4C3A-8E97-8B414B9CE830}"/>
              </a:ext>
            </a:extLst>
          </p:cNvPr>
          <p:cNvSpPr/>
          <p:nvPr/>
        </p:nvSpPr>
        <p:spPr>
          <a:xfrm>
            <a:off x="5152434" y="4445008"/>
            <a:ext cx="1487850" cy="36014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NoticeUploadVO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id="{D51DCF3E-E5E7-4C3A-8E97-8B414B9CE830}"/>
              </a:ext>
            </a:extLst>
          </p:cNvPr>
          <p:cNvSpPr/>
          <p:nvPr/>
        </p:nvSpPr>
        <p:spPr>
          <a:xfrm>
            <a:off x="6726613" y="4434240"/>
            <a:ext cx="1518995" cy="371106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NoticeCategoryVO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9" name="꺾인 연결선 68"/>
          <p:cNvCxnSpPr>
            <a:stCxn id="64" idx="3"/>
            <a:endCxn id="41" idx="1"/>
          </p:cNvCxnSpPr>
          <p:nvPr/>
        </p:nvCxnSpPr>
        <p:spPr>
          <a:xfrm flipV="1">
            <a:off x="8158425" y="3272478"/>
            <a:ext cx="1708914" cy="975344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23952713-E54A-4D64-9BDC-B216AC67B691}"/>
              </a:ext>
            </a:extLst>
          </p:cNvPr>
          <p:cNvSpPr/>
          <p:nvPr/>
        </p:nvSpPr>
        <p:spPr>
          <a:xfrm>
            <a:off x="10974183" y="5777714"/>
            <a:ext cx="844466" cy="237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Notice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087A082-9723-4E01-A5DA-3AC3FE014739}"/>
              </a:ext>
            </a:extLst>
          </p:cNvPr>
          <p:cNvSpPr/>
          <p:nvPr/>
        </p:nvSpPr>
        <p:spPr>
          <a:xfrm>
            <a:off x="340088" y="369920"/>
            <a:ext cx="3456173" cy="537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8E36004-2828-4D7B-B5C0-4041A2D8350D}"/>
              </a:ext>
            </a:extLst>
          </p:cNvPr>
          <p:cNvCxnSpPr/>
          <p:nvPr/>
        </p:nvCxnSpPr>
        <p:spPr>
          <a:xfrm>
            <a:off x="4985798" y="291607"/>
            <a:ext cx="0" cy="62593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0A0CB8D-601C-45F3-B799-8EF473198C3C}"/>
              </a:ext>
            </a:extLst>
          </p:cNvPr>
          <p:cNvSpPr/>
          <p:nvPr/>
        </p:nvSpPr>
        <p:spPr>
          <a:xfrm>
            <a:off x="6021626" y="377185"/>
            <a:ext cx="1659445" cy="537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D7C433-0198-4D3F-ADA9-480D8F08C01B}"/>
              </a:ext>
            </a:extLst>
          </p:cNvPr>
          <p:cNvSpPr/>
          <p:nvPr/>
        </p:nvSpPr>
        <p:spPr>
          <a:xfrm>
            <a:off x="9318415" y="500019"/>
            <a:ext cx="2347675" cy="290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9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006</a:t>
            </a:r>
            <a:endParaRPr lang="ko-KR" alt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atin typeface="+mn-ea"/>
              </a:rPr>
              <a:t>화면 설계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8675" y="3549402"/>
            <a:ext cx="282538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메뉴 구조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주요 화면 레이아웃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8346334" y="2138744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8943828" y="2774133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2138744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4719256"/>
            <a:ext cx="1320800" cy="2138744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24555"/>
              </p:ext>
            </p:extLst>
          </p:nvPr>
        </p:nvGraphicFramePr>
        <p:xfrm>
          <a:off x="288675" y="1295877"/>
          <a:ext cx="11569951" cy="239206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31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4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  <a:endParaRPr lang="ko-KR" altLang="en-US" sz="1600" b="1" i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온라인 강의</a:t>
                      </a:r>
                      <a:endParaRPr lang="ko-KR" altLang="en-US" sz="1600" b="1" i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오프라인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9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수강생 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입력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강사 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입력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온라인 강의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오프라인 강의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강사지원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피트니스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서울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울산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85553"/>
              </p:ext>
            </p:extLst>
          </p:nvPr>
        </p:nvGraphicFramePr>
        <p:xfrm>
          <a:off x="282317" y="3826811"/>
          <a:ext cx="11582665" cy="291084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31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6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6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강사페이지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5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강의 개설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5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강의내역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구매한 강의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예약한 강의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찜한 강의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회원탈퇴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진행중인 강의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대시보드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회원정보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회원탈퇴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 강의 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9058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오프라인 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메뉴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1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주요 화면 </a:t>
            </a:r>
            <a:r>
              <a:rPr lang="ko-KR" altLang="en-US" sz="3200" spc="-300" dirty="0" smtClean="0"/>
              <a:t>레이아웃 </a:t>
            </a:r>
            <a:r>
              <a:rPr lang="en-US" altLang="ko-KR" sz="3200" spc="-300" dirty="0" smtClean="0"/>
              <a:t>(</a:t>
            </a:r>
            <a:r>
              <a:rPr lang="ko-KR" altLang="en-US" sz="3200" spc="-300" dirty="0" smtClean="0"/>
              <a:t>메인 페이지</a:t>
            </a:r>
            <a:r>
              <a:rPr lang="en-US" altLang="ko-KR" sz="3200" spc="-300" dirty="0" smtClean="0"/>
              <a:t>)</a:t>
            </a:r>
            <a:endParaRPr lang="ko-KR" altLang="en-US" sz="32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5" y="1226698"/>
            <a:ext cx="11712767" cy="55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주요 화면 </a:t>
            </a:r>
            <a:r>
              <a:rPr lang="ko-KR" altLang="en-US" sz="3200" spc="-300" dirty="0" smtClean="0"/>
              <a:t>레이아웃 </a:t>
            </a:r>
            <a:r>
              <a:rPr lang="en-US" altLang="ko-KR" sz="3200" spc="-300" dirty="0" smtClean="0"/>
              <a:t>(</a:t>
            </a:r>
            <a:r>
              <a:rPr lang="ko-KR" altLang="en-US" sz="3200" spc="-300" dirty="0" smtClean="0"/>
              <a:t>메인 페이지</a:t>
            </a:r>
            <a:r>
              <a:rPr lang="en-US" altLang="ko-KR" sz="3200" spc="-300" dirty="0" smtClean="0"/>
              <a:t>)</a:t>
            </a:r>
            <a:endParaRPr lang="ko-KR" altLang="en-US" sz="32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1190904"/>
            <a:ext cx="11714673" cy="56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주요 화면 </a:t>
            </a:r>
            <a:r>
              <a:rPr lang="ko-KR" altLang="en-US" sz="3200" spc="-300" dirty="0" smtClean="0"/>
              <a:t>레이아웃 </a:t>
            </a:r>
            <a:r>
              <a:rPr lang="en-US" altLang="ko-KR" sz="3200" spc="-300" dirty="0" smtClean="0"/>
              <a:t>(</a:t>
            </a:r>
            <a:r>
              <a:rPr lang="ko-KR" altLang="en-US" sz="3200" spc="-300" dirty="0" smtClean="0"/>
              <a:t>메인 페이지</a:t>
            </a:r>
            <a:r>
              <a:rPr lang="en-US" altLang="ko-KR" sz="3200" spc="-300" dirty="0" smtClean="0"/>
              <a:t>)</a:t>
            </a:r>
            <a:endParaRPr lang="ko-KR" altLang="en-US" sz="32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" y="1204396"/>
            <a:ext cx="11739258" cy="56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001</a:t>
            </a:r>
            <a:endParaRPr lang="ko-KR" alt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atin typeface="+mn-ea"/>
              </a:rPr>
              <a:t>프로젝트 개요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54331" y="3486214"/>
            <a:ext cx="160972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추진 배경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목적 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목표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8346334" y="2138744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8943828" y="2774133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2138744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4705035"/>
            <a:ext cx="1320800" cy="2138744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1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5243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주요 화면 </a:t>
            </a:r>
            <a:r>
              <a:rPr lang="ko-KR" altLang="en-US" sz="3200" spc="-300" dirty="0" smtClean="0"/>
              <a:t>레이아웃 </a:t>
            </a:r>
            <a:r>
              <a:rPr lang="en-US" altLang="ko-KR" sz="3200" spc="-300" dirty="0" smtClean="0"/>
              <a:t>(</a:t>
            </a:r>
            <a:r>
              <a:rPr lang="ko-KR" altLang="en-US" sz="3200" spc="-300" dirty="0" smtClean="0"/>
              <a:t>강의 목록</a:t>
            </a:r>
            <a:r>
              <a:rPr lang="en-US" altLang="ko-KR" sz="3200" spc="-300" dirty="0" smtClean="0"/>
              <a:t>)</a:t>
            </a:r>
            <a:endParaRPr lang="ko-KR" altLang="en-US" sz="32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1230741"/>
            <a:ext cx="11603205" cy="55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5243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주요 화면 </a:t>
            </a:r>
            <a:r>
              <a:rPr lang="ko-KR" altLang="en-US" sz="3200" spc="-300" dirty="0" smtClean="0"/>
              <a:t>레이아웃 </a:t>
            </a:r>
            <a:r>
              <a:rPr lang="en-US" altLang="ko-KR" sz="3200" spc="-300" dirty="0" smtClean="0"/>
              <a:t>(</a:t>
            </a:r>
            <a:r>
              <a:rPr lang="ko-KR" altLang="en-US" sz="3200" spc="-300" dirty="0" smtClean="0"/>
              <a:t>강의 상세</a:t>
            </a:r>
            <a:r>
              <a:rPr lang="en-US" altLang="ko-KR" sz="3200" spc="-300" dirty="0" smtClean="0"/>
              <a:t>)</a:t>
            </a:r>
            <a:endParaRPr lang="ko-KR" altLang="en-US" sz="32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9" y="1294360"/>
            <a:ext cx="11429999" cy="55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5243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주요 화면 </a:t>
            </a:r>
            <a:r>
              <a:rPr lang="ko-KR" altLang="en-US" sz="3200" spc="-300" dirty="0" smtClean="0"/>
              <a:t>레이아웃 </a:t>
            </a:r>
            <a:r>
              <a:rPr lang="en-US" altLang="ko-KR" sz="3200" spc="-300" dirty="0" smtClean="0"/>
              <a:t>(</a:t>
            </a:r>
            <a:r>
              <a:rPr lang="ko-KR" altLang="en-US" sz="3200" spc="-300" dirty="0" smtClean="0"/>
              <a:t>강의 상세</a:t>
            </a:r>
            <a:r>
              <a:rPr lang="en-US" altLang="ko-KR" sz="3200" spc="-300" dirty="0" smtClean="0"/>
              <a:t>)</a:t>
            </a:r>
            <a:endParaRPr lang="ko-KR" altLang="en-US" sz="32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8" y="1637804"/>
            <a:ext cx="11255433" cy="42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5509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주요 화면 </a:t>
            </a:r>
            <a:r>
              <a:rPr lang="ko-KR" altLang="en-US" sz="3200" spc="-300" dirty="0" smtClean="0"/>
              <a:t>레이아웃 </a:t>
            </a:r>
            <a:r>
              <a:rPr lang="en-US" altLang="ko-KR" sz="3200" spc="-300" dirty="0" smtClean="0"/>
              <a:t>(</a:t>
            </a:r>
            <a:r>
              <a:rPr lang="ko-KR" altLang="en-US" sz="3200" spc="-300" dirty="0" err="1" smtClean="0"/>
              <a:t>마이페이지</a:t>
            </a:r>
            <a:r>
              <a:rPr lang="en-US" altLang="ko-KR" sz="3200" spc="-300" dirty="0" smtClean="0"/>
              <a:t>)</a:t>
            </a:r>
            <a:endParaRPr lang="ko-KR" altLang="en-US" sz="32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2" y="1664241"/>
            <a:ext cx="11619911" cy="44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007</a:t>
            </a:r>
            <a:endParaRPr lang="ko-KR" alt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atin typeface="+mn-ea"/>
              </a:rPr>
              <a:t>시연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2825" y="3549402"/>
            <a:ext cx="391123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시연 시나리오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동영상 </a:t>
            </a:r>
            <a:r>
              <a:rPr lang="ko-KR" altLang="en-US" sz="2400" spc="-15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시연 및 </a:t>
            </a:r>
            <a:r>
              <a:rPr lang="en-US" altLang="ko-KR" sz="2400" spc="-15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DEMO </a:t>
            </a:r>
            <a:r>
              <a:rPr lang="ko-KR" altLang="en-US" sz="2400" spc="-15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시연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8346334" y="2138744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8943828" y="2774133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2138744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4719256"/>
            <a:ext cx="1320800" cy="2138744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3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/>
              <a:t>008</a:t>
            </a:r>
            <a:endParaRPr lang="ko-KR" alt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latin typeface="+mn-ea"/>
              </a:rPr>
              <a:t>수료 후기</a:t>
            </a:r>
            <a:endParaRPr lang="ko-KR" altLang="en-US" sz="3600" spc="-150" dirty="0"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2825" y="3549402"/>
            <a:ext cx="3911231" cy="52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수료 후기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8346334" y="2138744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8943828" y="2774133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2138744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4719256"/>
            <a:ext cx="1320800" cy="2138744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/>
              <a:t>수료 후기</a:t>
            </a:r>
            <a:endParaRPr lang="ko-KR" altLang="en-US" sz="3200" spc="-3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1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506" y="1610686"/>
            <a:ext cx="11081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임수홍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훌륭한 선생님 지도 하에 습득한 기술들을 사용할 수 있어서 좋았고 좋은 팀원들과 프로젝트를 하게 되어 좋았습니다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fontAlgn="base"/>
            <a:r>
              <a:rPr lang="ko-KR" altLang="en-US" dirty="0" err="1"/>
              <a:t>정가희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부족한 게 많았지만 좋은 팀원들과 소통하며 프로젝트를 하게 되어 기쁩니다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안종윤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 운동선수 시절에 갖고 있었던 열정들이 하나 둘 기억나고 생겼던 </a:t>
            </a:r>
            <a:r>
              <a:rPr lang="ko-KR" altLang="en-US" dirty="0" err="1" smtClean="0"/>
              <a:t>하루하루였습니다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김민수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감사합니다</a:t>
            </a:r>
            <a:r>
              <a:rPr lang="en-US" altLang="ko-KR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윤성현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팀원들과 프로젝트를 하면서 잘못된 버릇들을 고치고 좋은 습관을 들일 수 있어서 좋았습니다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9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0" b="1" spc="-3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73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추진 배경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1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49A031-54E1-4553-B603-5329C02BEB07}"/>
              </a:ext>
            </a:extLst>
          </p:cNvPr>
          <p:cNvGrpSpPr/>
          <p:nvPr/>
        </p:nvGrpSpPr>
        <p:grpSpPr>
          <a:xfrm>
            <a:off x="1577400" y="1747520"/>
            <a:ext cx="9334742" cy="1155694"/>
            <a:chOff x="1186299" y="1595120"/>
            <a:chExt cx="9068419" cy="115569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2853C1-A2DC-41AA-9F12-A5F89B3CD597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solidFill>
              <a:srgbClr val="FDD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1525ADE-2CBD-4804-A46A-BE86F944ECD0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662C9E-E0F6-4746-B2C8-11B2F44F22B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1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3A5177-9C41-45F2-AD3E-D3FDD72A26E1}"/>
                </a:ext>
              </a:extLst>
            </p:cNvPr>
            <p:cNvSpPr txBox="1"/>
            <p:nvPr/>
          </p:nvSpPr>
          <p:spPr>
            <a:xfrm>
              <a:off x="2567998" y="1720912"/>
              <a:ext cx="768672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코로나로 인한 사회적 거리두기의 장기화로 인한</a:t>
              </a:r>
              <a:endParaRPr lang="en-US" altLang="ko-KR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비대면 온라인 서비스의 증가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5E05F9A-1B8E-4399-8149-12A8B4805DE0}"/>
              </a:ext>
            </a:extLst>
          </p:cNvPr>
          <p:cNvGrpSpPr/>
          <p:nvPr/>
        </p:nvGrpSpPr>
        <p:grpSpPr>
          <a:xfrm>
            <a:off x="1577400" y="3328673"/>
            <a:ext cx="9334742" cy="1155694"/>
            <a:chOff x="1186299" y="1595120"/>
            <a:chExt cx="9037200" cy="115569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6249CB-CD90-45E7-A389-9A872FEA9B03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solidFill>
              <a:srgbClr val="FDD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BABB44-63AB-404F-9468-4897E8012204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019B92-45B9-47B6-9B91-1EB5510DD54A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2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62798E-A096-4276-AE78-31FA2D501D5B}"/>
                </a:ext>
              </a:extLst>
            </p:cNvPr>
            <p:cNvSpPr txBox="1"/>
            <p:nvPr/>
          </p:nvSpPr>
          <p:spPr>
            <a:xfrm>
              <a:off x="2567998" y="1733331"/>
              <a:ext cx="752000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정부의 집합금지 명령과 거리두기 제한으로 </a:t>
              </a:r>
              <a:endParaRPr lang="en-US" altLang="ko-KR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학원의</a:t>
              </a:r>
              <a:r>
                <a:rPr lang="en-US" altLang="ko-KR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영업 중단으로 인한 강사의 일자리 감소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5C1B38-8324-4C1B-8E9B-CE72429E53C4}"/>
              </a:ext>
            </a:extLst>
          </p:cNvPr>
          <p:cNvGrpSpPr/>
          <p:nvPr/>
        </p:nvGrpSpPr>
        <p:grpSpPr>
          <a:xfrm>
            <a:off x="1574800" y="4909826"/>
            <a:ext cx="9337342" cy="1155694"/>
            <a:chOff x="1186299" y="1595120"/>
            <a:chExt cx="9037200" cy="115569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8AFF78-072F-45FE-B70B-FA131A4A24D4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solidFill>
              <a:srgbClr val="FDD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F06E68-1E4C-470A-B3A9-7F0B3DA28CF5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D2D838-1952-4118-94EC-23EB1221D19E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3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966A6E-0EB6-4554-88A6-DF4BC27210A0}"/>
                </a:ext>
              </a:extLst>
            </p:cNvPr>
            <p:cNvSpPr txBox="1"/>
            <p:nvPr/>
          </p:nvSpPr>
          <p:spPr>
            <a:xfrm>
              <a:off x="2570598" y="1726690"/>
              <a:ext cx="663286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학원의 영업정지로 인한 배움의 사각지대에</a:t>
              </a:r>
              <a:endParaRPr lang="en-US" altLang="ko-KR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놓인 사람들의 교육의 접근성 불편함 증가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3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8"/>
          <p:cNvGrpSpPr/>
          <p:nvPr/>
        </p:nvGrpSpPr>
        <p:grpSpPr>
          <a:xfrm>
            <a:off x="886879" y="2664430"/>
            <a:ext cx="9596038" cy="2375827"/>
            <a:chOff x="329796" y="7522179"/>
            <a:chExt cx="4426540" cy="2375827"/>
          </a:xfrm>
        </p:grpSpPr>
        <p:pic>
          <p:nvPicPr>
            <p:cNvPr id="18" name="Object 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96" y="7522179"/>
              <a:ext cx="4426540" cy="2375827"/>
            </a:xfrm>
            <a:prstGeom prst="rect">
              <a:avLst/>
            </a:prstGeom>
          </p:spPr>
        </p:pic>
      </p:grpSp>
      <p:grpSp>
        <p:nvGrpSpPr>
          <p:cNvPr id="19" name="그룹 1014"/>
          <p:cNvGrpSpPr/>
          <p:nvPr/>
        </p:nvGrpSpPr>
        <p:grpSpPr>
          <a:xfrm>
            <a:off x="373284" y="2952869"/>
            <a:ext cx="890826" cy="761881"/>
            <a:chOff x="44625" y="7810618"/>
            <a:chExt cx="662399" cy="571923"/>
          </a:xfrm>
        </p:grpSpPr>
        <p:pic>
          <p:nvPicPr>
            <p:cNvPr id="20" name="Object 5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1400000">
              <a:off x="44625" y="7810618"/>
              <a:ext cx="662399" cy="571923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목적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2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8459" y="3247493"/>
            <a:ext cx="8535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증가하는 비대면 온라인 서비스에 발맞춰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교육 시장에서도 </a:t>
            </a:r>
            <a:endParaRPr lang="en-US" altLang="ko-KR" sz="2000" b="1" dirty="0"/>
          </a:p>
          <a:p>
            <a:r>
              <a:rPr lang="ko-KR" altLang="en-US" sz="2000" b="1" dirty="0"/>
              <a:t>이를 적극적으로 활용하여 일자리를 잃은 강사에겐 일할 기회를 제공하고 </a:t>
            </a:r>
            <a:endParaRPr lang="en-US" altLang="ko-KR" sz="2000" b="1" dirty="0"/>
          </a:p>
          <a:p>
            <a:r>
              <a:rPr lang="ko-KR" altLang="en-US" sz="2000" b="1" dirty="0"/>
              <a:t>배움의 사각지대에 놓인 사람들에겐 언제 어디서든 원하는 때에 </a:t>
            </a:r>
            <a:endParaRPr lang="en-US" altLang="ko-KR" sz="2000" b="1" dirty="0"/>
          </a:p>
          <a:p>
            <a:r>
              <a:rPr lang="ko-KR" altLang="en-US" sz="2000" b="1" dirty="0"/>
              <a:t>교육을 받을 수 있는 환경을 구축</a:t>
            </a:r>
            <a:endParaRPr lang="en-US" altLang="ko-KR" sz="2000" b="1" dirty="0"/>
          </a:p>
        </p:txBody>
      </p:sp>
      <p:grpSp>
        <p:nvGrpSpPr>
          <p:cNvPr id="15" name="그룹 1013"/>
          <p:cNvGrpSpPr/>
          <p:nvPr/>
        </p:nvGrpSpPr>
        <p:grpSpPr>
          <a:xfrm>
            <a:off x="9963151" y="3953145"/>
            <a:ext cx="1033362" cy="1280353"/>
            <a:chOff x="4293675" y="8529738"/>
            <a:chExt cx="912818" cy="1553836"/>
          </a:xfrm>
        </p:grpSpPr>
        <p:pic>
          <p:nvPicPr>
            <p:cNvPr id="16" name="Object 4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3675" y="8529738"/>
              <a:ext cx="912818" cy="1553836"/>
            </a:xfrm>
            <a:prstGeom prst="rect">
              <a:avLst/>
            </a:prstGeom>
          </p:spPr>
        </p:pic>
      </p:grpSp>
      <p:grpSp>
        <p:nvGrpSpPr>
          <p:cNvPr id="21" name="그룹 1009"/>
          <p:cNvGrpSpPr/>
          <p:nvPr/>
        </p:nvGrpSpPr>
        <p:grpSpPr>
          <a:xfrm>
            <a:off x="5081335" y="2524419"/>
            <a:ext cx="1207125" cy="341614"/>
            <a:chOff x="2217953" y="7414209"/>
            <a:chExt cx="750261" cy="264275"/>
          </a:xfrm>
        </p:grpSpPr>
        <p:pic>
          <p:nvPicPr>
            <p:cNvPr id="22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7953" y="7414209"/>
              <a:ext cx="750261" cy="264275"/>
            </a:xfrm>
            <a:prstGeom prst="rect">
              <a:avLst/>
            </a:prstGeom>
          </p:spPr>
        </p:pic>
      </p:grpSp>
      <p:grpSp>
        <p:nvGrpSpPr>
          <p:cNvPr id="23" name="그룹 1012"/>
          <p:cNvGrpSpPr/>
          <p:nvPr/>
        </p:nvGrpSpPr>
        <p:grpSpPr>
          <a:xfrm>
            <a:off x="3918869" y="2948442"/>
            <a:ext cx="3620837" cy="115069"/>
            <a:chOff x="797881" y="8233109"/>
            <a:chExt cx="3620837" cy="115069"/>
          </a:xfrm>
        </p:grpSpPr>
        <p:pic>
          <p:nvPicPr>
            <p:cNvPr id="24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97881" y="8233109"/>
              <a:ext cx="3620837" cy="115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0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타원 43">
            <a:extLst>
              <a:ext uri="{FF2B5EF4-FFF2-40B4-BE49-F238E27FC236}">
                <a16:creationId xmlns:a16="http://schemas.microsoft.com/office/drawing/2014/main" id="{8C3CB938-726E-4B24-AD7A-C2B4DDA8CBA0}"/>
              </a:ext>
            </a:extLst>
          </p:cNvPr>
          <p:cNvSpPr/>
          <p:nvPr/>
        </p:nvSpPr>
        <p:spPr>
          <a:xfrm>
            <a:off x="8775272" y="3199722"/>
            <a:ext cx="1753235" cy="156340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3CB938-726E-4B24-AD7A-C2B4DDA8CBA0}"/>
              </a:ext>
            </a:extLst>
          </p:cNvPr>
          <p:cNvSpPr/>
          <p:nvPr/>
        </p:nvSpPr>
        <p:spPr>
          <a:xfrm>
            <a:off x="4818525" y="3199723"/>
            <a:ext cx="1753235" cy="156340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C3CB938-726E-4B24-AD7A-C2B4DDA8CBA0}"/>
              </a:ext>
            </a:extLst>
          </p:cNvPr>
          <p:cNvSpPr/>
          <p:nvPr/>
        </p:nvSpPr>
        <p:spPr>
          <a:xfrm>
            <a:off x="861778" y="3199722"/>
            <a:ext cx="1753235" cy="156340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목표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3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9421339" y="3627794"/>
            <a:ext cx="465086" cy="559012"/>
            <a:chOff x="7850982" y="4626264"/>
            <a:chExt cx="481134" cy="601289"/>
          </a:xfrm>
        </p:grpSpPr>
        <p:pic>
          <p:nvPicPr>
            <p:cNvPr id="1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0982" y="4626264"/>
              <a:ext cx="481134" cy="601289"/>
            </a:xfrm>
            <a:prstGeom prst="rect">
              <a:avLst/>
            </a:prstGeom>
          </p:spPr>
        </p:pic>
      </p:grpSp>
      <p:grpSp>
        <p:nvGrpSpPr>
          <p:cNvPr id="16" name="그룹 1002"/>
          <p:cNvGrpSpPr/>
          <p:nvPr/>
        </p:nvGrpSpPr>
        <p:grpSpPr>
          <a:xfrm>
            <a:off x="5453891" y="3626477"/>
            <a:ext cx="482504" cy="525733"/>
            <a:chOff x="4892132" y="4634009"/>
            <a:chExt cx="499154" cy="565492"/>
          </a:xfrm>
        </p:grpSpPr>
        <p:pic>
          <p:nvPicPr>
            <p:cNvPr id="1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132" y="4634009"/>
              <a:ext cx="499154" cy="565492"/>
            </a:xfrm>
            <a:prstGeom prst="rect">
              <a:avLst/>
            </a:prstGeom>
          </p:spPr>
        </p:pic>
      </p:grpSp>
      <p:grpSp>
        <p:nvGrpSpPr>
          <p:cNvPr id="20" name="그룹 1005"/>
          <p:cNvGrpSpPr/>
          <p:nvPr/>
        </p:nvGrpSpPr>
        <p:grpSpPr>
          <a:xfrm>
            <a:off x="1459404" y="3605098"/>
            <a:ext cx="557984" cy="531219"/>
            <a:chOff x="1837963" y="4634975"/>
            <a:chExt cx="577238" cy="571393"/>
          </a:xfrm>
        </p:grpSpPr>
        <p:pic>
          <p:nvPicPr>
            <p:cNvPr id="21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7963" y="4634975"/>
              <a:ext cx="577238" cy="571393"/>
            </a:xfrm>
            <a:prstGeom prst="rect">
              <a:avLst/>
            </a:prstGeom>
          </p:spPr>
        </p:pic>
      </p:grpSp>
      <p:pic>
        <p:nvPicPr>
          <p:cNvPr id="22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976" y="4181255"/>
            <a:ext cx="1150878" cy="276184"/>
          </a:xfrm>
          <a:prstGeom prst="rect">
            <a:avLst/>
          </a:prstGeom>
        </p:spPr>
      </p:pic>
      <p:pic>
        <p:nvPicPr>
          <p:cNvPr id="25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52794" y="4136317"/>
            <a:ext cx="1215210" cy="276184"/>
          </a:xfrm>
          <a:prstGeom prst="rect">
            <a:avLst/>
          </a:prstGeom>
        </p:spPr>
      </p:pic>
      <p:pic>
        <p:nvPicPr>
          <p:cNvPr id="28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9139" y="4152210"/>
            <a:ext cx="1215210" cy="276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015" y="2246053"/>
            <a:ext cx="218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코로나로 인해 </a:t>
            </a:r>
            <a:endParaRPr lang="en-US" altLang="ko-KR" dirty="0"/>
          </a:p>
          <a:p>
            <a:r>
              <a:rPr lang="ko-KR" altLang="en-US" dirty="0"/>
              <a:t>일자리를 잃은 강사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8" y="4950010"/>
            <a:ext cx="2910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온라인 강의 등록 서비스 제공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▶ 강사</a:t>
            </a:r>
            <a:r>
              <a:rPr lang="en-US" altLang="ko-KR" sz="1600" dirty="0"/>
              <a:t>-</a:t>
            </a:r>
            <a:r>
              <a:rPr lang="ko-KR" altLang="en-US" sz="1600" dirty="0"/>
              <a:t>수강생간 커뮤니티 서비스 제공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44107" y="2246053"/>
            <a:ext cx="368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배움의 사각지대에 놓인 교육 취약 계층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07935" y="4971194"/>
            <a:ext cx="3460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언제 어디서든 원하는 강의를 수강 할 수 있는 서비스 제공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▶ 강사</a:t>
            </a:r>
            <a:r>
              <a:rPr lang="en-US" altLang="ko-KR" sz="1600" dirty="0"/>
              <a:t>-</a:t>
            </a:r>
            <a:r>
              <a:rPr lang="ko-KR" altLang="en-US" sz="1600" dirty="0"/>
              <a:t>수강생간 커뮤니티 서비스 제공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336470" y="4989008"/>
            <a:ext cx="2784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오프라인 강의 홍보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▶ 오프라인 강의 검색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48272" y="2275013"/>
            <a:ext cx="283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오프라인 강의 홍보가 필요한 강사와 대면 교육을 필요로 하는 사람들</a:t>
            </a:r>
          </a:p>
        </p:txBody>
      </p:sp>
    </p:spTree>
    <p:extLst>
      <p:ext uri="{BB962C8B-B14F-4D97-AF65-F5344CB8AC3E}">
        <p14:creationId xmlns:p14="http://schemas.microsoft.com/office/powerpoint/2010/main" val="38514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002</a:t>
            </a:r>
            <a:endParaRPr lang="ko-KR" alt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29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atin typeface="+mn-ea"/>
              </a:rPr>
              <a:t>팀 구성 및 개발 일정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05425" y="3467049"/>
            <a:ext cx="215863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팀 구성 </a:t>
            </a:r>
            <a:endParaRPr lang="en-US" altLang="ko-KR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8346334" y="2138744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8943828" y="2774133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2138744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4705035"/>
            <a:ext cx="1320800" cy="2138744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팀 구성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DDE45"/>
                </a:solidFill>
              </a:rPr>
              <a:t>1</a:t>
            </a:r>
            <a:endParaRPr lang="ko-KR" altLang="en-US" sz="4800" b="1" dirty="0">
              <a:solidFill>
                <a:srgbClr val="FDDE45"/>
              </a:solidFill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871679" y="1451278"/>
            <a:ext cx="3335700" cy="3335700"/>
          </a:xfrm>
          <a:prstGeom prst="diamond">
            <a:avLst/>
          </a:prstGeom>
          <a:solidFill>
            <a:schemeClr val="bg1"/>
          </a:solidFill>
          <a:ln>
            <a:solidFill>
              <a:srgbClr val="00A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다이아몬드 38"/>
          <p:cNvSpPr/>
          <p:nvPr/>
        </p:nvSpPr>
        <p:spPr>
          <a:xfrm>
            <a:off x="2603280" y="3162902"/>
            <a:ext cx="3335700" cy="3335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다이아몬드 39"/>
          <p:cNvSpPr/>
          <p:nvPr/>
        </p:nvSpPr>
        <p:spPr>
          <a:xfrm>
            <a:off x="6060195" y="3162902"/>
            <a:ext cx="3335700" cy="3335700"/>
          </a:xfrm>
          <a:prstGeom prst="diamond">
            <a:avLst/>
          </a:prstGeom>
          <a:solidFill>
            <a:schemeClr val="bg1"/>
          </a:solidFill>
          <a:ln>
            <a:solidFill>
              <a:srgbClr val="A6A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다이아몬드 40"/>
          <p:cNvSpPr/>
          <p:nvPr/>
        </p:nvSpPr>
        <p:spPr>
          <a:xfrm>
            <a:off x="4334881" y="1451278"/>
            <a:ext cx="3335700" cy="3335700"/>
          </a:xfrm>
          <a:prstGeom prst="diamond">
            <a:avLst/>
          </a:prstGeom>
          <a:solidFill>
            <a:schemeClr val="bg1"/>
          </a:solidFill>
          <a:ln>
            <a:solidFill>
              <a:srgbClr val="F8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다이아몬드 41"/>
          <p:cNvSpPr/>
          <p:nvPr/>
        </p:nvSpPr>
        <p:spPr>
          <a:xfrm>
            <a:off x="7801321" y="1463371"/>
            <a:ext cx="3335700" cy="3335700"/>
          </a:xfrm>
          <a:prstGeom prst="diamond">
            <a:avLst/>
          </a:prstGeom>
          <a:solidFill>
            <a:schemeClr val="bg1"/>
          </a:solidFill>
          <a:ln>
            <a:solidFill>
              <a:srgbClr val="FF9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7656" y="1738495"/>
            <a:ext cx="8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정가희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9257" y="3429206"/>
            <a:ext cx="8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임수홍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60858" y="1712232"/>
            <a:ext cx="8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김민수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94078" y="3429206"/>
            <a:ext cx="8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윤성현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7298" y="1738495"/>
            <a:ext cx="8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안종윤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18327" y="2703629"/>
            <a:ext cx="196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데이터 </a:t>
            </a:r>
            <a:r>
              <a:rPr lang="ko-KR" altLang="en-US" sz="1200" b="1" smtClean="0"/>
              <a:t>베이스 </a:t>
            </a:r>
            <a:r>
              <a:rPr lang="ko-KR" altLang="en-US" sz="1200" b="1" dirty="0"/>
              <a:t>설계</a:t>
            </a:r>
            <a:endParaRPr lang="en-US" altLang="ko-KR" sz="1200" b="1" dirty="0"/>
          </a:p>
          <a:p>
            <a:r>
              <a:rPr lang="ko-KR" altLang="en-US" sz="1200" b="1" dirty="0"/>
              <a:t>서버 구현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rgbClr val="FFAFC6"/>
                </a:solidFill>
              </a:rPr>
              <a:t>오프라인 강의 기능 구현</a:t>
            </a:r>
            <a:endParaRPr lang="en-US" altLang="ko-KR" sz="1200" b="1" dirty="0">
              <a:solidFill>
                <a:srgbClr val="FFAFC6"/>
              </a:solidFill>
            </a:endParaRPr>
          </a:p>
          <a:p>
            <a:r>
              <a:rPr lang="ko-KR" altLang="en-US" sz="1200" b="1" dirty="0">
                <a:solidFill>
                  <a:srgbClr val="FFAFC6"/>
                </a:solidFill>
              </a:rPr>
              <a:t>회원 전반 기능 구현</a:t>
            </a:r>
            <a:endParaRPr lang="en-US" altLang="ko-KR" sz="1200" b="1" dirty="0">
              <a:solidFill>
                <a:srgbClr val="FFAFC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4178" y="4284475"/>
            <a:ext cx="211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 설계 및 구현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rgbClr val="FFAFC6"/>
                </a:solidFill>
              </a:rPr>
              <a:t>회원 기능 및 강의 목록 관련한 화면 구현</a:t>
            </a:r>
            <a:endParaRPr lang="en-US" altLang="ko-KR" sz="1200" b="1" dirty="0">
              <a:solidFill>
                <a:srgbClr val="FFAFC6"/>
              </a:solidFill>
            </a:endParaRPr>
          </a:p>
          <a:p>
            <a:r>
              <a:rPr lang="ko-KR" altLang="en-US" sz="1200" b="1" dirty="0">
                <a:solidFill>
                  <a:srgbClr val="FFAFC6"/>
                </a:solidFill>
              </a:rPr>
              <a:t>뷰 페이지 전반적인 오류 수정 및 보완</a:t>
            </a:r>
            <a:endParaRPr lang="en-US" altLang="ko-KR" sz="1200" b="1" dirty="0">
              <a:solidFill>
                <a:srgbClr val="FFAFC6"/>
              </a:solidFill>
            </a:endParaRPr>
          </a:p>
          <a:p>
            <a:endParaRPr lang="ko-KR" alt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65493" y="4278540"/>
            <a:ext cx="2111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 설계 및 구현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AFC6"/>
                </a:solidFill>
              </a:rPr>
              <a:t>JS</a:t>
            </a:r>
            <a:r>
              <a:rPr lang="ko-KR" altLang="en-US" sz="1200" b="1" dirty="0">
                <a:solidFill>
                  <a:srgbClr val="FFAFC6"/>
                </a:solidFill>
              </a:rPr>
              <a:t>를 활용한 </a:t>
            </a:r>
            <a:r>
              <a:rPr lang="ko-KR" altLang="en-US" sz="1200" b="1" dirty="0" err="1">
                <a:solidFill>
                  <a:srgbClr val="FFAFC6"/>
                </a:solidFill>
              </a:rPr>
              <a:t>메인페이지</a:t>
            </a:r>
            <a:r>
              <a:rPr lang="ko-KR" altLang="en-US" sz="1200" b="1" dirty="0">
                <a:solidFill>
                  <a:srgbClr val="FFAFC6"/>
                </a:solidFill>
              </a:rPr>
              <a:t> 및 강의의 반응형 웹 디자인 및 구현</a:t>
            </a:r>
            <a:endParaRPr lang="en-US" altLang="ko-KR" sz="1200" b="1" dirty="0">
              <a:solidFill>
                <a:srgbClr val="FFAFC6"/>
              </a:solidFill>
            </a:endParaRPr>
          </a:p>
          <a:p>
            <a:r>
              <a:rPr lang="ko-KR" altLang="en-US" sz="1200" b="1" dirty="0">
                <a:solidFill>
                  <a:srgbClr val="FFAFC6"/>
                </a:solidFill>
              </a:rPr>
              <a:t>강의 및 강의 구매 및 주문에 관한 화면 설계 및 구현</a:t>
            </a:r>
            <a:endParaRPr lang="en-US" altLang="ko-KR" sz="1200" b="1" dirty="0">
              <a:solidFill>
                <a:srgbClr val="FFAFC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3506" y="2341424"/>
            <a:ext cx="19688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 베이스 설계</a:t>
            </a:r>
            <a:endParaRPr lang="en-US" altLang="ko-KR" sz="1200" b="1" dirty="0"/>
          </a:p>
          <a:p>
            <a:r>
              <a:rPr lang="ko-KR" altLang="en-US" sz="1200" b="1" dirty="0"/>
              <a:t>서버 구현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rgbClr val="FFAFC6"/>
                </a:solidFill>
              </a:rPr>
              <a:t>장바구니</a:t>
            </a:r>
            <a:r>
              <a:rPr lang="en-US" altLang="ko-KR" sz="1200" b="1" dirty="0">
                <a:solidFill>
                  <a:srgbClr val="FFAFC6"/>
                </a:solidFill>
              </a:rPr>
              <a:t>,</a:t>
            </a:r>
            <a:r>
              <a:rPr lang="ko-KR" altLang="en-US" sz="1200" b="1" dirty="0">
                <a:solidFill>
                  <a:srgbClr val="FFAFC6"/>
                </a:solidFill>
              </a:rPr>
              <a:t>찜 목록 등 주문과 예약에 관한 전반적인 기능 구현</a:t>
            </a:r>
            <a:endParaRPr lang="en-US" altLang="ko-KR" sz="1200" b="1" dirty="0">
              <a:solidFill>
                <a:srgbClr val="FFAFC6"/>
              </a:solidFill>
            </a:endParaRPr>
          </a:p>
          <a:p>
            <a:r>
              <a:rPr lang="ko-KR" altLang="en-US" sz="1200" b="1" dirty="0">
                <a:solidFill>
                  <a:srgbClr val="FFAFC6"/>
                </a:solidFill>
              </a:rPr>
              <a:t>강의 등록 및 상세페이지 </a:t>
            </a:r>
            <a:r>
              <a:rPr lang="ko-KR" altLang="en-US" sz="1200" b="1" dirty="0" smtClean="0">
                <a:solidFill>
                  <a:srgbClr val="FFAFC6"/>
                </a:solidFill>
              </a:rPr>
              <a:t>기능 </a:t>
            </a:r>
            <a:r>
              <a:rPr lang="ko-KR" altLang="en-US" sz="1200" b="1" dirty="0">
                <a:solidFill>
                  <a:srgbClr val="FFAFC6"/>
                </a:solidFill>
              </a:rPr>
              <a:t>구현</a:t>
            </a:r>
            <a:endParaRPr lang="en-US" altLang="ko-KR" sz="1200" b="1" dirty="0">
              <a:solidFill>
                <a:srgbClr val="FFAFC6"/>
              </a:solidFill>
            </a:endParaRPr>
          </a:p>
          <a:p>
            <a:r>
              <a:rPr lang="ko-KR" altLang="en-US" sz="1200" b="1" dirty="0">
                <a:solidFill>
                  <a:srgbClr val="FFAFC6"/>
                </a:solidFill>
              </a:rPr>
              <a:t>데이터 베이스 구축</a:t>
            </a:r>
            <a:endParaRPr lang="en-US" altLang="ko-KR" sz="1200" b="1" dirty="0">
              <a:solidFill>
                <a:srgbClr val="FFAFC6"/>
              </a:solidFill>
            </a:endParaRPr>
          </a:p>
          <a:p>
            <a:endParaRPr lang="en-US" altLang="ko-KR" sz="1200" b="1" dirty="0"/>
          </a:p>
          <a:p>
            <a:endParaRPr lang="en-US" altLang="ko-KR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33465" y="2703629"/>
            <a:ext cx="211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서버 구현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rgbClr val="FFAFC6"/>
                </a:solidFill>
              </a:rPr>
              <a:t>공지사항 및 이벤트 게시판 기능 구현</a:t>
            </a:r>
            <a:endParaRPr lang="en-US" altLang="ko-KR" sz="1200" b="1" dirty="0">
              <a:solidFill>
                <a:srgbClr val="FFA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73DF35-F91B-4AAA-8D31-B7477BEE3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45859"/>
              </p:ext>
            </p:extLst>
          </p:nvPr>
        </p:nvGraphicFramePr>
        <p:xfrm>
          <a:off x="0" y="0"/>
          <a:ext cx="12192006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0302">
                  <a:extLst>
                    <a:ext uri="{9D8B030D-6E8A-4147-A177-3AD203B41FA5}">
                      <a16:colId xmlns:a16="http://schemas.microsoft.com/office/drawing/2014/main" val="2866341811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397935080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2071467258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1046918839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641535108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13555200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2630513489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2443395155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3174368718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907999908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734190744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2428784700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4076708594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479771595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2194568334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4138474326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717868319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846161716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1039823998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4075611188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2120168062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817732726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2956106485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2290510439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835085417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개발 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1394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8D0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4816"/>
                  </a:ext>
                </a:extLst>
              </a:tr>
              <a:tr h="372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프로젝트 기획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10/21 ~ 11/14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71890"/>
                  </a:ext>
                </a:extLst>
              </a:tr>
              <a:tr h="389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10/21 ~ 11/14</a:t>
                      </a:r>
                      <a:endParaRPr lang="en-US" altLang="ko-KR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2289"/>
                  </a:ext>
                </a:extLst>
              </a:tr>
              <a:tr h="372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프로젝트 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11/14 ~ 12/12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85993"/>
                  </a:ext>
                </a:extLst>
              </a:tr>
              <a:tr h="389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11/14 ~ 12/19</a:t>
                      </a:r>
                      <a:endParaRPr lang="en-US" altLang="ko-KR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0613"/>
                  </a:ext>
                </a:extLst>
              </a:tr>
              <a:tr h="372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DB </a:t>
                      </a:r>
                      <a:r>
                        <a:rPr lang="ko-KR" altLang="en-US" sz="1100" u="none" strike="noStrike" dirty="0">
                          <a:effectLst/>
                        </a:rPr>
                        <a:t>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12/3 ~ 1/10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68696"/>
                  </a:ext>
                </a:extLst>
              </a:tr>
              <a:tr h="389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12/8 ~ 1/28</a:t>
                      </a:r>
                      <a:endParaRPr lang="ko-KR" altLang="en-US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3681"/>
                  </a:ext>
                </a:extLst>
              </a:tr>
              <a:tr h="372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화면 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12/11 ~ 1/31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72095"/>
                  </a:ext>
                </a:extLst>
              </a:tr>
              <a:tr h="389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12/28 ~</a:t>
                      </a:r>
                      <a:r>
                        <a:rPr lang="ko-KR" altLang="en-US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2/9</a:t>
                      </a:r>
                      <a:endParaRPr lang="ko-KR" altLang="en-US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53742"/>
                  </a:ext>
                </a:extLst>
              </a:tr>
              <a:tr h="372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 기능 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2/1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90730"/>
                  </a:ext>
                </a:extLst>
              </a:tr>
              <a:tr h="389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2/15</a:t>
                      </a:r>
                      <a:endParaRPr lang="ko-KR" altLang="en-US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58253"/>
                  </a:ext>
                </a:extLst>
              </a:tr>
              <a:tr h="372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강의 기능 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2/7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~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3/10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99814"/>
                  </a:ext>
                </a:extLst>
              </a:tr>
              <a:tr h="389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FCFBF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2/15 ~ 3/30</a:t>
                      </a:r>
                      <a:endParaRPr lang="ko-KR" altLang="en-US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2298"/>
                  </a:ext>
                </a:extLst>
              </a:tr>
              <a:tr h="372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커뮤니티 기능 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3/8 ~ 3/19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49662"/>
                  </a:ext>
                </a:extLst>
              </a:tr>
              <a:tr h="389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3/12 ~ 3/30</a:t>
                      </a:r>
                      <a:r>
                        <a:rPr lang="ko-KR" altLang="en-US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34595"/>
                  </a:ext>
                </a:extLst>
              </a:tr>
              <a:tr h="372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통합 테스트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D0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3/7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~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3/30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35369"/>
                  </a:ext>
                </a:extLst>
              </a:tr>
              <a:tr h="389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rgbClr val="FCFBF7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FCFBF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3/24~3/30</a:t>
                      </a:r>
                      <a:endParaRPr lang="ko-KR" altLang="en-US" sz="1100" b="0" i="0" u="none" strike="noStrike" dirty="0">
                        <a:solidFill>
                          <a:srgbClr val="FCFBF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5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3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1627</Words>
  <Application>Microsoft Office PowerPoint</Application>
  <PresentationFormat>와이드스크린</PresentationFormat>
  <Paragraphs>1075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Noto Sans CJK KR Thin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861</cp:revision>
  <dcterms:created xsi:type="dcterms:W3CDTF">2021-03-29T06:59:19Z</dcterms:created>
  <dcterms:modified xsi:type="dcterms:W3CDTF">2021-04-01T04:49:08Z</dcterms:modified>
</cp:coreProperties>
</file>