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Bold" charset="1" panose="00000800000000000000"/>
      <p:regular r:id="rId21"/>
    </p:embeddedFont>
    <p:embeddedFont>
      <p:font typeface="Poppins"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36.png" Type="http://schemas.openxmlformats.org/officeDocument/2006/relationships/image"/><Relationship Id="rId15" Target="../media/image3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3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https://github.com/rayenandikaashari/UTS_Datmin_Rayen_23043" TargetMode="External" Type="http://schemas.openxmlformats.org/officeDocument/2006/relationships/hyperlink"/><Relationship Id="rId13" Target="../media/image41.png" Type="http://schemas.openxmlformats.org/officeDocument/2006/relationships/image"/><Relationship Id="rId14" Target="../media/image42.svg" Type="http://schemas.openxmlformats.org/officeDocument/2006/relationships/image"/><Relationship Id="rId15" Target="../media/image17.png" Type="http://schemas.openxmlformats.org/officeDocument/2006/relationships/image"/><Relationship Id="rId16" Target="../media/image1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3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32.png" Type="http://schemas.openxmlformats.org/officeDocument/2006/relationships/image"/><Relationship Id="rId15"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3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1466173" y="3770157"/>
            <a:ext cx="6707346" cy="4426849"/>
          </a:xfrm>
          <a:custGeom>
            <a:avLst/>
            <a:gdLst/>
            <a:ahLst/>
            <a:cxnLst/>
            <a:rect r="r" b="b" t="t" l="l"/>
            <a:pathLst>
              <a:path h="4426849" w="6707346">
                <a:moveTo>
                  <a:pt x="0" y="0"/>
                </a:moveTo>
                <a:lnTo>
                  <a:pt x="6707347" y="0"/>
                </a:lnTo>
                <a:lnTo>
                  <a:pt x="6707347" y="4426849"/>
                </a:lnTo>
                <a:lnTo>
                  <a:pt x="0" y="44268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08517" y="2089994"/>
            <a:ext cx="5358545" cy="5447689"/>
          </a:xfrm>
          <a:custGeom>
            <a:avLst/>
            <a:gdLst/>
            <a:ahLst/>
            <a:cxnLst/>
            <a:rect r="r" b="b" t="t" l="l"/>
            <a:pathLst>
              <a:path h="5447689" w="5358545">
                <a:moveTo>
                  <a:pt x="0" y="0"/>
                </a:moveTo>
                <a:lnTo>
                  <a:pt x="5358545" y="0"/>
                </a:lnTo>
                <a:lnTo>
                  <a:pt x="5358545" y="5447690"/>
                </a:lnTo>
                <a:lnTo>
                  <a:pt x="0" y="544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913180" y="2502905"/>
            <a:ext cx="1260339" cy="1267252"/>
          </a:xfrm>
          <a:custGeom>
            <a:avLst/>
            <a:gdLst/>
            <a:ahLst/>
            <a:cxnLst/>
            <a:rect r="r" b="b" t="t" l="l"/>
            <a:pathLst>
              <a:path h="1267252" w="1260339">
                <a:moveTo>
                  <a:pt x="0" y="0"/>
                </a:moveTo>
                <a:lnTo>
                  <a:pt x="1260340" y="0"/>
                </a:lnTo>
                <a:lnTo>
                  <a:pt x="1260340" y="1267252"/>
                </a:lnTo>
                <a:lnTo>
                  <a:pt x="0" y="1267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914856" y="7535300"/>
            <a:ext cx="3097322" cy="4114800"/>
          </a:xfrm>
          <a:custGeom>
            <a:avLst/>
            <a:gdLst/>
            <a:ahLst/>
            <a:cxnLst/>
            <a:rect r="r" b="b" t="t" l="l"/>
            <a:pathLst>
              <a:path h="4114800" w="3097322">
                <a:moveTo>
                  <a:pt x="3097322" y="0"/>
                </a:moveTo>
                <a:lnTo>
                  <a:pt x="0" y="0"/>
                </a:lnTo>
                <a:lnTo>
                  <a:pt x="0" y="4114800"/>
                </a:lnTo>
                <a:lnTo>
                  <a:pt x="3097322" y="4114800"/>
                </a:lnTo>
                <a:lnTo>
                  <a:pt x="309732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true" rot="0">
            <a:off x="-640509" y="-2393101"/>
            <a:ext cx="3097322" cy="4114800"/>
          </a:xfrm>
          <a:custGeom>
            <a:avLst/>
            <a:gdLst/>
            <a:ahLst/>
            <a:cxnLst/>
            <a:rect r="r" b="b" t="t" l="l"/>
            <a:pathLst>
              <a:path h="4114800" w="3097322">
                <a:moveTo>
                  <a:pt x="0" y="4114800"/>
                </a:moveTo>
                <a:lnTo>
                  <a:pt x="3097323" y="4114800"/>
                </a:lnTo>
                <a:lnTo>
                  <a:pt x="3097323"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8868450" y="2855467"/>
            <a:ext cx="3086100" cy="562128"/>
            <a:chOff x="0" y="0"/>
            <a:chExt cx="2231147" cy="406400"/>
          </a:xfrm>
        </p:grpSpPr>
        <p:sp>
          <p:nvSpPr>
            <p:cNvPr name="Freeform 9" id="9"/>
            <p:cNvSpPr/>
            <p:nvPr/>
          </p:nvSpPr>
          <p:spPr>
            <a:xfrm flipH="false" flipV="false" rot="0">
              <a:off x="0" y="0"/>
              <a:ext cx="2231147" cy="406400"/>
            </a:xfrm>
            <a:custGeom>
              <a:avLst/>
              <a:gdLst/>
              <a:ahLst/>
              <a:cxnLst/>
              <a:rect r="r" b="b" t="t" l="l"/>
              <a:pathLst>
                <a:path h="406400" w="2231147">
                  <a:moveTo>
                    <a:pt x="2027947" y="0"/>
                  </a:moveTo>
                  <a:cubicBezTo>
                    <a:pt x="2140171" y="0"/>
                    <a:pt x="2231147" y="90976"/>
                    <a:pt x="2231147" y="203200"/>
                  </a:cubicBezTo>
                  <a:cubicBezTo>
                    <a:pt x="2231147" y="315424"/>
                    <a:pt x="2140171" y="406400"/>
                    <a:pt x="2027947" y="406400"/>
                  </a:cubicBezTo>
                  <a:lnTo>
                    <a:pt x="203200" y="406400"/>
                  </a:lnTo>
                  <a:cubicBezTo>
                    <a:pt x="90976" y="406400"/>
                    <a:pt x="0" y="315424"/>
                    <a:pt x="0" y="203200"/>
                  </a:cubicBezTo>
                  <a:cubicBezTo>
                    <a:pt x="0" y="90976"/>
                    <a:pt x="90976" y="0"/>
                    <a:pt x="203200" y="0"/>
                  </a:cubicBezTo>
                  <a:close/>
                </a:path>
              </a:pathLst>
            </a:custGeom>
            <a:solidFill>
              <a:srgbClr val="405393"/>
            </a:solidFill>
          </p:spPr>
        </p:sp>
        <p:sp>
          <p:nvSpPr>
            <p:cNvPr name="TextBox 10" id="10"/>
            <p:cNvSpPr txBox="true"/>
            <p:nvPr/>
          </p:nvSpPr>
          <p:spPr>
            <a:xfrm>
              <a:off x="0" y="-57150"/>
              <a:ext cx="2231147" cy="463550"/>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8868450" y="3758717"/>
            <a:ext cx="7384056" cy="2594610"/>
          </a:xfrm>
          <a:prstGeom prst="rect">
            <a:avLst/>
          </a:prstGeom>
        </p:spPr>
        <p:txBody>
          <a:bodyPr anchor="t" rtlCol="false" tIns="0" lIns="0" bIns="0" rIns="0">
            <a:spAutoFit/>
          </a:bodyPr>
          <a:lstStyle/>
          <a:p>
            <a:pPr algn="l">
              <a:lnSpc>
                <a:spcPts val="6749"/>
              </a:lnSpc>
            </a:pPr>
            <a:r>
              <a:rPr lang="en-US" sz="5399" b="true">
                <a:solidFill>
                  <a:srgbClr val="FFFFFF"/>
                </a:solidFill>
                <a:latin typeface="Poppins Bold"/>
                <a:ea typeface="Poppins Bold"/>
                <a:cs typeface="Poppins Bold"/>
                <a:sym typeface="Poppins Bold"/>
              </a:rPr>
              <a:t>Prediksi Harga Mobil Menggunakan Model Regresi Linear</a:t>
            </a:r>
          </a:p>
        </p:txBody>
      </p:sp>
      <p:sp>
        <p:nvSpPr>
          <p:cNvPr name="TextBox 12" id="12"/>
          <p:cNvSpPr txBox="true"/>
          <p:nvPr/>
        </p:nvSpPr>
        <p:spPr>
          <a:xfrm rot="0">
            <a:off x="8868450" y="6532478"/>
            <a:ext cx="3692028" cy="1005205"/>
          </a:xfrm>
          <a:prstGeom prst="rect">
            <a:avLst/>
          </a:prstGeom>
        </p:spPr>
        <p:txBody>
          <a:bodyPr anchor="t" rtlCol="false" tIns="0" lIns="0" bIns="0" rIns="0">
            <a:spAutoFit/>
          </a:bodyPr>
          <a:lstStyle/>
          <a:p>
            <a:pPr algn="l">
              <a:lnSpc>
                <a:spcPts val="3919"/>
              </a:lnSpc>
            </a:pPr>
            <a:r>
              <a:rPr lang="en-US" sz="2799">
                <a:solidFill>
                  <a:srgbClr val="F6D384"/>
                </a:solidFill>
                <a:latin typeface="Poppins"/>
                <a:ea typeface="Poppins"/>
                <a:cs typeface="Poppins"/>
                <a:sym typeface="Poppins"/>
              </a:rPr>
              <a:t>Rayen Andika Ashari</a:t>
            </a:r>
          </a:p>
          <a:p>
            <a:pPr algn="l">
              <a:lnSpc>
                <a:spcPts val="3919"/>
              </a:lnSpc>
              <a:spcBef>
                <a:spcPct val="0"/>
              </a:spcBef>
            </a:pPr>
            <a:r>
              <a:rPr lang="en-US" sz="2799">
                <a:solidFill>
                  <a:srgbClr val="F6D384"/>
                </a:solidFill>
                <a:latin typeface="Poppins"/>
                <a:ea typeface="Poppins"/>
                <a:cs typeface="Poppins"/>
                <a:sym typeface="Poppins"/>
              </a:rPr>
              <a:t>5A Informatika</a:t>
            </a:r>
          </a:p>
        </p:txBody>
      </p:sp>
      <p:sp>
        <p:nvSpPr>
          <p:cNvPr name="TextBox 13" id="13"/>
          <p:cNvSpPr txBox="true"/>
          <p:nvPr/>
        </p:nvSpPr>
        <p:spPr>
          <a:xfrm rot="0">
            <a:off x="8920671" y="2920347"/>
            <a:ext cx="2981658" cy="375285"/>
          </a:xfrm>
          <a:prstGeom prst="rect">
            <a:avLst/>
          </a:prstGeom>
        </p:spPr>
        <p:txBody>
          <a:bodyPr anchor="t" rtlCol="false" tIns="0" lIns="0" bIns="0" rIns="0">
            <a:spAutoFit/>
          </a:bodyPr>
          <a:lstStyle/>
          <a:p>
            <a:pPr algn="ctr">
              <a:lnSpc>
                <a:spcPts val="2940"/>
              </a:lnSpc>
              <a:spcBef>
                <a:spcPct val="0"/>
              </a:spcBef>
            </a:pPr>
            <a:r>
              <a:rPr lang="en-US" sz="2100">
                <a:solidFill>
                  <a:srgbClr val="FFFFFF"/>
                </a:solidFill>
                <a:latin typeface="Poppins"/>
                <a:ea typeface="Poppins"/>
                <a:cs typeface="Poppins"/>
                <a:sym typeface="Poppins"/>
              </a:rPr>
              <a:t>UTS DATA MINING</a:t>
            </a:r>
          </a:p>
        </p:txBody>
      </p:sp>
      <p:sp>
        <p:nvSpPr>
          <p:cNvPr name="Freeform 14" id="14"/>
          <p:cNvSpPr/>
          <p:nvPr/>
        </p:nvSpPr>
        <p:spPr>
          <a:xfrm flipH="false" flipV="false" rot="0">
            <a:off x="16476804" y="1028700"/>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9765832" y="2994636"/>
            <a:ext cx="7988533" cy="5272432"/>
          </a:xfrm>
          <a:custGeom>
            <a:avLst/>
            <a:gdLst/>
            <a:ahLst/>
            <a:cxnLst/>
            <a:rect r="r" b="b" t="t" l="l"/>
            <a:pathLst>
              <a:path h="5272432" w="7988533">
                <a:moveTo>
                  <a:pt x="0" y="0"/>
                </a:moveTo>
                <a:lnTo>
                  <a:pt x="7988533" y="0"/>
                </a:lnTo>
                <a:lnTo>
                  <a:pt x="7988533" y="5272431"/>
                </a:lnTo>
                <a:lnTo>
                  <a:pt x="0" y="5272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32786" y="2112640"/>
            <a:ext cx="888457" cy="881995"/>
          </a:xfrm>
          <a:custGeom>
            <a:avLst/>
            <a:gdLst/>
            <a:ahLst/>
            <a:cxnLst/>
            <a:rect r="r" b="b" t="t" l="l"/>
            <a:pathLst>
              <a:path h="881995" w="888457">
                <a:moveTo>
                  <a:pt x="0" y="0"/>
                </a:moveTo>
                <a:lnTo>
                  <a:pt x="888457" y="0"/>
                </a:lnTo>
                <a:lnTo>
                  <a:pt x="888457" y="881996"/>
                </a:lnTo>
                <a:lnTo>
                  <a:pt x="0" y="8819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259300" y="7823712"/>
            <a:ext cx="2064013" cy="1478584"/>
          </a:xfrm>
          <a:custGeom>
            <a:avLst/>
            <a:gdLst/>
            <a:ahLst/>
            <a:cxnLst/>
            <a:rect r="r" b="b" t="t" l="l"/>
            <a:pathLst>
              <a:path h="1478584" w="2064013">
                <a:moveTo>
                  <a:pt x="0" y="0"/>
                </a:moveTo>
                <a:lnTo>
                  <a:pt x="2064013" y="0"/>
                </a:lnTo>
                <a:lnTo>
                  <a:pt x="2064013" y="1478584"/>
                </a:lnTo>
                <a:lnTo>
                  <a:pt x="0" y="14785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0">
            <a:off x="16548382" y="-639038"/>
            <a:ext cx="1931966" cy="2285122"/>
          </a:xfrm>
          <a:custGeom>
            <a:avLst/>
            <a:gdLst/>
            <a:ahLst/>
            <a:cxnLst/>
            <a:rect r="r" b="b" t="t" l="l"/>
            <a:pathLst>
              <a:path h="2285122" w="1931966">
                <a:moveTo>
                  <a:pt x="1931966" y="2285122"/>
                </a:moveTo>
                <a:lnTo>
                  <a:pt x="0" y="2285122"/>
                </a:lnTo>
                <a:lnTo>
                  <a:pt x="0" y="0"/>
                </a:lnTo>
                <a:lnTo>
                  <a:pt x="1931966" y="0"/>
                </a:lnTo>
                <a:lnTo>
                  <a:pt x="1931966" y="2285122"/>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08471" y="503523"/>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8" id="8"/>
          <p:cNvGrpSpPr/>
          <p:nvPr/>
        </p:nvGrpSpPr>
        <p:grpSpPr>
          <a:xfrm rot="0">
            <a:off x="10373096" y="1299385"/>
            <a:ext cx="6774005" cy="7688230"/>
            <a:chOff x="0" y="0"/>
            <a:chExt cx="9032006" cy="10250974"/>
          </a:xfrm>
        </p:grpSpPr>
        <p:sp>
          <p:nvSpPr>
            <p:cNvPr name="Freeform 9" id="9"/>
            <p:cNvSpPr/>
            <p:nvPr/>
          </p:nvSpPr>
          <p:spPr>
            <a:xfrm flipH="false" flipV="false" rot="0">
              <a:off x="0" y="0"/>
              <a:ext cx="9032006" cy="8714666"/>
            </a:xfrm>
            <a:custGeom>
              <a:avLst/>
              <a:gdLst/>
              <a:ahLst/>
              <a:cxnLst/>
              <a:rect r="r" b="b" t="t" l="l"/>
              <a:pathLst>
                <a:path h="8714666" w="9032006">
                  <a:moveTo>
                    <a:pt x="0" y="0"/>
                  </a:moveTo>
                  <a:lnTo>
                    <a:pt x="9032006" y="0"/>
                  </a:lnTo>
                  <a:lnTo>
                    <a:pt x="9032006" y="8714666"/>
                  </a:lnTo>
                  <a:lnTo>
                    <a:pt x="0" y="8714666"/>
                  </a:lnTo>
                  <a:lnTo>
                    <a:pt x="0" y="0"/>
                  </a:lnTo>
                  <a:close/>
                </a:path>
              </a:pathLst>
            </a:custGeom>
            <a:blipFill>
              <a:blip r:embed="rId14"/>
              <a:stretch>
                <a:fillRect l="0" t="0" r="0" b="0"/>
              </a:stretch>
            </a:blipFill>
          </p:spPr>
        </p:sp>
        <p:sp>
          <p:nvSpPr>
            <p:cNvPr name="Freeform 10" id="10"/>
            <p:cNvSpPr/>
            <p:nvPr/>
          </p:nvSpPr>
          <p:spPr>
            <a:xfrm flipH="false" flipV="false" rot="0">
              <a:off x="0" y="8714666"/>
              <a:ext cx="9032006" cy="1536308"/>
            </a:xfrm>
            <a:custGeom>
              <a:avLst/>
              <a:gdLst/>
              <a:ahLst/>
              <a:cxnLst/>
              <a:rect r="r" b="b" t="t" l="l"/>
              <a:pathLst>
                <a:path h="1536308" w="9032006">
                  <a:moveTo>
                    <a:pt x="0" y="0"/>
                  </a:moveTo>
                  <a:lnTo>
                    <a:pt x="9032006" y="0"/>
                  </a:lnTo>
                  <a:lnTo>
                    <a:pt x="9032006" y="1536308"/>
                  </a:lnTo>
                  <a:lnTo>
                    <a:pt x="0" y="1536308"/>
                  </a:lnTo>
                  <a:lnTo>
                    <a:pt x="0" y="0"/>
                  </a:lnTo>
                  <a:close/>
                </a:path>
              </a:pathLst>
            </a:custGeom>
            <a:blipFill>
              <a:blip r:embed="rId15"/>
              <a:stretch>
                <a:fillRect l="0" t="0" r="0" b="0"/>
              </a:stretch>
            </a:blipFill>
          </p:spPr>
        </p:sp>
      </p:grpSp>
      <p:sp>
        <p:nvSpPr>
          <p:cNvPr name="TextBox 11" id="11"/>
          <p:cNvSpPr txBox="true"/>
          <p:nvPr/>
        </p:nvSpPr>
        <p:spPr>
          <a:xfrm rot="0">
            <a:off x="1390967" y="2609853"/>
            <a:ext cx="7080780" cy="816609"/>
          </a:xfrm>
          <a:prstGeom prst="rect">
            <a:avLst/>
          </a:prstGeom>
        </p:spPr>
        <p:txBody>
          <a:bodyPr anchor="t" rtlCol="false" tIns="0" lIns="0" bIns="0" rIns="0">
            <a:spAutoFit/>
          </a:bodyPr>
          <a:lstStyle/>
          <a:p>
            <a:pPr algn="l">
              <a:lnSpc>
                <a:spcPts val="6440"/>
              </a:lnSpc>
              <a:spcBef>
                <a:spcPct val="0"/>
              </a:spcBef>
            </a:pPr>
            <a:r>
              <a:rPr lang="en-US" sz="4600" b="true">
                <a:solidFill>
                  <a:srgbClr val="F6D384"/>
                </a:solidFill>
                <a:latin typeface="Poppins Bold"/>
                <a:ea typeface="Poppins Bold"/>
                <a:cs typeface="Poppins Bold"/>
                <a:sym typeface="Poppins Bold"/>
              </a:rPr>
              <a:t>Tahap Modelling</a:t>
            </a:r>
          </a:p>
        </p:txBody>
      </p:sp>
      <p:sp>
        <p:nvSpPr>
          <p:cNvPr name="TextBox 12" id="12"/>
          <p:cNvSpPr txBox="true"/>
          <p:nvPr/>
        </p:nvSpPr>
        <p:spPr>
          <a:xfrm rot="0">
            <a:off x="1390967" y="3576317"/>
            <a:ext cx="7891142" cy="3977005"/>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Poppins"/>
                <a:ea typeface="Poppins"/>
                <a:cs typeface="Poppins"/>
                <a:sym typeface="Poppins"/>
              </a:rPr>
              <a:t>Disini saya ubah data yang masih string jadi angka Label Encoding. Abis itu semua data di samain skalanya pake Standard Scaler. Kalau udah data yang tadi dibagi jadi data latih buat latih model dan data uji buat menguji hasilnya. Terakhir, model Linear Regression dipake buat mempelajari hubungan fitur fitur mobil dan harganya.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0967" y="1028700"/>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772682" y="1828871"/>
            <a:ext cx="1557545" cy="1489579"/>
          </a:xfrm>
          <a:custGeom>
            <a:avLst/>
            <a:gdLst/>
            <a:ahLst/>
            <a:cxnLst/>
            <a:rect r="r" b="b" t="t" l="l"/>
            <a:pathLst>
              <a:path h="1489579" w="1557545">
                <a:moveTo>
                  <a:pt x="0" y="0"/>
                </a:moveTo>
                <a:lnTo>
                  <a:pt x="1557544" y="0"/>
                </a:lnTo>
                <a:lnTo>
                  <a:pt x="1557544" y="1489580"/>
                </a:lnTo>
                <a:lnTo>
                  <a:pt x="0" y="1489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66870" y="2859791"/>
            <a:ext cx="3561172" cy="4114800"/>
          </a:xfrm>
          <a:custGeom>
            <a:avLst/>
            <a:gdLst/>
            <a:ahLst/>
            <a:cxnLst/>
            <a:rect r="r" b="b" t="t" l="l"/>
            <a:pathLst>
              <a:path h="4114800" w="3561172">
                <a:moveTo>
                  <a:pt x="0" y="0"/>
                </a:moveTo>
                <a:lnTo>
                  <a:pt x="3561172" y="0"/>
                </a:lnTo>
                <a:lnTo>
                  <a:pt x="356117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451758" y="4331086"/>
            <a:ext cx="11384484" cy="1010285"/>
          </a:xfrm>
          <a:prstGeom prst="rect">
            <a:avLst/>
          </a:prstGeom>
        </p:spPr>
        <p:txBody>
          <a:bodyPr anchor="t" rtlCol="false" tIns="0" lIns="0" bIns="0" rIns="0">
            <a:spAutoFit/>
          </a:bodyPr>
          <a:lstStyle/>
          <a:p>
            <a:pPr algn="ctr">
              <a:lnSpc>
                <a:spcPts val="7840"/>
              </a:lnSpc>
              <a:spcBef>
                <a:spcPct val="0"/>
              </a:spcBef>
            </a:pPr>
            <a:r>
              <a:rPr lang="en-US" b="true" sz="5600">
                <a:solidFill>
                  <a:srgbClr val="F6D384"/>
                </a:solidFill>
                <a:latin typeface="Poppins Bold"/>
                <a:ea typeface="Poppins Bold"/>
                <a:cs typeface="Poppins Bold"/>
                <a:sym typeface="Poppins Bold"/>
              </a:rPr>
              <a:t>Tahap Evaluasi Model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9765832" y="2994636"/>
            <a:ext cx="7988533" cy="5272432"/>
          </a:xfrm>
          <a:custGeom>
            <a:avLst/>
            <a:gdLst/>
            <a:ahLst/>
            <a:cxnLst/>
            <a:rect r="r" b="b" t="t" l="l"/>
            <a:pathLst>
              <a:path h="5272432" w="7988533">
                <a:moveTo>
                  <a:pt x="0" y="0"/>
                </a:moveTo>
                <a:lnTo>
                  <a:pt x="7988533" y="0"/>
                </a:lnTo>
                <a:lnTo>
                  <a:pt x="7988533" y="5272431"/>
                </a:lnTo>
                <a:lnTo>
                  <a:pt x="0" y="5272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59300" y="7823712"/>
            <a:ext cx="2064013" cy="1478584"/>
          </a:xfrm>
          <a:custGeom>
            <a:avLst/>
            <a:gdLst/>
            <a:ahLst/>
            <a:cxnLst/>
            <a:rect r="r" b="b" t="t" l="l"/>
            <a:pathLst>
              <a:path h="1478584" w="2064013">
                <a:moveTo>
                  <a:pt x="0" y="0"/>
                </a:moveTo>
                <a:lnTo>
                  <a:pt x="2064013" y="0"/>
                </a:lnTo>
                <a:lnTo>
                  <a:pt x="2064013" y="1478584"/>
                </a:lnTo>
                <a:lnTo>
                  <a:pt x="0" y="14785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6548382" y="-639038"/>
            <a:ext cx="1931966" cy="2285122"/>
          </a:xfrm>
          <a:custGeom>
            <a:avLst/>
            <a:gdLst/>
            <a:ahLst/>
            <a:cxnLst/>
            <a:rect r="r" b="b" t="t" l="l"/>
            <a:pathLst>
              <a:path h="2285122" w="1931966">
                <a:moveTo>
                  <a:pt x="1931966" y="2285122"/>
                </a:moveTo>
                <a:lnTo>
                  <a:pt x="0" y="2285122"/>
                </a:lnTo>
                <a:lnTo>
                  <a:pt x="0" y="0"/>
                </a:lnTo>
                <a:lnTo>
                  <a:pt x="1931966" y="0"/>
                </a:lnTo>
                <a:lnTo>
                  <a:pt x="1931966" y="228512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08471" y="503523"/>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765832" y="2207318"/>
            <a:ext cx="7493468" cy="5872365"/>
          </a:xfrm>
          <a:custGeom>
            <a:avLst/>
            <a:gdLst/>
            <a:ahLst/>
            <a:cxnLst/>
            <a:rect r="r" b="b" t="t" l="l"/>
            <a:pathLst>
              <a:path h="5872365" w="7493468">
                <a:moveTo>
                  <a:pt x="0" y="0"/>
                </a:moveTo>
                <a:lnTo>
                  <a:pt x="7493468" y="0"/>
                </a:lnTo>
                <a:lnTo>
                  <a:pt x="7493468" y="5872364"/>
                </a:lnTo>
                <a:lnTo>
                  <a:pt x="0" y="5872364"/>
                </a:lnTo>
                <a:lnTo>
                  <a:pt x="0" y="0"/>
                </a:lnTo>
                <a:close/>
              </a:path>
            </a:pathLst>
          </a:custGeom>
          <a:blipFill>
            <a:blip r:embed="rId12"/>
            <a:stretch>
              <a:fillRect l="0" t="0" r="0" b="0"/>
            </a:stretch>
          </a:blipFill>
        </p:spPr>
      </p:sp>
      <p:sp>
        <p:nvSpPr>
          <p:cNvPr name="TextBox 8" id="8"/>
          <p:cNvSpPr txBox="true"/>
          <p:nvPr/>
        </p:nvSpPr>
        <p:spPr>
          <a:xfrm rot="0">
            <a:off x="1390967" y="2114553"/>
            <a:ext cx="7080780" cy="816609"/>
          </a:xfrm>
          <a:prstGeom prst="rect">
            <a:avLst/>
          </a:prstGeom>
        </p:spPr>
        <p:txBody>
          <a:bodyPr anchor="t" rtlCol="false" tIns="0" lIns="0" bIns="0" rIns="0">
            <a:spAutoFit/>
          </a:bodyPr>
          <a:lstStyle/>
          <a:p>
            <a:pPr algn="l">
              <a:lnSpc>
                <a:spcPts val="6440"/>
              </a:lnSpc>
              <a:spcBef>
                <a:spcPct val="0"/>
              </a:spcBef>
            </a:pPr>
            <a:r>
              <a:rPr lang="en-US" sz="4600" b="true">
                <a:solidFill>
                  <a:srgbClr val="F6D384"/>
                </a:solidFill>
                <a:latin typeface="Poppins Bold"/>
                <a:ea typeface="Poppins Bold"/>
                <a:cs typeface="Poppins Bold"/>
                <a:sym typeface="Poppins Bold"/>
              </a:rPr>
              <a:t>Hasil Evaluasi Model</a:t>
            </a:r>
          </a:p>
        </p:txBody>
      </p:sp>
      <p:sp>
        <p:nvSpPr>
          <p:cNvPr name="TextBox 9" id="9"/>
          <p:cNvSpPr txBox="true"/>
          <p:nvPr/>
        </p:nvSpPr>
        <p:spPr>
          <a:xfrm rot="0">
            <a:off x="1390967" y="3081017"/>
            <a:ext cx="7891142" cy="4967605"/>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Poppins"/>
                <a:ea typeface="Poppins"/>
                <a:cs typeface="Poppins"/>
                <a:sym typeface="Poppins"/>
              </a:rPr>
              <a:t>Grafik ini menunjukkan perbandingan antara harga mobil asli dan hasil prediksi model Linear Regression. Dari tampilannya, sebagian besar titik berada dekat dengan garis ideal, jadi bisa dibilang modelnya sudah cukup akurat. Tapi masih ada beberapa titik yang melenceng, mungkin karena fitur yang dipakai belum cukup untuk menggambarkan semua faktor yang memengaruhi harga mobil.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0967" y="1028700"/>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772682" y="1828871"/>
            <a:ext cx="1557545" cy="1489579"/>
          </a:xfrm>
          <a:custGeom>
            <a:avLst/>
            <a:gdLst/>
            <a:ahLst/>
            <a:cxnLst/>
            <a:rect r="r" b="b" t="t" l="l"/>
            <a:pathLst>
              <a:path h="1489579" w="1557545">
                <a:moveTo>
                  <a:pt x="0" y="0"/>
                </a:moveTo>
                <a:lnTo>
                  <a:pt x="1557544" y="0"/>
                </a:lnTo>
                <a:lnTo>
                  <a:pt x="1557544" y="1489580"/>
                </a:lnTo>
                <a:lnTo>
                  <a:pt x="0" y="1489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66870" y="2859791"/>
            <a:ext cx="3561172" cy="4114800"/>
          </a:xfrm>
          <a:custGeom>
            <a:avLst/>
            <a:gdLst/>
            <a:ahLst/>
            <a:cxnLst/>
            <a:rect r="r" b="b" t="t" l="l"/>
            <a:pathLst>
              <a:path h="4114800" w="3561172">
                <a:moveTo>
                  <a:pt x="0" y="0"/>
                </a:moveTo>
                <a:lnTo>
                  <a:pt x="3561172" y="0"/>
                </a:lnTo>
                <a:lnTo>
                  <a:pt x="356117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451758" y="1973390"/>
            <a:ext cx="11384484" cy="1010285"/>
          </a:xfrm>
          <a:prstGeom prst="rect">
            <a:avLst/>
          </a:prstGeom>
        </p:spPr>
        <p:txBody>
          <a:bodyPr anchor="t" rtlCol="false" tIns="0" lIns="0" bIns="0" rIns="0">
            <a:spAutoFit/>
          </a:bodyPr>
          <a:lstStyle/>
          <a:p>
            <a:pPr algn="ctr">
              <a:lnSpc>
                <a:spcPts val="7840"/>
              </a:lnSpc>
              <a:spcBef>
                <a:spcPct val="0"/>
              </a:spcBef>
            </a:pPr>
            <a:r>
              <a:rPr lang="en-US" b="true" sz="5600">
                <a:solidFill>
                  <a:srgbClr val="F6D384"/>
                </a:solidFill>
                <a:latin typeface="Poppins Bold"/>
                <a:ea typeface="Poppins Bold"/>
                <a:cs typeface="Poppins Bold"/>
                <a:sym typeface="Poppins Bold"/>
              </a:rPr>
              <a:t>Kesimpulan</a:t>
            </a:r>
          </a:p>
        </p:txBody>
      </p:sp>
      <p:sp>
        <p:nvSpPr>
          <p:cNvPr name="TextBox 7" id="7"/>
          <p:cNvSpPr txBox="true"/>
          <p:nvPr/>
        </p:nvSpPr>
        <p:spPr>
          <a:xfrm rot="0">
            <a:off x="2803700" y="3184080"/>
            <a:ext cx="12680600" cy="4967605"/>
          </a:xfrm>
          <a:prstGeom prst="rect">
            <a:avLst/>
          </a:prstGeom>
        </p:spPr>
        <p:txBody>
          <a:bodyPr anchor="t" rtlCol="false" tIns="0" lIns="0" bIns="0" rIns="0">
            <a:spAutoFit/>
          </a:bodyPr>
          <a:lstStyle/>
          <a:p>
            <a:pPr algn="just">
              <a:lnSpc>
                <a:spcPts val="3919"/>
              </a:lnSpc>
              <a:spcBef>
                <a:spcPct val="0"/>
              </a:spcBef>
            </a:pPr>
            <a:r>
              <a:rPr lang="en-US" sz="2799">
                <a:solidFill>
                  <a:srgbClr val="FFFFFF"/>
                </a:solidFill>
                <a:latin typeface="Poppins"/>
                <a:ea typeface="Poppins"/>
                <a:cs typeface="Poppins"/>
                <a:sym typeface="Poppins"/>
              </a:rPr>
              <a:t>Model Regresi Linear yang digunakan d</a:t>
            </a:r>
            <a:r>
              <a:rPr lang="en-US" sz="2799">
                <a:solidFill>
                  <a:srgbClr val="FFFFFF"/>
                </a:solidFill>
                <a:latin typeface="Poppins"/>
                <a:ea typeface="Poppins"/>
                <a:cs typeface="Poppins"/>
                <a:sym typeface="Poppins"/>
              </a:rPr>
              <a:t>alam proyek ini mampu mempelajari hubungan antara berbagai fitur mobil, seperti merek, tahun pembuatan, jarak tempuh, dan kapasitas mesin terhadap harga jual mobil bekas. Setelah dilakukan tahap preprocessing, eksplorasi data, serta normalisasi skala fitur, model dilatih dan dievaluasi. Hasil evaluasi menunjukkan bahwa model memiliki performa yang cukup baik, dengan sebagian besar nilai prediksi mendekati harga aktual pada grafik perbandingan. Meskipun terdapat sedikit penyimpangan pada beberapa data ekstrem, secara keseluruhan model dapat memberikan estimasi harga yang cukup akurat.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4177369" y="6208085"/>
            <a:ext cx="929407" cy="784082"/>
          </a:xfrm>
          <a:custGeom>
            <a:avLst/>
            <a:gdLst/>
            <a:ahLst/>
            <a:cxnLst/>
            <a:rect r="r" b="b" t="t" l="l"/>
            <a:pathLst>
              <a:path h="784082" w="929407">
                <a:moveTo>
                  <a:pt x="0" y="0"/>
                </a:moveTo>
                <a:lnTo>
                  <a:pt x="929408" y="0"/>
                </a:lnTo>
                <a:lnTo>
                  <a:pt x="929408" y="784082"/>
                </a:lnTo>
                <a:lnTo>
                  <a:pt x="0" y="784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522205" y="3686874"/>
            <a:ext cx="9243589" cy="2913252"/>
            <a:chOff x="0" y="0"/>
            <a:chExt cx="2152065" cy="678255"/>
          </a:xfrm>
        </p:grpSpPr>
        <p:sp>
          <p:nvSpPr>
            <p:cNvPr name="Freeform 4" id="4"/>
            <p:cNvSpPr/>
            <p:nvPr/>
          </p:nvSpPr>
          <p:spPr>
            <a:xfrm flipH="false" flipV="false" rot="0">
              <a:off x="0" y="0"/>
              <a:ext cx="2152065" cy="678255"/>
            </a:xfrm>
            <a:custGeom>
              <a:avLst/>
              <a:gdLst/>
              <a:ahLst/>
              <a:cxnLst/>
              <a:rect r="r" b="b" t="t" l="l"/>
              <a:pathLst>
                <a:path h="678255" w="2152065">
                  <a:moveTo>
                    <a:pt x="31827" y="0"/>
                  </a:moveTo>
                  <a:lnTo>
                    <a:pt x="2120238" y="0"/>
                  </a:lnTo>
                  <a:cubicBezTo>
                    <a:pt x="2137816" y="0"/>
                    <a:pt x="2152065" y="14249"/>
                    <a:pt x="2152065" y="31827"/>
                  </a:cubicBezTo>
                  <a:lnTo>
                    <a:pt x="2152065" y="646428"/>
                  </a:lnTo>
                  <a:cubicBezTo>
                    <a:pt x="2152065" y="654869"/>
                    <a:pt x="2148712" y="662964"/>
                    <a:pt x="2142743" y="668933"/>
                  </a:cubicBezTo>
                  <a:cubicBezTo>
                    <a:pt x="2136775" y="674902"/>
                    <a:pt x="2128679" y="678255"/>
                    <a:pt x="2120238" y="678255"/>
                  </a:cubicBezTo>
                  <a:lnTo>
                    <a:pt x="31827" y="678255"/>
                  </a:lnTo>
                  <a:cubicBezTo>
                    <a:pt x="23386" y="678255"/>
                    <a:pt x="15290" y="674902"/>
                    <a:pt x="9322" y="668933"/>
                  </a:cubicBezTo>
                  <a:cubicBezTo>
                    <a:pt x="3353" y="662964"/>
                    <a:pt x="0" y="654869"/>
                    <a:pt x="0" y="646428"/>
                  </a:cubicBezTo>
                  <a:lnTo>
                    <a:pt x="0" y="31827"/>
                  </a:lnTo>
                  <a:cubicBezTo>
                    <a:pt x="0" y="23386"/>
                    <a:pt x="3353" y="15290"/>
                    <a:pt x="9322" y="9322"/>
                  </a:cubicBezTo>
                  <a:cubicBezTo>
                    <a:pt x="15290" y="3353"/>
                    <a:pt x="23386" y="0"/>
                    <a:pt x="31827" y="0"/>
                  </a:cubicBezTo>
                  <a:close/>
                </a:path>
              </a:pathLst>
            </a:custGeom>
            <a:solidFill>
              <a:srgbClr val="405393"/>
            </a:solidFill>
            <a:ln w="38100" cap="rnd">
              <a:solidFill>
                <a:srgbClr val="F6D384"/>
              </a:solidFill>
              <a:prstDash val="solid"/>
              <a:round/>
            </a:ln>
          </p:spPr>
        </p:sp>
        <p:sp>
          <p:nvSpPr>
            <p:cNvPr name="TextBox 5" id="5"/>
            <p:cNvSpPr txBox="true"/>
            <p:nvPr/>
          </p:nvSpPr>
          <p:spPr>
            <a:xfrm>
              <a:off x="0" y="-28575"/>
              <a:ext cx="2152065" cy="706830"/>
            </a:xfrm>
            <a:prstGeom prst="rect">
              <a:avLst/>
            </a:prstGeom>
          </p:spPr>
          <p:txBody>
            <a:bodyPr anchor="ctr" rtlCol="false" tIns="50800" lIns="50800" bIns="50800" rIns="50800"/>
            <a:lstStyle/>
            <a:p>
              <a:pPr algn="ctr">
                <a:lnSpc>
                  <a:spcPts val="2240"/>
                </a:lnSpc>
              </a:pPr>
            </a:p>
          </p:txBody>
        </p:sp>
      </p:grpSp>
      <p:grpSp>
        <p:nvGrpSpPr>
          <p:cNvPr name="Group 6" id="6"/>
          <p:cNvGrpSpPr/>
          <p:nvPr/>
        </p:nvGrpSpPr>
        <p:grpSpPr>
          <a:xfrm rot="0">
            <a:off x="5106777" y="4199454"/>
            <a:ext cx="1888091" cy="1888091"/>
            <a:chOff x="0" y="0"/>
            <a:chExt cx="543709" cy="543709"/>
          </a:xfrm>
        </p:grpSpPr>
        <p:sp>
          <p:nvSpPr>
            <p:cNvPr name="Freeform 7" id="7"/>
            <p:cNvSpPr/>
            <p:nvPr/>
          </p:nvSpPr>
          <p:spPr>
            <a:xfrm flipH="false" flipV="false" rot="0">
              <a:off x="0" y="0"/>
              <a:ext cx="543709" cy="543709"/>
            </a:xfrm>
            <a:custGeom>
              <a:avLst/>
              <a:gdLst/>
              <a:ahLst/>
              <a:cxnLst/>
              <a:rect r="r" b="b" t="t" l="l"/>
              <a:pathLst>
                <a:path h="543709" w="543709">
                  <a:moveTo>
                    <a:pt x="90209" y="0"/>
                  </a:moveTo>
                  <a:lnTo>
                    <a:pt x="453501" y="0"/>
                  </a:lnTo>
                  <a:cubicBezTo>
                    <a:pt x="503322" y="0"/>
                    <a:pt x="543709" y="40388"/>
                    <a:pt x="543709" y="90209"/>
                  </a:cubicBezTo>
                  <a:lnTo>
                    <a:pt x="543709" y="453501"/>
                  </a:lnTo>
                  <a:cubicBezTo>
                    <a:pt x="543709" y="503322"/>
                    <a:pt x="503322" y="543709"/>
                    <a:pt x="453501" y="543709"/>
                  </a:cubicBezTo>
                  <a:lnTo>
                    <a:pt x="90209" y="543709"/>
                  </a:lnTo>
                  <a:cubicBezTo>
                    <a:pt x="40388" y="543709"/>
                    <a:pt x="0" y="503322"/>
                    <a:pt x="0" y="453501"/>
                  </a:cubicBezTo>
                  <a:lnTo>
                    <a:pt x="0" y="90209"/>
                  </a:lnTo>
                  <a:cubicBezTo>
                    <a:pt x="0" y="40388"/>
                    <a:pt x="40388" y="0"/>
                    <a:pt x="90209" y="0"/>
                  </a:cubicBezTo>
                  <a:close/>
                </a:path>
              </a:pathLst>
            </a:custGeom>
            <a:solidFill>
              <a:srgbClr val="2E377D"/>
            </a:solidFill>
            <a:ln w="38100" cap="rnd">
              <a:solidFill>
                <a:srgbClr val="F6D384"/>
              </a:solidFill>
              <a:prstDash val="solid"/>
              <a:round/>
            </a:ln>
          </p:spPr>
        </p:sp>
        <p:sp>
          <p:nvSpPr>
            <p:cNvPr name="TextBox 8" id="8"/>
            <p:cNvSpPr txBox="true"/>
            <p:nvPr/>
          </p:nvSpPr>
          <p:spPr>
            <a:xfrm>
              <a:off x="0" y="-28575"/>
              <a:ext cx="543709" cy="572284"/>
            </a:xfrm>
            <a:prstGeom prst="rect">
              <a:avLst/>
            </a:prstGeom>
          </p:spPr>
          <p:txBody>
            <a:bodyPr anchor="ctr" rtlCol="false" tIns="50800" lIns="50800" bIns="50800" rIns="50800"/>
            <a:lstStyle/>
            <a:p>
              <a:pPr algn="ctr">
                <a:lnSpc>
                  <a:spcPts val="2240"/>
                </a:lnSpc>
              </a:pPr>
            </a:p>
          </p:txBody>
        </p:sp>
      </p:grpSp>
      <p:sp>
        <p:nvSpPr>
          <p:cNvPr name="Freeform 9" id="9"/>
          <p:cNvSpPr/>
          <p:nvPr/>
        </p:nvSpPr>
        <p:spPr>
          <a:xfrm flipH="false" flipV="false" rot="0">
            <a:off x="1390967" y="1028700"/>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8808265">
            <a:off x="13226368" y="3196572"/>
            <a:ext cx="1078853" cy="1031776"/>
          </a:xfrm>
          <a:custGeom>
            <a:avLst/>
            <a:gdLst/>
            <a:ahLst/>
            <a:cxnLst/>
            <a:rect r="r" b="b" t="t" l="l"/>
            <a:pathLst>
              <a:path h="1031776" w="1078853">
                <a:moveTo>
                  <a:pt x="0" y="0"/>
                </a:moveTo>
                <a:lnTo>
                  <a:pt x="1078853" y="0"/>
                </a:lnTo>
                <a:lnTo>
                  <a:pt x="1078853" y="1031775"/>
                </a:lnTo>
                <a:lnTo>
                  <a:pt x="0" y="10317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766870" y="2859791"/>
            <a:ext cx="3561172" cy="4114800"/>
          </a:xfrm>
          <a:custGeom>
            <a:avLst/>
            <a:gdLst/>
            <a:ahLst/>
            <a:cxnLst/>
            <a:rect r="r" b="b" t="t" l="l"/>
            <a:pathLst>
              <a:path h="4114800" w="3561172">
                <a:moveTo>
                  <a:pt x="0" y="0"/>
                </a:moveTo>
                <a:lnTo>
                  <a:pt x="3561172" y="0"/>
                </a:lnTo>
                <a:lnTo>
                  <a:pt x="356117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333226" y="4574323"/>
            <a:ext cx="1435192" cy="1138355"/>
          </a:xfrm>
          <a:custGeom>
            <a:avLst/>
            <a:gdLst/>
            <a:ahLst/>
            <a:cxnLst/>
            <a:rect r="r" b="b" t="t" l="l"/>
            <a:pathLst>
              <a:path h="1138355" w="1435192">
                <a:moveTo>
                  <a:pt x="0" y="0"/>
                </a:moveTo>
                <a:lnTo>
                  <a:pt x="1435192" y="0"/>
                </a:lnTo>
                <a:lnTo>
                  <a:pt x="1435192" y="1138354"/>
                </a:lnTo>
                <a:lnTo>
                  <a:pt x="0" y="11383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7222817" y="4946722"/>
            <a:ext cx="6167812" cy="798379"/>
          </a:xfrm>
          <a:prstGeom prst="rect">
            <a:avLst/>
          </a:prstGeom>
        </p:spPr>
        <p:txBody>
          <a:bodyPr anchor="t" rtlCol="false" tIns="0" lIns="0" bIns="0" rIns="0">
            <a:spAutoFit/>
          </a:bodyPr>
          <a:lstStyle/>
          <a:p>
            <a:pPr algn="just">
              <a:lnSpc>
                <a:spcPts val="3103"/>
              </a:lnSpc>
            </a:pPr>
            <a:r>
              <a:rPr lang="en-US" sz="2483" u="sng">
                <a:solidFill>
                  <a:srgbClr val="FFFFFF"/>
                </a:solidFill>
                <a:latin typeface="Poppins"/>
                <a:ea typeface="Poppins"/>
                <a:cs typeface="Poppins"/>
                <a:sym typeface="Poppins"/>
                <a:hlinkClick r:id="rId12" tooltip="https://github.com/rayenandikaashari/UTS_Datmin_Rayen_23043"/>
              </a:rPr>
              <a:t>https://github.com/rayenandikaashari/UTS_Datmin_Rayen_23043</a:t>
            </a:r>
          </a:p>
        </p:txBody>
      </p:sp>
      <p:sp>
        <p:nvSpPr>
          <p:cNvPr name="TextBox 14" id="14"/>
          <p:cNvSpPr txBox="true"/>
          <p:nvPr/>
        </p:nvSpPr>
        <p:spPr>
          <a:xfrm rot="0">
            <a:off x="7222817" y="4280776"/>
            <a:ext cx="4907160" cy="539469"/>
          </a:xfrm>
          <a:prstGeom prst="rect">
            <a:avLst/>
          </a:prstGeom>
        </p:spPr>
        <p:txBody>
          <a:bodyPr anchor="t" rtlCol="false" tIns="0" lIns="0" bIns="0" rIns="0">
            <a:spAutoFit/>
          </a:bodyPr>
          <a:lstStyle/>
          <a:p>
            <a:pPr algn="l">
              <a:lnSpc>
                <a:spcPts val="4034"/>
              </a:lnSpc>
            </a:pPr>
            <a:r>
              <a:rPr lang="en-US" sz="3227" b="true">
                <a:solidFill>
                  <a:srgbClr val="F6D384"/>
                </a:solidFill>
                <a:latin typeface="Poppins Bold"/>
                <a:ea typeface="Poppins Bold"/>
                <a:cs typeface="Poppins Bold"/>
                <a:sym typeface="Poppins Bold"/>
              </a:rPr>
              <a:t>Link Repository Github</a:t>
            </a:r>
          </a:p>
        </p:txBody>
      </p:sp>
      <p:sp>
        <p:nvSpPr>
          <p:cNvPr name="Freeform 15" id="15"/>
          <p:cNvSpPr/>
          <p:nvPr/>
        </p:nvSpPr>
        <p:spPr>
          <a:xfrm flipH="false" flipV="false" rot="0">
            <a:off x="13581991" y="5665399"/>
            <a:ext cx="5262693" cy="4621601"/>
          </a:xfrm>
          <a:custGeom>
            <a:avLst/>
            <a:gdLst/>
            <a:ahLst/>
            <a:cxnLst/>
            <a:rect r="r" b="b" t="t" l="l"/>
            <a:pathLst>
              <a:path h="4621601" w="5262693">
                <a:moveTo>
                  <a:pt x="0" y="0"/>
                </a:moveTo>
                <a:lnTo>
                  <a:pt x="5262694" y="0"/>
                </a:lnTo>
                <a:lnTo>
                  <a:pt x="5262694" y="4621601"/>
                </a:lnTo>
                <a:lnTo>
                  <a:pt x="0" y="46216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true" flipV="false" rot="0">
            <a:off x="15772453" y="-594739"/>
            <a:ext cx="1486847" cy="1189477"/>
          </a:xfrm>
          <a:custGeom>
            <a:avLst/>
            <a:gdLst/>
            <a:ahLst/>
            <a:cxnLst/>
            <a:rect r="r" b="b" t="t" l="l"/>
            <a:pathLst>
              <a:path h="1189477" w="1486847">
                <a:moveTo>
                  <a:pt x="1486847" y="0"/>
                </a:moveTo>
                <a:lnTo>
                  <a:pt x="0" y="0"/>
                </a:lnTo>
                <a:lnTo>
                  <a:pt x="0" y="1189478"/>
                </a:lnTo>
                <a:lnTo>
                  <a:pt x="1486847" y="1189478"/>
                </a:lnTo>
                <a:lnTo>
                  <a:pt x="1486847"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1938759" y="3433184"/>
            <a:ext cx="6707346" cy="4426849"/>
          </a:xfrm>
          <a:custGeom>
            <a:avLst/>
            <a:gdLst/>
            <a:ahLst/>
            <a:cxnLst/>
            <a:rect r="r" b="b" t="t" l="l"/>
            <a:pathLst>
              <a:path h="4426849" w="6707346">
                <a:moveTo>
                  <a:pt x="0" y="0"/>
                </a:moveTo>
                <a:lnTo>
                  <a:pt x="6707347" y="0"/>
                </a:lnTo>
                <a:lnTo>
                  <a:pt x="6707347" y="4426849"/>
                </a:lnTo>
                <a:lnTo>
                  <a:pt x="0" y="44268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83624" y="3571616"/>
            <a:ext cx="795156" cy="799517"/>
          </a:xfrm>
          <a:custGeom>
            <a:avLst/>
            <a:gdLst/>
            <a:ahLst/>
            <a:cxnLst/>
            <a:rect r="r" b="b" t="t" l="l"/>
            <a:pathLst>
              <a:path h="799517" w="795156">
                <a:moveTo>
                  <a:pt x="0" y="0"/>
                </a:moveTo>
                <a:lnTo>
                  <a:pt x="795155" y="0"/>
                </a:lnTo>
                <a:lnTo>
                  <a:pt x="795155" y="799516"/>
                </a:lnTo>
                <a:lnTo>
                  <a:pt x="0" y="7995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5914856" y="7535300"/>
            <a:ext cx="3097322" cy="4114800"/>
          </a:xfrm>
          <a:custGeom>
            <a:avLst/>
            <a:gdLst/>
            <a:ahLst/>
            <a:cxnLst/>
            <a:rect r="r" b="b" t="t" l="l"/>
            <a:pathLst>
              <a:path h="4114800" w="3097322">
                <a:moveTo>
                  <a:pt x="3097322" y="0"/>
                </a:moveTo>
                <a:lnTo>
                  <a:pt x="0" y="0"/>
                </a:lnTo>
                <a:lnTo>
                  <a:pt x="0" y="4114800"/>
                </a:lnTo>
                <a:lnTo>
                  <a:pt x="3097322" y="4114800"/>
                </a:lnTo>
                <a:lnTo>
                  <a:pt x="309732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640509" y="-2393101"/>
            <a:ext cx="3097322" cy="4114800"/>
          </a:xfrm>
          <a:custGeom>
            <a:avLst/>
            <a:gdLst/>
            <a:ahLst/>
            <a:cxnLst/>
            <a:rect r="r" b="b" t="t" l="l"/>
            <a:pathLst>
              <a:path h="4114800" w="3097322">
                <a:moveTo>
                  <a:pt x="0" y="4114800"/>
                </a:moveTo>
                <a:lnTo>
                  <a:pt x="3097323" y="4114800"/>
                </a:lnTo>
                <a:lnTo>
                  <a:pt x="3097323"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9211992" y="3851631"/>
            <a:ext cx="7137249" cy="1291869"/>
          </a:xfrm>
          <a:prstGeom prst="rect">
            <a:avLst/>
          </a:prstGeom>
        </p:spPr>
        <p:txBody>
          <a:bodyPr anchor="t" rtlCol="false" tIns="0" lIns="0" bIns="0" rIns="0">
            <a:spAutoFit/>
          </a:bodyPr>
          <a:lstStyle/>
          <a:p>
            <a:pPr algn="l">
              <a:lnSpc>
                <a:spcPts val="9703"/>
              </a:lnSpc>
            </a:pPr>
            <a:r>
              <a:rPr lang="en-US" sz="7763" b="true">
                <a:solidFill>
                  <a:srgbClr val="FFFFFF"/>
                </a:solidFill>
                <a:latin typeface="Poppins Bold"/>
                <a:ea typeface="Poppins Bold"/>
                <a:cs typeface="Poppins Bold"/>
                <a:sym typeface="Poppins Bold"/>
              </a:rPr>
              <a:t>Thank You</a:t>
            </a:r>
          </a:p>
        </p:txBody>
      </p:sp>
      <p:sp>
        <p:nvSpPr>
          <p:cNvPr name="TextBox 8" id="8"/>
          <p:cNvSpPr txBox="true"/>
          <p:nvPr/>
        </p:nvSpPr>
        <p:spPr>
          <a:xfrm rot="0">
            <a:off x="8960425" y="5521135"/>
            <a:ext cx="4495339" cy="451609"/>
          </a:xfrm>
          <a:prstGeom prst="rect">
            <a:avLst/>
          </a:prstGeom>
        </p:spPr>
        <p:txBody>
          <a:bodyPr anchor="t" rtlCol="false" tIns="0" lIns="0" bIns="0" rIns="0">
            <a:spAutoFit/>
          </a:bodyPr>
          <a:lstStyle/>
          <a:p>
            <a:pPr algn="ctr">
              <a:lnSpc>
                <a:spcPts val="3458"/>
              </a:lnSpc>
              <a:spcBef>
                <a:spcPct val="0"/>
              </a:spcBef>
            </a:pPr>
            <a:r>
              <a:rPr lang="en-US" sz="2470">
                <a:solidFill>
                  <a:srgbClr val="F6D384"/>
                </a:solidFill>
                <a:latin typeface="Poppins"/>
                <a:ea typeface="Poppins"/>
                <a:cs typeface="Poppins"/>
                <a:sym typeface="Poppins"/>
              </a:rPr>
              <a:t>Semoga bermanfaat :)</a:t>
            </a:r>
          </a:p>
        </p:txBody>
      </p:sp>
      <p:sp>
        <p:nvSpPr>
          <p:cNvPr name="Freeform 9" id="9"/>
          <p:cNvSpPr/>
          <p:nvPr/>
        </p:nvSpPr>
        <p:spPr>
          <a:xfrm flipH="false" flipV="false" rot="0">
            <a:off x="16476804" y="1028700"/>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2427252" y="2056850"/>
            <a:ext cx="6275998" cy="6173300"/>
          </a:xfrm>
          <a:custGeom>
            <a:avLst/>
            <a:gdLst/>
            <a:ahLst/>
            <a:cxnLst/>
            <a:rect r="r" b="b" t="t" l="l"/>
            <a:pathLst>
              <a:path h="6173300" w="6275998">
                <a:moveTo>
                  <a:pt x="0" y="0"/>
                </a:moveTo>
                <a:lnTo>
                  <a:pt x="6275998" y="0"/>
                </a:lnTo>
                <a:lnTo>
                  <a:pt x="6275998" y="6173300"/>
                </a:lnTo>
                <a:lnTo>
                  <a:pt x="0" y="61733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grpSp>
        <p:nvGrpSpPr>
          <p:cNvPr name="Group 2" id="2"/>
          <p:cNvGrpSpPr/>
          <p:nvPr/>
        </p:nvGrpSpPr>
        <p:grpSpPr>
          <a:xfrm rot="0">
            <a:off x="11474600" y="8212531"/>
            <a:ext cx="5182556" cy="1171169"/>
            <a:chOff x="0" y="0"/>
            <a:chExt cx="812800" cy="183679"/>
          </a:xfrm>
        </p:grpSpPr>
        <p:sp>
          <p:nvSpPr>
            <p:cNvPr name="Freeform 3" id="3"/>
            <p:cNvSpPr/>
            <p:nvPr/>
          </p:nvSpPr>
          <p:spPr>
            <a:xfrm flipH="false" flipV="false" rot="0">
              <a:off x="0" y="0"/>
              <a:ext cx="812800" cy="183679"/>
            </a:xfrm>
            <a:custGeom>
              <a:avLst/>
              <a:gdLst/>
              <a:ahLst/>
              <a:cxnLst/>
              <a:rect r="r" b="b" t="t" l="l"/>
              <a:pathLst>
                <a:path h="183679" w="812800">
                  <a:moveTo>
                    <a:pt x="406400" y="0"/>
                  </a:moveTo>
                  <a:cubicBezTo>
                    <a:pt x="181951" y="0"/>
                    <a:pt x="0" y="41118"/>
                    <a:pt x="0" y="91839"/>
                  </a:cubicBezTo>
                  <a:cubicBezTo>
                    <a:pt x="0" y="142561"/>
                    <a:pt x="181951" y="183679"/>
                    <a:pt x="406400" y="183679"/>
                  </a:cubicBezTo>
                  <a:cubicBezTo>
                    <a:pt x="630849" y="183679"/>
                    <a:pt x="812800" y="142561"/>
                    <a:pt x="812800" y="91839"/>
                  </a:cubicBezTo>
                  <a:cubicBezTo>
                    <a:pt x="812800" y="41118"/>
                    <a:pt x="630849" y="0"/>
                    <a:pt x="406400" y="0"/>
                  </a:cubicBezTo>
                  <a:close/>
                </a:path>
              </a:pathLst>
            </a:custGeom>
            <a:solidFill>
              <a:srgbClr val="405393"/>
            </a:solidFill>
            <a:ln cap="sq">
              <a:noFill/>
              <a:prstDash val="solid"/>
              <a:miter/>
            </a:ln>
          </p:spPr>
        </p:sp>
        <p:sp>
          <p:nvSpPr>
            <p:cNvPr name="TextBox 4" id="4"/>
            <p:cNvSpPr txBox="true"/>
            <p:nvPr/>
          </p:nvSpPr>
          <p:spPr>
            <a:xfrm>
              <a:off x="76200" y="-39930"/>
              <a:ext cx="660400" cy="206389"/>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9817416" y="1313783"/>
            <a:ext cx="6531408" cy="7659434"/>
          </a:xfrm>
          <a:custGeom>
            <a:avLst/>
            <a:gdLst/>
            <a:ahLst/>
            <a:cxnLst/>
            <a:rect r="r" b="b" t="t" l="l"/>
            <a:pathLst>
              <a:path h="7659434" w="6531408">
                <a:moveTo>
                  <a:pt x="0" y="0"/>
                </a:moveTo>
                <a:lnTo>
                  <a:pt x="6531408" y="0"/>
                </a:lnTo>
                <a:lnTo>
                  <a:pt x="6531408" y="7659434"/>
                </a:lnTo>
                <a:lnTo>
                  <a:pt x="0" y="76594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77649" y="2355577"/>
            <a:ext cx="11127865" cy="5575847"/>
          </a:xfrm>
          <a:custGeom>
            <a:avLst/>
            <a:gdLst/>
            <a:ahLst/>
            <a:cxnLst/>
            <a:rect r="r" b="b" t="t" l="l"/>
            <a:pathLst>
              <a:path h="5575847" w="11127865">
                <a:moveTo>
                  <a:pt x="0" y="0"/>
                </a:moveTo>
                <a:lnTo>
                  <a:pt x="11127865" y="0"/>
                </a:lnTo>
                <a:lnTo>
                  <a:pt x="11127865" y="5575846"/>
                </a:lnTo>
                <a:lnTo>
                  <a:pt x="0" y="55758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5772453" y="-594739"/>
            <a:ext cx="1486847" cy="1189477"/>
          </a:xfrm>
          <a:custGeom>
            <a:avLst/>
            <a:gdLst/>
            <a:ahLst/>
            <a:cxnLst/>
            <a:rect r="r" b="b" t="t" l="l"/>
            <a:pathLst>
              <a:path h="1189477" w="1486847">
                <a:moveTo>
                  <a:pt x="1486847" y="0"/>
                </a:moveTo>
                <a:lnTo>
                  <a:pt x="0" y="0"/>
                </a:lnTo>
                <a:lnTo>
                  <a:pt x="0" y="1189478"/>
                </a:lnTo>
                <a:lnTo>
                  <a:pt x="1486847" y="1189478"/>
                </a:lnTo>
                <a:lnTo>
                  <a:pt x="1486847"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3401091">
            <a:off x="17303807" y="9307856"/>
            <a:ext cx="1538930" cy="1368249"/>
          </a:xfrm>
          <a:custGeom>
            <a:avLst/>
            <a:gdLst/>
            <a:ahLst/>
            <a:cxnLst/>
            <a:rect r="r" b="b" t="t" l="l"/>
            <a:pathLst>
              <a:path h="1368249" w="1538930">
                <a:moveTo>
                  <a:pt x="0" y="0"/>
                </a:moveTo>
                <a:lnTo>
                  <a:pt x="1538931" y="0"/>
                </a:lnTo>
                <a:lnTo>
                  <a:pt x="1538931" y="1368249"/>
                </a:lnTo>
                <a:lnTo>
                  <a:pt x="0" y="13682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1028700" y="2821592"/>
            <a:ext cx="6827990" cy="816608"/>
          </a:xfrm>
          <a:prstGeom prst="rect">
            <a:avLst/>
          </a:prstGeom>
        </p:spPr>
        <p:txBody>
          <a:bodyPr anchor="t" rtlCol="false" tIns="0" lIns="0" bIns="0" rIns="0">
            <a:spAutoFit/>
          </a:bodyPr>
          <a:lstStyle/>
          <a:p>
            <a:pPr algn="l">
              <a:lnSpc>
                <a:spcPts val="6440"/>
              </a:lnSpc>
              <a:spcBef>
                <a:spcPct val="0"/>
              </a:spcBef>
            </a:pPr>
            <a:r>
              <a:rPr lang="en-US" sz="4600" b="true">
                <a:solidFill>
                  <a:srgbClr val="F6D384"/>
                </a:solidFill>
                <a:latin typeface="Poppins Bold"/>
                <a:ea typeface="Poppins Bold"/>
                <a:cs typeface="Poppins Bold"/>
                <a:sym typeface="Poppins Bold"/>
              </a:rPr>
              <a:t>Apa itu Regresi Linear?</a:t>
            </a:r>
          </a:p>
        </p:txBody>
      </p:sp>
      <p:sp>
        <p:nvSpPr>
          <p:cNvPr name="TextBox 11" id="11"/>
          <p:cNvSpPr txBox="true"/>
          <p:nvPr/>
        </p:nvSpPr>
        <p:spPr>
          <a:xfrm rot="0">
            <a:off x="1028700" y="3859877"/>
            <a:ext cx="7165640" cy="3481705"/>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Poppins"/>
                <a:ea typeface="Poppins"/>
                <a:cs typeface="Poppins"/>
                <a:sym typeface="Poppins"/>
              </a:rPr>
              <a:t>Regresi Linear adalah metode an</a:t>
            </a:r>
            <a:r>
              <a:rPr lang="en-US" sz="2799">
                <a:solidFill>
                  <a:srgbClr val="FFFFFF"/>
                </a:solidFill>
                <a:latin typeface="Poppins"/>
                <a:ea typeface="Poppins"/>
                <a:cs typeface="Poppins"/>
                <a:sym typeface="Poppins"/>
              </a:rPr>
              <a:t>alisis statistik yang digunakan untuk mencari hubungan antara satu atau lebih variabel independen dengan satu variabel dependen, yang di mana hubungan tersebut diasumsikan berbentuk garis lurus (linear).</a:t>
            </a:r>
          </a:p>
        </p:txBody>
      </p:sp>
      <p:sp>
        <p:nvSpPr>
          <p:cNvPr name="Freeform 12" id="12"/>
          <p:cNvSpPr/>
          <p:nvPr/>
        </p:nvSpPr>
        <p:spPr>
          <a:xfrm flipH="false" flipV="false" rot="0">
            <a:off x="1390967" y="1028700"/>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0967" y="1028700"/>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772682" y="1828871"/>
            <a:ext cx="1557545" cy="1489579"/>
          </a:xfrm>
          <a:custGeom>
            <a:avLst/>
            <a:gdLst/>
            <a:ahLst/>
            <a:cxnLst/>
            <a:rect r="r" b="b" t="t" l="l"/>
            <a:pathLst>
              <a:path h="1489579" w="1557545">
                <a:moveTo>
                  <a:pt x="0" y="0"/>
                </a:moveTo>
                <a:lnTo>
                  <a:pt x="1557544" y="0"/>
                </a:lnTo>
                <a:lnTo>
                  <a:pt x="1557544" y="1489580"/>
                </a:lnTo>
                <a:lnTo>
                  <a:pt x="0" y="1489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66870" y="2859791"/>
            <a:ext cx="3561172" cy="4114800"/>
          </a:xfrm>
          <a:custGeom>
            <a:avLst/>
            <a:gdLst/>
            <a:ahLst/>
            <a:cxnLst/>
            <a:rect r="r" b="b" t="t" l="l"/>
            <a:pathLst>
              <a:path h="4114800" w="3561172">
                <a:moveTo>
                  <a:pt x="0" y="0"/>
                </a:moveTo>
                <a:lnTo>
                  <a:pt x="3561172" y="0"/>
                </a:lnTo>
                <a:lnTo>
                  <a:pt x="356117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451758" y="4331119"/>
            <a:ext cx="11384484" cy="1010285"/>
          </a:xfrm>
          <a:prstGeom prst="rect">
            <a:avLst/>
          </a:prstGeom>
        </p:spPr>
        <p:txBody>
          <a:bodyPr anchor="t" rtlCol="false" tIns="0" lIns="0" bIns="0" rIns="0">
            <a:spAutoFit/>
          </a:bodyPr>
          <a:lstStyle/>
          <a:p>
            <a:pPr algn="ctr">
              <a:lnSpc>
                <a:spcPts val="7840"/>
              </a:lnSpc>
              <a:spcBef>
                <a:spcPct val="0"/>
              </a:spcBef>
            </a:pPr>
            <a:r>
              <a:rPr lang="en-US" b="true" sz="5600">
                <a:solidFill>
                  <a:srgbClr val="F6D384"/>
                </a:solidFill>
                <a:latin typeface="Poppins Bold"/>
                <a:ea typeface="Poppins Bold"/>
                <a:cs typeface="Poppins Bold"/>
                <a:sym typeface="Poppins Bold"/>
              </a:rPr>
              <a:t>Tahap Preprocessing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9495712" y="2994636"/>
            <a:ext cx="7988533" cy="5272432"/>
          </a:xfrm>
          <a:custGeom>
            <a:avLst/>
            <a:gdLst/>
            <a:ahLst/>
            <a:cxnLst/>
            <a:rect r="r" b="b" t="t" l="l"/>
            <a:pathLst>
              <a:path h="5272432" w="7988533">
                <a:moveTo>
                  <a:pt x="0" y="0"/>
                </a:moveTo>
                <a:lnTo>
                  <a:pt x="7988532" y="0"/>
                </a:lnTo>
                <a:lnTo>
                  <a:pt x="7988532" y="5272431"/>
                </a:lnTo>
                <a:lnTo>
                  <a:pt x="0" y="5272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32786" y="2112640"/>
            <a:ext cx="888457" cy="881995"/>
          </a:xfrm>
          <a:custGeom>
            <a:avLst/>
            <a:gdLst/>
            <a:ahLst/>
            <a:cxnLst/>
            <a:rect r="r" b="b" t="t" l="l"/>
            <a:pathLst>
              <a:path h="881995" w="888457">
                <a:moveTo>
                  <a:pt x="0" y="0"/>
                </a:moveTo>
                <a:lnTo>
                  <a:pt x="888457" y="0"/>
                </a:lnTo>
                <a:lnTo>
                  <a:pt x="888457" y="881996"/>
                </a:lnTo>
                <a:lnTo>
                  <a:pt x="0" y="8819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014065" y="7527775"/>
            <a:ext cx="2064013" cy="1478584"/>
          </a:xfrm>
          <a:custGeom>
            <a:avLst/>
            <a:gdLst/>
            <a:ahLst/>
            <a:cxnLst/>
            <a:rect r="r" b="b" t="t" l="l"/>
            <a:pathLst>
              <a:path h="1478584" w="2064013">
                <a:moveTo>
                  <a:pt x="0" y="0"/>
                </a:moveTo>
                <a:lnTo>
                  <a:pt x="2064013" y="0"/>
                </a:lnTo>
                <a:lnTo>
                  <a:pt x="2064013" y="1478585"/>
                </a:lnTo>
                <a:lnTo>
                  <a:pt x="0" y="14785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0">
            <a:off x="16548382" y="-639038"/>
            <a:ext cx="1931966" cy="2285122"/>
          </a:xfrm>
          <a:custGeom>
            <a:avLst/>
            <a:gdLst/>
            <a:ahLst/>
            <a:cxnLst/>
            <a:rect r="r" b="b" t="t" l="l"/>
            <a:pathLst>
              <a:path h="2285122" w="1931966">
                <a:moveTo>
                  <a:pt x="1931966" y="2285122"/>
                </a:moveTo>
                <a:lnTo>
                  <a:pt x="0" y="2285122"/>
                </a:lnTo>
                <a:lnTo>
                  <a:pt x="0" y="0"/>
                </a:lnTo>
                <a:lnTo>
                  <a:pt x="1931966" y="0"/>
                </a:lnTo>
                <a:lnTo>
                  <a:pt x="1931966" y="2285122"/>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08471" y="503523"/>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9495712" y="866766"/>
            <a:ext cx="7317967" cy="8553468"/>
          </a:xfrm>
          <a:custGeom>
            <a:avLst/>
            <a:gdLst/>
            <a:ahLst/>
            <a:cxnLst/>
            <a:rect r="r" b="b" t="t" l="l"/>
            <a:pathLst>
              <a:path h="8553468" w="7317967">
                <a:moveTo>
                  <a:pt x="0" y="0"/>
                </a:moveTo>
                <a:lnTo>
                  <a:pt x="7317966" y="0"/>
                </a:lnTo>
                <a:lnTo>
                  <a:pt x="7317966" y="8553468"/>
                </a:lnTo>
                <a:lnTo>
                  <a:pt x="0" y="8553468"/>
                </a:lnTo>
                <a:lnTo>
                  <a:pt x="0" y="0"/>
                </a:lnTo>
                <a:close/>
              </a:path>
            </a:pathLst>
          </a:custGeom>
          <a:blipFill>
            <a:blip r:embed="rId14"/>
            <a:stretch>
              <a:fillRect l="0" t="0" r="0" b="0"/>
            </a:stretch>
          </a:blipFill>
        </p:spPr>
      </p:sp>
      <p:sp>
        <p:nvSpPr>
          <p:cNvPr name="TextBox 9" id="9"/>
          <p:cNvSpPr txBox="true"/>
          <p:nvPr/>
        </p:nvSpPr>
        <p:spPr>
          <a:xfrm rot="0">
            <a:off x="1390967" y="2551527"/>
            <a:ext cx="7080780" cy="816609"/>
          </a:xfrm>
          <a:prstGeom prst="rect">
            <a:avLst/>
          </a:prstGeom>
        </p:spPr>
        <p:txBody>
          <a:bodyPr anchor="t" rtlCol="false" tIns="0" lIns="0" bIns="0" rIns="0">
            <a:spAutoFit/>
          </a:bodyPr>
          <a:lstStyle/>
          <a:p>
            <a:pPr algn="l">
              <a:lnSpc>
                <a:spcPts val="6440"/>
              </a:lnSpc>
              <a:spcBef>
                <a:spcPct val="0"/>
              </a:spcBef>
            </a:pPr>
            <a:r>
              <a:rPr lang="en-US" sz="4600" b="true">
                <a:solidFill>
                  <a:srgbClr val="F6D384"/>
                </a:solidFill>
                <a:latin typeface="Poppins Bold"/>
                <a:ea typeface="Poppins Bold"/>
                <a:cs typeface="Poppins Bold"/>
                <a:sym typeface="Poppins Bold"/>
              </a:rPr>
              <a:t>Profiling Data</a:t>
            </a:r>
          </a:p>
        </p:txBody>
      </p:sp>
      <p:sp>
        <p:nvSpPr>
          <p:cNvPr name="TextBox 10" id="10"/>
          <p:cNvSpPr txBox="true"/>
          <p:nvPr/>
        </p:nvSpPr>
        <p:spPr>
          <a:xfrm rot="0">
            <a:off x="1390967" y="3634643"/>
            <a:ext cx="7280322" cy="3977005"/>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Poppins"/>
                <a:ea typeface="Poppins"/>
                <a:cs typeface="Poppins"/>
                <a:sym typeface="Poppins"/>
              </a:rPr>
              <a:t>Profiling Data dipake</a:t>
            </a:r>
            <a:r>
              <a:rPr lang="en-US" sz="2799">
                <a:solidFill>
                  <a:srgbClr val="FFFFFF"/>
                </a:solidFill>
                <a:latin typeface="Poppins"/>
                <a:ea typeface="Poppins"/>
                <a:cs typeface="Poppins"/>
                <a:sym typeface="Poppins"/>
              </a:rPr>
              <a:t> buat loading data, liat jumlah baris, kolom dan nama kolomnya. Tujuannya buat bisa liat data dulu sebelum lanjut ke tahap analisis.</a:t>
            </a:r>
          </a:p>
          <a:p>
            <a:pPr algn="l">
              <a:lnSpc>
                <a:spcPts val="3919"/>
              </a:lnSpc>
              <a:spcBef>
                <a:spcPct val="0"/>
              </a:spcBef>
            </a:pPr>
          </a:p>
          <a:p>
            <a:pPr algn="l">
              <a:lnSpc>
                <a:spcPts val="3919"/>
              </a:lnSpc>
              <a:spcBef>
                <a:spcPct val="0"/>
              </a:spcBef>
            </a:pPr>
            <a:r>
              <a:rPr lang="en-US" sz="2799">
                <a:solidFill>
                  <a:srgbClr val="FFFFFF"/>
                </a:solidFill>
                <a:latin typeface="Poppins"/>
                <a:ea typeface="Poppins"/>
                <a:cs typeface="Poppins"/>
                <a:sym typeface="Poppins"/>
              </a:rPr>
              <a:t>Disini saya pake dataset dari asdos saya dengan judul : “Used Cars Price Prediction”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0967" y="1028700"/>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772682" y="1828871"/>
            <a:ext cx="1557545" cy="1489579"/>
          </a:xfrm>
          <a:custGeom>
            <a:avLst/>
            <a:gdLst/>
            <a:ahLst/>
            <a:cxnLst/>
            <a:rect r="r" b="b" t="t" l="l"/>
            <a:pathLst>
              <a:path h="1489579" w="1557545">
                <a:moveTo>
                  <a:pt x="0" y="0"/>
                </a:moveTo>
                <a:lnTo>
                  <a:pt x="1557544" y="0"/>
                </a:lnTo>
                <a:lnTo>
                  <a:pt x="1557544" y="1489580"/>
                </a:lnTo>
                <a:lnTo>
                  <a:pt x="0" y="1489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66870" y="2859791"/>
            <a:ext cx="3561172" cy="4114800"/>
          </a:xfrm>
          <a:custGeom>
            <a:avLst/>
            <a:gdLst/>
            <a:ahLst/>
            <a:cxnLst/>
            <a:rect r="r" b="b" t="t" l="l"/>
            <a:pathLst>
              <a:path h="4114800" w="3561172">
                <a:moveTo>
                  <a:pt x="0" y="0"/>
                </a:moveTo>
                <a:lnTo>
                  <a:pt x="3561172" y="0"/>
                </a:lnTo>
                <a:lnTo>
                  <a:pt x="356117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451758" y="4062095"/>
            <a:ext cx="11384484" cy="2000885"/>
          </a:xfrm>
          <a:prstGeom prst="rect">
            <a:avLst/>
          </a:prstGeom>
        </p:spPr>
        <p:txBody>
          <a:bodyPr anchor="t" rtlCol="false" tIns="0" lIns="0" bIns="0" rIns="0">
            <a:spAutoFit/>
          </a:bodyPr>
          <a:lstStyle/>
          <a:p>
            <a:pPr algn="ctr">
              <a:lnSpc>
                <a:spcPts val="7840"/>
              </a:lnSpc>
              <a:spcBef>
                <a:spcPct val="0"/>
              </a:spcBef>
            </a:pPr>
            <a:r>
              <a:rPr lang="en-US" b="true" sz="5600">
                <a:solidFill>
                  <a:srgbClr val="F6D384"/>
                </a:solidFill>
                <a:latin typeface="Poppins Bold"/>
                <a:ea typeface="Poppins Bold"/>
                <a:cs typeface="Poppins Bold"/>
                <a:sym typeface="Poppins Bold"/>
              </a:rPr>
              <a:t>Exploratory Data Analysis (EDA)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9495712" y="2994636"/>
            <a:ext cx="7988533" cy="5272432"/>
          </a:xfrm>
          <a:custGeom>
            <a:avLst/>
            <a:gdLst/>
            <a:ahLst/>
            <a:cxnLst/>
            <a:rect r="r" b="b" t="t" l="l"/>
            <a:pathLst>
              <a:path h="5272432" w="7988533">
                <a:moveTo>
                  <a:pt x="0" y="0"/>
                </a:moveTo>
                <a:lnTo>
                  <a:pt x="7988532" y="0"/>
                </a:lnTo>
                <a:lnTo>
                  <a:pt x="7988532" y="5272431"/>
                </a:lnTo>
                <a:lnTo>
                  <a:pt x="0" y="5272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32786" y="2112640"/>
            <a:ext cx="888457" cy="881995"/>
          </a:xfrm>
          <a:custGeom>
            <a:avLst/>
            <a:gdLst/>
            <a:ahLst/>
            <a:cxnLst/>
            <a:rect r="r" b="b" t="t" l="l"/>
            <a:pathLst>
              <a:path h="881995" w="888457">
                <a:moveTo>
                  <a:pt x="0" y="0"/>
                </a:moveTo>
                <a:lnTo>
                  <a:pt x="888457" y="0"/>
                </a:lnTo>
                <a:lnTo>
                  <a:pt x="888457" y="881996"/>
                </a:lnTo>
                <a:lnTo>
                  <a:pt x="0" y="8819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014065" y="7527775"/>
            <a:ext cx="2064013" cy="1478584"/>
          </a:xfrm>
          <a:custGeom>
            <a:avLst/>
            <a:gdLst/>
            <a:ahLst/>
            <a:cxnLst/>
            <a:rect r="r" b="b" t="t" l="l"/>
            <a:pathLst>
              <a:path h="1478584" w="2064013">
                <a:moveTo>
                  <a:pt x="0" y="0"/>
                </a:moveTo>
                <a:lnTo>
                  <a:pt x="2064013" y="0"/>
                </a:lnTo>
                <a:lnTo>
                  <a:pt x="2064013" y="1478585"/>
                </a:lnTo>
                <a:lnTo>
                  <a:pt x="0" y="14785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0">
            <a:off x="16548382" y="-639038"/>
            <a:ext cx="1931966" cy="2285122"/>
          </a:xfrm>
          <a:custGeom>
            <a:avLst/>
            <a:gdLst/>
            <a:ahLst/>
            <a:cxnLst/>
            <a:rect r="r" b="b" t="t" l="l"/>
            <a:pathLst>
              <a:path h="2285122" w="1931966">
                <a:moveTo>
                  <a:pt x="1931966" y="2285122"/>
                </a:moveTo>
                <a:lnTo>
                  <a:pt x="0" y="2285122"/>
                </a:lnTo>
                <a:lnTo>
                  <a:pt x="0" y="0"/>
                </a:lnTo>
                <a:lnTo>
                  <a:pt x="1931966" y="0"/>
                </a:lnTo>
                <a:lnTo>
                  <a:pt x="1931966" y="2285122"/>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08471" y="503523"/>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8" id="8"/>
          <p:cNvGrpSpPr/>
          <p:nvPr/>
        </p:nvGrpSpPr>
        <p:grpSpPr>
          <a:xfrm rot="0">
            <a:off x="9495712" y="1428059"/>
            <a:ext cx="7439436" cy="7430882"/>
            <a:chOff x="0" y="0"/>
            <a:chExt cx="9919248" cy="9907843"/>
          </a:xfrm>
        </p:grpSpPr>
        <p:sp>
          <p:nvSpPr>
            <p:cNvPr name="Freeform 9" id="9"/>
            <p:cNvSpPr/>
            <p:nvPr/>
          </p:nvSpPr>
          <p:spPr>
            <a:xfrm flipH="false" flipV="false" rot="0">
              <a:off x="0" y="0"/>
              <a:ext cx="9919248" cy="6608699"/>
            </a:xfrm>
            <a:custGeom>
              <a:avLst/>
              <a:gdLst/>
              <a:ahLst/>
              <a:cxnLst/>
              <a:rect r="r" b="b" t="t" l="l"/>
              <a:pathLst>
                <a:path h="6608699" w="9919248">
                  <a:moveTo>
                    <a:pt x="0" y="0"/>
                  </a:moveTo>
                  <a:lnTo>
                    <a:pt x="9919248" y="0"/>
                  </a:lnTo>
                  <a:lnTo>
                    <a:pt x="9919248" y="6608699"/>
                  </a:lnTo>
                  <a:lnTo>
                    <a:pt x="0" y="6608699"/>
                  </a:lnTo>
                  <a:lnTo>
                    <a:pt x="0" y="0"/>
                  </a:lnTo>
                  <a:close/>
                </a:path>
              </a:pathLst>
            </a:custGeom>
            <a:blipFill>
              <a:blip r:embed="rId14"/>
              <a:stretch>
                <a:fillRect l="0" t="0" r="0" b="0"/>
              </a:stretch>
            </a:blipFill>
          </p:spPr>
        </p:sp>
        <p:sp>
          <p:nvSpPr>
            <p:cNvPr name="Freeform 10" id="10"/>
            <p:cNvSpPr/>
            <p:nvPr/>
          </p:nvSpPr>
          <p:spPr>
            <a:xfrm flipH="false" flipV="false" rot="0">
              <a:off x="0" y="6608699"/>
              <a:ext cx="9885077" cy="3299144"/>
            </a:xfrm>
            <a:custGeom>
              <a:avLst/>
              <a:gdLst/>
              <a:ahLst/>
              <a:cxnLst/>
              <a:rect r="r" b="b" t="t" l="l"/>
              <a:pathLst>
                <a:path h="3299144" w="9885077">
                  <a:moveTo>
                    <a:pt x="0" y="0"/>
                  </a:moveTo>
                  <a:lnTo>
                    <a:pt x="9885077" y="0"/>
                  </a:lnTo>
                  <a:lnTo>
                    <a:pt x="9885077" y="3299144"/>
                  </a:lnTo>
                  <a:lnTo>
                    <a:pt x="0" y="3299144"/>
                  </a:lnTo>
                  <a:lnTo>
                    <a:pt x="0" y="0"/>
                  </a:lnTo>
                  <a:close/>
                </a:path>
              </a:pathLst>
            </a:custGeom>
            <a:blipFill>
              <a:blip r:embed="rId15"/>
              <a:stretch>
                <a:fillRect l="0" t="0" r="0" b="0"/>
              </a:stretch>
            </a:blipFill>
          </p:spPr>
        </p:sp>
      </p:grpSp>
      <p:sp>
        <p:nvSpPr>
          <p:cNvPr name="TextBox 11" id="11"/>
          <p:cNvSpPr txBox="true"/>
          <p:nvPr/>
        </p:nvSpPr>
        <p:spPr>
          <a:xfrm rot="0">
            <a:off x="1390967" y="2648342"/>
            <a:ext cx="7080780" cy="816609"/>
          </a:xfrm>
          <a:prstGeom prst="rect">
            <a:avLst/>
          </a:prstGeom>
        </p:spPr>
        <p:txBody>
          <a:bodyPr anchor="t" rtlCol="false" tIns="0" lIns="0" bIns="0" rIns="0">
            <a:spAutoFit/>
          </a:bodyPr>
          <a:lstStyle/>
          <a:p>
            <a:pPr algn="l">
              <a:lnSpc>
                <a:spcPts val="6440"/>
              </a:lnSpc>
              <a:spcBef>
                <a:spcPct val="0"/>
              </a:spcBef>
            </a:pPr>
            <a:r>
              <a:rPr lang="en-US" sz="4600" b="true">
                <a:solidFill>
                  <a:srgbClr val="F6D384"/>
                </a:solidFill>
                <a:latin typeface="Poppins Bold"/>
                <a:ea typeface="Poppins Bold"/>
                <a:cs typeface="Poppins Bold"/>
                <a:sym typeface="Poppins Bold"/>
              </a:rPr>
              <a:t>Histogram</a:t>
            </a:r>
          </a:p>
        </p:txBody>
      </p:sp>
      <p:sp>
        <p:nvSpPr>
          <p:cNvPr name="TextBox 12" id="12"/>
          <p:cNvSpPr txBox="true"/>
          <p:nvPr/>
        </p:nvSpPr>
        <p:spPr>
          <a:xfrm rot="0">
            <a:off x="1390967" y="3537828"/>
            <a:ext cx="7328391" cy="3977005"/>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Poppins"/>
                <a:ea typeface="Poppins"/>
                <a:cs typeface="Poppins"/>
                <a:sym typeface="Poppins"/>
              </a:rPr>
              <a:t>Grafik ini memperlihatkan distribusi tiap kolom pada</a:t>
            </a:r>
            <a:r>
              <a:rPr lang="en-US" sz="2799">
                <a:solidFill>
                  <a:srgbClr val="FFFFFF"/>
                </a:solidFill>
                <a:latin typeface="Poppins"/>
                <a:ea typeface="Poppins"/>
                <a:cs typeface="Poppins"/>
                <a:sym typeface="Poppins"/>
              </a:rPr>
              <a:t> data mobil. Tahun mobil banyak di 2015, sedangkan kolom Kilometers_Driven, Engine, Power, dan Price condong ke kanan karena ada nilai ekstrem. Mileage hampir normal, dan Seats didominasi angka 5 yang berarti mobil 5 kursi paling umum.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9765832" y="2994636"/>
            <a:ext cx="7988533" cy="5272432"/>
          </a:xfrm>
          <a:custGeom>
            <a:avLst/>
            <a:gdLst/>
            <a:ahLst/>
            <a:cxnLst/>
            <a:rect r="r" b="b" t="t" l="l"/>
            <a:pathLst>
              <a:path h="5272432" w="7988533">
                <a:moveTo>
                  <a:pt x="0" y="0"/>
                </a:moveTo>
                <a:lnTo>
                  <a:pt x="7988533" y="0"/>
                </a:lnTo>
                <a:lnTo>
                  <a:pt x="7988533" y="5272431"/>
                </a:lnTo>
                <a:lnTo>
                  <a:pt x="0" y="5272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32786" y="2112640"/>
            <a:ext cx="888457" cy="881995"/>
          </a:xfrm>
          <a:custGeom>
            <a:avLst/>
            <a:gdLst/>
            <a:ahLst/>
            <a:cxnLst/>
            <a:rect r="r" b="b" t="t" l="l"/>
            <a:pathLst>
              <a:path h="881995" w="888457">
                <a:moveTo>
                  <a:pt x="0" y="0"/>
                </a:moveTo>
                <a:lnTo>
                  <a:pt x="888457" y="0"/>
                </a:lnTo>
                <a:lnTo>
                  <a:pt x="888457" y="881996"/>
                </a:lnTo>
                <a:lnTo>
                  <a:pt x="0" y="8819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259300" y="7823712"/>
            <a:ext cx="2064013" cy="1478584"/>
          </a:xfrm>
          <a:custGeom>
            <a:avLst/>
            <a:gdLst/>
            <a:ahLst/>
            <a:cxnLst/>
            <a:rect r="r" b="b" t="t" l="l"/>
            <a:pathLst>
              <a:path h="1478584" w="2064013">
                <a:moveTo>
                  <a:pt x="0" y="0"/>
                </a:moveTo>
                <a:lnTo>
                  <a:pt x="2064013" y="0"/>
                </a:lnTo>
                <a:lnTo>
                  <a:pt x="2064013" y="1478584"/>
                </a:lnTo>
                <a:lnTo>
                  <a:pt x="0" y="14785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0">
            <a:off x="16548382" y="-639038"/>
            <a:ext cx="1931966" cy="2285122"/>
          </a:xfrm>
          <a:custGeom>
            <a:avLst/>
            <a:gdLst/>
            <a:ahLst/>
            <a:cxnLst/>
            <a:rect r="r" b="b" t="t" l="l"/>
            <a:pathLst>
              <a:path h="2285122" w="1931966">
                <a:moveTo>
                  <a:pt x="1931966" y="2285122"/>
                </a:moveTo>
                <a:lnTo>
                  <a:pt x="0" y="2285122"/>
                </a:lnTo>
                <a:lnTo>
                  <a:pt x="0" y="0"/>
                </a:lnTo>
                <a:lnTo>
                  <a:pt x="1931966" y="0"/>
                </a:lnTo>
                <a:lnTo>
                  <a:pt x="1931966" y="2285122"/>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08471" y="503523"/>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9765832" y="1723996"/>
            <a:ext cx="7443636" cy="6839009"/>
          </a:xfrm>
          <a:custGeom>
            <a:avLst/>
            <a:gdLst/>
            <a:ahLst/>
            <a:cxnLst/>
            <a:rect r="r" b="b" t="t" l="l"/>
            <a:pathLst>
              <a:path h="6839009" w="7443636">
                <a:moveTo>
                  <a:pt x="0" y="0"/>
                </a:moveTo>
                <a:lnTo>
                  <a:pt x="7443636" y="0"/>
                </a:lnTo>
                <a:lnTo>
                  <a:pt x="7443636" y="6839008"/>
                </a:lnTo>
                <a:lnTo>
                  <a:pt x="0" y="6839008"/>
                </a:lnTo>
                <a:lnTo>
                  <a:pt x="0" y="0"/>
                </a:lnTo>
                <a:close/>
              </a:path>
            </a:pathLst>
          </a:custGeom>
          <a:blipFill>
            <a:blip r:embed="rId14"/>
            <a:stretch>
              <a:fillRect l="0" t="0" r="0" b="0"/>
            </a:stretch>
          </a:blipFill>
        </p:spPr>
      </p:sp>
      <p:sp>
        <p:nvSpPr>
          <p:cNvPr name="TextBox 9" id="9"/>
          <p:cNvSpPr txBox="true"/>
          <p:nvPr/>
        </p:nvSpPr>
        <p:spPr>
          <a:xfrm rot="0">
            <a:off x="1390967" y="2400692"/>
            <a:ext cx="7080780" cy="816609"/>
          </a:xfrm>
          <a:prstGeom prst="rect">
            <a:avLst/>
          </a:prstGeom>
        </p:spPr>
        <p:txBody>
          <a:bodyPr anchor="t" rtlCol="false" tIns="0" lIns="0" bIns="0" rIns="0">
            <a:spAutoFit/>
          </a:bodyPr>
          <a:lstStyle/>
          <a:p>
            <a:pPr algn="l">
              <a:lnSpc>
                <a:spcPts val="6440"/>
              </a:lnSpc>
              <a:spcBef>
                <a:spcPct val="0"/>
              </a:spcBef>
            </a:pPr>
            <a:r>
              <a:rPr lang="en-US" sz="4600" b="true">
                <a:solidFill>
                  <a:srgbClr val="F6D384"/>
                </a:solidFill>
                <a:latin typeface="Poppins Bold"/>
                <a:ea typeface="Poppins Bold"/>
                <a:cs typeface="Poppins Bold"/>
                <a:sym typeface="Poppins Bold"/>
              </a:rPr>
              <a:t>Correlation Heatmap</a:t>
            </a:r>
          </a:p>
        </p:txBody>
      </p:sp>
      <p:sp>
        <p:nvSpPr>
          <p:cNvPr name="TextBox 10" id="10"/>
          <p:cNvSpPr txBox="true"/>
          <p:nvPr/>
        </p:nvSpPr>
        <p:spPr>
          <a:xfrm rot="0">
            <a:off x="1390967" y="3290178"/>
            <a:ext cx="7891142" cy="4472305"/>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Poppins"/>
                <a:ea typeface="Poppins"/>
                <a:cs typeface="Poppins"/>
                <a:sym typeface="Poppins"/>
              </a:rPr>
              <a:t>Heatmap korelasi menunjukkan hubungan antar variabel numerik</a:t>
            </a:r>
            <a:r>
              <a:rPr lang="en-US" sz="2799">
                <a:solidFill>
                  <a:srgbClr val="FFFFFF"/>
                </a:solidFill>
                <a:latin typeface="Poppins"/>
                <a:ea typeface="Poppins"/>
                <a:cs typeface="Poppins"/>
                <a:sym typeface="Poppins"/>
              </a:rPr>
              <a:t>. Engine, Power, dan Price memiliki korelasi yang tinggi. semakin besar mesin dan tenaga, harga makin tinggi. Mileage berkorelasi negatif dengan ketiganya, artinya mobil bertenaga cenderung lebih boros. Year berkorelasi positif sedang dengan Price, menandakan mobil keluaran baru lebih mahal.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0967" y="1028700"/>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772682" y="1828871"/>
            <a:ext cx="1557545" cy="1489579"/>
          </a:xfrm>
          <a:custGeom>
            <a:avLst/>
            <a:gdLst/>
            <a:ahLst/>
            <a:cxnLst/>
            <a:rect r="r" b="b" t="t" l="l"/>
            <a:pathLst>
              <a:path h="1489579" w="1557545">
                <a:moveTo>
                  <a:pt x="0" y="0"/>
                </a:moveTo>
                <a:lnTo>
                  <a:pt x="1557544" y="0"/>
                </a:lnTo>
                <a:lnTo>
                  <a:pt x="1557544" y="1489580"/>
                </a:lnTo>
                <a:lnTo>
                  <a:pt x="0" y="1489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66870" y="2859791"/>
            <a:ext cx="3561172" cy="4114800"/>
          </a:xfrm>
          <a:custGeom>
            <a:avLst/>
            <a:gdLst/>
            <a:ahLst/>
            <a:cxnLst/>
            <a:rect r="r" b="b" t="t" l="l"/>
            <a:pathLst>
              <a:path h="4114800" w="3561172">
                <a:moveTo>
                  <a:pt x="0" y="0"/>
                </a:moveTo>
                <a:lnTo>
                  <a:pt x="3561172" y="0"/>
                </a:lnTo>
                <a:lnTo>
                  <a:pt x="356117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451758" y="3835786"/>
            <a:ext cx="11384484" cy="2000885"/>
          </a:xfrm>
          <a:prstGeom prst="rect">
            <a:avLst/>
          </a:prstGeom>
        </p:spPr>
        <p:txBody>
          <a:bodyPr anchor="t" rtlCol="false" tIns="0" lIns="0" bIns="0" rIns="0">
            <a:spAutoFit/>
          </a:bodyPr>
          <a:lstStyle/>
          <a:p>
            <a:pPr algn="ctr">
              <a:lnSpc>
                <a:spcPts val="7840"/>
              </a:lnSpc>
              <a:spcBef>
                <a:spcPct val="0"/>
              </a:spcBef>
            </a:pPr>
            <a:r>
              <a:rPr lang="en-US" b="true" sz="5600">
                <a:solidFill>
                  <a:srgbClr val="F6D384"/>
                </a:solidFill>
                <a:latin typeface="Poppins Bold"/>
                <a:ea typeface="Poppins Bold"/>
                <a:cs typeface="Poppins Bold"/>
                <a:sym typeface="Poppins Bold"/>
              </a:rPr>
              <a:t>Data Cleaning &amp; Tahap Modelling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E377D"/>
        </a:solidFill>
      </p:bgPr>
    </p:bg>
    <p:spTree>
      <p:nvGrpSpPr>
        <p:cNvPr id="1" name=""/>
        <p:cNvGrpSpPr/>
        <p:nvPr/>
      </p:nvGrpSpPr>
      <p:grpSpPr>
        <a:xfrm>
          <a:off x="0" y="0"/>
          <a:ext cx="0" cy="0"/>
          <a:chOff x="0" y="0"/>
          <a:chExt cx="0" cy="0"/>
        </a:xfrm>
      </p:grpSpPr>
      <p:sp>
        <p:nvSpPr>
          <p:cNvPr name="Freeform 2" id="2"/>
          <p:cNvSpPr/>
          <p:nvPr/>
        </p:nvSpPr>
        <p:spPr>
          <a:xfrm flipH="false" flipV="false" rot="0">
            <a:off x="9765832" y="2994636"/>
            <a:ext cx="7988533" cy="5272432"/>
          </a:xfrm>
          <a:custGeom>
            <a:avLst/>
            <a:gdLst/>
            <a:ahLst/>
            <a:cxnLst/>
            <a:rect r="r" b="b" t="t" l="l"/>
            <a:pathLst>
              <a:path h="5272432" w="7988533">
                <a:moveTo>
                  <a:pt x="0" y="0"/>
                </a:moveTo>
                <a:lnTo>
                  <a:pt x="7988533" y="0"/>
                </a:lnTo>
                <a:lnTo>
                  <a:pt x="7988533" y="5272431"/>
                </a:lnTo>
                <a:lnTo>
                  <a:pt x="0" y="5272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32786" y="2112640"/>
            <a:ext cx="888457" cy="881995"/>
          </a:xfrm>
          <a:custGeom>
            <a:avLst/>
            <a:gdLst/>
            <a:ahLst/>
            <a:cxnLst/>
            <a:rect r="r" b="b" t="t" l="l"/>
            <a:pathLst>
              <a:path h="881995" w="888457">
                <a:moveTo>
                  <a:pt x="0" y="0"/>
                </a:moveTo>
                <a:lnTo>
                  <a:pt x="888457" y="0"/>
                </a:lnTo>
                <a:lnTo>
                  <a:pt x="888457" y="881996"/>
                </a:lnTo>
                <a:lnTo>
                  <a:pt x="0" y="8819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259300" y="7823712"/>
            <a:ext cx="2064013" cy="1478584"/>
          </a:xfrm>
          <a:custGeom>
            <a:avLst/>
            <a:gdLst/>
            <a:ahLst/>
            <a:cxnLst/>
            <a:rect r="r" b="b" t="t" l="l"/>
            <a:pathLst>
              <a:path h="1478584" w="2064013">
                <a:moveTo>
                  <a:pt x="0" y="0"/>
                </a:moveTo>
                <a:lnTo>
                  <a:pt x="2064013" y="0"/>
                </a:lnTo>
                <a:lnTo>
                  <a:pt x="2064013" y="1478584"/>
                </a:lnTo>
                <a:lnTo>
                  <a:pt x="0" y="14785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true" rot="0">
            <a:off x="16548382" y="-639038"/>
            <a:ext cx="1931966" cy="2285122"/>
          </a:xfrm>
          <a:custGeom>
            <a:avLst/>
            <a:gdLst/>
            <a:ahLst/>
            <a:cxnLst/>
            <a:rect r="r" b="b" t="t" l="l"/>
            <a:pathLst>
              <a:path h="2285122" w="1931966">
                <a:moveTo>
                  <a:pt x="1931966" y="2285122"/>
                </a:moveTo>
                <a:lnTo>
                  <a:pt x="0" y="2285122"/>
                </a:lnTo>
                <a:lnTo>
                  <a:pt x="0" y="0"/>
                </a:lnTo>
                <a:lnTo>
                  <a:pt x="1931966" y="0"/>
                </a:lnTo>
                <a:lnTo>
                  <a:pt x="1931966" y="2285122"/>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992110" y="9502918"/>
            <a:ext cx="929407" cy="784082"/>
          </a:xfrm>
          <a:custGeom>
            <a:avLst/>
            <a:gdLst/>
            <a:ahLst/>
            <a:cxnLst/>
            <a:rect r="r" b="b" t="t" l="l"/>
            <a:pathLst>
              <a:path h="784082" w="929407">
                <a:moveTo>
                  <a:pt x="0" y="0"/>
                </a:moveTo>
                <a:lnTo>
                  <a:pt x="929407" y="0"/>
                </a:lnTo>
                <a:lnTo>
                  <a:pt x="929407" y="784082"/>
                </a:lnTo>
                <a:lnTo>
                  <a:pt x="0" y="7840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08471" y="503523"/>
            <a:ext cx="782496" cy="452425"/>
          </a:xfrm>
          <a:custGeom>
            <a:avLst/>
            <a:gdLst/>
            <a:ahLst/>
            <a:cxnLst/>
            <a:rect r="r" b="b" t="t" l="l"/>
            <a:pathLst>
              <a:path h="452425" w="782496">
                <a:moveTo>
                  <a:pt x="0" y="0"/>
                </a:moveTo>
                <a:lnTo>
                  <a:pt x="782496" y="0"/>
                </a:lnTo>
                <a:lnTo>
                  <a:pt x="782496" y="452425"/>
                </a:lnTo>
                <a:lnTo>
                  <a:pt x="0" y="4524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9716415" y="1723996"/>
            <a:ext cx="7493053" cy="6825568"/>
          </a:xfrm>
          <a:custGeom>
            <a:avLst/>
            <a:gdLst/>
            <a:ahLst/>
            <a:cxnLst/>
            <a:rect r="r" b="b" t="t" l="l"/>
            <a:pathLst>
              <a:path h="6825568" w="7493053">
                <a:moveTo>
                  <a:pt x="0" y="0"/>
                </a:moveTo>
                <a:lnTo>
                  <a:pt x="7493053" y="0"/>
                </a:lnTo>
                <a:lnTo>
                  <a:pt x="7493053" y="6825568"/>
                </a:lnTo>
                <a:lnTo>
                  <a:pt x="0" y="6825568"/>
                </a:lnTo>
                <a:lnTo>
                  <a:pt x="0" y="0"/>
                </a:lnTo>
                <a:close/>
              </a:path>
            </a:pathLst>
          </a:custGeom>
          <a:blipFill>
            <a:blip r:embed="rId14"/>
            <a:stretch>
              <a:fillRect l="0" t="0" r="0" b="0"/>
            </a:stretch>
          </a:blipFill>
        </p:spPr>
      </p:sp>
      <p:sp>
        <p:nvSpPr>
          <p:cNvPr name="TextBox 9" id="9"/>
          <p:cNvSpPr txBox="true"/>
          <p:nvPr/>
        </p:nvSpPr>
        <p:spPr>
          <a:xfrm rot="0">
            <a:off x="1390967" y="1638336"/>
            <a:ext cx="7080780" cy="816609"/>
          </a:xfrm>
          <a:prstGeom prst="rect">
            <a:avLst/>
          </a:prstGeom>
        </p:spPr>
        <p:txBody>
          <a:bodyPr anchor="t" rtlCol="false" tIns="0" lIns="0" bIns="0" rIns="0">
            <a:spAutoFit/>
          </a:bodyPr>
          <a:lstStyle/>
          <a:p>
            <a:pPr algn="l">
              <a:lnSpc>
                <a:spcPts val="6440"/>
              </a:lnSpc>
              <a:spcBef>
                <a:spcPct val="0"/>
              </a:spcBef>
            </a:pPr>
            <a:r>
              <a:rPr lang="en-US" sz="4600" b="true">
                <a:solidFill>
                  <a:srgbClr val="F6D384"/>
                </a:solidFill>
                <a:latin typeface="Poppins Bold"/>
                <a:ea typeface="Poppins Bold"/>
                <a:cs typeface="Poppins Bold"/>
                <a:sym typeface="Poppins Bold"/>
              </a:rPr>
              <a:t>Data Cleaning</a:t>
            </a:r>
          </a:p>
        </p:txBody>
      </p:sp>
      <p:sp>
        <p:nvSpPr>
          <p:cNvPr name="TextBox 10" id="10"/>
          <p:cNvSpPr txBox="true"/>
          <p:nvPr/>
        </p:nvSpPr>
        <p:spPr>
          <a:xfrm rot="0">
            <a:off x="1390967" y="2604799"/>
            <a:ext cx="7891142" cy="5958205"/>
          </a:xfrm>
          <a:prstGeom prst="rect">
            <a:avLst/>
          </a:prstGeom>
        </p:spPr>
        <p:txBody>
          <a:bodyPr anchor="t" rtlCol="false" tIns="0" lIns="0" bIns="0" rIns="0">
            <a:spAutoFit/>
          </a:bodyPr>
          <a:lstStyle/>
          <a:p>
            <a:pPr algn="l">
              <a:lnSpc>
                <a:spcPts val="3919"/>
              </a:lnSpc>
            </a:pPr>
            <a:r>
              <a:rPr lang="en-US" sz="2799">
                <a:solidFill>
                  <a:srgbClr val="FFFFFF"/>
                </a:solidFill>
                <a:latin typeface="Poppins"/>
                <a:ea typeface="Poppins"/>
                <a:cs typeface="Poppins"/>
                <a:sym typeface="Poppins"/>
              </a:rPr>
              <a:t>Karena codingnya kepanjangan, jadi saya screenshot ininya saja. </a:t>
            </a:r>
          </a:p>
          <a:p>
            <a:pPr algn="l">
              <a:lnSpc>
                <a:spcPts val="3919"/>
              </a:lnSpc>
            </a:pPr>
          </a:p>
          <a:p>
            <a:pPr algn="l">
              <a:lnSpc>
                <a:spcPts val="3919"/>
              </a:lnSpc>
              <a:spcBef>
                <a:spcPct val="0"/>
              </a:spcBef>
            </a:pPr>
            <a:r>
              <a:rPr lang="en-US" sz="2799">
                <a:solidFill>
                  <a:srgbClr val="FFFFFF"/>
                </a:solidFill>
                <a:latin typeface="Poppins"/>
                <a:ea typeface="Poppins"/>
                <a:cs typeface="Poppins"/>
                <a:sym typeface="Poppins"/>
              </a:rPr>
              <a:t>Seperti namanya, Data Cleaning digunakan untuk membersihkan data. Di sini saya cek dulu apakah ada nilai null atau tidak. Kalau ada, bisa dipilih mau dihapus atau diisi. kalau saya, saya isi saja. Setelah itu, saya hapus data yang duplikat, kolom id, dan outliers-nya. Sekalian saya juga gunakan metode Variance Threshold untuk melakukan penyaringan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DAG1B_C0uns</dc:identifier>
  <dcterms:modified xsi:type="dcterms:W3CDTF">2011-08-01T06:04:30Z</dcterms:modified>
  <cp:revision>1</cp:revision>
  <dc:title>Blue Peach and Yellow Illustrated Leadership Presentation</dc:title>
</cp:coreProperties>
</file>