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F8C"/>
    <a:srgbClr val="FBDA7D"/>
    <a:srgbClr val="FCE1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72DC4-B8BC-461E-9735-39D94E6A10B8}" type="datetimeFigureOut">
              <a:rPr lang="fr-FR" smtClean="0"/>
              <a:t>11/04/2022</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F29EA-7580-40CD-ABE8-E860E6910850}" type="slidenum">
              <a:rPr lang="fr-FR" smtClean="0"/>
              <a:t>‹N°›</a:t>
            </a:fld>
            <a:endParaRPr lang="fr-FR"/>
          </a:p>
        </p:txBody>
      </p:sp>
    </p:spTree>
    <p:extLst>
      <p:ext uri="{BB962C8B-B14F-4D97-AF65-F5344CB8AC3E}">
        <p14:creationId xmlns:p14="http://schemas.microsoft.com/office/powerpoint/2010/main" val="46289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7DF29EA-7580-40CD-ABE8-E860E6910850}" type="slidenum">
              <a:rPr lang="fr-FR" smtClean="0"/>
              <a:t>2</a:t>
            </a:fld>
            <a:endParaRPr lang="fr-FR"/>
          </a:p>
        </p:txBody>
      </p:sp>
    </p:spTree>
    <p:extLst>
      <p:ext uri="{BB962C8B-B14F-4D97-AF65-F5344CB8AC3E}">
        <p14:creationId xmlns:p14="http://schemas.microsoft.com/office/powerpoint/2010/main" val="170936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7879BED1-9471-49EB-9ED2-E814DA6F9945}" type="datetimeFigureOut">
              <a:rPr lang="fr-FR" smtClean="0"/>
              <a:t>11/04/2022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879BED1-9471-49EB-9ED2-E814DA6F9945}" type="datetimeFigureOut">
              <a:rPr lang="fr-FR" smtClean="0"/>
              <a:t>11/04/2022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879BED1-9471-49EB-9ED2-E814DA6F9945}" type="datetimeFigureOut">
              <a:rPr lang="fr-FR" smtClean="0"/>
              <a:t>11/04/2022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879BED1-9471-49EB-9ED2-E814DA6F9945}" type="datetimeFigureOut">
              <a:rPr lang="fr-FR" smtClean="0"/>
              <a:t>11/04/2022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7879BED1-9471-49EB-9ED2-E814DA6F9945}" type="datetimeFigureOut">
              <a:rPr lang="fr-FR" smtClean="0"/>
              <a:t>11/04/2022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879BED1-9471-49EB-9ED2-E814DA6F9945}" type="datetimeFigureOut">
              <a:rPr lang="fr-FR" smtClean="0"/>
              <a:t>11/04/2022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7879BED1-9471-49EB-9ED2-E814DA6F9945}" type="datetimeFigureOut">
              <a:rPr lang="fr-FR" smtClean="0"/>
              <a:t>11/04/2022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7879BED1-9471-49EB-9ED2-E814DA6F9945}" type="datetimeFigureOut">
              <a:rPr lang="fr-FR" smtClean="0"/>
              <a:t>11/04/2022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879BED1-9471-49EB-9ED2-E814DA6F9945}" type="datetimeFigureOut">
              <a:rPr lang="fr-FR" smtClean="0"/>
              <a:t>11/04/2022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879BED1-9471-49EB-9ED2-E814DA6F9945}" type="datetimeFigureOut">
              <a:rPr lang="fr-FR" smtClean="0"/>
              <a:t>11/04/2022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7879BED1-9471-49EB-9ED2-E814DA6F9945}" type="datetimeFigureOut">
              <a:rPr lang="fr-FR" smtClean="0"/>
              <a:t>11/04/2022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4A37C2-181A-4728-BFEC-7A4EFAC2F517}"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9BED1-9471-49EB-9ED2-E814DA6F9945}" type="datetimeFigureOut">
              <a:rPr lang="fr-FR" smtClean="0"/>
              <a:t>11/04/2022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A37C2-181A-4728-BFEC-7A4EFAC2F517}"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5221" y="2492896"/>
            <a:ext cx="8929718" cy="1470025"/>
          </a:xfrm>
        </p:spPr>
        <p:txBody>
          <a:bodyPr>
            <a:noAutofit/>
          </a:bodyPr>
          <a:lstStyle/>
          <a:p>
            <a:br>
              <a:rPr kumimoji="0" lang="fr-FR" sz="5400" b="1" i="0" u="none" strike="noStrike" cap="none" normalizeH="0" baseline="0" dirty="0">
                <a:ln>
                  <a:noFill/>
                </a:ln>
                <a:effectLst/>
                <a:latin typeface="Tw Cen MT" pitchFamily="34" charset="0"/>
                <a:cs typeface="Arial" pitchFamily="34" charset="0"/>
              </a:rPr>
            </a:br>
            <a:br>
              <a:rPr lang="fr-FR" sz="5400" b="1" dirty="0">
                <a:latin typeface="Tw Cen MT" pitchFamily="34" charset="0"/>
                <a:cs typeface="Arial" pitchFamily="34" charset="0"/>
              </a:rPr>
            </a:br>
            <a:r>
              <a:rPr lang="fr-FR" sz="5400" b="1" dirty="0">
                <a:latin typeface="Tw Cen MT" pitchFamily="34" charset="0"/>
                <a:cs typeface="Arial" pitchFamily="34" charset="0"/>
              </a:rPr>
              <a:t> </a:t>
            </a:r>
            <a:r>
              <a:rPr kumimoji="0" lang="fr-FR" sz="5400" b="1" i="0" u="none" strike="noStrike" cap="none" normalizeH="0" baseline="0" dirty="0">
                <a:ln>
                  <a:noFill/>
                </a:ln>
                <a:solidFill>
                  <a:schemeClr val="tx2"/>
                </a:solidFill>
                <a:effectLst/>
                <a:latin typeface="Montserrat" panose="00000500000000000000" pitchFamily="2" charset="0"/>
                <a:cs typeface="Arial" pitchFamily="34" charset="0"/>
              </a:rPr>
              <a:t>Checkpoint</a:t>
            </a:r>
            <a:br>
              <a:rPr kumimoji="0" lang="fr-FR" sz="5400" b="1" i="0" u="none" strike="noStrike" cap="none" normalizeH="0" baseline="0" dirty="0">
                <a:ln>
                  <a:noFill/>
                </a:ln>
                <a:solidFill>
                  <a:schemeClr val="accent6">
                    <a:lumMod val="50000"/>
                  </a:schemeClr>
                </a:solidFill>
                <a:effectLst/>
                <a:latin typeface="Montserrat" panose="00000500000000000000" pitchFamily="2" charset="0"/>
                <a:cs typeface="Arial" pitchFamily="34" charset="0"/>
              </a:rPr>
            </a:br>
            <a:br>
              <a:rPr kumimoji="0" lang="fr-FR" sz="5400" b="1" i="0" u="none" strike="noStrike" cap="none" normalizeH="0" baseline="0" dirty="0">
                <a:ln>
                  <a:noFill/>
                </a:ln>
                <a:solidFill>
                  <a:schemeClr val="accent6">
                    <a:lumMod val="50000"/>
                  </a:schemeClr>
                </a:solidFill>
                <a:effectLst/>
                <a:latin typeface="Montserrat" panose="00000500000000000000" pitchFamily="2" charset="0"/>
                <a:cs typeface="Arial" pitchFamily="34" charset="0"/>
              </a:rPr>
            </a:br>
            <a:r>
              <a:rPr kumimoji="0" lang="fr-FR" sz="5400" b="1" i="0" u="none" strike="noStrike" cap="none" normalizeH="0" baseline="0" dirty="0">
                <a:ln>
                  <a:noFill/>
                </a:ln>
                <a:solidFill>
                  <a:schemeClr val="accent6">
                    <a:lumMod val="50000"/>
                  </a:schemeClr>
                </a:solidFill>
                <a:effectLst/>
                <a:latin typeface="Montserrat" panose="00000500000000000000" pitchFamily="2" charset="0"/>
                <a:cs typeface="Arial" pitchFamily="34" charset="0"/>
              </a:rPr>
              <a:t>INTRODUCTION TO DATABASE</a:t>
            </a:r>
            <a:br>
              <a:rPr kumimoji="0" lang="fr-FR" sz="5400" b="1" i="0" u="none" strike="noStrike" cap="none" normalizeH="0" baseline="0" dirty="0">
                <a:ln>
                  <a:noFill/>
                </a:ln>
                <a:solidFill>
                  <a:schemeClr val="accent6">
                    <a:lumMod val="50000"/>
                  </a:schemeClr>
                </a:solidFill>
                <a:effectLst/>
                <a:latin typeface="Montserrat" panose="00000500000000000000" pitchFamily="2" charset="0"/>
                <a:cs typeface="Arial" pitchFamily="34" charset="0"/>
              </a:rPr>
            </a:br>
            <a:br>
              <a:rPr lang="fr-FR" sz="5400" b="1" dirty="0">
                <a:solidFill>
                  <a:schemeClr val="accent6">
                    <a:lumMod val="50000"/>
                  </a:schemeClr>
                </a:solidFill>
                <a:latin typeface="Tw Cen MT" pitchFamily="34" charset="0"/>
                <a:cs typeface="Arial" pitchFamily="34" charset="0"/>
              </a:rPr>
            </a:br>
            <a:r>
              <a:rPr lang="fr-FR" sz="3200" b="1" dirty="0">
                <a:solidFill>
                  <a:schemeClr val="tx2"/>
                </a:solidFill>
                <a:latin typeface="Tw Cen MT" pitchFamily="34" charset="0"/>
                <a:cs typeface="Arial" pitchFamily="34" charset="0"/>
              </a:rPr>
              <a:t>Fadoua </a:t>
            </a:r>
            <a:r>
              <a:rPr lang="fr-FR" sz="3200" b="1" dirty="0" err="1">
                <a:solidFill>
                  <a:schemeClr val="tx2"/>
                </a:solidFill>
                <a:latin typeface="Tw Cen MT" pitchFamily="34" charset="0"/>
                <a:cs typeface="Arial" pitchFamily="34" charset="0"/>
              </a:rPr>
              <a:t>Zouaoui</a:t>
            </a:r>
            <a:br>
              <a:rPr kumimoji="0" lang="fr-FR" sz="5400" b="1" i="0" u="none" strike="noStrike" cap="none" normalizeH="0" baseline="0" dirty="0">
                <a:ln>
                  <a:noFill/>
                </a:ln>
                <a:solidFill>
                  <a:schemeClr val="accent6">
                    <a:lumMod val="50000"/>
                  </a:schemeClr>
                </a:solidFill>
                <a:effectLst/>
                <a:latin typeface="Tw Cen MT" pitchFamily="34" charset="0"/>
                <a:cs typeface="Arial" pitchFamily="34" charset="0"/>
              </a:rPr>
            </a:br>
            <a:endParaRPr lang="fr-FR" sz="5400" dirty="0">
              <a:solidFill>
                <a:schemeClr val="accent6">
                  <a:lumMod val="50000"/>
                </a:schemeClr>
              </a:solidFill>
              <a:latin typeface="Tw Cen MT" pitchFamily="34" charset="0"/>
            </a:endParaRPr>
          </a:p>
        </p:txBody>
      </p:sp>
      <p:sp>
        <p:nvSpPr>
          <p:cNvPr id="12290" name="AutoShape 2" descr="Notification type"/>
          <p:cNvSpPr>
            <a:spLocks noChangeAspect="1" noChangeArrowheads="1"/>
          </p:cNvSpPr>
          <p:nvPr/>
        </p:nvSpPr>
        <p:spPr bwMode="auto">
          <a:xfrm>
            <a:off x="34925" y="-67786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1" name="AutoShape 3" descr="Notification type"/>
          <p:cNvSpPr>
            <a:spLocks noChangeAspect="1" noChangeArrowheads="1"/>
          </p:cNvSpPr>
          <p:nvPr/>
        </p:nvSpPr>
        <p:spPr bwMode="auto">
          <a:xfrm>
            <a:off x="34925" y="-682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4" name="AutoShape 6" descr="Go My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6" name="AutoShape 8" descr="Go My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298" name="AutoShape 10" descr="Go My C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0" name="AutoShape 12"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2" name="AutoShape 14"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4" name="AutoShape 16"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306" name="AutoShape 18" descr="gomycode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E318F-FDAA-4751-B7EA-C37DB47D1751}"/>
              </a:ext>
            </a:extLst>
          </p:cNvPr>
          <p:cNvSpPr>
            <a:spLocks noGrp="1"/>
          </p:cNvSpPr>
          <p:nvPr>
            <p:ph type="title"/>
          </p:nvPr>
        </p:nvSpPr>
        <p:spPr>
          <a:xfrm>
            <a:off x="457200" y="49984"/>
            <a:ext cx="8229600" cy="778098"/>
          </a:xfrm>
          <a:solidFill>
            <a:schemeClr val="accent6">
              <a:lumMod val="50000"/>
            </a:schemeClr>
          </a:solidFill>
        </p:spPr>
        <p:txBody>
          <a:bodyPr>
            <a:normAutofit/>
          </a:bodyPr>
          <a:lstStyle/>
          <a:p>
            <a:r>
              <a:rPr lang="en-US" b="1" i="0" dirty="0">
                <a:solidFill>
                  <a:schemeClr val="bg1"/>
                </a:solidFill>
                <a:effectLst/>
                <a:latin typeface="Montserrat" panose="00000500000000000000" pitchFamily="2" charset="0"/>
              </a:rPr>
              <a:t>MySQL</a:t>
            </a:r>
            <a:endParaRPr lang="fr-FR" b="1" dirty="0">
              <a:solidFill>
                <a:schemeClr val="bg1"/>
              </a:solidFill>
            </a:endParaRPr>
          </a:p>
        </p:txBody>
      </p:sp>
      <p:sp>
        <p:nvSpPr>
          <p:cNvPr id="5" name="Rectangle à coins arrondis 7">
            <a:extLst>
              <a:ext uri="{FF2B5EF4-FFF2-40B4-BE49-F238E27FC236}">
                <a16:creationId xmlns:a16="http://schemas.microsoft.com/office/drawing/2014/main" id="{7ABE38C2-E7D7-4239-9820-CCA43E1BF017}"/>
              </a:ext>
            </a:extLst>
          </p:cNvPr>
          <p:cNvSpPr/>
          <p:nvPr/>
        </p:nvSpPr>
        <p:spPr>
          <a:xfrm>
            <a:off x="472494" y="825722"/>
            <a:ext cx="8229600" cy="1600438"/>
          </a:xfrm>
          <a:prstGeom prst="rect">
            <a:avLst/>
          </a:prstGeom>
          <a:solidFill>
            <a:srgbClr val="FFFFFF">
              <a:lumMod val="95000"/>
            </a:srgbClr>
          </a:solidFill>
        </p:spPr>
        <p:txBody>
          <a:bodyPr wrap="square">
            <a:spAutoFit/>
          </a:bodyPr>
          <a:lstStyle/>
          <a:p>
            <a:pPr algn="just"/>
            <a:r>
              <a:rPr lang="en-US" sz="1400" dirty="0">
                <a:solidFill>
                  <a:schemeClr val="dk1"/>
                </a:solidFill>
                <a:latin typeface="Century Gothic" panose="020B0502020202020204" pitchFamily="34" charset="0"/>
                <a:sym typeface="Arial"/>
              </a:rPr>
              <a:t>MySQL is </a:t>
            </a:r>
            <a:r>
              <a:rPr lang="en-US" sz="1400" dirty="0">
                <a:solidFill>
                  <a:schemeClr val="accent1"/>
                </a:solidFill>
                <a:latin typeface="Century Gothic" panose="020B0502020202020204" pitchFamily="34" charset="0"/>
                <a:sym typeface="Arial"/>
              </a:rPr>
              <a:t>a relational database management system </a:t>
            </a:r>
            <a:r>
              <a:rPr lang="en-US" sz="1400" dirty="0">
                <a:solidFill>
                  <a:schemeClr val="dk1"/>
                </a:solidFill>
                <a:latin typeface="Century Gothic" panose="020B0502020202020204" pitchFamily="34" charset="0"/>
                <a:sym typeface="Arial"/>
              </a:rPr>
              <a:t>(RDBMS) based on the SQL (Structured Query Language) queries. </a:t>
            </a: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sym typeface="Arial"/>
              </a:rPr>
              <a:t>It is one of the most popular languages for </a:t>
            </a:r>
            <a:r>
              <a:rPr lang="en-US" sz="1400" dirty="0">
                <a:solidFill>
                  <a:schemeClr val="accent1"/>
                </a:solidFill>
                <a:latin typeface="Century Gothic" panose="020B0502020202020204" pitchFamily="34" charset="0"/>
                <a:sym typeface="Arial"/>
              </a:rPr>
              <a:t>accessing and managing the records in the table. </a:t>
            </a: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sym typeface="Arial"/>
              </a:rPr>
              <a:t> </a:t>
            </a:r>
            <a:r>
              <a:rPr lang="en-US" sz="1400" dirty="0">
                <a:solidFill>
                  <a:schemeClr val="accent1"/>
                </a:solidFill>
                <a:latin typeface="Century Gothic" panose="020B0502020202020204" pitchFamily="34" charset="0"/>
                <a:sym typeface="Arial"/>
              </a:rPr>
              <a:t>open-source and free software under the GNU license</a:t>
            </a:r>
            <a:endParaRPr lang="en-US" sz="1400" dirty="0">
              <a:solidFill>
                <a:schemeClr val="dk1"/>
              </a:solidFill>
              <a:latin typeface="Century Gothic" panose="020B0502020202020204" pitchFamily="34" charset="0"/>
              <a:sym typeface="Arial"/>
            </a:endParaRP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rPr>
              <a:t>Offers a fully-managed database service for Google Cloud platform </a:t>
            </a:r>
          </a:p>
          <a:p>
            <a:pPr marL="285750" indent="-285750" algn="just">
              <a:buFont typeface="Arial" panose="020B0604020202020204" pitchFamily="34" charset="0"/>
              <a:buChar char="•"/>
            </a:pPr>
            <a:r>
              <a:rPr lang="en-US" sz="1400" dirty="0">
                <a:solidFill>
                  <a:schemeClr val="dk1"/>
                </a:solidFill>
                <a:latin typeface="Century Gothic" panose="020B0502020202020204" pitchFamily="34" charset="0"/>
              </a:rPr>
              <a:t>A scalable database with high availability and security</a:t>
            </a:r>
            <a:endParaRPr lang="fr-FR" sz="1400" dirty="0">
              <a:solidFill>
                <a:schemeClr val="dk1"/>
              </a:solidFill>
              <a:latin typeface="Century Gothic" panose="020B0502020202020204" pitchFamily="34" charset="0"/>
              <a:sym typeface="Arial"/>
            </a:endParaRPr>
          </a:p>
        </p:txBody>
      </p:sp>
      <p:sp>
        <p:nvSpPr>
          <p:cNvPr id="6" name="Titre 1">
            <a:extLst>
              <a:ext uri="{FF2B5EF4-FFF2-40B4-BE49-F238E27FC236}">
                <a16:creationId xmlns:a16="http://schemas.microsoft.com/office/drawing/2014/main" id="{18F3A904-8FF3-41D5-A844-FBD899EE0255}"/>
              </a:ext>
            </a:extLst>
          </p:cNvPr>
          <p:cNvSpPr txBox="1">
            <a:spLocks/>
          </p:cNvSpPr>
          <p:nvPr/>
        </p:nvSpPr>
        <p:spPr>
          <a:xfrm>
            <a:off x="446856" y="2426160"/>
            <a:ext cx="8229600" cy="850106"/>
          </a:xfrm>
          <a:prstGeom prst="rect">
            <a:avLst/>
          </a:prstGeom>
          <a:solidFill>
            <a:schemeClr val="accent6">
              <a:lumMod val="5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Montserrat" panose="00000500000000000000" pitchFamily="2" charset="0"/>
              </a:rPr>
              <a:t>PostgreSQL</a:t>
            </a:r>
            <a:endParaRPr lang="fr-FR" b="1" dirty="0">
              <a:solidFill>
                <a:schemeClr val="bg1"/>
              </a:solidFill>
            </a:endParaRPr>
          </a:p>
        </p:txBody>
      </p:sp>
      <p:sp>
        <p:nvSpPr>
          <p:cNvPr id="7" name="Rectangle à coins arrondis 7">
            <a:extLst>
              <a:ext uri="{FF2B5EF4-FFF2-40B4-BE49-F238E27FC236}">
                <a16:creationId xmlns:a16="http://schemas.microsoft.com/office/drawing/2014/main" id="{153F86D2-3ABB-428E-8687-FC5CEF96FB84}"/>
              </a:ext>
            </a:extLst>
          </p:cNvPr>
          <p:cNvSpPr/>
          <p:nvPr/>
        </p:nvSpPr>
        <p:spPr>
          <a:xfrm>
            <a:off x="437512" y="3284161"/>
            <a:ext cx="8238944" cy="1169551"/>
          </a:xfrm>
          <a:prstGeom prst="rect">
            <a:avLst/>
          </a:prstGeom>
          <a:solidFill>
            <a:srgbClr val="FFFFFF">
              <a:lumMod val="95000"/>
            </a:srgbClr>
          </a:solidFill>
        </p:spPr>
        <p:txBody>
          <a:bodyPr wrap="square">
            <a:spAutoFit/>
          </a:bodyPr>
          <a:lstStyle/>
          <a:p>
            <a:pPr algn="just"/>
            <a:r>
              <a:rPr lang="en-US" sz="1400" dirty="0">
                <a:solidFill>
                  <a:schemeClr val="dk1"/>
                </a:solidFill>
                <a:latin typeface="Century Gothic" panose="020B0502020202020204" pitchFamily="34" charset="0"/>
              </a:rPr>
              <a:t>PostgreSQL is an advanced, </a:t>
            </a:r>
            <a:r>
              <a:rPr lang="en-US" sz="1400" dirty="0">
                <a:solidFill>
                  <a:schemeClr val="accent1"/>
                </a:solidFill>
                <a:latin typeface="Century Gothic" panose="020B0502020202020204" pitchFamily="34" charset="0"/>
              </a:rPr>
              <a:t>enterprise class open source relational database </a:t>
            </a:r>
            <a:r>
              <a:rPr lang="en-US" sz="1400" dirty="0">
                <a:solidFill>
                  <a:schemeClr val="dk1"/>
                </a:solidFill>
                <a:latin typeface="Century Gothic" panose="020B0502020202020204" pitchFamily="34" charset="0"/>
              </a:rPr>
              <a:t>that supports both SQL (relational) and JSON (non-relational) querying. It is a highly stable database management system</a:t>
            </a:r>
          </a:p>
          <a:p>
            <a:pPr indent="-285750">
              <a:buFont typeface="Arial" panose="020B0604020202020204" pitchFamily="34" charset="0"/>
              <a:buChar char="•"/>
            </a:pPr>
            <a:r>
              <a:rPr lang="en-US" sz="1400" dirty="0">
                <a:solidFill>
                  <a:schemeClr val="dk1"/>
                </a:solidFill>
                <a:latin typeface="Century Gothic" panose="020B0502020202020204" pitchFamily="34" charset="0"/>
              </a:rPr>
              <a:t>Robust feature set</a:t>
            </a:r>
          </a:p>
          <a:p>
            <a:pPr algn="l">
              <a:buFont typeface="Arial" panose="020B0604020202020204" pitchFamily="34" charset="0"/>
              <a:buChar char="•"/>
            </a:pPr>
            <a:r>
              <a:rPr lang="en-US" sz="1400" dirty="0">
                <a:solidFill>
                  <a:schemeClr val="dk1"/>
                </a:solidFill>
                <a:latin typeface="Century Gothic" panose="020B0502020202020204" pitchFamily="34" charset="0"/>
              </a:rPr>
              <a:t>Object-oriented database features.</a:t>
            </a:r>
          </a:p>
        </p:txBody>
      </p:sp>
      <p:pic>
        <p:nvPicPr>
          <p:cNvPr id="8" name="Image 7">
            <a:extLst>
              <a:ext uri="{FF2B5EF4-FFF2-40B4-BE49-F238E27FC236}">
                <a16:creationId xmlns:a16="http://schemas.microsoft.com/office/drawing/2014/main" id="{E1128A02-7995-4DDF-93E0-77E3444EC0BE}"/>
              </a:ext>
            </a:extLst>
          </p:cNvPr>
          <p:cNvPicPr>
            <a:picLocks noChangeAspect="1"/>
          </p:cNvPicPr>
          <p:nvPr/>
        </p:nvPicPr>
        <p:blipFill>
          <a:blip r:embed="rId3"/>
          <a:stretch>
            <a:fillRect/>
          </a:stretch>
        </p:blipFill>
        <p:spPr>
          <a:xfrm>
            <a:off x="472494" y="44624"/>
            <a:ext cx="1161917" cy="773203"/>
          </a:xfrm>
          <a:prstGeom prst="rect">
            <a:avLst/>
          </a:prstGeom>
        </p:spPr>
      </p:pic>
      <p:pic>
        <p:nvPicPr>
          <p:cNvPr id="1026" name="Picture 2" descr="PostgreSQL — Wikipédia">
            <a:extLst>
              <a:ext uri="{FF2B5EF4-FFF2-40B4-BE49-F238E27FC236}">
                <a16:creationId xmlns:a16="http://schemas.microsoft.com/office/drawing/2014/main" id="{49959F12-36BE-4ECB-9B47-68EABC2CF58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82021" y="2418265"/>
            <a:ext cx="903667" cy="858001"/>
          </a:xfrm>
          <a:prstGeom prst="rect">
            <a:avLst/>
          </a:prstGeom>
          <a:noFill/>
          <a:extLst>
            <a:ext uri="{909E8E84-426E-40DD-AFC4-6F175D3DCCD1}">
              <a14:hiddenFill xmlns:a14="http://schemas.microsoft.com/office/drawing/2010/main">
                <a:solidFill>
                  <a:srgbClr val="FFFFFF"/>
                </a:solidFill>
              </a14:hiddenFill>
            </a:ext>
          </a:extLst>
        </p:spPr>
      </p:pic>
      <p:sp>
        <p:nvSpPr>
          <p:cNvPr id="11" name="Titre 1">
            <a:extLst>
              <a:ext uri="{FF2B5EF4-FFF2-40B4-BE49-F238E27FC236}">
                <a16:creationId xmlns:a16="http://schemas.microsoft.com/office/drawing/2014/main" id="{5E8D5ACF-EA67-4E9C-9C76-6CB98EAC7386}"/>
              </a:ext>
            </a:extLst>
          </p:cNvPr>
          <p:cNvSpPr txBox="1">
            <a:spLocks/>
          </p:cNvSpPr>
          <p:nvPr/>
        </p:nvSpPr>
        <p:spPr>
          <a:xfrm>
            <a:off x="456088" y="4437112"/>
            <a:ext cx="8229600" cy="746559"/>
          </a:xfrm>
          <a:prstGeom prst="rect">
            <a:avLst/>
          </a:prstGeom>
          <a:solidFill>
            <a:schemeClr val="accent6">
              <a:lumMod val="50000"/>
            </a:schemeClr>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chemeClr val="bg1"/>
                </a:solidFill>
                <a:latin typeface="Montserrat" panose="00000500000000000000" pitchFamily="2" charset="0"/>
              </a:rPr>
              <a:t>     SQL SERVER </a:t>
            </a:r>
            <a:endParaRPr lang="fr-FR" b="1" dirty="0">
              <a:solidFill>
                <a:schemeClr val="bg1"/>
              </a:solidFill>
            </a:endParaRPr>
          </a:p>
        </p:txBody>
      </p:sp>
      <p:pic>
        <p:nvPicPr>
          <p:cNvPr id="9" name="Image 8">
            <a:extLst>
              <a:ext uri="{FF2B5EF4-FFF2-40B4-BE49-F238E27FC236}">
                <a16:creationId xmlns:a16="http://schemas.microsoft.com/office/drawing/2014/main" id="{F8BB2722-6170-409A-A044-FFFE47C3299E}"/>
              </a:ext>
            </a:extLst>
          </p:cNvPr>
          <p:cNvPicPr>
            <a:picLocks noChangeAspect="1"/>
          </p:cNvPicPr>
          <p:nvPr/>
        </p:nvPicPr>
        <p:blipFill>
          <a:blip r:embed="rId5"/>
          <a:stretch>
            <a:fillRect/>
          </a:stretch>
        </p:blipFill>
        <p:spPr>
          <a:xfrm>
            <a:off x="446744" y="4437112"/>
            <a:ext cx="2372617" cy="870616"/>
          </a:xfrm>
          <a:prstGeom prst="rect">
            <a:avLst/>
          </a:prstGeom>
        </p:spPr>
      </p:pic>
      <p:sp>
        <p:nvSpPr>
          <p:cNvPr id="13" name="Espace réservé du contenu 2">
            <a:extLst>
              <a:ext uri="{FF2B5EF4-FFF2-40B4-BE49-F238E27FC236}">
                <a16:creationId xmlns:a16="http://schemas.microsoft.com/office/drawing/2014/main" id="{E2A8BE46-CF12-45C5-8AAE-DDE0DAE24881}"/>
              </a:ext>
            </a:extLst>
          </p:cNvPr>
          <p:cNvSpPr>
            <a:spLocks noGrp="1"/>
          </p:cNvSpPr>
          <p:nvPr>
            <p:ph idx="1"/>
          </p:nvPr>
        </p:nvSpPr>
        <p:spPr>
          <a:xfrm>
            <a:off x="446856" y="5155099"/>
            <a:ext cx="8229600" cy="1514261"/>
          </a:xfrm>
          <a:solidFill>
            <a:srgbClr val="FFFFFF">
              <a:lumMod val="95000"/>
            </a:srgbClr>
          </a:solidFill>
        </p:spPr>
        <p:txBody>
          <a:bodyPr wrap="square">
            <a:spAutoFit/>
          </a:bodyPr>
          <a:lstStyle/>
          <a:p>
            <a:pPr marL="0" indent="0" algn="just">
              <a:buNone/>
            </a:pPr>
            <a:r>
              <a:rPr lang="en-US" sz="1400" dirty="0">
                <a:solidFill>
                  <a:schemeClr val="dk1"/>
                </a:solidFill>
                <a:latin typeface="Century Gothic" panose="020B0502020202020204" pitchFamily="34" charset="0"/>
              </a:rPr>
              <a:t>Microsoft SQL Server is a relational database management system (RDBMS) that supports a wide variety of transaction processing, business intelligence and analytics applications in corporate IT environments.</a:t>
            </a:r>
          </a:p>
          <a:p>
            <a:pPr algn="just"/>
            <a:r>
              <a:rPr lang="en-US" sz="1400" dirty="0">
                <a:solidFill>
                  <a:schemeClr val="dk1"/>
                </a:solidFill>
                <a:latin typeface="Century Gothic" panose="020B0502020202020204" pitchFamily="34" charset="0"/>
              </a:rPr>
              <a:t>Excellent Data Restoration and Recovery Mechanism</a:t>
            </a:r>
          </a:p>
          <a:p>
            <a:pPr algn="l"/>
            <a:r>
              <a:rPr lang="fr-FR" sz="1400" dirty="0" err="1">
                <a:solidFill>
                  <a:schemeClr val="dk1"/>
                </a:solidFill>
                <a:latin typeface="Century Gothic" panose="020B0502020202020204" pitchFamily="34" charset="0"/>
              </a:rPr>
              <a:t>Highly</a:t>
            </a:r>
            <a:r>
              <a:rPr lang="fr-FR" sz="1400" dirty="0">
                <a:solidFill>
                  <a:schemeClr val="dk1"/>
                </a:solidFill>
                <a:latin typeface="Century Gothic" panose="020B0502020202020204" pitchFamily="34" charset="0"/>
              </a:rPr>
              <a:t> Secure</a:t>
            </a:r>
          </a:p>
          <a:p>
            <a:r>
              <a:rPr lang="fr-FR" sz="1400" dirty="0" err="1">
                <a:solidFill>
                  <a:schemeClr val="dk1"/>
                </a:solidFill>
                <a:latin typeface="Century Gothic" panose="020B0502020202020204" pitchFamily="34" charset="0"/>
              </a:rPr>
              <a:t>Enhanced</a:t>
            </a:r>
            <a:r>
              <a:rPr lang="fr-FR" sz="1400" dirty="0">
                <a:solidFill>
                  <a:schemeClr val="dk1"/>
                </a:solidFill>
                <a:latin typeface="Century Gothic" panose="020B0502020202020204" pitchFamily="34" charset="0"/>
              </a:rPr>
              <a:t> Performance</a:t>
            </a:r>
            <a:endParaRPr lang="en-US" sz="1000" b="1" i="0" dirty="0">
              <a:solidFill>
                <a:srgbClr val="3A3A3A"/>
              </a:solidFill>
              <a:effectLst/>
              <a:latin typeface="Libre Franklin" panose="020B0604020202020204" pitchFamily="2" charset="0"/>
            </a:endParaRPr>
          </a:p>
        </p:txBody>
      </p:sp>
    </p:spTree>
    <p:extLst>
      <p:ext uri="{BB962C8B-B14F-4D97-AF65-F5344CB8AC3E}">
        <p14:creationId xmlns:p14="http://schemas.microsoft.com/office/powerpoint/2010/main" val="352247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E318F-FDAA-4751-B7EA-C37DB47D1751}"/>
              </a:ext>
            </a:extLst>
          </p:cNvPr>
          <p:cNvSpPr>
            <a:spLocks noGrp="1"/>
          </p:cNvSpPr>
          <p:nvPr>
            <p:ph type="title"/>
          </p:nvPr>
        </p:nvSpPr>
        <p:spPr>
          <a:xfrm>
            <a:off x="107504" y="274638"/>
            <a:ext cx="8928992" cy="850106"/>
          </a:xfrm>
          <a:solidFill>
            <a:schemeClr val="accent6">
              <a:lumMod val="50000"/>
            </a:schemeClr>
          </a:solidFill>
        </p:spPr>
        <p:txBody>
          <a:bodyPr>
            <a:normAutofit/>
          </a:bodyPr>
          <a:lstStyle/>
          <a:p>
            <a:r>
              <a:rPr lang="fr-FR" b="1" dirty="0">
                <a:solidFill>
                  <a:schemeClr val="bg1"/>
                </a:solidFill>
                <a:latin typeface="Montserrat" panose="00000500000000000000" pitchFamily="2" charset="0"/>
              </a:rPr>
              <a:t>RDBMS </a:t>
            </a:r>
            <a:r>
              <a:rPr lang="fr-FR" b="1" dirty="0" err="1">
                <a:solidFill>
                  <a:schemeClr val="bg1"/>
                </a:solidFill>
                <a:latin typeface="Montserrat" panose="00000500000000000000" pitchFamily="2" charset="0"/>
              </a:rPr>
              <a:t>Comparison</a:t>
            </a:r>
            <a:endParaRPr lang="fr-FR" b="1" dirty="0">
              <a:solidFill>
                <a:schemeClr val="bg1"/>
              </a:solidFill>
              <a:latin typeface="Montserrat" panose="00000500000000000000" pitchFamily="2" charset="0"/>
            </a:endParaRPr>
          </a:p>
        </p:txBody>
      </p:sp>
      <p:graphicFrame>
        <p:nvGraphicFramePr>
          <p:cNvPr id="7" name="Espace réservé du contenu 3">
            <a:extLst>
              <a:ext uri="{FF2B5EF4-FFF2-40B4-BE49-F238E27FC236}">
                <a16:creationId xmlns:a16="http://schemas.microsoft.com/office/drawing/2014/main" id="{55104BA4-CB5F-4C41-91C3-91A0F90456E9}"/>
              </a:ext>
            </a:extLst>
          </p:cNvPr>
          <p:cNvGraphicFramePr>
            <a:graphicFrameLocks noGrp="1"/>
          </p:cNvGraphicFramePr>
          <p:nvPr>
            <p:ph idx="1"/>
            <p:extLst>
              <p:ext uri="{D42A27DB-BD31-4B8C-83A1-F6EECF244321}">
                <p14:modId xmlns:p14="http://schemas.microsoft.com/office/powerpoint/2010/main" val="2920153649"/>
              </p:ext>
            </p:extLst>
          </p:nvPr>
        </p:nvGraphicFramePr>
        <p:xfrm>
          <a:off x="107504" y="1124744"/>
          <a:ext cx="8928992" cy="5616625"/>
        </p:xfrm>
        <a:graphic>
          <a:graphicData uri="http://schemas.openxmlformats.org/drawingml/2006/table">
            <a:tbl>
              <a:tblPr>
                <a:tableStyleId>{21E4AEA4-8DFA-4A89-87EB-49C32662AFE0}</a:tableStyleId>
              </a:tblPr>
              <a:tblGrid>
                <a:gridCol w="1397341">
                  <a:extLst>
                    <a:ext uri="{9D8B030D-6E8A-4147-A177-3AD203B41FA5}">
                      <a16:colId xmlns:a16="http://schemas.microsoft.com/office/drawing/2014/main" val="2598130037"/>
                    </a:ext>
                  </a:extLst>
                </a:gridCol>
                <a:gridCol w="2124313">
                  <a:extLst>
                    <a:ext uri="{9D8B030D-6E8A-4147-A177-3AD203B41FA5}">
                      <a16:colId xmlns:a16="http://schemas.microsoft.com/office/drawing/2014/main" val="1531089236"/>
                    </a:ext>
                  </a:extLst>
                </a:gridCol>
                <a:gridCol w="1738073">
                  <a:extLst>
                    <a:ext uri="{9D8B030D-6E8A-4147-A177-3AD203B41FA5}">
                      <a16:colId xmlns:a16="http://schemas.microsoft.com/office/drawing/2014/main" val="3673744460"/>
                    </a:ext>
                  </a:extLst>
                </a:gridCol>
                <a:gridCol w="3669265">
                  <a:extLst>
                    <a:ext uri="{9D8B030D-6E8A-4147-A177-3AD203B41FA5}">
                      <a16:colId xmlns:a16="http://schemas.microsoft.com/office/drawing/2014/main" val="3480595220"/>
                    </a:ext>
                  </a:extLst>
                </a:gridCol>
              </a:tblGrid>
              <a:tr h="407429">
                <a:tc>
                  <a:txBody>
                    <a:bodyPr/>
                    <a:lstStyle/>
                    <a:p>
                      <a:pPr algn="ctr"/>
                      <a:endParaRPr lang="fr-FR" sz="1100" b="1" dirty="0">
                        <a:solidFill>
                          <a:srgbClr val="222222"/>
                        </a:solidFill>
                        <a:effectLst/>
                        <a:latin typeface="Century Gothic" panose="020B0502020202020204" pitchFamily="34" charset="0"/>
                      </a:endParaRPr>
                    </a:p>
                  </a:txBody>
                  <a:tcPr marL="3400" marR="3400" marT="3400" marB="3400" anchor="ctr"/>
                </a:tc>
                <a:tc>
                  <a:txBody>
                    <a:bodyPr/>
                    <a:lstStyle/>
                    <a:p>
                      <a:pPr marL="0" algn="ctr" defTabSz="914400" rtl="0" eaLnBrk="1" latinLnBrk="0" hangingPunct="1"/>
                      <a:r>
                        <a:rPr lang="fr-FR" sz="1400" b="1" kern="1200" dirty="0">
                          <a:solidFill>
                            <a:schemeClr val="accent6">
                              <a:lumMod val="50000"/>
                            </a:schemeClr>
                          </a:solidFill>
                          <a:effectLst/>
                          <a:latin typeface="Century Gothic" panose="020B0502020202020204" pitchFamily="34" charset="0"/>
                          <a:ea typeface="+mn-ea"/>
                          <a:cs typeface="+mn-cs"/>
                        </a:rPr>
                        <a:t>MySQL</a:t>
                      </a:r>
                    </a:p>
                  </a:txBody>
                  <a:tcPr marL="3400" marR="3400" marT="3400" marB="3400" anchor="ctr"/>
                </a:tc>
                <a:tc>
                  <a:txBody>
                    <a:bodyPr/>
                    <a:lstStyle/>
                    <a:p>
                      <a:pPr marL="0" algn="ctr" defTabSz="914400" rtl="0" eaLnBrk="1" latinLnBrk="0" hangingPunct="1"/>
                      <a:r>
                        <a:rPr lang="fr-FR" sz="1400" b="1" kern="1200" dirty="0">
                          <a:solidFill>
                            <a:schemeClr val="accent6">
                              <a:lumMod val="50000"/>
                            </a:schemeClr>
                          </a:solidFill>
                          <a:effectLst/>
                          <a:latin typeface="Century Gothic" panose="020B0502020202020204" pitchFamily="34" charset="0"/>
                          <a:ea typeface="+mn-ea"/>
                          <a:cs typeface="+mn-cs"/>
                        </a:rPr>
                        <a:t>PostgreSQL</a:t>
                      </a:r>
                    </a:p>
                  </a:txBody>
                  <a:tcPr marL="3400" marR="3400" marT="3400" marB="3400" anchor="ctr"/>
                </a:tc>
                <a:tc>
                  <a:txBody>
                    <a:bodyPr/>
                    <a:lstStyle/>
                    <a:p>
                      <a:pPr marL="0" algn="ctr" defTabSz="914400" rtl="0" eaLnBrk="1" latinLnBrk="0" hangingPunct="1"/>
                      <a:r>
                        <a:rPr lang="fr-FR" sz="1400" b="1" kern="1200" dirty="0">
                          <a:solidFill>
                            <a:schemeClr val="accent6">
                              <a:lumMod val="50000"/>
                            </a:schemeClr>
                          </a:solidFill>
                          <a:effectLst/>
                          <a:latin typeface="Century Gothic" panose="020B0502020202020204" pitchFamily="34" charset="0"/>
                          <a:ea typeface="+mn-ea"/>
                          <a:cs typeface="+mn-cs"/>
                        </a:rPr>
                        <a:t>SQL Server</a:t>
                      </a:r>
                    </a:p>
                  </a:txBody>
                  <a:tcPr marL="3400" marR="3400" marT="3400" marB="3400" anchor="ctr"/>
                </a:tc>
                <a:extLst>
                  <a:ext uri="{0D108BD9-81ED-4DB2-BD59-A6C34878D82A}">
                    <a16:rowId xmlns:a16="http://schemas.microsoft.com/office/drawing/2014/main" val="1134621318"/>
                  </a:ext>
                </a:extLst>
              </a:tr>
              <a:tr h="835499">
                <a:tc>
                  <a:txBody>
                    <a:bodyPr/>
                    <a:lstStyle/>
                    <a:p>
                      <a:pPr algn="ctr"/>
                      <a:r>
                        <a:rPr lang="fr-FR" sz="1400" b="1" dirty="0" err="1">
                          <a:solidFill>
                            <a:schemeClr val="accent6">
                              <a:lumMod val="50000"/>
                            </a:schemeClr>
                          </a:solidFill>
                          <a:effectLst/>
                          <a:latin typeface="Century Gothic" panose="020B0502020202020204" pitchFamily="34" charset="0"/>
                        </a:rPr>
                        <a:t>Maturity</a:t>
                      </a:r>
                      <a:endParaRPr lang="fr-FR" sz="1400" b="1" dirty="0">
                        <a:solidFill>
                          <a:schemeClr val="accent6">
                            <a:lumMod val="50000"/>
                          </a:schemeClr>
                        </a:solidFill>
                        <a:effectLst/>
                        <a:latin typeface="Century Gothic" panose="020B0502020202020204" pitchFamily="34" charset="0"/>
                      </a:endParaRP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Initial release was in 1995</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Initial release was in 1989</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MSMS SQL Server for OS/2 was released in 1989 (together with Sybase)</a:t>
                      </a:r>
                      <a:br>
                        <a:rPr lang="en-US" sz="1100" dirty="0">
                          <a:solidFill>
                            <a:srgbClr val="222222"/>
                          </a:solidFill>
                          <a:effectLst/>
                          <a:latin typeface="Century Gothic" panose="020B0502020202020204" pitchFamily="34" charset="0"/>
                        </a:rPr>
                      </a:br>
                      <a:r>
                        <a:rPr lang="en-US" sz="1100" dirty="0">
                          <a:solidFill>
                            <a:srgbClr val="222222"/>
                          </a:solidFill>
                          <a:effectLst/>
                          <a:latin typeface="Century Gothic" panose="020B0502020202020204" pitchFamily="34" charset="0"/>
                        </a:rPr>
                        <a:t>SQL Server 6.0 was released in 1995 marking the end of collaboration with Sybase.</a:t>
                      </a:r>
                    </a:p>
                  </a:txBody>
                  <a:tcPr marL="3400" marR="3400" marT="3400" marB="3400" anchor="ctr"/>
                </a:tc>
                <a:extLst>
                  <a:ext uri="{0D108BD9-81ED-4DB2-BD59-A6C34878D82A}">
                    <a16:rowId xmlns:a16="http://schemas.microsoft.com/office/drawing/2014/main" val="8971088"/>
                  </a:ext>
                </a:extLst>
              </a:tr>
              <a:tr h="494995">
                <a:tc>
                  <a:txBody>
                    <a:bodyPr/>
                    <a:lstStyle/>
                    <a:p>
                      <a:pPr marL="0" algn="ctr" defTabSz="914400" rtl="0" eaLnBrk="1" latinLnBrk="0" hangingPunct="1"/>
                      <a:r>
                        <a:rPr lang="fr-FR" sz="1400" b="1" kern="1200" dirty="0" err="1">
                          <a:solidFill>
                            <a:schemeClr val="accent6">
                              <a:lumMod val="50000"/>
                            </a:schemeClr>
                          </a:solidFill>
                          <a:effectLst/>
                          <a:latin typeface="Century Gothic" panose="020B0502020202020204" pitchFamily="34" charset="0"/>
                          <a:ea typeface="+mn-ea"/>
                          <a:cs typeface="+mn-cs"/>
                        </a:rPr>
                        <a:t>Language</a:t>
                      </a:r>
                      <a:endParaRPr lang="fr-FR" sz="1400" b="1" kern="1200" dirty="0">
                        <a:solidFill>
                          <a:schemeClr val="accent6">
                            <a:lumMod val="50000"/>
                          </a:schemeClr>
                        </a:solidFill>
                        <a:effectLst/>
                        <a:latin typeface="Century Gothic" panose="020B0502020202020204" pitchFamily="34" charset="0"/>
                        <a:ea typeface="+mn-ea"/>
                        <a:cs typeface="+mn-cs"/>
                      </a:endParaRPr>
                    </a:p>
                  </a:txBody>
                  <a:tcPr marL="3400" marR="3400" marT="3400" marB="3400" anchor="ctr"/>
                </a:tc>
                <a:tc>
                  <a:txBody>
                    <a:bodyPr/>
                    <a:lstStyle/>
                    <a:p>
                      <a:pPr algn="ctr"/>
                      <a:r>
                        <a:rPr lang="en-US" sz="1100">
                          <a:solidFill>
                            <a:srgbClr val="222222"/>
                          </a:solidFill>
                          <a:effectLst/>
                          <a:latin typeface="Century Gothic" panose="020B0502020202020204" pitchFamily="34" charset="0"/>
                        </a:rPr>
                        <a:t>Written in C, has a few C++ modules</a:t>
                      </a:r>
                    </a:p>
                  </a:txBody>
                  <a:tcPr marL="3400" marR="3400" marT="3400" marB="3400" anchor="ctr"/>
                </a:tc>
                <a:tc>
                  <a:txBody>
                    <a:bodyPr/>
                    <a:lstStyle/>
                    <a:p>
                      <a:pPr algn="ctr"/>
                      <a:r>
                        <a:rPr lang="fr-FR" sz="1100" dirty="0" err="1">
                          <a:solidFill>
                            <a:srgbClr val="222222"/>
                          </a:solidFill>
                          <a:effectLst/>
                          <a:latin typeface="Century Gothic" panose="020B0502020202020204" pitchFamily="34" charset="0"/>
                        </a:rPr>
                        <a:t>Written</a:t>
                      </a:r>
                      <a:r>
                        <a:rPr lang="fr-FR" sz="1100" dirty="0">
                          <a:solidFill>
                            <a:srgbClr val="222222"/>
                          </a:solidFill>
                          <a:effectLst/>
                          <a:latin typeface="Century Gothic" panose="020B0502020202020204" pitchFamily="34" charset="0"/>
                        </a:rPr>
                        <a:t> in C</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Mostly C++ with a few exceptions</a:t>
                      </a:r>
                    </a:p>
                  </a:txBody>
                  <a:tcPr marL="3400" marR="3400" marT="3400" marB="3400" anchor="ctr"/>
                </a:tc>
                <a:extLst>
                  <a:ext uri="{0D108BD9-81ED-4DB2-BD59-A6C34878D82A}">
                    <a16:rowId xmlns:a16="http://schemas.microsoft.com/office/drawing/2014/main" val="530031391"/>
                  </a:ext>
                </a:extLst>
              </a:tr>
              <a:tr h="1134504">
                <a:tc>
                  <a:txBody>
                    <a:bodyPr/>
                    <a:lstStyle/>
                    <a:p>
                      <a:pPr marL="0" algn="ctr" defTabSz="914400" rtl="0" eaLnBrk="1" latinLnBrk="0" hangingPunct="1"/>
                      <a:r>
                        <a:rPr lang="fr-FR" sz="1400" b="1" kern="1200" dirty="0" err="1">
                          <a:solidFill>
                            <a:schemeClr val="accent6">
                              <a:lumMod val="50000"/>
                            </a:schemeClr>
                          </a:solidFill>
                          <a:effectLst/>
                          <a:latin typeface="Century Gothic" panose="020B0502020202020204" pitchFamily="34" charset="0"/>
                          <a:ea typeface="+mn-ea"/>
                          <a:cs typeface="+mn-cs"/>
                        </a:rPr>
                        <a:t>Cost</a:t>
                      </a:r>
                      <a:endParaRPr lang="fr-FR" sz="1400" b="1" kern="1200" dirty="0">
                        <a:solidFill>
                          <a:schemeClr val="accent6">
                            <a:lumMod val="50000"/>
                          </a:schemeClr>
                        </a:solidFill>
                        <a:effectLst/>
                        <a:latin typeface="Century Gothic" panose="020B0502020202020204" pitchFamily="34" charset="0"/>
                        <a:ea typeface="+mn-ea"/>
                        <a:cs typeface="+mn-cs"/>
                      </a:endParaRP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Open source / Owned by Oracle and has several paid editions</a:t>
                      </a:r>
                    </a:p>
                  </a:txBody>
                  <a:tcPr marL="3400" marR="3400" marT="3400" marB="3400" anchor="ctr"/>
                </a:tc>
                <a:tc>
                  <a:txBody>
                    <a:bodyPr/>
                    <a:lstStyle/>
                    <a:p>
                      <a:pPr algn="ctr"/>
                      <a:r>
                        <a:rPr lang="fr-FR" sz="1100" dirty="0" err="1">
                          <a:solidFill>
                            <a:srgbClr val="222222"/>
                          </a:solidFill>
                          <a:effectLst/>
                          <a:latin typeface="Century Gothic" panose="020B0502020202020204" pitchFamily="34" charset="0"/>
                        </a:rPr>
                        <a:t>Completely</a:t>
                      </a:r>
                      <a:r>
                        <a:rPr lang="fr-FR" sz="1100" dirty="0">
                          <a:solidFill>
                            <a:srgbClr val="222222"/>
                          </a:solidFill>
                          <a:effectLst/>
                          <a:latin typeface="Century Gothic" panose="020B0502020202020204" pitchFamily="34" charset="0"/>
                        </a:rPr>
                        <a:t> free / Open source</a:t>
                      </a: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SQL Server Express is a free edition, but it is limited to using 1 processor, 1 GB memory and 10 GB database files. </a:t>
                      </a:r>
                    </a:p>
                  </a:txBody>
                  <a:tcPr marL="3400" marR="3400" marT="3400" marB="3400" anchor="ctr"/>
                </a:tc>
                <a:extLst>
                  <a:ext uri="{0D108BD9-81ED-4DB2-BD59-A6C34878D82A}">
                    <a16:rowId xmlns:a16="http://schemas.microsoft.com/office/drawing/2014/main" val="3581675360"/>
                  </a:ext>
                </a:extLst>
              </a:tr>
              <a:tr h="1042450">
                <a:tc>
                  <a:txBody>
                    <a:bodyPr/>
                    <a:lstStyle/>
                    <a:p>
                      <a:pPr marL="0" algn="ctr" defTabSz="914400" rtl="0" eaLnBrk="1" latinLnBrk="0" hangingPunct="1"/>
                      <a:r>
                        <a:rPr lang="fr-FR" sz="1400" b="1" kern="1200" dirty="0" err="1">
                          <a:solidFill>
                            <a:schemeClr val="accent6">
                              <a:lumMod val="50000"/>
                            </a:schemeClr>
                          </a:solidFill>
                          <a:effectLst/>
                          <a:latin typeface="Century Gothic" panose="020B0502020202020204" pitchFamily="34" charset="0"/>
                          <a:ea typeface="+mn-ea"/>
                          <a:cs typeface="+mn-cs"/>
                        </a:rPr>
                        <a:t>Advantages</a:t>
                      </a:r>
                      <a:endParaRPr lang="fr-FR" sz="1400" b="1" kern="1200" dirty="0">
                        <a:solidFill>
                          <a:schemeClr val="accent6">
                            <a:lumMod val="50000"/>
                          </a:schemeClr>
                        </a:solidFill>
                        <a:effectLst/>
                        <a:latin typeface="Century Gothic" panose="020B0502020202020204" pitchFamily="34" charset="0"/>
                        <a:ea typeface="+mn-ea"/>
                        <a:cs typeface="+mn-cs"/>
                      </a:endParaRPr>
                    </a:p>
                  </a:txBody>
                  <a:tcPr marL="3400" marR="3400" marT="3400" marB="3400" anchor="ctr"/>
                </a:tc>
                <a:tc>
                  <a:txBody>
                    <a:bodyPr/>
                    <a:lstStyle/>
                    <a:p>
                      <a:pPr algn="ctr"/>
                      <a:r>
                        <a:rPr lang="en-US" sz="1100" dirty="0">
                          <a:solidFill>
                            <a:srgbClr val="222222"/>
                          </a:solidFill>
                          <a:effectLst/>
                          <a:latin typeface="Century Gothic" panose="020B0502020202020204" pitchFamily="34" charset="0"/>
                        </a:rPr>
                        <a:t>Easy to work with</a:t>
                      </a:r>
                    </a:p>
                    <a:p>
                      <a:pPr algn="ctr"/>
                      <a:r>
                        <a:rPr lang="en-US" sz="1100" dirty="0">
                          <a:solidFill>
                            <a:srgbClr val="222222"/>
                          </a:solidFill>
                          <a:effectLst/>
                          <a:latin typeface="Century Gothic" panose="020B0502020202020204" pitchFamily="34" charset="0"/>
                        </a:rPr>
                        <a:t>Feature rich</a:t>
                      </a:r>
                    </a:p>
                    <a:p>
                      <a:pPr algn="ctr"/>
                      <a:r>
                        <a:rPr lang="en-US" sz="1100" dirty="0">
                          <a:solidFill>
                            <a:srgbClr val="222222"/>
                          </a:solidFill>
                          <a:effectLst/>
                          <a:latin typeface="Century Gothic" panose="020B0502020202020204" pitchFamily="34" charset="0"/>
                        </a:rPr>
                        <a:t>Secure</a:t>
                      </a:r>
                    </a:p>
                    <a:p>
                      <a:pPr algn="ctr"/>
                      <a:r>
                        <a:rPr lang="en-US" sz="1100" dirty="0">
                          <a:solidFill>
                            <a:srgbClr val="222222"/>
                          </a:solidFill>
                          <a:effectLst/>
                          <a:latin typeface="Century Gothic" panose="020B0502020202020204" pitchFamily="34" charset="0"/>
                        </a:rPr>
                        <a:t>Scalable and powerful</a:t>
                      </a:r>
                    </a:p>
                    <a:p>
                      <a:pPr algn="ctr"/>
                      <a:r>
                        <a:rPr lang="en-US" sz="1100" dirty="0">
                          <a:solidFill>
                            <a:srgbClr val="222222"/>
                          </a:solidFill>
                          <a:effectLst/>
                          <a:latin typeface="Century Gothic" panose="020B0502020202020204" pitchFamily="34" charset="0"/>
                        </a:rPr>
                        <a:t>speedy</a:t>
                      </a:r>
                    </a:p>
                  </a:txBody>
                  <a:tcPr marL="3400" marR="3400" marT="3400" marB="3400" anchor="ctr"/>
                </a:tc>
                <a:tc>
                  <a:txBody>
                    <a:bodyPr/>
                    <a:lstStyle/>
                    <a:p>
                      <a:pPr algn="ctr"/>
                      <a:r>
                        <a:rPr lang="fr-FR" sz="1100" dirty="0">
                          <a:solidFill>
                            <a:srgbClr val="222222"/>
                          </a:solidFill>
                          <a:effectLst/>
                          <a:latin typeface="Century Gothic" panose="020B0502020202020204" pitchFamily="34" charset="0"/>
                        </a:rPr>
                        <a:t>Strong </a:t>
                      </a:r>
                      <a:r>
                        <a:rPr lang="fr-FR" sz="1100" dirty="0" err="1">
                          <a:solidFill>
                            <a:srgbClr val="222222"/>
                          </a:solidFill>
                          <a:effectLst/>
                          <a:latin typeface="Century Gothic" panose="020B0502020202020204" pitchFamily="34" charset="0"/>
                        </a:rPr>
                        <a:t>community</a:t>
                      </a:r>
                      <a:endParaRPr lang="fr-FR" sz="1100" dirty="0">
                        <a:solidFill>
                          <a:srgbClr val="222222"/>
                        </a:solidFill>
                        <a:effectLst/>
                        <a:latin typeface="Century Gothic" panose="020B0502020202020204" pitchFamily="34" charset="0"/>
                      </a:endParaRPr>
                    </a:p>
                    <a:p>
                      <a:pPr algn="ctr"/>
                      <a:r>
                        <a:rPr lang="fr-FR" sz="1100" dirty="0">
                          <a:solidFill>
                            <a:srgbClr val="222222"/>
                          </a:solidFill>
                          <a:effectLst/>
                          <a:latin typeface="Century Gothic" panose="020B0502020202020204" pitchFamily="34" charset="0"/>
                        </a:rPr>
                        <a:t>Strong </a:t>
                      </a:r>
                      <a:r>
                        <a:rPr lang="fr-FR" sz="1100" dirty="0" err="1">
                          <a:solidFill>
                            <a:srgbClr val="222222"/>
                          </a:solidFill>
                          <a:effectLst/>
                          <a:latin typeface="Century Gothic" panose="020B0502020202020204" pitchFamily="34" charset="0"/>
                        </a:rPr>
                        <a:t>third</a:t>
                      </a:r>
                      <a:r>
                        <a:rPr lang="fr-FR" sz="1100" dirty="0">
                          <a:solidFill>
                            <a:srgbClr val="222222"/>
                          </a:solidFill>
                          <a:effectLst/>
                          <a:latin typeface="Century Gothic" panose="020B0502020202020204" pitchFamily="34" charset="0"/>
                        </a:rPr>
                        <a:t> party support</a:t>
                      </a:r>
                    </a:p>
                    <a:p>
                      <a:pPr algn="ctr"/>
                      <a:r>
                        <a:rPr lang="fr-FR" sz="1100" dirty="0">
                          <a:solidFill>
                            <a:srgbClr val="222222"/>
                          </a:solidFill>
                          <a:effectLst/>
                          <a:latin typeface="Century Gothic" panose="020B0502020202020204" pitchFamily="34" charset="0"/>
                        </a:rPr>
                        <a:t>Extensible</a:t>
                      </a:r>
                    </a:p>
                  </a:txBody>
                  <a:tcPr marL="3400" marR="3400" marT="3400" marB="3400" anchor="ctr"/>
                </a:tc>
                <a:tc>
                  <a:txBody>
                    <a:bodyPr/>
                    <a:lstStyle/>
                    <a:p>
                      <a:pPr algn="ctr" rtl="0" fontAlgn="base"/>
                      <a:r>
                        <a:rPr lang="en-US" sz="1100" kern="1200" dirty="0">
                          <a:solidFill>
                            <a:srgbClr val="222222"/>
                          </a:solidFill>
                          <a:effectLst/>
                          <a:latin typeface="Century Gothic" panose="020B0502020202020204" pitchFamily="34" charset="0"/>
                          <a:ea typeface="+mn-ea"/>
                          <a:cs typeface="+mn-cs"/>
                        </a:rPr>
                        <a:t>Scalable </a:t>
                      </a:r>
                    </a:p>
                    <a:p>
                      <a:pPr algn="ctr" rtl="0" fontAlgn="base"/>
                      <a:r>
                        <a:rPr lang="en-US" sz="1100" kern="1200" dirty="0">
                          <a:solidFill>
                            <a:srgbClr val="222222"/>
                          </a:solidFill>
                          <a:effectLst/>
                          <a:latin typeface="Century Gothic" panose="020B0502020202020204" pitchFamily="34" charset="0"/>
                          <a:ea typeface="+mn-ea"/>
                          <a:cs typeface="+mn-cs"/>
                        </a:rPr>
                        <a:t>End-to-end business data solution</a:t>
                      </a:r>
                    </a:p>
                    <a:p>
                      <a:pPr algn="ctr" rtl="0" fontAlgn="base"/>
                      <a:r>
                        <a:rPr lang="en-US" sz="1100" kern="1200" dirty="0">
                          <a:solidFill>
                            <a:srgbClr val="222222"/>
                          </a:solidFill>
                          <a:effectLst/>
                          <a:latin typeface="Century Gothic" panose="020B0502020202020204" pitchFamily="34" charset="0"/>
                          <a:ea typeface="+mn-ea"/>
                          <a:cs typeface="+mn-cs"/>
                        </a:rPr>
                        <a:t>Cloud database support</a:t>
                      </a:r>
                    </a:p>
                    <a:p>
                      <a:pPr algn="ctr"/>
                      <a:endParaRPr lang="en-US" sz="1100" dirty="0">
                        <a:solidFill>
                          <a:srgbClr val="222222"/>
                        </a:solidFill>
                        <a:effectLst/>
                        <a:latin typeface="Century Gothic" panose="020B0502020202020204" pitchFamily="34" charset="0"/>
                      </a:endParaRPr>
                    </a:p>
                  </a:txBody>
                  <a:tcPr marL="3400" marR="3400" marT="3400" marB="3400" anchor="ctr"/>
                </a:tc>
                <a:extLst>
                  <a:ext uri="{0D108BD9-81ED-4DB2-BD59-A6C34878D82A}">
                    <a16:rowId xmlns:a16="http://schemas.microsoft.com/office/drawing/2014/main" val="313887370"/>
                  </a:ext>
                </a:extLst>
              </a:tr>
              <a:tr h="1701748">
                <a:tc>
                  <a:txBody>
                    <a:bodyPr/>
                    <a:lstStyle/>
                    <a:p>
                      <a:pPr marL="0" algn="ctr" defTabSz="914400" rtl="0" eaLnBrk="1" latinLnBrk="0" hangingPunct="1"/>
                      <a:r>
                        <a:rPr lang="fr-FR" sz="1400" b="1" kern="1200" dirty="0">
                          <a:solidFill>
                            <a:schemeClr val="accent6">
                              <a:lumMod val="50000"/>
                            </a:schemeClr>
                          </a:solidFill>
                          <a:effectLst/>
                          <a:latin typeface="Century Gothic" panose="020B0502020202020204" pitchFamily="34" charset="0"/>
                          <a:ea typeface="+mn-ea"/>
                          <a:cs typeface="+mn-cs"/>
                        </a:rPr>
                        <a:t>JSON data type</a:t>
                      </a:r>
                    </a:p>
                  </a:txBody>
                  <a:tcPr marL="20387" marR="20387" marT="20387" marB="20387" anchor="ctr"/>
                </a:tc>
                <a:tc>
                  <a:txBody>
                    <a:bodyPr/>
                    <a:lstStyle/>
                    <a:p>
                      <a:pPr algn="ctr"/>
                      <a:r>
                        <a:rPr lang="en-US" sz="1100" dirty="0">
                          <a:solidFill>
                            <a:srgbClr val="222222"/>
                          </a:solidFill>
                          <a:effectLst/>
                          <a:latin typeface="Century Gothic" panose="020B0502020202020204" pitchFamily="34" charset="0"/>
                        </a:rPr>
                        <a:t>MySQL has JSON data type support and also supports in place partial updates over the JSON instead of replacing the whole document however there are many limitations. It does not support indexing for JSON but there are workarounds.</a:t>
                      </a:r>
                    </a:p>
                  </a:txBody>
                  <a:tcPr marL="20387" marR="20387" marT="20387" marB="20387" anchor="ctr"/>
                </a:tc>
                <a:tc>
                  <a:txBody>
                    <a:bodyPr/>
                    <a:lstStyle/>
                    <a:p>
                      <a:pPr algn="ctr"/>
                      <a:r>
                        <a:rPr lang="en-US" sz="1100" dirty="0">
                          <a:solidFill>
                            <a:srgbClr val="222222"/>
                          </a:solidFill>
                          <a:effectLst/>
                          <a:latin typeface="Century Gothic" panose="020B0502020202020204" pitchFamily="34" charset="0"/>
                        </a:rPr>
                        <a:t>PostgreSQL supports JSON data type and supports partial updates</a:t>
                      </a:r>
                    </a:p>
                  </a:txBody>
                  <a:tcPr marL="20387" marR="20387" marT="20387" marB="20387" anchor="ctr"/>
                </a:tc>
                <a:tc>
                  <a:txBody>
                    <a:bodyPr/>
                    <a:lstStyle/>
                    <a:p>
                      <a:pPr algn="ctr"/>
                      <a:r>
                        <a:rPr lang="en-US" sz="1100" dirty="0">
                          <a:solidFill>
                            <a:srgbClr val="222222"/>
                          </a:solidFill>
                          <a:effectLst/>
                          <a:latin typeface="Century Gothic" panose="020B0502020202020204" pitchFamily="34" charset="0"/>
                        </a:rPr>
                        <a:t>SQL Server supports JSON data type and supports partial updates</a:t>
                      </a:r>
                    </a:p>
                  </a:txBody>
                  <a:tcPr marL="20387" marR="20387" marT="20387" marB="20387" anchor="ctr"/>
                </a:tc>
                <a:extLst>
                  <a:ext uri="{0D108BD9-81ED-4DB2-BD59-A6C34878D82A}">
                    <a16:rowId xmlns:a16="http://schemas.microsoft.com/office/drawing/2014/main" val="1255959826"/>
                  </a:ext>
                </a:extLst>
              </a:tr>
            </a:tbl>
          </a:graphicData>
        </a:graphic>
      </p:graphicFrame>
    </p:spTree>
    <p:extLst>
      <p:ext uri="{BB962C8B-B14F-4D97-AF65-F5344CB8AC3E}">
        <p14:creationId xmlns:p14="http://schemas.microsoft.com/office/powerpoint/2010/main" val="28984525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368</Words>
  <Application>Microsoft Office PowerPoint</Application>
  <PresentationFormat>Affichage à l'écran (4:3)</PresentationFormat>
  <Paragraphs>49</Paragraphs>
  <Slides>3</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vt:i4>
      </vt:variant>
    </vt:vector>
  </HeadingPairs>
  <TitlesOfParts>
    <vt:vector size="10" baseType="lpstr">
      <vt:lpstr>Arial</vt:lpstr>
      <vt:lpstr>Calibri</vt:lpstr>
      <vt:lpstr>Century Gothic</vt:lpstr>
      <vt:lpstr>Libre Franklin</vt:lpstr>
      <vt:lpstr>Montserrat</vt:lpstr>
      <vt:lpstr>Tw Cen MT</vt:lpstr>
      <vt:lpstr>Thème Office</vt:lpstr>
      <vt:lpstr>   Checkpoint  INTRODUCTION TO DATABASE  Fadoua Zouaoui </vt:lpstr>
      <vt:lpstr>MySQL</vt:lpstr>
      <vt:lpstr>RDBMS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Checkpoints Web fundamentals project  Amani BOUZOUITA</dc:title>
  <dc:creator>Utilisateur Windows</dc:creator>
  <cp:lastModifiedBy>Client</cp:lastModifiedBy>
  <cp:revision>4</cp:revision>
  <dcterms:created xsi:type="dcterms:W3CDTF">2021-12-21T09:00:03Z</dcterms:created>
  <dcterms:modified xsi:type="dcterms:W3CDTF">2022-04-11T22:44:20Z</dcterms:modified>
</cp:coreProperties>
</file>